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4" r:id="rId1"/>
  </p:sldMasterIdLst>
  <p:notesMasterIdLst>
    <p:notesMasterId r:id="rId27"/>
  </p:notesMasterIdLst>
  <p:handoutMasterIdLst>
    <p:handoutMasterId r:id="rId28"/>
  </p:handoutMasterIdLst>
  <p:sldIdLst>
    <p:sldId id="256" r:id="rId2"/>
    <p:sldId id="283" r:id="rId3"/>
    <p:sldId id="379" r:id="rId4"/>
    <p:sldId id="371" r:id="rId5"/>
    <p:sldId id="372" r:id="rId6"/>
    <p:sldId id="305" r:id="rId7"/>
    <p:sldId id="373" r:id="rId8"/>
    <p:sldId id="374" r:id="rId9"/>
    <p:sldId id="375" r:id="rId10"/>
    <p:sldId id="376" r:id="rId11"/>
    <p:sldId id="306" r:id="rId12"/>
    <p:sldId id="381" r:id="rId13"/>
    <p:sldId id="382" r:id="rId14"/>
    <p:sldId id="383" r:id="rId15"/>
    <p:sldId id="377" r:id="rId16"/>
    <p:sldId id="378" r:id="rId17"/>
    <p:sldId id="384" r:id="rId18"/>
    <p:sldId id="328" r:id="rId19"/>
    <p:sldId id="317" r:id="rId20"/>
    <p:sldId id="260" r:id="rId21"/>
    <p:sldId id="259" r:id="rId22"/>
    <p:sldId id="261" r:id="rId23"/>
    <p:sldId id="385" r:id="rId24"/>
    <p:sldId id="380" r:id="rId25"/>
    <p:sldId id="329" r:id="rId2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D4D"/>
    <a:srgbClr val="AC8800"/>
    <a:srgbClr val="B27A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532" autoAdjust="0"/>
    <p:restoredTop sz="94620" autoAdjust="0"/>
  </p:normalViewPr>
  <p:slideViewPr>
    <p:cSldViewPr snapToObjects="1">
      <p:cViewPr varScale="1">
        <p:scale>
          <a:sx n="122" d="100"/>
          <a:sy n="122" d="100"/>
        </p:scale>
        <p:origin x="1410" y="90"/>
      </p:cViewPr>
      <p:guideLst>
        <p:guide orient="horz" pos="2160"/>
        <p:guide pos="2880"/>
      </p:guideLst>
    </p:cSldViewPr>
  </p:slideViewPr>
  <p:outlineViewPr>
    <p:cViewPr>
      <p:scale>
        <a:sx n="33" d="100"/>
        <a:sy n="33" d="100"/>
      </p:scale>
      <p:origin x="0" y="2119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cs typeface="+mn-cs"/>
              </a:defRPr>
            </a:lvl1pPr>
          </a:lstStyle>
          <a:p>
            <a:pPr>
              <a:defRPr/>
            </a:pPr>
            <a:fld id="{78673A1D-CA7C-2142-B4A7-2120819DBEF7}" type="datetime1">
              <a:rPr lang="en-US"/>
              <a:pPr>
                <a:defRPr/>
              </a:pPr>
              <a:t>11/21/2019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1485053A-06DE-4098-9318-500CD16FC6F8}" type="slidenum">
              <a:rPr lang="en-US" altLang="en-US"/>
              <a:pPr/>
              <a:t>‹#›</a:t>
            </a:fld>
            <a:endParaRPr lang="en-US" altLang="en-US"/>
          </a:p>
        </p:txBody>
      </p:sp>
    </p:spTree>
    <p:extLst>
      <p:ext uri="{BB962C8B-B14F-4D97-AF65-F5344CB8AC3E}">
        <p14:creationId xmlns:p14="http://schemas.microsoft.com/office/powerpoint/2010/main" val="2827911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pitchFamily="-111" charset="0"/>
                <a:ea typeface="ＭＳ Ｐゴシック" pitchFamily="-111" charset="-128"/>
                <a:cs typeface="ＭＳ Ｐゴシック" pitchFamily="-111" charset="-128"/>
              </a:defRPr>
            </a:lvl1pPr>
          </a:lstStyle>
          <a:p>
            <a:pPr>
              <a:defRPr/>
            </a:pPr>
            <a:fld id="{7E0628F4-B50B-49E8-83AB-39D50AFED8CD}" type="datetimeFigureOut">
              <a:rPr lang="en-US"/>
              <a:pPr>
                <a:defRPr/>
              </a:pPr>
              <a:t>11/21/2019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itchFamily="-111" charset="0"/>
                <a:ea typeface="ＭＳ Ｐゴシック" pitchFamily="-111" charset="-128"/>
                <a:cs typeface="ＭＳ Ｐゴシック" pitchFamily="-111"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A6446FAC-226B-4115-960C-7B2E97248D67}" type="slidenum">
              <a:rPr lang="en-US" altLang="en-US"/>
              <a:pPr/>
              <a:t>‹#›</a:t>
            </a:fld>
            <a:endParaRPr lang="en-US" altLang="en-US"/>
          </a:p>
        </p:txBody>
      </p:sp>
    </p:spTree>
    <p:extLst>
      <p:ext uri="{BB962C8B-B14F-4D97-AF65-F5344CB8AC3E}">
        <p14:creationId xmlns:p14="http://schemas.microsoft.com/office/powerpoint/2010/main" val="32933065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Overlay-TitleSlide.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00200" y="2492375"/>
            <a:ext cx="6762749" cy="1470025"/>
          </a:xfrm>
        </p:spPr>
        <p:txBody>
          <a:bodyPr/>
          <a:lstStyle>
            <a:lvl1pPr algn="r">
              <a:defRPr sz="4400"/>
            </a:lvl1pPr>
          </a:lstStyle>
          <a:p>
            <a:r>
              <a:rPr lang="en-US"/>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Slide Number Placeholder 5"/>
          <p:cNvSpPr>
            <a:spLocks noGrp="1"/>
          </p:cNvSpPr>
          <p:nvPr>
            <p:ph type="sldNum" sz="quarter" idx="10"/>
          </p:nvPr>
        </p:nvSpPr>
        <p:spPr/>
        <p:txBody>
          <a:bodyPr/>
          <a:lstStyle>
            <a:lvl1pPr>
              <a:defRPr/>
            </a:lvl1pPr>
          </a:lstStyle>
          <a:p>
            <a:fld id="{54C94BC1-1497-4BDC-A1E5-B32793525C11}" type="slidenum">
              <a:rPr lang="en-US" altLang="en-US"/>
              <a:pPr/>
              <a:t>‹#›</a:t>
            </a:fld>
            <a:endParaRPr lang="en-US" altLang="en-US"/>
          </a:p>
        </p:txBody>
      </p:sp>
      <p:sp>
        <p:nvSpPr>
          <p:cNvPr id="6" name="Date Placeholder 3"/>
          <p:cNvSpPr>
            <a:spLocks noGrp="1"/>
          </p:cNvSpPr>
          <p:nvPr>
            <p:ph type="dt" sz="half" idx="11"/>
          </p:nvPr>
        </p:nvSpPr>
        <p:spPr/>
        <p:txBody>
          <a:bodyPr/>
          <a:lstStyle>
            <a:lvl1pPr>
              <a:defRPr/>
            </a:lvl1pPr>
          </a:lstStyle>
          <a:p>
            <a:pPr>
              <a:defRPr/>
            </a:pPr>
            <a:fld id="{05F4C51E-94FE-4EA3-9632-37695468AD72}" type="datetime1">
              <a:rPr lang="en-US"/>
              <a:pPr>
                <a:defRPr/>
              </a:pPr>
              <a:t>11/21/2019</a:t>
            </a:fld>
            <a:endParaRPr lang="en-US"/>
          </a:p>
        </p:txBody>
      </p:sp>
      <p:sp>
        <p:nvSpPr>
          <p:cNvPr id="7" name="Footer Placeholder 4"/>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1468366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fld id="{F8A44D78-FCC2-40B4-987C-246307192CE6}" type="datetime1">
              <a:rPr lang="en-US"/>
              <a:pPr>
                <a:defRPr/>
              </a:pPr>
              <a:t>11/21/2019</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fld id="{A8CA3598-FCF8-48A4-9FF5-EF2B5DDBAA8F}" type="slidenum">
              <a:rPr lang="en-US" altLang="en-US"/>
              <a:pPr/>
              <a:t>‹#›</a:t>
            </a:fld>
            <a:endParaRPr lang="en-US" altLang="en-US"/>
          </a:p>
        </p:txBody>
      </p:sp>
    </p:spTree>
    <p:extLst>
      <p:ext uri="{BB962C8B-B14F-4D97-AF65-F5344CB8AC3E}">
        <p14:creationId xmlns:p14="http://schemas.microsoft.com/office/powerpoint/2010/main" val="70980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9" descr="Overlay-ContentCapti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79464" y="590550"/>
            <a:ext cx="3657600" cy="1162050"/>
          </a:xfrm>
        </p:spPr>
        <p:txBody>
          <a:bodyPr/>
          <a:lstStyle>
            <a:lvl1pPr algn="ctr">
              <a:defRPr sz="3600" b="0"/>
            </a:lvl1pPr>
          </a:lstStyle>
          <a:p>
            <a:r>
              <a:rPr lang="en-US"/>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p:txBody>
          <a:bodyPr/>
          <a:lstStyle>
            <a:lvl1pPr>
              <a:defRPr/>
            </a:lvl1pPr>
          </a:lstStyle>
          <a:p>
            <a:pPr>
              <a:defRPr/>
            </a:pPr>
            <a:fld id="{5C60CBCA-7388-4E1A-BAF6-17486ACF2434}" type="datetime1">
              <a:rPr lang="en-US"/>
              <a:pPr>
                <a:defRPr/>
              </a:pPr>
              <a:t>11/21/2019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C13ECB25-1E4F-4A8B-8783-EC7587DDB69B}" type="slidenum">
              <a:rPr lang="en-US" altLang="en-US"/>
              <a:pPr/>
              <a:t>‹#›</a:t>
            </a:fld>
            <a:endParaRPr lang="en-US" altLang="en-US"/>
          </a:p>
        </p:txBody>
      </p:sp>
    </p:spTree>
    <p:extLst>
      <p:ext uri="{BB962C8B-B14F-4D97-AF65-F5344CB8AC3E}">
        <p14:creationId xmlns:p14="http://schemas.microsoft.com/office/powerpoint/2010/main" val="1582647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9" descr="Overlay-PictureCaption.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49263" y="187325"/>
            <a:ext cx="8535987"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886200" y="533400"/>
            <a:ext cx="4476750" cy="1252538"/>
          </a:xfrm>
        </p:spPr>
        <p:txBody>
          <a:bodyPr/>
          <a:lstStyle>
            <a:lvl1pPr algn="l">
              <a:defRPr sz="3600" b="0"/>
            </a:lvl1pPr>
          </a:lstStyle>
          <a:p>
            <a:r>
              <a:rPr lang="en-US"/>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6" name="Date Placeholder 4"/>
          <p:cNvSpPr>
            <a:spLocks noGrp="1"/>
          </p:cNvSpPr>
          <p:nvPr>
            <p:ph type="dt" sz="half" idx="10"/>
          </p:nvPr>
        </p:nvSpPr>
        <p:spPr>
          <a:xfrm>
            <a:off x="3886200" y="6288088"/>
            <a:ext cx="1887538" cy="365125"/>
          </a:xfrm>
        </p:spPr>
        <p:txBody>
          <a:bodyPr/>
          <a:lstStyle>
            <a:lvl1pPr>
              <a:defRPr/>
            </a:lvl1pPr>
          </a:lstStyle>
          <a:p>
            <a:pPr>
              <a:defRPr/>
            </a:pPr>
            <a:fld id="{0ACF3A49-14E6-442A-8033-A8225B229CA5}" type="datetime1">
              <a:rPr lang="en-US"/>
              <a:pPr>
                <a:defRPr/>
              </a:pPr>
              <a:t>11/21/2019</a:t>
            </a:fld>
            <a:endParaRPr lang="en-US"/>
          </a:p>
        </p:txBody>
      </p:sp>
      <p:sp>
        <p:nvSpPr>
          <p:cNvPr id="7" name="Footer Placeholder 5"/>
          <p:cNvSpPr>
            <a:spLocks noGrp="1"/>
          </p:cNvSpPr>
          <p:nvPr>
            <p:ph type="ftr" sz="quarter" idx="11"/>
          </p:nvPr>
        </p:nvSpPr>
        <p:spPr>
          <a:xfrm>
            <a:off x="5867400" y="6288088"/>
            <a:ext cx="2676525"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C1DAC369-66D3-4EFC-BB3B-678C81E21597}" type="slidenum">
              <a:rPr lang="en-US" altLang="en-US"/>
              <a:pPr/>
              <a:t>‹#›</a:t>
            </a:fld>
            <a:endParaRPr lang="en-US" altLang="en-US"/>
          </a:p>
        </p:txBody>
      </p:sp>
    </p:spTree>
    <p:extLst>
      <p:ext uri="{BB962C8B-B14F-4D97-AF65-F5344CB8AC3E}">
        <p14:creationId xmlns:p14="http://schemas.microsoft.com/office/powerpoint/2010/main" val="4203619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5" name="Picture 9" descr="Overlay-PictureCaption-Extra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710953" y="533400"/>
            <a:ext cx="3657600" cy="1252538"/>
          </a:xfrm>
        </p:spPr>
        <p:txBody>
          <a:bodyPr/>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a:xfrm>
            <a:off x="381000" y="6288088"/>
            <a:ext cx="1865313" cy="365125"/>
          </a:xfrm>
        </p:spPr>
        <p:txBody>
          <a:bodyPr/>
          <a:lstStyle>
            <a:lvl1pPr>
              <a:defRPr/>
            </a:lvl1pPr>
          </a:lstStyle>
          <a:p>
            <a:pPr>
              <a:defRPr/>
            </a:pPr>
            <a:fld id="{6212A322-CABC-4460-A606-AB4BCCCBEACD}" type="datetime1">
              <a:rPr lang="en-US"/>
              <a:pPr>
                <a:defRPr/>
              </a:pPr>
              <a:t>11/21/2019</a:t>
            </a:fld>
            <a:endParaRPr lang="en-US"/>
          </a:p>
        </p:txBody>
      </p:sp>
      <p:sp>
        <p:nvSpPr>
          <p:cNvPr id="7" name="Footer Placeholder 5"/>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24D93BB5-5A86-4E4F-8673-ADE41ED1BC89}" type="slidenum">
              <a:rPr lang="en-US" altLang="en-US"/>
              <a:pPr/>
              <a:t>‹#›</a:t>
            </a:fld>
            <a:endParaRPr lang="en-US" altLang="en-US"/>
          </a:p>
        </p:txBody>
      </p:sp>
    </p:spTree>
    <p:extLst>
      <p:ext uri="{BB962C8B-B14F-4D97-AF65-F5344CB8AC3E}">
        <p14:creationId xmlns:p14="http://schemas.microsoft.com/office/powerpoint/2010/main" val="3367052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5" name="Picture 9" descr="Overlay-PictureCaption-Extra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750" y="187325"/>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08038" y="3778624"/>
            <a:ext cx="7560515" cy="1102658"/>
          </a:xfrm>
        </p:spPr>
        <p:txBody>
          <a:bodyPr/>
          <a:lstStyle>
            <a:lvl1pPr algn="l">
              <a:defRPr sz="3600" b="0"/>
            </a:lvl1pPr>
          </a:lstStyle>
          <a:p>
            <a:r>
              <a:rPr lang="en-US"/>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noProof="0"/>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p:cNvSpPr>
            <a:spLocks noGrp="1"/>
          </p:cNvSpPr>
          <p:nvPr>
            <p:ph type="dt" sz="half" idx="10"/>
          </p:nvPr>
        </p:nvSpPr>
        <p:spPr>
          <a:xfrm>
            <a:off x="381000" y="6288088"/>
            <a:ext cx="1865313" cy="365125"/>
          </a:xfrm>
        </p:spPr>
        <p:txBody>
          <a:bodyPr/>
          <a:lstStyle>
            <a:lvl1pPr>
              <a:defRPr/>
            </a:lvl1pPr>
          </a:lstStyle>
          <a:p>
            <a:pPr>
              <a:defRPr/>
            </a:pPr>
            <a:fld id="{2B685573-B59F-4A40-8715-17FA852A1259}" type="datetime1">
              <a:rPr lang="en-US"/>
              <a:pPr>
                <a:defRPr/>
              </a:pPr>
              <a:t>11/21/2019</a:t>
            </a:fld>
            <a:endParaRPr lang="en-US"/>
          </a:p>
        </p:txBody>
      </p:sp>
      <p:sp>
        <p:nvSpPr>
          <p:cNvPr id="7" name="Footer Placeholder 5"/>
          <p:cNvSpPr>
            <a:spLocks noGrp="1"/>
          </p:cNvSpPr>
          <p:nvPr>
            <p:ph type="ftr" sz="quarter" idx="11"/>
          </p:nvPr>
        </p:nvSpPr>
        <p:spPr>
          <a:xfrm>
            <a:off x="3325813" y="6288088"/>
            <a:ext cx="5218112" cy="365125"/>
          </a:xfrm>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98D5BC46-E68C-4DA3-94B3-06FB2468F9A3}" type="slidenum">
              <a:rPr lang="en-US" altLang="en-US"/>
              <a:pPr/>
              <a:t>‹#›</a:t>
            </a:fld>
            <a:endParaRPr lang="en-US" altLang="en-US"/>
          </a:p>
        </p:txBody>
      </p:sp>
    </p:spTree>
    <p:extLst>
      <p:ext uri="{BB962C8B-B14F-4D97-AF65-F5344CB8AC3E}">
        <p14:creationId xmlns:p14="http://schemas.microsoft.com/office/powerpoint/2010/main" val="36162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3"/>
          <p:cNvSpPr>
            <a:spLocks noGrp="1"/>
          </p:cNvSpPr>
          <p:nvPr>
            <p:ph type="dt" sz="half" idx="10"/>
          </p:nvPr>
        </p:nvSpPr>
        <p:spPr/>
        <p:txBody>
          <a:bodyPr/>
          <a:lstStyle>
            <a:lvl1pPr>
              <a:defRPr/>
            </a:lvl1pPr>
          </a:lstStyle>
          <a:p>
            <a:pPr>
              <a:defRPr/>
            </a:pPr>
            <a:fld id="{4DFC08AD-425F-4775-B4E0-BB115F66D29C}" type="datetime1">
              <a:rPr lang="en-US"/>
              <a:pPr>
                <a:defRPr/>
              </a:pPr>
              <a:t>11/21/2019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0355F54-7FB7-4864-A52B-2722A7103E10}" type="slidenum">
              <a:rPr lang="en-US" altLang="en-US"/>
              <a:pPr/>
              <a:t>‹#›</a:t>
            </a:fld>
            <a:endParaRPr lang="en-US" altLang="en-US"/>
          </a:p>
        </p:txBody>
      </p:sp>
    </p:spTree>
    <p:extLst>
      <p:ext uri="{BB962C8B-B14F-4D97-AF65-F5344CB8AC3E}">
        <p14:creationId xmlns:p14="http://schemas.microsoft.com/office/powerpoint/2010/main" val="16579082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28646" y="779463"/>
            <a:ext cx="1358153" cy="526891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3"/>
          <p:cNvSpPr>
            <a:spLocks noGrp="1"/>
          </p:cNvSpPr>
          <p:nvPr>
            <p:ph type="dt" sz="half" idx="10"/>
          </p:nvPr>
        </p:nvSpPr>
        <p:spPr/>
        <p:txBody>
          <a:bodyPr/>
          <a:lstStyle>
            <a:lvl1pPr>
              <a:defRPr/>
            </a:lvl1pPr>
          </a:lstStyle>
          <a:p>
            <a:pPr>
              <a:defRPr/>
            </a:pPr>
            <a:fld id="{F57D29FD-4BC1-4E48-B7DD-BCBA95BC7AF9}" type="datetime1">
              <a:rPr lang="en-US"/>
              <a:pPr>
                <a:defRPr/>
              </a:pPr>
              <a:t>11/21/2019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6514C96F-308B-488D-8EB8-53D986110491}" type="slidenum">
              <a:rPr lang="en-US" altLang="en-US"/>
              <a:pPr/>
              <a:t>‹#›</a:t>
            </a:fld>
            <a:endParaRPr lang="en-US" altLang="en-US"/>
          </a:p>
        </p:txBody>
      </p:sp>
    </p:spTree>
    <p:extLst>
      <p:ext uri="{BB962C8B-B14F-4D97-AF65-F5344CB8AC3E}">
        <p14:creationId xmlns:p14="http://schemas.microsoft.com/office/powerpoint/2010/main" val="2566501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3"/>
          <p:cNvSpPr>
            <a:spLocks noGrp="1"/>
          </p:cNvSpPr>
          <p:nvPr>
            <p:ph type="dt" sz="half" idx="10"/>
          </p:nvPr>
        </p:nvSpPr>
        <p:spPr/>
        <p:txBody>
          <a:bodyPr/>
          <a:lstStyle>
            <a:lvl1pPr>
              <a:defRPr/>
            </a:lvl1pPr>
          </a:lstStyle>
          <a:p>
            <a:pPr>
              <a:defRPr/>
            </a:pPr>
            <a:fld id="{FA15597D-6130-464B-9D3E-3A1D0D3CB7DB}" type="datetime1">
              <a:rPr lang="en-US"/>
              <a:pPr>
                <a:defRPr/>
              </a:pPr>
              <a:t>11/21/2019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AD668F5-6BE9-42B2-89D8-E57480DDCA9A}" type="slidenum">
              <a:rPr lang="en-US" altLang="en-US"/>
              <a:pPr/>
              <a:t>‹#›</a:t>
            </a:fld>
            <a:endParaRPr lang="en-US" altLang="en-US"/>
          </a:p>
        </p:txBody>
      </p:sp>
    </p:spTree>
    <p:extLst>
      <p:ext uri="{BB962C8B-B14F-4D97-AF65-F5344CB8AC3E}">
        <p14:creationId xmlns:p14="http://schemas.microsoft.com/office/powerpoint/2010/main" val="12632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9" descr="Overlay-SectionHeader.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1000" y="0"/>
            <a:ext cx="8826500" cy="648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79463" y="2591360"/>
            <a:ext cx="7583487" cy="1362075"/>
          </a:xfrm>
        </p:spPr>
        <p:txBody>
          <a:bodyPr>
            <a:noAutofit/>
          </a:bodyPr>
          <a:lstStyle>
            <a:lvl1pPr algn="l">
              <a:defRPr sz="4400" b="1" cap="none" baseline="0">
                <a:solidFill>
                  <a:srgbClr val="001D4D"/>
                </a:solidFill>
              </a:defRPr>
            </a:lvl1pPr>
          </a:lstStyle>
          <a:p>
            <a:r>
              <a:rPr lang="en-US"/>
              <a:t>Click to edit Master title style</a:t>
            </a:r>
            <a:endParaRPr dirty="0"/>
          </a:p>
        </p:txBody>
      </p:sp>
      <p:sp>
        <p:nvSpPr>
          <p:cNvPr id="3" name="Text Placeholder 2"/>
          <p:cNvSpPr>
            <a:spLocks noGrp="1"/>
          </p:cNvSpPr>
          <p:nvPr>
            <p:ph type="body" idx="1"/>
          </p:nvPr>
        </p:nvSpPr>
        <p:spPr>
          <a:xfrm>
            <a:off x="779463" y="3950354"/>
            <a:ext cx="7583487" cy="1500187"/>
          </a:xfrm>
        </p:spPr>
        <p:txBody>
          <a:bodyPr/>
          <a:lstStyle>
            <a:lvl1pPr marL="0" indent="0" algn="l">
              <a:spcBef>
                <a:spcPts val="600"/>
              </a:spcBef>
              <a:buNone/>
              <a:defRPr sz="2000" cap="none" baseline="0">
                <a:solidFill>
                  <a:srgbClr val="001D4D"/>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6716B0D-9E78-4000-9B46-108CCFA59DB2}" type="datetime1">
              <a:rPr lang="en-US"/>
              <a:pPr>
                <a:defRPr/>
              </a:pPr>
              <a:t>11/21/2019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38455A5-A4A9-468F-A1D3-4785F870EBD4}" type="slidenum">
              <a:rPr lang="en-US" altLang="en-US"/>
              <a:pPr/>
              <a:t>‹#›</a:t>
            </a:fld>
            <a:endParaRPr lang="en-US" altLang="en-US"/>
          </a:p>
        </p:txBody>
      </p:sp>
    </p:spTree>
    <p:extLst>
      <p:ext uri="{BB962C8B-B14F-4D97-AF65-F5344CB8AC3E}">
        <p14:creationId xmlns:p14="http://schemas.microsoft.com/office/powerpoint/2010/main" val="4017998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Date Placeholder 4"/>
          <p:cNvSpPr>
            <a:spLocks noGrp="1"/>
          </p:cNvSpPr>
          <p:nvPr>
            <p:ph type="dt" sz="half" idx="10"/>
          </p:nvPr>
        </p:nvSpPr>
        <p:spPr/>
        <p:txBody>
          <a:bodyPr/>
          <a:lstStyle>
            <a:lvl1pPr>
              <a:defRPr/>
            </a:lvl1pPr>
          </a:lstStyle>
          <a:p>
            <a:pPr>
              <a:defRPr/>
            </a:pPr>
            <a:fld id="{ED3457D7-E072-4C6B-85A3-FC101812524D}" type="datetime1">
              <a:rPr lang="en-US"/>
              <a:pPr>
                <a:defRPr/>
              </a:pPr>
              <a:t>11/21/2019</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fld id="{8EFC070B-E897-4FE2-87D3-937C19FE74A6}" type="slidenum">
              <a:rPr lang="en-US" altLang="en-US"/>
              <a:pPr/>
              <a:t>‹#›</a:t>
            </a:fld>
            <a:endParaRPr lang="en-US" altLang="en-US"/>
          </a:p>
        </p:txBody>
      </p:sp>
    </p:spTree>
    <p:extLst>
      <p:ext uri="{BB962C8B-B14F-4D97-AF65-F5344CB8AC3E}">
        <p14:creationId xmlns:p14="http://schemas.microsoft.com/office/powerpoint/2010/main" val="3321742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Straight Connector 7"/>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74713" y="2286000"/>
            <a:ext cx="356235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816475" y="2286000"/>
            <a:ext cx="3565525"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79463" y="381000"/>
            <a:ext cx="7583487" cy="1044388"/>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2" name="Date Placeholder 6"/>
          <p:cNvSpPr>
            <a:spLocks noGrp="1"/>
          </p:cNvSpPr>
          <p:nvPr>
            <p:ph type="dt" sz="half" idx="10"/>
          </p:nvPr>
        </p:nvSpPr>
        <p:spPr/>
        <p:txBody>
          <a:bodyPr/>
          <a:lstStyle>
            <a:lvl1pPr>
              <a:defRPr/>
            </a:lvl1pPr>
          </a:lstStyle>
          <a:p>
            <a:pPr>
              <a:defRPr/>
            </a:pPr>
            <a:fld id="{82521417-C2DD-4C9C-9B7F-24A4905C0EAD}" type="datetime1">
              <a:rPr lang="en-US"/>
              <a:pPr>
                <a:defRPr/>
              </a:pPr>
              <a:t>11/21/2019</a:t>
            </a:fld>
            <a:endParaRPr lang="en-US"/>
          </a:p>
        </p:txBody>
      </p:sp>
      <p:sp>
        <p:nvSpPr>
          <p:cNvPr id="13" name="Footer Placeholder 7"/>
          <p:cNvSpPr>
            <a:spLocks noGrp="1"/>
          </p:cNvSpPr>
          <p:nvPr>
            <p:ph type="ftr" sz="quarter" idx="11"/>
          </p:nvPr>
        </p:nvSpPr>
        <p:spPr/>
        <p:txBody>
          <a:bodyPr/>
          <a:lstStyle>
            <a:lvl1pPr>
              <a:defRPr/>
            </a:lvl1pPr>
          </a:lstStyle>
          <a:p>
            <a:pPr>
              <a:defRPr/>
            </a:pPr>
            <a:endParaRPr lang="en-US"/>
          </a:p>
        </p:txBody>
      </p:sp>
      <p:sp>
        <p:nvSpPr>
          <p:cNvPr id="14" name="Slide Number Placeholder 8"/>
          <p:cNvSpPr>
            <a:spLocks noGrp="1"/>
          </p:cNvSpPr>
          <p:nvPr>
            <p:ph type="sldNum" sz="quarter" idx="12"/>
          </p:nvPr>
        </p:nvSpPr>
        <p:spPr/>
        <p:txBody>
          <a:bodyPr/>
          <a:lstStyle>
            <a:lvl1pPr>
              <a:defRPr/>
            </a:lvl1pPr>
          </a:lstStyle>
          <a:p>
            <a:fld id="{E879F1A1-38E2-4BE0-8480-E43DB31206EE}" type="slidenum">
              <a:rPr lang="en-US" altLang="en-US"/>
              <a:pPr/>
              <a:t>‹#›</a:t>
            </a:fld>
            <a:endParaRPr lang="en-US" altLang="en-US"/>
          </a:p>
        </p:txBody>
      </p:sp>
    </p:spTree>
    <p:extLst>
      <p:ext uri="{BB962C8B-B14F-4D97-AF65-F5344CB8AC3E}">
        <p14:creationId xmlns:p14="http://schemas.microsoft.com/office/powerpoint/2010/main" val="356456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5"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Date Placeholder 4"/>
          <p:cNvSpPr>
            <a:spLocks noGrp="1"/>
          </p:cNvSpPr>
          <p:nvPr>
            <p:ph type="dt" sz="half" idx="14"/>
          </p:nvPr>
        </p:nvSpPr>
        <p:spPr/>
        <p:txBody>
          <a:bodyPr/>
          <a:lstStyle>
            <a:lvl1pPr>
              <a:defRPr/>
            </a:lvl1pPr>
          </a:lstStyle>
          <a:p>
            <a:pPr>
              <a:defRPr/>
            </a:pPr>
            <a:fld id="{7314E409-C98F-4836-AB37-F938F6FE38A7}" type="datetime1">
              <a:rPr lang="en-US"/>
              <a:pPr>
                <a:defRPr/>
              </a:pPr>
              <a:t>11/21/2019</a:t>
            </a:fld>
            <a:endParaRPr lang="en-US"/>
          </a:p>
        </p:txBody>
      </p:sp>
      <p:sp>
        <p:nvSpPr>
          <p:cNvPr id="7" name="Footer Placeholder 5"/>
          <p:cNvSpPr>
            <a:spLocks noGrp="1"/>
          </p:cNvSpPr>
          <p:nvPr>
            <p:ph type="ftr" sz="quarter" idx="15"/>
          </p:nvPr>
        </p:nvSpPr>
        <p:spPr/>
        <p:txBody>
          <a:bodyPr/>
          <a:lstStyle>
            <a:lvl1pPr>
              <a:defRPr/>
            </a:lvl1pPr>
          </a:lstStyle>
          <a:p>
            <a:pPr>
              <a:defRPr/>
            </a:pPr>
            <a:endParaRPr lang="en-US"/>
          </a:p>
        </p:txBody>
      </p:sp>
      <p:sp>
        <p:nvSpPr>
          <p:cNvPr id="8" name="Slide Number Placeholder 6"/>
          <p:cNvSpPr>
            <a:spLocks noGrp="1"/>
          </p:cNvSpPr>
          <p:nvPr>
            <p:ph type="sldNum" sz="quarter" idx="16"/>
          </p:nvPr>
        </p:nvSpPr>
        <p:spPr/>
        <p:txBody>
          <a:bodyPr/>
          <a:lstStyle>
            <a:lvl1pPr>
              <a:defRPr/>
            </a:lvl1pPr>
          </a:lstStyle>
          <a:p>
            <a:fld id="{EA9BF686-F77E-47DC-BAD5-34ADE684F9C2}" type="slidenum">
              <a:rPr lang="en-US" altLang="en-US"/>
              <a:pPr/>
              <a:t>‹#›</a:t>
            </a:fld>
            <a:endParaRPr lang="en-US" altLang="en-US"/>
          </a:p>
        </p:txBody>
      </p:sp>
    </p:spTree>
    <p:extLst>
      <p:ext uri="{BB962C8B-B14F-4D97-AF65-F5344CB8AC3E}">
        <p14:creationId xmlns:p14="http://schemas.microsoft.com/office/powerpoint/2010/main" val="936811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6"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4"/>
          <p:cNvSpPr>
            <a:spLocks noGrp="1"/>
          </p:cNvSpPr>
          <p:nvPr>
            <p:ph type="dt" sz="half" idx="15"/>
          </p:nvPr>
        </p:nvSpPr>
        <p:spPr/>
        <p:txBody>
          <a:bodyPr/>
          <a:lstStyle>
            <a:lvl1pPr>
              <a:defRPr/>
            </a:lvl1pPr>
          </a:lstStyle>
          <a:p>
            <a:pPr>
              <a:defRPr/>
            </a:pPr>
            <a:fld id="{7A8EB1C2-62C7-4F1A-9DF0-1804097D74BC}" type="datetime1">
              <a:rPr lang="en-US"/>
              <a:pPr>
                <a:defRPr/>
              </a:pPr>
              <a:t>11/21/2019</a:t>
            </a:fld>
            <a:endParaRPr lang="en-US"/>
          </a:p>
        </p:txBody>
      </p:sp>
      <p:sp>
        <p:nvSpPr>
          <p:cNvPr id="8" name="Footer Placeholder 5"/>
          <p:cNvSpPr>
            <a:spLocks noGrp="1"/>
          </p:cNvSpPr>
          <p:nvPr>
            <p:ph type="ftr" sz="quarter" idx="16"/>
          </p:nvPr>
        </p:nvSpPr>
        <p:spPr/>
        <p:txBody>
          <a:bodyPr/>
          <a:lstStyle>
            <a:lvl1pPr>
              <a:defRPr/>
            </a:lvl1pPr>
          </a:lstStyle>
          <a:p>
            <a:pPr>
              <a:defRPr/>
            </a:pPr>
            <a:endParaRPr lang="en-US"/>
          </a:p>
        </p:txBody>
      </p:sp>
      <p:sp>
        <p:nvSpPr>
          <p:cNvPr id="9" name="Slide Number Placeholder 6"/>
          <p:cNvSpPr>
            <a:spLocks noGrp="1"/>
          </p:cNvSpPr>
          <p:nvPr>
            <p:ph type="sldNum" sz="quarter" idx="17"/>
          </p:nvPr>
        </p:nvSpPr>
        <p:spPr/>
        <p:txBody>
          <a:bodyPr/>
          <a:lstStyle>
            <a:lvl1pPr>
              <a:defRPr/>
            </a:lvl1pPr>
          </a:lstStyle>
          <a:p>
            <a:fld id="{2C3E92E7-5F71-48EF-B9A7-7D646EA2EECE}" type="slidenum">
              <a:rPr lang="en-US" altLang="en-US"/>
              <a:pPr/>
              <a:t>‹#›</a:t>
            </a:fld>
            <a:endParaRPr lang="en-US" altLang="en-US"/>
          </a:p>
        </p:txBody>
      </p:sp>
    </p:spTree>
    <p:extLst>
      <p:ext uri="{BB962C8B-B14F-4D97-AF65-F5344CB8AC3E}">
        <p14:creationId xmlns:p14="http://schemas.microsoft.com/office/powerpoint/2010/main" val="3407725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7"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Date Placeholder 4"/>
          <p:cNvSpPr>
            <a:spLocks noGrp="1"/>
          </p:cNvSpPr>
          <p:nvPr>
            <p:ph type="dt" sz="half" idx="16"/>
          </p:nvPr>
        </p:nvSpPr>
        <p:spPr/>
        <p:txBody>
          <a:bodyPr/>
          <a:lstStyle>
            <a:lvl1pPr>
              <a:defRPr/>
            </a:lvl1pPr>
          </a:lstStyle>
          <a:p>
            <a:pPr>
              <a:defRPr/>
            </a:pPr>
            <a:fld id="{E228EFB1-89E3-4517-A18C-02DD58AA2D7B}" type="datetime1">
              <a:rPr lang="en-US"/>
              <a:pPr>
                <a:defRPr/>
              </a:pPr>
              <a:t>11/21/2019</a:t>
            </a:fld>
            <a:endParaRPr lang="en-US"/>
          </a:p>
        </p:txBody>
      </p:sp>
      <p:sp>
        <p:nvSpPr>
          <p:cNvPr id="9" name="Footer Placeholder 5"/>
          <p:cNvSpPr>
            <a:spLocks noGrp="1"/>
          </p:cNvSpPr>
          <p:nvPr>
            <p:ph type="ftr" sz="quarter" idx="17"/>
          </p:nvPr>
        </p:nvSpPr>
        <p:spPr/>
        <p:txBody>
          <a:bodyPr/>
          <a:lstStyle>
            <a:lvl1pPr>
              <a:defRPr/>
            </a:lvl1pPr>
          </a:lstStyle>
          <a:p>
            <a:pPr>
              <a:defRPr/>
            </a:pPr>
            <a:endParaRPr lang="en-US"/>
          </a:p>
        </p:txBody>
      </p:sp>
      <p:sp>
        <p:nvSpPr>
          <p:cNvPr id="10" name="Slide Number Placeholder 6"/>
          <p:cNvSpPr>
            <a:spLocks noGrp="1"/>
          </p:cNvSpPr>
          <p:nvPr>
            <p:ph type="sldNum" sz="quarter" idx="18"/>
          </p:nvPr>
        </p:nvSpPr>
        <p:spPr/>
        <p:txBody>
          <a:bodyPr/>
          <a:lstStyle>
            <a:lvl1pPr>
              <a:defRPr/>
            </a:lvl1pPr>
          </a:lstStyle>
          <a:p>
            <a:fld id="{742D7D0C-8D30-4A66-A10F-512DACA83C15}" type="slidenum">
              <a:rPr lang="en-US" altLang="en-US"/>
              <a:pPr/>
              <a:t>‹#›</a:t>
            </a:fld>
            <a:endParaRPr lang="en-US" altLang="en-US"/>
          </a:p>
        </p:txBody>
      </p:sp>
    </p:spTree>
    <p:extLst>
      <p:ext uri="{BB962C8B-B14F-4D97-AF65-F5344CB8AC3E}">
        <p14:creationId xmlns:p14="http://schemas.microsoft.com/office/powerpoint/2010/main" val="364403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9" descr="Overlay-ContentSlide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0813" y="187325"/>
            <a:ext cx="8828087"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endParaRPr/>
          </a:p>
        </p:txBody>
      </p:sp>
      <p:sp>
        <p:nvSpPr>
          <p:cNvPr id="4" name="Date Placeholder 2"/>
          <p:cNvSpPr>
            <a:spLocks noGrp="1"/>
          </p:cNvSpPr>
          <p:nvPr>
            <p:ph type="dt" sz="half" idx="10"/>
          </p:nvPr>
        </p:nvSpPr>
        <p:spPr/>
        <p:txBody>
          <a:bodyPr/>
          <a:lstStyle>
            <a:lvl1pPr>
              <a:defRPr/>
            </a:lvl1pPr>
          </a:lstStyle>
          <a:p>
            <a:pPr>
              <a:defRPr/>
            </a:pPr>
            <a:fld id="{0C71B9FD-5F84-40EE-BE92-5187585C0991}" type="datetime1">
              <a:rPr lang="en-US"/>
              <a:pPr>
                <a:defRPr/>
              </a:pPr>
              <a:t>11/21/2019</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fld id="{FF91F6D4-B72F-4031-BB13-DF465A8C7873}" type="slidenum">
              <a:rPr lang="en-US" altLang="en-US"/>
              <a:pPr/>
              <a:t>‹#›</a:t>
            </a:fld>
            <a:endParaRPr lang="en-US" altLang="en-US"/>
          </a:p>
        </p:txBody>
      </p:sp>
    </p:spTree>
    <p:extLst>
      <p:ext uri="{BB962C8B-B14F-4D97-AF65-F5344CB8AC3E}">
        <p14:creationId xmlns:p14="http://schemas.microsoft.com/office/powerpoint/2010/main" val="3153029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ound Diagonal Corner Rectangle 7"/>
          <p:cNvSpPr/>
          <p:nvPr/>
        </p:nvSpPr>
        <p:spPr>
          <a:xfrm>
            <a:off x="190500" y="190500"/>
            <a:ext cx="8764588" cy="6478588"/>
          </a:xfrm>
          <a:prstGeom prst="round2DiagRect">
            <a:avLst>
              <a:gd name="adj1" fmla="val 9416"/>
              <a:gd name="adj2" fmla="val 0"/>
            </a:avLst>
          </a:prstGeom>
          <a:gradFill>
            <a:gsLst>
              <a:gs pos="13000">
                <a:srgbClr val="B27A00"/>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a:p>
        </p:txBody>
      </p:sp>
      <p:sp>
        <p:nvSpPr>
          <p:cNvPr id="1027" name="Title Placeholder 1"/>
          <p:cNvSpPr>
            <a:spLocks noGrp="1"/>
          </p:cNvSpPr>
          <p:nvPr>
            <p:ph type="title"/>
          </p:nvPr>
        </p:nvSpPr>
        <p:spPr bwMode="auto">
          <a:xfrm>
            <a:off x="779463" y="381000"/>
            <a:ext cx="7583487" cy="104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779463" y="1828800"/>
            <a:ext cx="7583487" cy="4208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381000" y="6288088"/>
            <a:ext cx="1887538"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2"/>
                </a:solidFill>
                <a:latin typeface="+mn-lt"/>
                <a:ea typeface="+mn-ea"/>
                <a:cs typeface="+mn-cs"/>
              </a:defRPr>
            </a:lvl1pPr>
          </a:lstStyle>
          <a:p>
            <a:pPr>
              <a:defRPr/>
            </a:pPr>
            <a:fld id="{B9BB3EB8-314F-4CE3-939A-F78A6BE43B76}" type="datetime1">
              <a:rPr lang="en-US"/>
              <a:pPr>
                <a:defRPr/>
              </a:pPr>
              <a:t>11/21/2019</a:t>
            </a:fld>
            <a:endParaRPr lang="en-US"/>
          </a:p>
        </p:txBody>
      </p:sp>
      <p:sp>
        <p:nvSpPr>
          <p:cNvPr id="5" name="Footer Placeholder 4"/>
          <p:cNvSpPr>
            <a:spLocks noGrp="1"/>
          </p:cNvSpPr>
          <p:nvPr>
            <p:ph type="ftr" sz="quarter" idx="3"/>
          </p:nvPr>
        </p:nvSpPr>
        <p:spPr>
          <a:xfrm>
            <a:off x="3305175" y="6288088"/>
            <a:ext cx="523875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8404225" y="219075"/>
            <a:ext cx="4937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chemeClr val="tx2"/>
                </a:solidFill>
                <a:latin typeface="Trebuchet MS" pitchFamily="34" charset="0"/>
              </a:defRPr>
            </a:lvl1pPr>
          </a:lstStyle>
          <a:p>
            <a:fld id="{12B113F0-A774-4A14-AA2C-3A403885806F}" type="slidenum">
              <a:rPr lang="en-US" altLang="en-US"/>
              <a:pPr/>
              <a:t>‹#›</a:t>
            </a:fld>
            <a:endParaRPr lang="en-US" altLang="en-US"/>
          </a:p>
        </p:txBody>
      </p:sp>
      <p:pic>
        <p:nvPicPr>
          <p:cNvPr id="1032" name="Picture 8" descr="FIULogo_H_CMYK_fx.png"/>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6103938" y="5959475"/>
            <a:ext cx="2430462" cy="69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682" r:id="rId1"/>
    <p:sldLayoutId id="2147484683" r:id="rId2"/>
    <p:sldLayoutId id="2147484684" r:id="rId3"/>
    <p:sldLayoutId id="2147484685" r:id="rId4"/>
    <p:sldLayoutId id="2147484686" r:id="rId5"/>
    <p:sldLayoutId id="2147484687" r:id="rId6"/>
    <p:sldLayoutId id="2147484688" r:id="rId7"/>
    <p:sldLayoutId id="2147484689" r:id="rId8"/>
    <p:sldLayoutId id="2147484690" r:id="rId9"/>
    <p:sldLayoutId id="2147484691" r:id="rId10"/>
    <p:sldLayoutId id="2147484692" r:id="rId11"/>
    <p:sldLayoutId id="2147484693" r:id="rId12"/>
    <p:sldLayoutId id="2147484694" r:id="rId13"/>
    <p:sldLayoutId id="2147484695" r:id="rId14"/>
    <p:sldLayoutId id="2147484696" r:id="rId15"/>
    <p:sldLayoutId id="2147484697" r:id="rId16"/>
  </p:sldLayoutIdLst>
  <p:txStyles>
    <p:titleStyle>
      <a:lvl1pPr algn="l" rtl="0" eaLnBrk="0" fontAlgn="base" hangingPunct="0">
        <a:spcBef>
          <a:spcPct val="0"/>
        </a:spcBef>
        <a:spcAft>
          <a:spcPct val="0"/>
        </a:spcAft>
        <a:defRPr sz="3800" kern="1200">
          <a:solidFill>
            <a:srgbClr val="001D4D"/>
          </a:solidFill>
          <a:latin typeface="+mj-lt"/>
          <a:ea typeface="ＭＳ Ｐゴシック" pitchFamily="-111" charset="-128"/>
          <a:cs typeface="ＭＳ Ｐゴシック" pitchFamily="-111" charset="-128"/>
        </a:defRPr>
      </a:lvl1pPr>
      <a:lvl2pPr algn="l" rtl="0" eaLnBrk="0" fontAlgn="base" hangingPunct="0">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2pPr>
      <a:lvl3pPr algn="l" rtl="0" eaLnBrk="0" fontAlgn="base" hangingPunct="0">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3pPr>
      <a:lvl4pPr algn="l" rtl="0" eaLnBrk="0" fontAlgn="base" hangingPunct="0">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4pPr>
      <a:lvl5pPr algn="l" rtl="0" eaLnBrk="0" fontAlgn="base" hangingPunct="0">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5pPr>
      <a:lvl6pPr marL="457200" algn="l" rtl="0" eaLnBrk="1" fontAlgn="base" hangingPunct="1">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6pPr>
      <a:lvl7pPr marL="914400" algn="l" rtl="0" eaLnBrk="1" fontAlgn="base" hangingPunct="1">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7pPr>
      <a:lvl8pPr marL="1371600" algn="l" rtl="0" eaLnBrk="1" fontAlgn="base" hangingPunct="1">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8pPr>
      <a:lvl9pPr marL="1828800" algn="l" rtl="0" eaLnBrk="1" fontAlgn="base" hangingPunct="1">
        <a:spcBef>
          <a:spcPct val="0"/>
        </a:spcBef>
        <a:spcAft>
          <a:spcPct val="0"/>
        </a:spcAft>
        <a:defRPr sz="3800">
          <a:solidFill>
            <a:srgbClr val="001D4D"/>
          </a:solidFill>
          <a:latin typeface="Trebuchet MS" pitchFamily="-111" charset="0"/>
          <a:ea typeface="ＭＳ Ｐゴシック" pitchFamily="-111" charset="-128"/>
          <a:cs typeface="ＭＳ Ｐゴシック" pitchFamily="-111" charset="-128"/>
        </a:defRPr>
      </a:lvl9pPr>
    </p:titleStyle>
    <p:bodyStyle>
      <a:lvl1pPr marL="282575" indent="-282575" algn="l" rtl="0" eaLnBrk="0" fontAlgn="base" hangingPunct="0">
        <a:spcBef>
          <a:spcPts val="2000"/>
        </a:spcBef>
        <a:spcAft>
          <a:spcPct val="0"/>
        </a:spcAft>
        <a:buFont typeface="Wingdings 2" pitchFamily="18" charset="2"/>
        <a:buChar char=""/>
        <a:defRPr sz="2200" kern="1200">
          <a:solidFill>
            <a:srgbClr val="001D4D"/>
          </a:solidFill>
          <a:latin typeface="+mn-lt"/>
          <a:ea typeface="ＭＳ Ｐゴシック" pitchFamily="-111" charset="-128"/>
          <a:cs typeface="ＭＳ Ｐゴシック" pitchFamily="-111" charset="-128"/>
        </a:defRPr>
      </a:lvl1pPr>
      <a:lvl2pPr marL="577850" indent="-295275" algn="l" rtl="0" eaLnBrk="0" fontAlgn="base" hangingPunct="0">
        <a:spcBef>
          <a:spcPts val="600"/>
        </a:spcBef>
        <a:spcAft>
          <a:spcPct val="0"/>
        </a:spcAft>
        <a:buFont typeface="Wingdings 2" pitchFamily="18" charset="2"/>
        <a:buChar char=""/>
        <a:defRPr sz="2000" kern="1200">
          <a:solidFill>
            <a:srgbClr val="001D4D"/>
          </a:solidFill>
          <a:latin typeface="+mn-lt"/>
          <a:ea typeface="ＭＳ Ｐゴシック" pitchFamily="-111" charset="-128"/>
          <a:cs typeface="+mn-cs"/>
        </a:defRPr>
      </a:lvl2pPr>
      <a:lvl3pPr marL="860425" indent="-282575" algn="l" rtl="0" eaLnBrk="0" fontAlgn="base" hangingPunct="0">
        <a:spcBef>
          <a:spcPts val="600"/>
        </a:spcBef>
        <a:spcAft>
          <a:spcPct val="0"/>
        </a:spcAft>
        <a:buFont typeface="Wingdings 2" pitchFamily="18" charset="2"/>
        <a:buChar char=""/>
        <a:defRPr kern="1200">
          <a:solidFill>
            <a:srgbClr val="001D4D"/>
          </a:solidFill>
          <a:latin typeface="+mn-lt"/>
          <a:ea typeface="ＭＳ Ｐゴシック" pitchFamily="-111" charset="-128"/>
          <a:cs typeface="+mn-cs"/>
        </a:defRPr>
      </a:lvl3pPr>
      <a:lvl4pPr marL="1143000" indent="-282575" algn="l" rtl="0" eaLnBrk="0" fontAlgn="base" hangingPunct="0">
        <a:spcBef>
          <a:spcPts val="600"/>
        </a:spcBef>
        <a:spcAft>
          <a:spcPct val="0"/>
        </a:spcAft>
        <a:buFont typeface="Wingdings 2" pitchFamily="18" charset="2"/>
        <a:buChar char=""/>
        <a:defRPr kern="1200">
          <a:solidFill>
            <a:srgbClr val="001D4D"/>
          </a:solidFill>
          <a:latin typeface="+mn-lt"/>
          <a:ea typeface="ＭＳ Ｐゴシック" pitchFamily="-111" charset="-128"/>
          <a:cs typeface="+mn-cs"/>
        </a:defRPr>
      </a:lvl4pPr>
      <a:lvl5pPr marL="1425575" indent="-282575" algn="l" rtl="0" eaLnBrk="0" fontAlgn="base" hangingPunct="0">
        <a:spcBef>
          <a:spcPts val="600"/>
        </a:spcBef>
        <a:spcAft>
          <a:spcPct val="0"/>
        </a:spcAft>
        <a:buFont typeface="Wingdings 2" pitchFamily="18" charset="2"/>
        <a:buChar char=""/>
        <a:defRPr kern="1200">
          <a:solidFill>
            <a:srgbClr val="001D4D"/>
          </a:solidFill>
          <a:latin typeface="+mn-lt"/>
          <a:ea typeface="ＭＳ Ｐゴシック" pitchFamily="-111"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users.cs.fiu.edu/~prabakar/service/2019_Embrace_Project/Embrace_Flowchart.pdf" TargetMode="External"/><Relationship Id="rId2" Type="http://schemas.openxmlformats.org/officeDocument/2006/relationships/hyperlink" Target="https://users.cs.fiu.edu/~prabakar/ugc/2019-20/B3/NewCourses/CGS2XXX_IT-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urldefense.proofpoint.com/v2/url?u=https-3A__www.darpa.mil_work-2Dwith-2Dus_opportunities_more&amp;d=DwMDaQ&amp;c=lhMMI368wojMYNABHh1gQQ&amp;r=e0BxkE4GBnT40RYQUAb-mA&amp;m=WWyjyN78-4iZU7Wf7mobpDcRaFT5-_TtXDLl5bpTJn0&amp;s=5RYTOQrPWCGlXr-p70yRM3x7-3GSFd_Gyihkc4395-c&amp;e=" TargetMode="External"/><Relationship Id="rId2" Type="http://schemas.openxmlformats.org/officeDocument/2006/relationships/hyperlink" Target="https://urldefense.proofpoint.com/v2/url?u=https-3A__www.onr.navy.mil_en_work-2Dwith-2Dus_funding-2Dopportunities&amp;d=DwMDaQ&amp;c=lhMMI368wojMYNABHh1gQQ&amp;r=e0BxkE4GBnT40RYQUAb-mA&amp;m=WWyjyN78-4iZU7Wf7mobpDcRaFT5-_TtXDLl5bpTJn0&amp;s=gSg9NhWs7qhpPSMOrJERi3Gczk-toyK5wQ65B2xz20E&amp;e=" TargetMode="External"/><Relationship Id="rId1" Type="http://schemas.openxmlformats.org/officeDocument/2006/relationships/slideLayout" Target="../slideLayouts/slideLayout2.xml"/><Relationship Id="rId4" Type="http://schemas.openxmlformats.org/officeDocument/2006/relationships/hyperlink" Target="https://urldefense.proofpoint.com/v2/url?u=https-3A__www.grants.gov_learn-2Dgrants_grant-2Dmaking-2Dagencies_department-2Dof-2Denergy.html&amp;d=DwMDaQ&amp;c=lhMMI368wojMYNABHh1gQQ&amp;r=e0BxkE4GBnT40RYQUAb-mA&amp;m=WWyjyN78-4iZU7Wf7mobpDcRaFT5-_TtXDLl5bpTJn0&amp;s=u-gDFnKqcrljz5B5Z5dgclXPXAeS-xtInJ6HTdSppdw&amp;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users.cs.fiu.edu/~prabakar/ugc/2019-20/B3/BS_CS_CatalogChange/flowcharts/1_plan_BS-in-CS_since_082020.pdf" TargetMode="External"/><Relationship Id="rId2" Type="http://schemas.openxmlformats.org/officeDocument/2006/relationships/hyperlink" Target="https://users.cs.fiu.edu/~prabakar/ugc/2019-20/B3/BS_CS_CatalogChange/" TargetMode="External"/><Relationship Id="rId1" Type="http://schemas.openxmlformats.org/officeDocument/2006/relationships/slideLayout" Target="../slideLayouts/slideLayout2.xml"/><Relationship Id="rId6" Type="http://schemas.openxmlformats.org/officeDocument/2006/relationships/hyperlink" Target="https://users.cs.fiu.edu/~prabakar/ugc/2019-20/B3/NewCourses/CIS4XXX_S-P-I/" TargetMode="External"/><Relationship Id="rId5" Type="http://schemas.openxmlformats.org/officeDocument/2006/relationships/hyperlink" Target="https://users.cs.fiu.edu/~prabakar/ugc/2019-20/B3/CIS_4911_CourseChange/" TargetMode="External"/><Relationship Id="rId4" Type="http://schemas.openxmlformats.org/officeDocument/2006/relationships/hyperlink" Target="https://users.cs.fiu.edu/~prabakar/ugc/2019-20/B3/BS_CS_CatalogChange/flowcharts/2_plan_BS-in-CS_SDD_since_082020.pdf" TargetMode="External"/></Relationships>
</file>

<file path=ppt/slides/_rels/slide8.xml.rels><?xml version="1.0" encoding="UTF-8" standalone="yes"?>
<Relationships xmlns="http://schemas.openxmlformats.org/package/2006/relationships"><Relationship Id="rId2" Type="http://schemas.openxmlformats.org/officeDocument/2006/relationships/hyperlink" Target="https://users.cs.fiu.edu/~prabakar/ugc/2019-20/B3/NewCourses/IDC2XXX_I-C-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users.cs.fiu.edu/~prabakar/ugc/2019-20/B3/NewCourses/CIS4XXX_F-B-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1600200" y="2492375"/>
            <a:ext cx="6762750" cy="1470025"/>
          </a:xfrm>
        </p:spPr>
        <p:txBody>
          <a:bodyPr/>
          <a:lstStyle/>
          <a:p>
            <a:r>
              <a:rPr lang="en-US" dirty="0"/>
              <a:t>Faculty Meeting</a:t>
            </a:r>
            <a:br>
              <a:rPr lang="en-US" dirty="0"/>
            </a:br>
            <a:r>
              <a:rPr lang="en-US" sz="1800" dirty="0"/>
              <a:t>School of Computing and Information Sciences</a:t>
            </a:r>
            <a:endParaRPr lang="en-US" dirty="0"/>
          </a:p>
        </p:txBody>
      </p:sp>
      <p:sp>
        <p:nvSpPr>
          <p:cNvPr id="19459" name="Subtitle 2"/>
          <p:cNvSpPr>
            <a:spLocks noGrp="1"/>
          </p:cNvSpPr>
          <p:nvPr>
            <p:ph type="subTitle" idx="1"/>
          </p:nvPr>
        </p:nvSpPr>
        <p:spPr>
          <a:xfrm>
            <a:off x="1600200" y="3967163"/>
            <a:ext cx="6762750" cy="1752600"/>
          </a:xfrm>
        </p:spPr>
        <p:txBody>
          <a:bodyPr/>
          <a:lstStyle/>
          <a:p>
            <a:r>
              <a:rPr lang="en-US" dirty="0"/>
              <a:t>Friday, November 22 2019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5303728-E6E7-4D81-99F3-8FB19A4D3289}"/>
              </a:ext>
            </a:extLst>
          </p:cNvPr>
          <p:cNvSpPr>
            <a:spLocks noGrp="1"/>
          </p:cNvSpPr>
          <p:nvPr>
            <p:ph idx="1"/>
          </p:nvPr>
        </p:nvSpPr>
        <p:spPr>
          <a:xfrm>
            <a:off x="780256" y="457200"/>
            <a:ext cx="7583487" cy="5867400"/>
          </a:xfrm>
        </p:spPr>
        <p:txBody>
          <a:bodyPr/>
          <a:lstStyle/>
          <a:p>
            <a:r>
              <a:rPr lang="en-US" sz="2400" dirty="0"/>
              <a:t>Motion 3</a:t>
            </a:r>
          </a:p>
          <a:p>
            <a:pPr marL="0" indent="0">
              <a:buNone/>
            </a:pPr>
            <a:r>
              <a:rPr lang="en-US" sz="2400" dirty="0"/>
              <a:t>SCIS Faculty approves the new course CIS-4XXX “Fundamentals of Blockchain Technologies” (CS: Systems elective).</a:t>
            </a:r>
            <a:br>
              <a:rPr lang="en-US" sz="2400" dirty="0"/>
            </a:br>
            <a:endParaRPr lang="en-US" sz="2400" dirty="0"/>
          </a:p>
          <a:p>
            <a:pPr marL="295275" lvl="1" indent="0">
              <a:buNone/>
            </a:pPr>
            <a:r>
              <a:rPr lang="en-US" sz="2400" u="sng" dirty="0">
                <a:hlinkClick r:id="rId2"/>
              </a:rPr>
              <a:t>CGS 2XXX</a:t>
            </a:r>
            <a:r>
              <a:rPr lang="en-US" sz="2400" dirty="0"/>
              <a:t> IT Fundamentals (for Non-SCIS majors) – by Michael</a:t>
            </a:r>
            <a:br>
              <a:rPr lang="en-US" sz="2400" dirty="0"/>
            </a:br>
            <a:r>
              <a:rPr lang="en-US" sz="2400" dirty="0"/>
              <a:t>Credits:3</a:t>
            </a:r>
            <a:br>
              <a:rPr lang="en-US" sz="2400" dirty="0"/>
            </a:br>
            <a:r>
              <a:rPr lang="en-US" sz="2400" dirty="0" err="1"/>
              <a:t>Prereq</a:t>
            </a:r>
            <a:r>
              <a:rPr lang="en-US" sz="2400" dirty="0"/>
              <a:t>: None</a:t>
            </a:r>
            <a:br>
              <a:rPr lang="en-US" sz="2400" dirty="0"/>
            </a:br>
            <a:r>
              <a:rPr lang="en-US" sz="2400" dirty="0"/>
              <a:t>Embrace Project: </a:t>
            </a:r>
            <a:r>
              <a:rPr lang="en-US" sz="2400" u="sng" dirty="0">
                <a:hlinkClick r:id="rId3"/>
              </a:rPr>
              <a:t>Flowchart</a:t>
            </a:r>
            <a:endParaRPr lang="en-US" sz="2400" u="sng" dirty="0"/>
          </a:p>
          <a:p>
            <a:pPr marL="342900" indent="-342900"/>
            <a:r>
              <a:rPr lang="en-US" sz="2400" dirty="0"/>
              <a:t>Motion 4</a:t>
            </a:r>
          </a:p>
          <a:p>
            <a:pPr marL="0" indent="0">
              <a:buNone/>
            </a:pPr>
            <a:r>
              <a:rPr lang="en-US" sz="2400" dirty="0"/>
              <a:t>SCIS Faculty approves the new course CGS-2XXX “IT Fundamentals” as a service course.</a:t>
            </a:r>
          </a:p>
          <a:p>
            <a:pPr marL="0" indent="0">
              <a:buNone/>
            </a:pPr>
            <a:endParaRPr lang="en-US" sz="2400" dirty="0"/>
          </a:p>
          <a:p>
            <a:endParaRPr lang="en-US" dirty="0"/>
          </a:p>
        </p:txBody>
      </p:sp>
    </p:spTree>
    <p:extLst>
      <p:ext uri="{BB962C8B-B14F-4D97-AF65-F5344CB8AC3E}">
        <p14:creationId xmlns:p14="http://schemas.microsoft.com/office/powerpoint/2010/main" val="381106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1000"/>
                                        <p:tgtEl>
                                          <p:spTgt spid="3">
                                            <p:txEl>
                                              <p:pRg st="4" end="4"/>
                                            </p:txEl>
                                          </p:spTgt>
                                        </p:tgtEl>
                                      </p:cBhvr>
                                    </p:animEffect>
                                    <p:anim calcmode="lin" valueType="num">
                                      <p:cBhvr>
                                        <p:cTn id="2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9EBEB7-50E2-48E7-9E12-B9549E307C16}"/>
              </a:ext>
            </a:extLst>
          </p:cNvPr>
          <p:cNvSpPr>
            <a:spLocks noGrp="1"/>
          </p:cNvSpPr>
          <p:nvPr>
            <p:ph type="ctrTitle"/>
          </p:nvPr>
        </p:nvSpPr>
        <p:spPr>
          <a:xfrm>
            <a:off x="1371600" y="2492375"/>
            <a:ext cx="6991349" cy="1470025"/>
          </a:xfrm>
        </p:spPr>
        <p:txBody>
          <a:bodyPr/>
          <a:lstStyle/>
          <a:p>
            <a:r>
              <a:rPr lang="en-US" dirty="0"/>
              <a:t>Faculty Success</a:t>
            </a:r>
          </a:p>
        </p:txBody>
      </p:sp>
      <p:sp>
        <p:nvSpPr>
          <p:cNvPr id="3" name="Subtitle 2">
            <a:extLst>
              <a:ext uri="{FF2B5EF4-FFF2-40B4-BE49-F238E27FC236}">
                <a16:creationId xmlns:a16="http://schemas.microsoft.com/office/drawing/2014/main" xmlns="" id="{632C1B7D-AD4E-45E7-A26E-2E791A1867FF}"/>
              </a:ext>
            </a:extLst>
          </p:cNvPr>
          <p:cNvSpPr>
            <a:spLocks noGrp="1"/>
          </p:cNvSpPr>
          <p:nvPr>
            <p:ph type="subTitle" idx="1"/>
          </p:nvPr>
        </p:nvSpPr>
        <p:spPr/>
        <p:txBody>
          <a:bodyPr/>
          <a:lstStyle/>
          <a:p>
            <a:r>
              <a:rPr lang="en-US" dirty="0"/>
              <a:t>Dr. S.S. Iyengar</a:t>
            </a:r>
          </a:p>
        </p:txBody>
      </p:sp>
    </p:spTree>
    <p:extLst>
      <p:ext uri="{BB962C8B-B14F-4D97-AF65-F5344CB8AC3E}">
        <p14:creationId xmlns:p14="http://schemas.microsoft.com/office/powerpoint/2010/main" val="2289024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02D1057-B817-4D2B-A95F-A254FC10A712}"/>
              </a:ext>
            </a:extLst>
          </p:cNvPr>
          <p:cNvSpPr>
            <a:spLocks noGrp="1"/>
          </p:cNvSpPr>
          <p:nvPr>
            <p:ph idx="1"/>
          </p:nvPr>
        </p:nvSpPr>
        <p:spPr>
          <a:xfrm>
            <a:off x="779463" y="1277937"/>
            <a:ext cx="7583487" cy="5580063"/>
          </a:xfrm>
        </p:spPr>
        <p:txBody>
          <a:bodyPr/>
          <a:lstStyle/>
          <a:p>
            <a:r>
              <a:rPr lang="en-US" dirty="0"/>
              <a:t>We are at a significant cross-road regarding our research funding, where our traditional methods of obtaining grants are significantly less effective than they have been in the past, and not bearing the expected fruits.</a:t>
            </a:r>
          </a:p>
          <a:p>
            <a:r>
              <a:rPr lang="en-US" dirty="0"/>
              <a:t>We are proud to state that the School of Computing and Information Sciences comprises more than half of the College of Engineering and Computing, with our more than 3000 undergraduate students, 300 graduate students and nearly 100 PhD students. Yet, we have a hard time supporting our students through research funding. </a:t>
            </a:r>
            <a:br>
              <a:rPr lang="en-US" dirty="0"/>
            </a:br>
            <a:r>
              <a:rPr lang="en-US" dirty="0">
                <a:solidFill>
                  <a:srgbClr val="FF0000"/>
                </a:solidFill>
              </a:rPr>
              <a:t>At the College level our $4 million annual research funding represents only </a:t>
            </a:r>
            <a:r>
              <a:rPr lang="en-US" b="1" dirty="0">
                <a:solidFill>
                  <a:srgbClr val="FF0000"/>
                </a:solidFill>
              </a:rPr>
              <a:t>12% </a:t>
            </a:r>
            <a:r>
              <a:rPr lang="en-US" dirty="0">
                <a:solidFill>
                  <a:srgbClr val="FF0000"/>
                </a:solidFill>
              </a:rPr>
              <a:t>of the College’s total research effort.</a:t>
            </a:r>
          </a:p>
          <a:p>
            <a:endParaRPr lang="en-US" dirty="0"/>
          </a:p>
        </p:txBody>
      </p:sp>
      <p:sp>
        <p:nvSpPr>
          <p:cNvPr id="4" name="Title 1">
            <a:extLst>
              <a:ext uri="{FF2B5EF4-FFF2-40B4-BE49-F238E27FC236}">
                <a16:creationId xmlns:a16="http://schemas.microsoft.com/office/drawing/2014/main" xmlns="" id="{F2570DB7-C6BF-4676-8B02-327712510882}"/>
              </a:ext>
            </a:extLst>
          </p:cNvPr>
          <p:cNvSpPr>
            <a:spLocks noGrp="1"/>
          </p:cNvSpPr>
          <p:nvPr>
            <p:ph type="title"/>
          </p:nvPr>
        </p:nvSpPr>
        <p:spPr>
          <a:xfrm>
            <a:off x="779463" y="0"/>
            <a:ext cx="7583487" cy="1044575"/>
          </a:xfrm>
        </p:spPr>
        <p:txBody>
          <a:bodyPr/>
          <a:lstStyle/>
          <a:p>
            <a:r>
              <a:rPr lang="en-US" dirty="0"/>
              <a:t>Faculty Success</a:t>
            </a:r>
          </a:p>
        </p:txBody>
      </p:sp>
    </p:spTree>
    <p:extLst>
      <p:ext uri="{BB962C8B-B14F-4D97-AF65-F5344CB8AC3E}">
        <p14:creationId xmlns:p14="http://schemas.microsoft.com/office/powerpoint/2010/main" val="125577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16D183D-12F7-489C-A3FE-DBB7825C09DD}"/>
              </a:ext>
            </a:extLst>
          </p:cNvPr>
          <p:cNvSpPr>
            <a:spLocks noGrp="1"/>
          </p:cNvSpPr>
          <p:nvPr>
            <p:ph idx="1"/>
          </p:nvPr>
        </p:nvSpPr>
        <p:spPr>
          <a:xfrm>
            <a:off x="777327" y="838200"/>
            <a:ext cx="7583487" cy="5503863"/>
          </a:xfrm>
        </p:spPr>
        <p:txBody>
          <a:bodyPr/>
          <a:lstStyle/>
          <a:p>
            <a:r>
              <a:rPr lang="en-US" dirty="0"/>
              <a:t>The President and Provost have already set our new strategic vision for 2025 to be a top 50 University in the country. This will require more overall University research funding. The Dean has declared numerous times that we in the College of Engineering and Computing are the research and innovation engine for the University. But this engine will only work if we are productive in our competitive research funding and scholarship.</a:t>
            </a:r>
          </a:p>
          <a:p>
            <a:r>
              <a:rPr lang="en-US" dirty="0"/>
              <a:t>As a Carnegie-1 Research University, FIU has already adopted an embedded approach to research. </a:t>
            </a:r>
          </a:p>
          <a:p>
            <a:pPr marL="295275" lvl="1" indent="0">
              <a:buNone/>
            </a:pPr>
            <a:r>
              <a:rPr lang="en-US" dirty="0">
                <a:solidFill>
                  <a:srgbClr val="FF0000"/>
                </a:solidFill>
              </a:rPr>
              <a:t>Good research drives increased research funding - allows for increased numbers of graduate students, who drive research publications, which in turn drives more and better research</a:t>
            </a:r>
          </a:p>
          <a:p>
            <a:endParaRPr lang="en-US" dirty="0"/>
          </a:p>
        </p:txBody>
      </p:sp>
    </p:spTree>
    <p:extLst>
      <p:ext uri="{BB962C8B-B14F-4D97-AF65-F5344CB8AC3E}">
        <p14:creationId xmlns:p14="http://schemas.microsoft.com/office/powerpoint/2010/main" val="772369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E738284-940D-4A87-A60E-2D5B6FE80DEF}"/>
              </a:ext>
            </a:extLst>
          </p:cNvPr>
          <p:cNvSpPr>
            <a:spLocks noGrp="1"/>
          </p:cNvSpPr>
          <p:nvPr>
            <p:ph idx="1"/>
          </p:nvPr>
        </p:nvSpPr>
        <p:spPr>
          <a:xfrm>
            <a:off x="838200" y="1324768"/>
            <a:ext cx="7583487" cy="4208463"/>
          </a:xfrm>
        </p:spPr>
        <p:txBody>
          <a:bodyPr/>
          <a:lstStyle/>
          <a:p>
            <a:r>
              <a:rPr lang="en-US" dirty="0"/>
              <a:t>It’s time for a new paradigm in SCIS to achieve our research goals, as  we in SCIS no longer have the luxury of using School funding to pay for our graduate students. We need to individually and as a School, look at how we can drive a change in our research funding that will build our reputation along with our resources. </a:t>
            </a:r>
          </a:p>
          <a:p>
            <a:r>
              <a:rPr lang="en-US" dirty="0"/>
              <a:t>Research funding coupled with excellent teaching, and production of more graduate students, will be the new paradigm going forward. </a:t>
            </a:r>
          </a:p>
          <a:p>
            <a:endParaRPr lang="en-US" dirty="0"/>
          </a:p>
        </p:txBody>
      </p:sp>
    </p:spTree>
    <p:extLst>
      <p:ext uri="{BB962C8B-B14F-4D97-AF65-F5344CB8AC3E}">
        <p14:creationId xmlns:p14="http://schemas.microsoft.com/office/powerpoint/2010/main" val="3085899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C35C4244-DF94-479B-8E3D-53D170C0B2F4}"/>
              </a:ext>
            </a:extLst>
          </p:cNvPr>
          <p:cNvSpPr>
            <a:spLocks noGrp="1"/>
          </p:cNvSpPr>
          <p:nvPr>
            <p:ph idx="1"/>
          </p:nvPr>
        </p:nvSpPr>
        <p:spPr>
          <a:xfrm>
            <a:off x="914400" y="1219200"/>
            <a:ext cx="7583487" cy="4208463"/>
          </a:xfrm>
        </p:spPr>
        <p:txBody>
          <a:bodyPr/>
          <a:lstStyle/>
          <a:p>
            <a:pPr marL="0" indent="0">
              <a:buNone/>
            </a:pPr>
            <a:r>
              <a:rPr lang="en-US" dirty="0"/>
              <a:t>We need to move us forward in research funding. </a:t>
            </a:r>
            <a:br>
              <a:rPr lang="en-US" dirty="0"/>
            </a:br>
            <a:r>
              <a:rPr lang="en-US" dirty="0"/>
              <a:t/>
            </a:r>
            <a:br>
              <a:rPr lang="en-US" dirty="0"/>
            </a:br>
            <a:r>
              <a:rPr lang="en-US" dirty="0"/>
              <a:t>One way might be for us to seek “workforce development” and educational funding pathways, especially in STEM, and research in your own specific areas, as we had previously done with the IT Performance funding. </a:t>
            </a:r>
          </a:p>
          <a:p>
            <a:pPr marL="0" indent="0">
              <a:buNone/>
            </a:pPr>
            <a:r>
              <a:rPr lang="en-US" dirty="0"/>
              <a:t>Please identify these opportunities and help us lead the efforts to write large competitive grants. </a:t>
            </a:r>
          </a:p>
        </p:txBody>
      </p:sp>
    </p:spTree>
    <p:extLst>
      <p:ext uri="{BB962C8B-B14F-4D97-AF65-F5344CB8AC3E}">
        <p14:creationId xmlns:p14="http://schemas.microsoft.com/office/powerpoint/2010/main" val="3545183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5EF8866-3E06-4FC2-8719-0C01A85787AA}"/>
              </a:ext>
            </a:extLst>
          </p:cNvPr>
          <p:cNvSpPr>
            <a:spLocks noGrp="1"/>
          </p:cNvSpPr>
          <p:nvPr>
            <p:ph idx="1"/>
          </p:nvPr>
        </p:nvSpPr>
        <p:spPr>
          <a:xfrm>
            <a:off x="780256" y="838200"/>
            <a:ext cx="7583487" cy="5257800"/>
          </a:xfrm>
        </p:spPr>
        <p:txBody>
          <a:bodyPr/>
          <a:lstStyle/>
          <a:p>
            <a:pPr marL="0" indent="0">
              <a:buNone/>
            </a:pPr>
            <a:r>
              <a:rPr lang="en-US" dirty="0"/>
              <a:t>For more information with ONR, please visit the link below:</a:t>
            </a:r>
          </a:p>
          <a:p>
            <a:r>
              <a:rPr lang="en-US" u="sng" dirty="0">
                <a:hlinkClick r:id="rId2"/>
              </a:rPr>
              <a:t>https://www.onr.navy.mil/en/work-with-us/funding-opportunities</a:t>
            </a:r>
            <a:endParaRPr lang="en-US" dirty="0"/>
          </a:p>
          <a:p>
            <a:r>
              <a:rPr lang="en-US" dirty="0"/>
              <a:t>For more information with DARPA, please visit the link below:</a:t>
            </a:r>
          </a:p>
          <a:p>
            <a:r>
              <a:rPr lang="en-US" u="sng" dirty="0">
                <a:hlinkClick r:id="rId3"/>
              </a:rPr>
              <a:t>https://www.darpa.mil/work-with-us/opportunities/more</a:t>
            </a:r>
            <a:endParaRPr lang="en-US" dirty="0"/>
          </a:p>
          <a:p>
            <a:r>
              <a:rPr lang="en-US" dirty="0"/>
              <a:t>For other Government grants, please see link below:</a:t>
            </a:r>
          </a:p>
          <a:p>
            <a:r>
              <a:rPr lang="en-US" u="sng" dirty="0">
                <a:hlinkClick r:id="rId4"/>
              </a:rPr>
              <a:t>https://www.grants.gov/learn-grants/grant-making-agencies/department-of-energy.html</a:t>
            </a:r>
            <a:endParaRPr lang="en-US" dirty="0"/>
          </a:p>
          <a:p>
            <a:endParaRPr lang="en-US" dirty="0"/>
          </a:p>
        </p:txBody>
      </p:sp>
    </p:spTree>
    <p:extLst>
      <p:ext uri="{BB962C8B-B14F-4D97-AF65-F5344CB8AC3E}">
        <p14:creationId xmlns:p14="http://schemas.microsoft.com/office/powerpoint/2010/main" val="3105775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8DE50C-D75B-4AA0-8D30-8C9CEB0B92C3}"/>
              </a:ext>
            </a:extLst>
          </p:cNvPr>
          <p:cNvSpPr>
            <a:spLocks noGrp="1"/>
          </p:cNvSpPr>
          <p:nvPr>
            <p:ph type="title"/>
          </p:nvPr>
        </p:nvSpPr>
        <p:spPr>
          <a:xfrm>
            <a:off x="807949" y="98425"/>
            <a:ext cx="7583487" cy="1044575"/>
          </a:xfrm>
        </p:spPr>
        <p:txBody>
          <a:bodyPr/>
          <a:lstStyle/>
          <a:p>
            <a:r>
              <a:rPr lang="en-US" dirty="0"/>
              <a:t>Joint Faculty Appointments</a:t>
            </a:r>
          </a:p>
        </p:txBody>
      </p:sp>
      <p:sp>
        <p:nvSpPr>
          <p:cNvPr id="3" name="Content Placeholder 2">
            <a:extLst>
              <a:ext uri="{FF2B5EF4-FFF2-40B4-BE49-F238E27FC236}">
                <a16:creationId xmlns:a16="http://schemas.microsoft.com/office/drawing/2014/main" xmlns="" id="{F9CF3E4F-A9C8-453B-8ED5-F7EF0ED66DDC}"/>
              </a:ext>
            </a:extLst>
          </p:cNvPr>
          <p:cNvSpPr>
            <a:spLocks noGrp="1"/>
          </p:cNvSpPr>
          <p:nvPr>
            <p:ph idx="1"/>
          </p:nvPr>
        </p:nvSpPr>
        <p:spPr>
          <a:xfrm>
            <a:off x="779463" y="1143000"/>
            <a:ext cx="7583487" cy="5410200"/>
          </a:xfrm>
        </p:spPr>
        <p:txBody>
          <a:bodyPr/>
          <a:lstStyle/>
          <a:p>
            <a:pPr>
              <a:spcBef>
                <a:spcPts val="600"/>
              </a:spcBef>
            </a:pPr>
            <a:r>
              <a:rPr lang="en-US" sz="1800" dirty="0"/>
              <a:t>Candidates must apply to the Director of the School announcing their interest in a joint appointment and their research focus areas, and the courses they can teach.</a:t>
            </a:r>
          </a:p>
          <a:p>
            <a:pPr>
              <a:spcBef>
                <a:spcPts val="600"/>
              </a:spcBef>
            </a:pPr>
            <a:r>
              <a:rPr lang="en-US" sz="1800" dirty="0"/>
              <a:t>The Director then sends the information to the SCIS Faculty Committee for a recommendation.</a:t>
            </a:r>
          </a:p>
          <a:p>
            <a:pPr>
              <a:spcBef>
                <a:spcPts val="600"/>
              </a:spcBef>
            </a:pPr>
            <a:r>
              <a:rPr lang="en-US" sz="1800" dirty="0"/>
              <a:t>Recommended candidates will be asked to present a seminar on their work.</a:t>
            </a:r>
          </a:p>
          <a:p>
            <a:pPr>
              <a:spcBef>
                <a:spcPts val="600"/>
              </a:spcBef>
            </a:pPr>
            <a:r>
              <a:rPr lang="en-US" sz="1800" dirty="0"/>
              <a:t>Faculty will attend the presentation and afterwards discuss the candidates work and make a recommendation to the Director for Joint Appointment.</a:t>
            </a:r>
          </a:p>
          <a:p>
            <a:pPr>
              <a:spcBef>
                <a:spcPts val="600"/>
              </a:spcBef>
            </a:pPr>
            <a:r>
              <a:rPr lang="en-US" sz="1800" dirty="0"/>
              <a:t>The Director will review the recommendation and make a recommendation to the Dean for Joint Appointment for Faculty who are already on Campus.</a:t>
            </a:r>
          </a:p>
          <a:p>
            <a:pPr marL="0" indent="0">
              <a:buNone/>
            </a:pPr>
            <a:r>
              <a:rPr lang="en-US" sz="1800" dirty="0"/>
              <a:t>For new Faculty, it is essentially the same process, except the Faculty will also need time for interviews and coordinate with all interested departments on the candidates potential. </a:t>
            </a:r>
          </a:p>
          <a:p>
            <a:endParaRPr lang="en-US" dirty="0"/>
          </a:p>
        </p:txBody>
      </p:sp>
    </p:spTree>
    <p:extLst>
      <p:ext uri="{BB962C8B-B14F-4D97-AF65-F5344CB8AC3E}">
        <p14:creationId xmlns:p14="http://schemas.microsoft.com/office/powerpoint/2010/main" val="1023653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Moving Forward</a:t>
            </a:r>
          </a:p>
        </p:txBody>
      </p:sp>
      <p:sp>
        <p:nvSpPr>
          <p:cNvPr id="3" name="Content Placeholder 2"/>
          <p:cNvSpPr>
            <a:spLocks noGrp="1"/>
          </p:cNvSpPr>
          <p:nvPr>
            <p:ph idx="1"/>
          </p:nvPr>
        </p:nvSpPr>
        <p:spPr/>
        <p:txBody>
          <a:bodyPr/>
          <a:lstStyle/>
          <a:p>
            <a:r>
              <a:rPr lang="en-US" sz="2400" dirty="0"/>
              <a:t>Continue to work towards improving ranking</a:t>
            </a:r>
          </a:p>
          <a:p>
            <a:r>
              <a:rPr lang="en-US" sz="2400" dirty="0"/>
              <a:t> Continue SCIS More funding with some centers of excellence</a:t>
            </a:r>
          </a:p>
          <a:p>
            <a:r>
              <a:rPr lang="en-US" sz="2400" dirty="0"/>
              <a:t>Increase national award applications</a:t>
            </a:r>
          </a:p>
        </p:txBody>
      </p:sp>
    </p:spTree>
    <p:extLst>
      <p:ext uri="{BB962C8B-B14F-4D97-AF65-F5344CB8AC3E}">
        <p14:creationId xmlns:p14="http://schemas.microsoft.com/office/powerpoint/2010/main" val="20390853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9EBEB7-50E2-48E7-9E12-B9549E307C16}"/>
              </a:ext>
            </a:extLst>
          </p:cNvPr>
          <p:cNvSpPr>
            <a:spLocks noGrp="1"/>
          </p:cNvSpPr>
          <p:nvPr>
            <p:ph type="ctrTitle"/>
          </p:nvPr>
        </p:nvSpPr>
        <p:spPr/>
        <p:txBody>
          <a:bodyPr/>
          <a:lstStyle/>
          <a:p>
            <a:r>
              <a:rPr lang="en-US" dirty="0"/>
              <a:t>SCIS Research Funding</a:t>
            </a:r>
          </a:p>
        </p:txBody>
      </p:sp>
      <p:sp>
        <p:nvSpPr>
          <p:cNvPr id="3" name="Subtitle 2">
            <a:extLst>
              <a:ext uri="{FF2B5EF4-FFF2-40B4-BE49-F238E27FC236}">
                <a16:creationId xmlns:a16="http://schemas.microsoft.com/office/drawing/2014/main" xmlns="" id="{632C1B7D-AD4E-45E7-A26E-2E791A1867FF}"/>
              </a:ext>
            </a:extLst>
          </p:cNvPr>
          <p:cNvSpPr>
            <a:spLocks noGrp="1"/>
          </p:cNvSpPr>
          <p:nvPr>
            <p:ph type="subTitle" idx="1"/>
          </p:nvPr>
        </p:nvSpPr>
        <p:spPr/>
        <p:txBody>
          <a:bodyPr/>
          <a:lstStyle/>
          <a:p>
            <a:r>
              <a:rPr lang="en-US" dirty="0"/>
              <a:t>Dr. Scott Graham</a:t>
            </a:r>
          </a:p>
        </p:txBody>
      </p:sp>
    </p:spTree>
    <p:extLst>
      <p:ext uri="{BB962C8B-B14F-4D97-AF65-F5344CB8AC3E}">
        <p14:creationId xmlns:p14="http://schemas.microsoft.com/office/powerpoint/2010/main" val="11599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0C83025-1256-435C-9369-C1FB7D35BAFC}"/>
              </a:ext>
            </a:extLst>
          </p:cNvPr>
          <p:cNvSpPr>
            <a:spLocks noGrp="1"/>
          </p:cNvSpPr>
          <p:nvPr>
            <p:ph type="title"/>
          </p:nvPr>
        </p:nvSpPr>
        <p:spPr>
          <a:xfrm>
            <a:off x="779463" y="0"/>
            <a:ext cx="7583487" cy="1044575"/>
          </a:xfrm>
        </p:spPr>
        <p:txBody>
          <a:bodyPr/>
          <a:lstStyle/>
          <a:p>
            <a:r>
              <a:rPr lang="en-US" dirty="0"/>
              <a:t>Meeting Agenda</a:t>
            </a:r>
          </a:p>
        </p:txBody>
      </p:sp>
      <p:sp>
        <p:nvSpPr>
          <p:cNvPr id="3" name="Content Placeholder 2">
            <a:extLst>
              <a:ext uri="{FF2B5EF4-FFF2-40B4-BE49-F238E27FC236}">
                <a16:creationId xmlns:a16="http://schemas.microsoft.com/office/drawing/2014/main" xmlns="" id="{3CCF8B30-B73C-468C-AEC6-1C834E419F80}"/>
              </a:ext>
            </a:extLst>
          </p:cNvPr>
          <p:cNvSpPr>
            <a:spLocks noGrp="1"/>
          </p:cNvSpPr>
          <p:nvPr>
            <p:ph idx="1"/>
          </p:nvPr>
        </p:nvSpPr>
        <p:spPr>
          <a:xfrm>
            <a:off x="779463" y="1828800"/>
            <a:ext cx="7583487" cy="4208463"/>
          </a:xfrm>
        </p:spPr>
        <p:txBody>
          <a:bodyPr/>
          <a:lstStyle/>
          <a:p>
            <a:pPr>
              <a:spcBef>
                <a:spcPts val="600"/>
              </a:spcBef>
            </a:pPr>
            <a:r>
              <a:rPr lang="en-US" sz="2000" dirty="0"/>
              <a:t>Welcome remarks (Dr. Iyengar)</a:t>
            </a:r>
          </a:p>
          <a:p>
            <a:pPr>
              <a:spcBef>
                <a:spcPts val="600"/>
              </a:spcBef>
            </a:pPr>
            <a:r>
              <a:rPr lang="en-US" sz="2000" dirty="0"/>
              <a:t>Undergraduate Curriculum Proposals (Dr. Prabakar)</a:t>
            </a:r>
          </a:p>
          <a:p>
            <a:pPr>
              <a:spcBef>
                <a:spcPts val="600"/>
              </a:spcBef>
            </a:pPr>
            <a:r>
              <a:rPr lang="en-US" sz="2000" dirty="0"/>
              <a:t>SCIS Research Funding Update (Dr. Scott Graham)</a:t>
            </a:r>
          </a:p>
          <a:p>
            <a:pPr>
              <a:spcBef>
                <a:spcPts val="600"/>
              </a:spcBef>
            </a:pPr>
            <a:r>
              <a:rPr lang="en-US" sz="2000" dirty="0"/>
              <a:t>Faculty Success &amp; Joint Faculty Appointments (Dr. Iyengar)</a:t>
            </a:r>
          </a:p>
          <a:p>
            <a:pPr>
              <a:spcBef>
                <a:spcPts val="600"/>
              </a:spcBef>
            </a:pPr>
            <a:r>
              <a:rPr lang="en-US" sz="2000" dirty="0"/>
              <a:t>Announcements (Ariana)</a:t>
            </a:r>
          </a:p>
          <a:p>
            <a:pPr>
              <a:spcBef>
                <a:spcPts val="600"/>
              </a:spcBef>
            </a:pPr>
            <a:endParaRPr lang="en-US" sz="2000" dirty="0"/>
          </a:p>
        </p:txBody>
      </p:sp>
    </p:spTree>
    <p:extLst>
      <p:ext uri="{BB962C8B-B14F-4D97-AF65-F5344CB8AC3E}">
        <p14:creationId xmlns:p14="http://schemas.microsoft.com/office/powerpoint/2010/main" val="1388196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SCIS Research Funding Update</a:t>
            </a:r>
          </a:p>
        </p:txBody>
      </p:sp>
      <p:sp>
        <p:nvSpPr>
          <p:cNvPr id="3" name="Content Placeholder 2"/>
          <p:cNvSpPr>
            <a:spLocks noGrp="1"/>
          </p:cNvSpPr>
          <p:nvPr>
            <p:ph idx="1"/>
          </p:nvPr>
        </p:nvSpPr>
        <p:spPr>
          <a:xfrm>
            <a:off x="779463" y="1676400"/>
            <a:ext cx="7583487" cy="4208463"/>
          </a:xfrm>
        </p:spPr>
        <p:txBody>
          <a:bodyPr/>
          <a:lstStyle/>
          <a:p>
            <a:pPr>
              <a:spcBef>
                <a:spcPts val="800"/>
              </a:spcBef>
            </a:pPr>
            <a:r>
              <a:rPr lang="en-US" dirty="0"/>
              <a:t>C&amp;G revenue still lagging – presently $1,278,789</a:t>
            </a:r>
          </a:p>
          <a:p>
            <a:pPr>
              <a:spcBef>
                <a:spcPts val="800"/>
              </a:spcBef>
            </a:pPr>
            <a:r>
              <a:rPr lang="en-US" dirty="0"/>
              <a:t>C&amp;G expenditures still lagging - $1.36M through 11/20; was $1.42M same date last year, $1.82M year before.</a:t>
            </a:r>
          </a:p>
          <a:p>
            <a:pPr>
              <a:spcBef>
                <a:spcPts val="800"/>
              </a:spcBef>
            </a:pPr>
            <a:r>
              <a:rPr lang="en-US" dirty="0"/>
              <a:t>Through October – 22 proposals (with SCIS PI) totaling $11.7M. </a:t>
            </a:r>
          </a:p>
          <a:p>
            <a:pPr>
              <a:spcBef>
                <a:spcPts val="800"/>
              </a:spcBef>
            </a:pPr>
            <a:r>
              <a:rPr lang="en-US" dirty="0"/>
              <a:t>In November (to-date) – 20 proposals (with SCIS PI) totaling $7.5M</a:t>
            </a:r>
          </a:p>
          <a:p>
            <a:pPr>
              <a:spcBef>
                <a:spcPts val="800"/>
              </a:spcBef>
            </a:pPr>
            <a:r>
              <a:rPr lang="en-US" dirty="0"/>
              <a:t>Please let me know as decisions are made and be sure to work with Lian to budget expenditures, including Academic Year effort commitments and to charge GRAs as budgeted</a:t>
            </a:r>
          </a:p>
          <a:p>
            <a:endParaRPr lang="en-US" dirty="0"/>
          </a:p>
        </p:txBody>
      </p:sp>
    </p:spTree>
    <p:extLst>
      <p:ext uri="{BB962C8B-B14F-4D97-AF65-F5344CB8AC3E}">
        <p14:creationId xmlns:p14="http://schemas.microsoft.com/office/powerpoint/2010/main" val="387010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831137" cy="1044575"/>
          </a:xfrm>
        </p:spPr>
        <p:txBody>
          <a:bodyPr/>
          <a:lstStyle/>
          <a:p>
            <a:r>
              <a:rPr lang="en-US" dirty="0"/>
              <a:t>SCIS Technology Innovation Update </a:t>
            </a:r>
          </a:p>
        </p:txBody>
      </p:sp>
      <p:sp>
        <p:nvSpPr>
          <p:cNvPr id="3" name="Content Placeholder 2"/>
          <p:cNvSpPr>
            <a:spLocks noGrp="1"/>
          </p:cNvSpPr>
          <p:nvPr>
            <p:ph idx="1"/>
          </p:nvPr>
        </p:nvSpPr>
        <p:spPr/>
        <p:txBody>
          <a:bodyPr/>
          <a:lstStyle/>
          <a:p>
            <a:r>
              <a:rPr lang="en-US" dirty="0"/>
              <a:t>Invention Disclosures: 22 in FY18, 13 in FY19, 6 in FY20</a:t>
            </a:r>
          </a:p>
          <a:p>
            <a:r>
              <a:rPr lang="en-US" dirty="0"/>
              <a:t>Patent Applications Filed: 9 in FY18, 7 in FY19, 1 in FY20</a:t>
            </a:r>
          </a:p>
          <a:p>
            <a:r>
              <a:rPr lang="en-US" dirty="0"/>
              <a:t>US Patents Awarded: 9 in FY18, 9 in FY19, 2 in FY20</a:t>
            </a:r>
          </a:p>
        </p:txBody>
      </p:sp>
    </p:spTree>
    <p:extLst>
      <p:ext uri="{BB962C8B-B14F-4D97-AF65-F5344CB8AC3E}">
        <p14:creationId xmlns:p14="http://schemas.microsoft.com/office/powerpoint/2010/main" val="2298921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831137" cy="1044575"/>
          </a:xfrm>
        </p:spPr>
        <p:txBody>
          <a:bodyPr/>
          <a:lstStyle/>
          <a:p>
            <a:r>
              <a:rPr lang="en-US" dirty="0"/>
              <a:t>Postdoctoral Research Associates</a:t>
            </a:r>
          </a:p>
        </p:txBody>
      </p:sp>
      <p:sp>
        <p:nvSpPr>
          <p:cNvPr id="3" name="Content Placeholder 2"/>
          <p:cNvSpPr>
            <a:spLocks noGrp="1"/>
          </p:cNvSpPr>
          <p:nvPr>
            <p:ph idx="1"/>
          </p:nvPr>
        </p:nvSpPr>
        <p:spPr/>
        <p:txBody>
          <a:bodyPr/>
          <a:lstStyle/>
          <a:p>
            <a:r>
              <a:rPr lang="en-US" dirty="0"/>
              <a:t>It is possible to have Courtesy Appointments for Postdocs</a:t>
            </a:r>
            <a:r>
              <a:rPr lang="en-US"/>
              <a:t>. </a:t>
            </a:r>
            <a:endParaRPr lang="en-US" dirty="0"/>
          </a:p>
        </p:txBody>
      </p:sp>
    </p:spTree>
    <p:extLst>
      <p:ext uri="{BB962C8B-B14F-4D97-AF65-F5344CB8AC3E}">
        <p14:creationId xmlns:p14="http://schemas.microsoft.com/office/powerpoint/2010/main" val="35349381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9EBEB7-50E2-48E7-9E12-B9549E307C16}"/>
              </a:ext>
            </a:extLst>
          </p:cNvPr>
          <p:cNvSpPr>
            <a:spLocks noGrp="1"/>
          </p:cNvSpPr>
          <p:nvPr>
            <p:ph type="ctrTitle"/>
          </p:nvPr>
        </p:nvSpPr>
        <p:spPr/>
        <p:txBody>
          <a:bodyPr/>
          <a:lstStyle/>
          <a:p>
            <a:r>
              <a:rPr lang="en-US" dirty="0"/>
              <a:t>Announcements</a:t>
            </a:r>
          </a:p>
        </p:txBody>
      </p:sp>
      <p:sp>
        <p:nvSpPr>
          <p:cNvPr id="3" name="Subtitle 2">
            <a:extLst>
              <a:ext uri="{FF2B5EF4-FFF2-40B4-BE49-F238E27FC236}">
                <a16:creationId xmlns:a16="http://schemas.microsoft.com/office/drawing/2014/main" xmlns="" id="{632C1B7D-AD4E-45E7-A26E-2E791A1867FF}"/>
              </a:ext>
            </a:extLst>
          </p:cNvPr>
          <p:cNvSpPr>
            <a:spLocks noGrp="1"/>
          </p:cNvSpPr>
          <p:nvPr>
            <p:ph type="subTitle" idx="1"/>
          </p:nvPr>
        </p:nvSpPr>
        <p:spPr/>
        <p:txBody>
          <a:bodyPr/>
          <a:lstStyle/>
          <a:p>
            <a:r>
              <a:rPr lang="en-US" dirty="0"/>
              <a:t>Ariana</a:t>
            </a:r>
          </a:p>
        </p:txBody>
      </p:sp>
    </p:spTree>
    <p:extLst>
      <p:ext uri="{BB962C8B-B14F-4D97-AF65-F5344CB8AC3E}">
        <p14:creationId xmlns:p14="http://schemas.microsoft.com/office/powerpoint/2010/main" val="32671945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13C5C3-D4A7-47E5-A9B1-01ADED3C817C}"/>
              </a:ext>
            </a:extLst>
          </p:cNvPr>
          <p:cNvSpPr>
            <a:spLocks noGrp="1"/>
          </p:cNvSpPr>
          <p:nvPr>
            <p:ph type="title"/>
          </p:nvPr>
        </p:nvSpPr>
        <p:spPr/>
        <p:txBody>
          <a:bodyPr/>
          <a:lstStyle/>
          <a:p>
            <a:r>
              <a:rPr lang="en-US" dirty="0"/>
              <a:t>Announcements</a:t>
            </a:r>
          </a:p>
        </p:txBody>
      </p:sp>
      <p:sp>
        <p:nvSpPr>
          <p:cNvPr id="3" name="Content Placeholder 2">
            <a:extLst>
              <a:ext uri="{FF2B5EF4-FFF2-40B4-BE49-F238E27FC236}">
                <a16:creationId xmlns:a16="http://schemas.microsoft.com/office/drawing/2014/main" xmlns="" id="{FAC6EDDA-8E81-4DE9-8618-AE571B8801F7}"/>
              </a:ext>
            </a:extLst>
          </p:cNvPr>
          <p:cNvSpPr>
            <a:spLocks noGrp="1"/>
          </p:cNvSpPr>
          <p:nvPr>
            <p:ph idx="1"/>
          </p:nvPr>
        </p:nvSpPr>
        <p:spPr>
          <a:xfrm>
            <a:off x="779463" y="1600200"/>
            <a:ext cx="7583487" cy="4648200"/>
          </a:xfrm>
        </p:spPr>
        <p:txBody>
          <a:bodyPr/>
          <a:lstStyle/>
          <a:p>
            <a:r>
              <a:rPr lang="en-US" dirty="0"/>
              <a:t> 2019 Annual SCIS Awards Ceremony</a:t>
            </a:r>
            <a:br>
              <a:rPr lang="en-US" dirty="0"/>
            </a:br>
            <a:r>
              <a:rPr lang="en-US" dirty="0"/>
              <a:t/>
            </a:r>
            <a:br>
              <a:rPr lang="en-US" dirty="0"/>
            </a:br>
            <a:r>
              <a:rPr lang="en-US" dirty="0"/>
              <a:t>Date: Tuesday, Nov. 26th, 2019</a:t>
            </a:r>
            <a:br>
              <a:rPr lang="en-US" dirty="0"/>
            </a:br>
            <a:r>
              <a:rPr lang="en-US" dirty="0"/>
              <a:t>Time: 12:00pm to 2:30pm</a:t>
            </a:r>
            <a:br>
              <a:rPr lang="en-US" dirty="0"/>
            </a:br>
            <a:r>
              <a:rPr lang="en-US" dirty="0"/>
              <a:t>Location: MARC 290</a:t>
            </a:r>
          </a:p>
          <a:p>
            <a:r>
              <a:rPr lang="en-US" dirty="0"/>
              <a:t>SCIS Thanksgiving - Holiday Potluck</a:t>
            </a:r>
            <a:br>
              <a:rPr lang="en-US" dirty="0"/>
            </a:br>
            <a:r>
              <a:rPr lang="en-US" dirty="0"/>
              <a:t/>
            </a:r>
            <a:br>
              <a:rPr lang="en-US" dirty="0"/>
            </a:br>
            <a:r>
              <a:rPr lang="en-US" dirty="0"/>
              <a:t>Date: Tuesday, December 3</a:t>
            </a:r>
            <a:r>
              <a:rPr lang="en-US" baseline="30000" dirty="0"/>
              <a:t>rd</a:t>
            </a:r>
            <a:r>
              <a:rPr lang="en-US" dirty="0"/>
              <a:t/>
            </a:r>
            <a:br>
              <a:rPr lang="en-US" dirty="0"/>
            </a:br>
            <a:r>
              <a:rPr lang="en-US" dirty="0"/>
              <a:t>Time: 12:00 pm – 2:00 pm</a:t>
            </a:r>
            <a:br>
              <a:rPr lang="en-US" dirty="0"/>
            </a:br>
            <a:r>
              <a:rPr lang="en-US" dirty="0"/>
              <a:t>Location: CASE 349</a:t>
            </a:r>
            <a:br>
              <a:rPr lang="en-US" dirty="0"/>
            </a:br>
            <a:r>
              <a:rPr lang="en-US" dirty="0"/>
              <a:t>If you intend to participate, please email Ariana with what you will be bringing. Thank you!</a:t>
            </a:r>
          </a:p>
          <a:p>
            <a:endParaRPr lang="en-US" dirty="0"/>
          </a:p>
        </p:txBody>
      </p:sp>
    </p:spTree>
    <p:extLst>
      <p:ext uri="{BB962C8B-B14F-4D97-AF65-F5344CB8AC3E}">
        <p14:creationId xmlns:p14="http://schemas.microsoft.com/office/powerpoint/2010/main" val="3653707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781ACE-D8E2-4BB0-83B1-221484D42D1D}"/>
              </a:ext>
            </a:extLst>
          </p:cNvPr>
          <p:cNvSpPr>
            <a:spLocks noGrp="1"/>
          </p:cNvSpPr>
          <p:nvPr>
            <p:ph type="ctrTitle"/>
          </p:nvPr>
        </p:nvSpPr>
        <p:spPr>
          <a:xfrm>
            <a:off x="0" y="914400"/>
            <a:ext cx="9144000" cy="1812807"/>
          </a:xfrm>
        </p:spPr>
        <p:txBody>
          <a:bodyPr/>
          <a:lstStyle/>
          <a:p>
            <a:pPr algn="ctr"/>
            <a:r>
              <a:rPr lang="en-US" dirty="0">
                <a:solidFill>
                  <a:schemeClr val="tx1"/>
                </a:solidFill>
              </a:rPr>
              <a:t>Thank you </a:t>
            </a:r>
            <a:br>
              <a:rPr lang="en-US" dirty="0">
                <a:solidFill>
                  <a:schemeClr val="tx1"/>
                </a:solidFill>
              </a:rPr>
            </a:br>
            <a:r>
              <a:rPr lang="en-US" dirty="0">
                <a:solidFill>
                  <a:schemeClr val="tx1"/>
                </a:solidFill>
              </a:rPr>
              <a:t>and</a:t>
            </a:r>
            <a:r>
              <a:rPr lang="en-US" dirty="0"/>
              <a:t/>
            </a:r>
            <a:br>
              <a:rPr lang="en-US" dirty="0"/>
            </a:br>
            <a:endParaRPr lang="en-US" dirty="0"/>
          </a:p>
        </p:txBody>
      </p:sp>
      <p:pic>
        <p:nvPicPr>
          <p:cNvPr id="12" name="Picture 11">
            <a:extLst>
              <a:ext uri="{FF2B5EF4-FFF2-40B4-BE49-F238E27FC236}">
                <a16:creationId xmlns:a16="http://schemas.microsoft.com/office/drawing/2014/main" xmlns="" id="{A99A02BA-CA3F-452E-B04D-93F111681360}"/>
              </a:ext>
            </a:extLst>
          </p:cNvPr>
          <p:cNvPicPr>
            <a:picLocks noChangeAspect="1"/>
          </p:cNvPicPr>
          <p:nvPr/>
        </p:nvPicPr>
        <p:blipFill>
          <a:blip r:embed="rId2"/>
          <a:stretch>
            <a:fillRect/>
          </a:stretch>
        </p:blipFill>
        <p:spPr>
          <a:xfrm>
            <a:off x="2724366" y="2362200"/>
            <a:ext cx="3695267" cy="3465159"/>
          </a:xfrm>
          <a:prstGeom prst="rect">
            <a:avLst/>
          </a:prstGeom>
        </p:spPr>
      </p:pic>
    </p:spTree>
    <p:extLst>
      <p:ext uri="{BB962C8B-B14F-4D97-AF65-F5344CB8AC3E}">
        <p14:creationId xmlns:p14="http://schemas.microsoft.com/office/powerpoint/2010/main" val="2735013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9EBEB7-50E2-48E7-9E12-B9549E307C16}"/>
              </a:ext>
            </a:extLst>
          </p:cNvPr>
          <p:cNvSpPr>
            <a:spLocks noGrp="1"/>
          </p:cNvSpPr>
          <p:nvPr>
            <p:ph type="ctrTitle"/>
          </p:nvPr>
        </p:nvSpPr>
        <p:spPr>
          <a:xfrm>
            <a:off x="1371600" y="2492375"/>
            <a:ext cx="6991349" cy="1470025"/>
          </a:xfrm>
        </p:spPr>
        <p:txBody>
          <a:bodyPr/>
          <a:lstStyle/>
          <a:p>
            <a:r>
              <a:rPr lang="en-US" dirty="0"/>
              <a:t>Welcome Remarks</a:t>
            </a:r>
          </a:p>
        </p:txBody>
      </p:sp>
      <p:sp>
        <p:nvSpPr>
          <p:cNvPr id="3" name="Subtitle 2">
            <a:extLst>
              <a:ext uri="{FF2B5EF4-FFF2-40B4-BE49-F238E27FC236}">
                <a16:creationId xmlns:a16="http://schemas.microsoft.com/office/drawing/2014/main" xmlns="" id="{632C1B7D-AD4E-45E7-A26E-2E791A1867FF}"/>
              </a:ext>
            </a:extLst>
          </p:cNvPr>
          <p:cNvSpPr>
            <a:spLocks noGrp="1"/>
          </p:cNvSpPr>
          <p:nvPr>
            <p:ph type="subTitle" idx="1"/>
          </p:nvPr>
        </p:nvSpPr>
        <p:spPr/>
        <p:txBody>
          <a:bodyPr/>
          <a:lstStyle/>
          <a:p>
            <a:r>
              <a:rPr lang="en-US" dirty="0"/>
              <a:t>Dr. S.S. Iyengar</a:t>
            </a:r>
          </a:p>
        </p:txBody>
      </p:sp>
    </p:spTree>
    <p:extLst>
      <p:ext uri="{BB962C8B-B14F-4D97-AF65-F5344CB8AC3E}">
        <p14:creationId xmlns:p14="http://schemas.microsoft.com/office/powerpoint/2010/main" val="421037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E18692-FE9A-449E-84AA-F3BF272175BD}"/>
              </a:ext>
            </a:extLst>
          </p:cNvPr>
          <p:cNvSpPr>
            <a:spLocks noGrp="1"/>
          </p:cNvSpPr>
          <p:nvPr>
            <p:ph type="title"/>
          </p:nvPr>
        </p:nvSpPr>
        <p:spPr>
          <a:xfrm>
            <a:off x="770205" y="501284"/>
            <a:ext cx="7583487" cy="1044575"/>
          </a:xfrm>
        </p:spPr>
        <p:txBody>
          <a:bodyPr/>
          <a:lstStyle/>
          <a:p>
            <a:r>
              <a:rPr lang="en-US" dirty="0"/>
              <a:t>NEWS</a:t>
            </a:r>
          </a:p>
        </p:txBody>
      </p:sp>
      <p:pic>
        <p:nvPicPr>
          <p:cNvPr id="5" name="Picture 4">
            <a:extLst>
              <a:ext uri="{FF2B5EF4-FFF2-40B4-BE49-F238E27FC236}">
                <a16:creationId xmlns:a16="http://schemas.microsoft.com/office/drawing/2014/main" xmlns="" id="{BA2F155E-FF49-4741-85FA-21FEEC69D53F}"/>
              </a:ext>
            </a:extLst>
          </p:cNvPr>
          <p:cNvPicPr>
            <a:picLocks noChangeAspect="1"/>
          </p:cNvPicPr>
          <p:nvPr/>
        </p:nvPicPr>
        <p:blipFill>
          <a:blip r:embed="rId2"/>
          <a:stretch>
            <a:fillRect/>
          </a:stretch>
        </p:blipFill>
        <p:spPr>
          <a:xfrm>
            <a:off x="1349035" y="2456756"/>
            <a:ext cx="1111929" cy="1671230"/>
          </a:xfrm>
          <a:prstGeom prst="rect">
            <a:avLst/>
          </a:prstGeom>
        </p:spPr>
      </p:pic>
      <p:pic>
        <p:nvPicPr>
          <p:cNvPr id="7" name="Picture 6">
            <a:extLst>
              <a:ext uri="{FF2B5EF4-FFF2-40B4-BE49-F238E27FC236}">
                <a16:creationId xmlns:a16="http://schemas.microsoft.com/office/drawing/2014/main" xmlns="" id="{117F9622-7771-4902-9826-A417888C471A}"/>
              </a:ext>
            </a:extLst>
          </p:cNvPr>
          <p:cNvPicPr>
            <a:picLocks noChangeAspect="1"/>
          </p:cNvPicPr>
          <p:nvPr/>
        </p:nvPicPr>
        <p:blipFill>
          <a:blip r:embed="rId3"/>
          <a:stretch>
            <a:fillRect/>
          </a:stretch>
        </p:blipFill>
        <p:spPr>
          <a:xfrm>
            <a:off x="4572000" y="2456756"/>
            <a:ext cx="1111929" cy="1674565"/>
          </a:xfrm>
          <a:prstGeom prst="rect">
            <a:avLst/>
          </a:prstGeom>
        </p:spPr>
      </p:pic>
      <p:sp>
        <p:nvSpPr>
          <p:cNvPr id="6" name="TextBox 5">
            <a:extLst>
              <a:ext uri="{FF2B5EF4-FFF2-40B4-BE49-F238E27FC236}">
                <a16:creationId xmlns:a16="http://schemas.microsoft.com/office/drawing/2014/main" xmlns="" id="{1DE3EA39-24CB-4378-B5A7-B6B7DBD244D4}"/>
              </a:ext>
            </a:extLst>
          </p:cNvPr>
          <p:cNvSpPr txBox="1"/>
          <p:nvPr/>
        </p:nvSpPr>
        <p:spPr>
          <a:xfrm>
            <a:off x="2574814" y="3040808"/>
            <a:ext cx="2057400" cy="369332"/>
          </a:xfrm>
          <a:prstGeom prst="rect">
            <a:avLst/>
          </a:prstGeom>
          <a:noFill/>
        </p:spPr>
        <p:txBody>
          <a:bodyPr wrap="square" rtlCol="0">
            <a:spAutoFit/>
          </a:bodyPr>
          <a:lstStyle/>
          <a:p>
            <a:r>
              <a:rPr lang="en-US" dirty="0"/>
              <a:t>Dr. Jason Liu</a:t>
            </a:r>
          </a:p>
        </p:txBody>
      </p:sp>
      <p:sp>
        <p:nvSpPr>
          <p:cNvPr id="8" name="TextBox 7">
            <a:extLst>
              <a:ext uri="{FF2B5EF4-FFF2-40B4-BE49-F238E27FC236}">
                <a16:creationId xmlns:a16="http://schemas.microsoft.com/office/drawing/2014/main" xmlns="" id="{00545E47-6EC3-412D-8C34-BCF038FC2E3E}"/>
              </a:ext>
            </a:extLst>
          </p:cNvPr>
          <p:cNvSpPr txBox="1"/>
          <p:nvPr/>
        </p:nvSpPr>
        <p:spPr>
          <a:xfrm>
            <a:off x="5781408" y="3059668"/>
            <a:ext cx="2590800" cy="369332"/>
          </a:xfrm>
          <a:prstGeom prst="rect">
            <a:avLst/>
          </a:prstGeom>
          <a:noFill/>
        </p:spPr>
        <p:txBody>
          <a:bodyPr wrap="square" rtlCol="0">
            <a:spAutoFit/>
          </a:bodyPr>
          <a:lstStyle/>
          <a:p>
            <a:r>
              <a:rPr lang="en-US" dirty="0"/>
              <a:t>Dr. Raju Rangaswami</a:t>
            </a:r>
          </a:p>
        </p:txBody>
      </p:sp>
      <p:sp>
        <p:nvSpPr>
          <p:cNvPr id="3" name="TextBox 2">
            <a:extLst>
              <a:ext uri="{FF2B5EF4-FFF2-40B4-BE49-F238E27FC236}">
                <a16:creationId xmlns:a16="http://schemas.microsoft.com/office/drawing/2014/main" xmlns="" id="{4051DCA8-6C2C-476E-9825-CEE90B641FB6}"/>
              </a:ext>
            </a:extLst>
          </p:cNvPr>
          <p:cNvSpPr txBox="1"/>
          <p:nvPr/>
        </p:nvSpPr>
        <p:spPr>
          <a:xfrm>
            <a:off x="838200" y="1981200"/>
            <a:ext cx="7515492" cy="36933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1D4D"/>
                </a:solidFill>
              </a:rPr>
              <a:t>Congratulations New Eminent Scholar Chair Professors!</a:t>
            </a:r>
          </a:p>
        </p:txBody>
      </p:sp>
      <p:sp>
        <p:nvSpPr>
          <p:cNvPr id="9" name="TextBox 8">
            <a:extLst>
              <a:ext uri="{FF2B5EF4-FFF2-40B4-BE49-F238E27FC236}">
                <a16:creationId xmlns:a16="http://schemas.microsoft.com/office/drawing/2014/main" xmlns="" id="{DB8B897A-A3F0-4B9F-B67C-7B6CFA02D131}"/>
              </a:ext>
            </a:extLst>
          </p:cNvPr>
          <p:cNvSpPr txBox="1"/>
          <p:nvPr/>
        </p:nvSpPr>
        <p:spPr>
          <a:xfrm>
            <a:off x="770205" y="4843324"/>
            <a:ext cx="7515492" cy="369332"/>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001D4D"/>
                </a:solidFill>
              </a:rPr>
              <a:t>FIU SCIS Has been ranked 29 NSF RESEARCH EXPENDITURES</a:t>
            </a:r>
          </a:p>
        </p:txBody>
      </p:sp>
    </p:spTree>
    <p:extLst>
      <p:ext uri="{BB962C8B-B14F-4D97-AF65-F5344CB8AC3E}">
        <p14:creationId xmlns:p14="http://schemas.microsoft.com/office/powerpoint/2010/main" val="1137823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E1E0A5-EC06-4A24-B647-6E3068A55890}"/>
              </a:ext>
            </a:extLst>
          </p:cNvPr>
          <p:cNvSpPr>
            <a:spLocks noGrp="1"/>
          </p:cNvSpPr>
          <p:nvPr>
            <p:ph type="title"/>
          </p:nvPr>
        </p:nvSpPr>
        <p:spPr/>
        <p:txBody>
          <a:bodyPr/>
          <a:lstStyle/>
          <a:p>
            <a:r>
              <a:rPr lang="en-US" dirty="0"/>
              <a:t>Proposed New Award Categories</a:t>
            </a:r>
          </a:p>
        </p:txBody>
      </p:sp>
      <p:sp>
        <p:nvSpPr>
          <p:cNvPr id="3" name="Content Placeholder 2">
            <a:extLst>
              <a:ext uri="{FF2B5EF4-FFF2-40B4-BE49-F238E27FC236}">
                <a16:creationId xmlns:a16="http://schemas.microsoft.com/office/drawing/2014/main" xmlns="" id="{F20D4B9F-1727-490F-AEB8-432455670E57}"/>
              </a:ext>
            </a:extLst>
          </p:cNvPr>
          <p:cNvSpPr>
            <a:spLocks noGrp="1"/>
          </p:cNvSpPr>
          <p:nvPr>
            <p:ph idx="1"/>
          </p:nvPr>
        </p:nvSpPr>
        <p:spPr/>
        <p:txBody>
          <a:bodyPr/>
          <a:lstStyle/>
          <a:p>
            <a:pPr marL="0" indent="0">
              <a:buNone/>
            </a:pPr>
            <a:r>
              <a:rPr lang="en-US" dirty="0"/>
              <a:t>Existing Award:</a:t>
            </a:r>
          </a:p>
          <a:p>
            <a:pPr marL="0" indent="0">
              <a:buNone/>
            </a:pPr>
            <a:r>
              <a:rPr lang="en-US" dirty="0"/>
              <a:t>For Full Professors: </a:t>
            </a:r>
            <a:r>
              <a:rPr lang="en-US" b="1" i="1" dirty="0"/>
              <a:t>Eminent Scholar Chair Professor Designation </a:t>
            </a:r>
            <a:endParaRPr lang="en-US" dirty="0"/>
          </a:p>
          <a:p>
            <a:pPr marL="0" indent="0">
              <a:buNone/>
            </a:pPr>
            <a:r>
              <a:rPr lang="en-US" dirty="0"/>
              <a:t>New Proposed:</a:t>
            </a:r>
          </a:p>
          <a:p>
            <a:pPr marL="0" indent="0">
              <a:buNone/>
            </a:pPr>
            <a:r>
              <a:rPr lang="en-US" dirty="0"/>
              <a:t>For Associate Professors: Preeminent Scholar Associate Professorship</a:t>
            </a:r>
          </a:p>
          <a:p>
            <a:pPr marL="0" indent="0">
              <a:buNone/>
            </a:pPr>
            <a:r>
              <a:rPr lang="en-US" dirty="0"/>
              <a:t>For Assistant Professors: Emerging Preeminent Scholar Assistant Professorship</a:t>
            </a:r>
          </a:p>
        </p:txBody>
      </p:sp>
    </p:spTree>
    <p:extLst>
      <p:ext uri="{BB962C8B-B14F-4D97-AF65-F5344CB8AC3E}">
        <p14:creationId xmlns:p14="http://schemas.microsoft.com/office/powerpoint/2010/main" val="3574370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9EBEB7-50E2-48E7-9E12-B9549E307C16}"/>
              </a:ext>
            </a:extLst>
          </p:cNvPr>
          <p:cNvSpPr>
            <a:spLocks noGrp="1"/>
          </p:cNvSpPr>
          <p:nvPr>
            <p:ph type="ctrTitle"/>
          </p:nvPr>
        </p:nvSpPr>
        <p:spPr>
          <a:xfrm>
            <a:off x="1066800" y="2492375"/>
            <a:ext cx="7296149" cy="1470025"/>
          </a:xfrm>
        </p:spPr>
        <p:txBody>
          <a:bodyPr/>
          <a:lstStyle/>
          <a:p>
            <a:r>
              <a:rPr lang="en-US" dirty="0"/>
              <a:t>Undergraduate Curriculum</a:t>
            </a:r>
          </a:p>
        </p:txBody>
      </p:sp>
      <p:sp>
        <p:nvSpPr>
          <p:cNvPr id="3" name="Subtitle 2">
            <a:extLst>
              <a:ext uri="{FF2B5EF4-FFF2-40B4-BE49-F238E27FC236}">
                <a16:creationId xmlns:a16="http://schemas.microsoft.com/office/drawing/2014/main" xmlns="" id="{632C1B7D-AD4E-45E7-A26E-2E791A1867FF}"/>
              </a:ext>
            </a:extLst>
          </p:cNvPr>
          <p:cNvSpPr>
            <a:spLocks noGrp="1"/>
          </p:cNvSpPr>
          <p:nvPr>
            <p:ph type="subTitle" idx="1"/>
          </p:nvPr>
        </p:nvSpPr>
        <p:spPr/>
        <p:txBody>
          <a:bodyPr/>
          <a:lstStyle/>
          <a:p>
            <a:r>
              <a:rPr lang="en-US" dirty="0"/>
              <a:t>Dr. Nagarajan Prabakar</a:t>
            </a:r>
          </a:p>
          <a:p>
            <a:endParaRPr lang="en-US" dirty="0"/>
          </a:p>
        </p:txBody>
      </p:sp>
    </p:spTree>
    <p:extLst>
      <p:ext uri="{BB962C8B-B14F-4D97-AF65-F5344CB8AC3E}">
        <p14:creationId xmlns:p14="http://schemas.microsoft.com/office/powerpoint/2010/main" val="2538094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C98798-E5A2-4603-901B-C9EC4400789A}"/>
              </a:ext>
            </a:extLst>
          </p:cNvPr>
          <p:cNvSpPr>
            <a:spLocks noGrp="1"/>
          </p:cNvSpPr>
          <p:nvPr>
            <p:ph type="title"/>
          </p:nvPr>
        </p:nvSpPr>
        <p:spPr>
          <a:xfrm>
            <a:off x="779463" y="0"/>
            <a:ext cx="7583487" cy="1044575"/>
          </a:xfrm>
        </p:spPr>
        <p:txBody>
          <a:bodyPr/>
          <a:lstStyle/>
          <a:p>
            <a:r>
              <a:rPr lang="en-US" sz="3200" dirty="0"/>
              <a:t>Undergraduate Curriculum Proposals</a:t>
            </a:r>
          </a:p>
        </p:txBody>
      </p:sp>
      <p:sp>
        <p:nvSpPr>
          <p:cNvPr id="3" name="Content Placeholder 2">
            <a:extLst>
              <a:ext uri="{FF2B5EF4-FFF2-40B4-BE49-F238E27FC236}">
                <a16:creationId xmlns:a16="http://schemas.microsoft.com/office/drawing/2014/main" xmlns="" id="{26E3C8EA-BAF1-4C4E-972B-A723549A1F64}"/>
              </a:ext>
            </a:extLst>
          </p:cNvPr>
          <p:cNvSpPr>
            <a:spLocks noGrp="1"/>
          </p:cNvSpPr>
          <p:nvPr>
            <p:ph idx="1"/>
          </p:nvPr>
        </p:nvSpPr>
        <p:spPr>
          <a:xfrm>
            <a:off x="779463" y="1143000"/>
            <a:ext cx="7583487" cy="4894263"/>
          </a:xfrm>
        </p:spPr>
        <p:txBody>
          <a:bodyPr/>
          <a:lstStyle/>
          <a:p>
            <a:r>
              <a:rPr lang="en-US" sz="2000" dirty="0"/>
              <a:t>Catalog change proposal</a:t>
            </a:r>
            <a:br>
              <a:rPr lang="en-US" sz="2000" dirty="0"/>
            </a:br>
            <a:r>
              <a:rPr lang="en-US" sz="2000" dirty="0">
                <a:hlinkClick r:id="rId2"/>
              </a:rPr>
              <a:t>BS-in-CS</a:t>
            </a:r>
            <a:r>
              <a:rPr lang="en-US" sz="2000" dirty="0"/>
              <a:t> Replace Senior Project with a two course sequence as</a:t>
            </a:r>
            <a:br>
              <a:rPr lang="en-US" sz="2000" dirty="0"/>
            </a:br>
            <a:r>
              <a:rPr lang="en-US" sz="2000" dirty="0"/>
              <a:t>     CIS-4XXX Senior Project I (1-credit) and</a:t>
            </a:r>
            <a:br>
              <a:rPr lang="en-US" sz="2000" dirty="0"/>
            </a:br>
            <a:r>
              <a:rPr lang="en-US" sz="2000" dirty="0"/>
              <a:t>     CIS-4911 Senior Project II (2-credits)</a:t>
            </a:r>
            <a:br>
              <a:rPr lang="en-US" sz="2000" dirty="0"/>
            </a:br>
            <a:r>
              <a:rPr lang="en-US" sz="2000" dirty="0"/>
              <a:t>Revised flowcharts: </a:t>
            </a:r>
            <a:r>
              <a:rPr lang="en-US" sz="2000" dirty="0">
                <a:hlinkClick r:id="rId3"/>
              </a:rPr>
              <a:t>BS-CS-Main</a:t>
            </a:r>
            <a:r>
              <a:rPr lang="en-US" sz="2000" dirty="0"/>
              <a:t>  </a:t>
            </a:r>
            <a:r>
              <a:rPr lang="en-US" sz="2000" dirty="0">
                <a:hlinkClick r:id="rId4"/>
              </a:rPr>
              <a:t>BS-CS-SDD</a:t>
            </a:r>
            <a:endParaRPr lang="en-US" sz="2000" dirty="0"/>
          </a:p>
          <a:p>
            <a:r>
              <a:rPr lang="en-US" sz="2000" dirty="0"/>
              <a:t>Course change proposal</a:t>
            </a:r>
            <a:br>
              <a:rPr lang="en-US" sz="2000" dirty="0"/>
            </a:br>
            <a:r>
              <a:rPr lang="en-US" sz="2000" dirty="0">
                <a:hlinkClick r:id="rId5"/>
              </a:rPr>
              <a:t>CIS 4911 </a:t>
            </a:r>
            <a:r>
              <a:rPr lang="en-US" sz="2000" dirty="0"/>
              <a:t/>
            </a:r>
            <a:br>
              <a:rPr lang="en-US" sz="2000" dirty="0"/>
            </a:br>
            <a:r>
              <a:rPr lang="en-US" sz="2000" dirty="0"/>
              <a:t>New title: Senior Project II</a:t>
            </a:r>
            <a:br>
              <a:rPr lang="en-US" sz="2000" dirty="0"/>
            </a:br>
            <a:r>
              <a:rPr lang="en-US" sz="2000" dirty="0"/>
              <a:t>Credits: 2 </a:t>
            </a:r>
            <a:br>
              <a:rPr lang="en-US" sz="2000" dirty="0"/>
            </a:br>
            <a:r>
              <a:rPr lang="en-US" sz="2000" dirty="0" err="1"/>
              <a:t>Prereq</a:t>
            </a:r>
            <a:r>
              <a:rPr lang="en-US" sz="2000" dirty="0"/>
              <a:t>: Senior Project I and Senior standing</a:t>
            </a:r>
          </a:p>
          <a:p>
            <a:r>
              <a:rPr lang="en-US" sz="2000" dirty="0"/>
              <a:t>New course proposals:</a:t>
            </a:r>
            <a:br>
              <a:rPr lang="en-US" sz="2000" dirty="0"/>
            </a:br>
            <a:r>
              <a:rPr lang="en-US" sz="2000" dirty="0">
                <a:hlinkClick r:id="rId6"/>
              </a:rPr>
              <a:t>CIS 4XXX</a:t>
            </a:r>
            <a:r>
              <a:rPr lang="en-US" sz="2000" dirty="0"/>
              <a:t> Senior Project I – by Masoud Sadjadi</a:t>
            </a:r>
            <a:br>
              <a:rPr lang="en-US" sz="2000" dirty="0"/>
            </a:br>
            <a:r>
              <a:rPr lang="en-US" sz="2000" dirty="0"/>
              <a:t>Credits: 1</a:t>
            </a:r>
            <a:br>
              <a:rPr lang="en-US" sz="2000" dirty="0"/>
            </a:br>
            <a:r>
              <a:rPr lang="en-US" sz="2000" dirty="0" err="1"/>
              <a:t>Prereq</a:t>
            </a:r>
            <a:r>
              <a:rPr lang="en-US" sz="2000" dirty="0"/>
              <a:t>: COP 3337 and Senior standing</a:t>
            </a:r>
          </a:p>
          <a:p>
            <a:endParaRPr lang="en-US" dirty="0"/>
          </a:p>
        </p:txBody>
      </p:sp>
    </p:spTree>
    <p:extLst>
      <p:ext uri="{BB962C8B-B14F-4D97-AF65-F5344CB8AC3E}">
        <p14:creationId xmlns:p14="http://schemas.microsoft.com/office/powerpoint/2010/main" val="2196195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D1E231-314E-47CA-A9D9-FD78F811885C}"/>
              </a:ext>
            </a:extLst>
          </p:cNvPr>
          <p:cNvSpPr>
            <a:spLocks noGrp="1"/>
          </p:cNvSpPr>
          <p:nvPr>
            <p:ph type="title"/>
          </p:nvPr>
        </p:nvSpPr>
        <p:spPr>
          <a:xfrm>
            <a:off x="779463" y="0"/>
            <a:ext cx="7583487" cy="1044575"/>
          </a:xfrm>
        </p:spPr>
        <p:txBody>
          <a:bodyPr/>
          <a:lstStyle/>
          <a:p>
            <a:r>
              <a:rPr lang="en-US" dirty="0"/>
              <a:t>Motions</a:t>
            </a:r>
          </a:p>
        </p:txBody>
      </p:sp>
      <p:sp>
        <p:nvSpPr>
          <p:cNvPr id="3" name="Content Placeholder 2">
            <a:extLst>
              <a:ext uri="{FF2B5EF4-FFF2-40B4-BE49-F238E27FC236}">
                <a16:creationId xmlns:a16="http://schemas.microsoft.com/office/drawing/2014/main" xmlns="" id="{0ADEF7BD-CEC9-41C6-93C3-EA6BD802B4CB}"/>
              </a:ext>
            </a:extLst>
          </p:cNvPr>
          <p:cNvSpPr>
            <a:spLocks noGrp="1"/>
          </p:cNvSpPr>
          <p:nvPr>
            <p:ph idx="1"/>
          </p:nvPr>
        </p:nvSpPr>
        <p:spPr>
          <a:xfrm>
            <a:off x="779463" y="1219200"/>
            <a:ext cx="7583487" cy="5181599"/>
          </a:xfrm>
        </p:spPr>
        <p:txBody>
          <a:bodyPr/>
          <a:lstStyle/>
          <a:p>
            <a:r>
              <a:rPr lang="en-US" sz="2400" dirty="0"/>
              <a:t>Motion 1:</a:t>
            </a:r>
          </a:p>
          <a:p>
            <a:pPr marL="0" indent="0">
              <a:buNone/>
            </a:pPr>
            <a:r>
              <a:rPr lang="en-US" sz="2400" dirty="0"/>
              <a:t>SCIS Faculty approves replacement of the 3-credit Senior Project course with a two-course sequence namely 1-credit Senior Project I and 2-credit Senior Project II along with the approval of the proposed BS-CS catalog change, new 1-credit course and the course changes to CIS-4911.</a:t>
            </a:r>
          </a:p>
          <a:p>
            <a:pPr marL="295275" lvl="1" indent="0">
              <a:buNone/>
            </a:pPr>
            <a:r>
              <a:rPr lang="en-US" sz="2400" dirty="0">
                <a:hlinkClick r:id="rId2"/>
              </a:rPr>
              <a:t>IDC 2XXX </a:t>
            </a:r>
            <a:r>
              <a:rPr lang="en-US" sz="2400" dirty="0"/>
              <a:t>Introduction to Crypto-currencies (for non-CS majors) – by Kianoosh</a:t>
            </a:r>
            <a:br>
              <a:rPr lang="en-US" sz="2400" dirty="0"/>
            </a:br>
            <a:r>
              <a:rPr lang="en-US" sz="2400" dirty="0"/>
              <a:t>Credits:3</a:t>
            </a:r>
            <a:br>
              <a:rPr lang="en-US" sz="2400" dirty="0"/>
            </a:br>
            <a:r>
              <a:rPr lang="en-US" sz="2400" dirty="0" err="1"/>
              <a:t>Prereq</a:t>
            </a:r>
            <a:r>
              <a:rPr lang="en-US" sz="2400" dirty="0"/>
              <a:t>: MAC-XXXX or MAD-XXXX or MGF-XXXX (any math course at any level)</a:t>
            </a:r>
          </a:p>
          <a:p>
            <a:endParaRPr lang="en-US" dirty="0"/>
          </a:p>
          <a:p>
            <a:endParaRPr lang="en-US" dirty="0"/>
          </a:p>
        </p:txBody>
      </p:sp>
    </p:spTree>
    <p:extLst>
      <p:ext uri="{BB962C8B-B14F-4D97-AF65-F5344CB8AC3E}">
        <p14:creationId xmlns:p14="http://schemas.microsoft.com/office/powerpoint/2010/main" val="883947751"/>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1000"/>
                                        <p:tgtEl>
                                          <p:spTgt spid="3">
                                            <p:txEl>
                                              <p:pRg st="2" end="2"/>
                                            </p:txEl>
                                          </p:spTgt>
                                        </p:tgtEl>
                                      </p:cBhvr>
                                    </p:animEffect>
                                    <p:anim calcmode="lin" valueType="num">
                                      <p:cBhvr>
                                        <p:cTn id="1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A2F5F22-7D53-4A07-B637-257C065B5917}"/>
              </a:ext>
            </a:extLst>
          </p:cNvPr>
          <p:cNvSpPr>
            <a:spLocks noGrp="1"/>
          </p:cNvSpPr>
          <p:nvPr>
            <p:ph idx="1"/>
          </p:nvPr>
        </p:nvSpPr>
        <p:spPr>
          <a:xfrm>
            <a:off x="757386" y="1066800"/>
            <a:ext cx="7583487" cy="4208463"/>
          </a:xfrm>
        </p:spPr>
        <p:txBody>
          <a:bodyPr/>
          <a:lstStyle/>
          <a:p>
            <a:r>
              <a:rPr lang="en-US" sz="2400" dirty="0"/>
              <a:t>Motion 2</a:t>
            </a:r>
          </a:p>
          <a:p>
            <a:pPr marL="0" indent="0">
              <a:buNone/>
            </a:pPr>
            <a:r>
              <a:rPr lang="en-US" sz="2400" dirty="0"/>
              <a:t>SCIS Faculty approves the new course IDC-2XXX “Introduction to Crypto-currencies” (for non-CS majors).</a:t>
            </a:r>
            <a:br>
              <a:rPr lang="en-US" sz="2400" dirty="0"/>
            </a:br>
            <a:endParaRPr lang="en-US" sz="2400" dirty="0"/>
          </a:p>
          <a:p>
            <a:pPr marL="295275" lvl="1" indent="0">
              <a:buNone/>
            </a:pPr>
            <a:r>
              <a:rPr lang="en-US" sz="2400" u="sng" dirty="0">
                <a:hlinkClick r:id="rId2"/>
              </a:rPr>
              <a:t>CIS 4XXX</a:t>
            </a:r>
            <a:r>
              <a:rPr lang="en-US" sz="2400" dirty="0">
                <a:hlinkClick r:id="rId2"/>
              </a:rPr>
              <a:t> </a:t>
            </a:r>
            <a:r>
              <a:rPr lang="en-US" sz="2400" dirty="0"/>
              <a:t>Fundamentals of Blockchain Technologies (CS: Systems elective) – by Kianoosh</a:t>
            </a:r>
            <a:br>
              <a:rPr lang="en-US" sz="2400" dirty="0"/>
            </a:br>
            <a:r>
              <a:rPr lang="en-US" sz="2400" dirty="0"/>
              <a:t>Credits:3</a:t>
            </a:r>
            <a:br>
              <a:rPr lang="en-US" sz="2400" dirty="0"/>
            </a:br>
            <a:r>
              <a:rPr lang="en-US" sz="2400" dirty="0" err="1"/>
              <a:t>Prereq</a:t>
            </a:r>
            <a:r>
              <a:rPr lang="en-US" sz="2400" dirty="0"/>
              <a:t>: COP-3530</a:t>
            </a:r>
          </a:p>
          <a:p>
            <a:endParaRPr lang="en-US" dirty="0"/>
          </a:p>
        </p:txBody>
      </p:sp>
    </p:spTree>
    <p:extLst>
      <p:ext uri="{BB962C8B-B14F-4D97-AF65-F5344CB8AC3E}">
        <p14:creationId xmlns:p14="http://schemas.microsoft.com/office/powerpoint/2010/main" val="3897382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old">
  <a:themeElements>
    <a:clrScheme name="Custom 5">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9C0001"/>
      </a:hlink>
      <a:folHlink>
        <a:srgbClr val="9C0001"/>
      </a:folHlink>
    </a:clrScheme>
    <a:fontScheme name="Revolution">
      <a:majorFont>
        <a:latin typeface="Trebuchet MS"/>
        <a:ea typeface=""/>
        <a:cs typeface=""/>
        <a:font script="Jpan" typeface="ＭＳ ゴシック"/>
      </a:majorFont>
      <a:minorFont>
        <a:latin typeface="Trebuchet MS"/>
        <a:ea typeface=""/>
        <a:cs typeface=""/>
        <a:font script="Jpan" typeface="ＭＳ ゴシック"/>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gold</Template>
  <TotalTime>4334</TotalTime>
  <Words>853</Words>
  <Application>Microsoft Office PowerPoint</Application>
  <PresentationFormat>On-screen Show (4:3)</PresentationFormat>
  <Paragraphs>88</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ＭＳ Ｐゴシック</vt:lpstr>
      <vt:lpstr>Arial</vt:lpstr>
      <vt:lpstr>Calibri</vt:lpstr>
      <vt:lpstr>Trebuchet MS</vt:lpstr>
      <vt:lpstr>Wingdings 2</vt:lpstr>
      <vt:lpstr>gold</vt:lpstr>
      <vt:lpstr>Faculty Meeting School of Computing and Information Sciences</vt:lpstr>
      <vt:lpstr>Meeting Agenda</vt:lpstr>
      <vt:lpstr>Welcome Remarks</vt:lpstr>
      <vt:lpstr>NEWS</vt:lpstr>
      <vt:lpstr>Proposed New Award Categories</vt:lpstr>
      <vt:lpstr>Undergraduate Curriculum</vt:lpstr>
      <vt:lpstr>Undergraduate Curriculum Proposals</vt:lpstr>
      <vt:lpstr>Motions</vt:lpstr>
      <vt:lpstr>PowerPoint Presentation</vt:lpstr>
      <vt:lpstr>PowerPoint Presentation</vt:lpstr>
      <vt:lpstr>Faculty Success</vt:lpstr>
      <vt:lpstr>Faculty Success</vt:lpstr>
      <vt:lpstr>PowerPoint Presentation</vt:lpstr>
      <vt:lpstr>PowerPoint Presentation</vt:lpstr>
      <vt:lpstr>PowerPoint Presentation</vt:lpstr>
      <vt:lpstr>PowerPoint Presentation</vt:lpstr>
      <vt:lpstr>Joint Faculty Appointments</vt:lpstr>
      <vt:lpstr>Moving Forward</vt:lpstr>
      <vt:lpstr>SCIS Research Funding</vt:lpstr>
      <vt:lpstr>SCIS Research Funding Update</vt:lpstr>
      <vt:lpstr>SCIS Technology Innovation Update </vt:lpstr>
      <vt:lpstr>Postdoctoral Research Associates</vt:lpstr>
      <vt:lpstr>Announcements</vt:lpstr>
      <vt:lpstr>Announcements</vt:lpstr>
      <vt:lpstr>Thank you  and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Faculty Meeting School of Computing and Information Sciences</dc:title>
  <dc:creator>Ivana Rodriguez</dc:creator>
  <cp:lastModifiedBy>Nagarajan Prabakar</cp:lastModifiedBy>
  <cp:revision>126</cp:revision>
  <cp:lastPrinted>2008-09-19T17:51:48Z</cp:lastPrinted>
  <dcterms:created xsi:type="dcterms:W3CDTF">2013-04-25T14:14:17Z</dcterms:created>
  <dcterms:modified xsi:type="dcterms:W3CDTF">2019-11-22T03:27:34Z</dcterms:modified>
</cp:coreProperties>
</file>