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Lato"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60">
          <p15:clr>
            <a:srgbClr val="A4A3A4"/>
          </p15:clr>
        </p15:guide>
        <p15:guide id="2" pos="7392">
          <p15:clr>
            <a:srgbClr val="A4A3A4"/>
          </p15:clr>
        </p15:guide>
        <p15:guide id="3" orient="horz"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gBMxypaE3Rm3KhAL23n3bMdi1Qd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318" y="108"/>
      </p:cViewPr>
      <p:guideLst>
        <p:guide pos="360"/>
        <p:guide pos="7392"/>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f299939496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f299939496_0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g1f299939496_0_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f299939496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f299939496_0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g1f299939496_0_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f29993949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f299939496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g1f299939496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f299939496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f299939496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g1f299939496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f299939496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f299939496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g1f299939496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f299939496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f299939496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g1f299939496_0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f299939496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f299939496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g1f299939496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f299939496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f299939496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g1f299939496_0_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21"/>
          <p:cNvSpPr/>
          <p:nvPr/>
        </p:nvSpPr>
        <p:spPr>
          <a:xfrm>
            <a:off x="558209" y="0"/>
            <a:ext cx="11167447" cy="2018806"/>
          </a:xfrm>
          <a:prstGeom prst="rect">
            <a:avLst/>
          </a:prstGeom>
          <a:solidFill>
            <a:schemeClr val="lt1"/>
          </a:solidFill>
          <a:ln w="9525" cap="flat" cmpd="sng">
            <a:solidFill>
              <a:srgbClr val="E5E5E5"/>
            </a:solidFill>
            <a:prstDash val="solid"/>
            <a:miter lim="800000"/>
            <a:headEnd type="none" w="sm" len="sm"/>
            <a:tailEnd type="none" w="sm" len="sm"/>
          </a:ln>
          <a:effectLst>
            <a:outerShdw blurRad="50800" dist="38100" dir="2700000" algn="t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Calibri"/>
              <a:ea typeface="Calibri"/>
              <a:cs typeface="Calibri"/>
              <a:sym typeface="Calibri"/>
            </a:endParaRPr>
          </a:p>
        </p:txBody>
      </p:sp>
      <p:sp>
        <p:nvSpPr>
          <p:cNvPr id="36" name="Google Shape;36;p21"/>
          <p:cNvSpPr/>
          <p:nvPr/>
        </p:nvSpPr>
        <p:spPr>
          <a:xfrm>
            <a:off x="498834" y="787352"/>
            <a:ext cx="128016" cy="7040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Calibri"/>
              <a:ea typeface="Calibri"/>
              <a:cs typeface="Calibri"/>
              <a:sym typeface="Calibri"/>
            </a:endParaRPr>
          </a:p>
        </p:txBody>
      </p:sp>
      <p:sp>
        <p:nvSpPr>
          <p:cNvPr id="37" name="Google Shape;37;p21"/>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Lato"/>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1"/>
          <p:cNvSpPr txBox="1">
            <a:spLocks noGrp="1"/>
          </p:cNvSpPr>
          <p:nvPr>
            <p:ph type="body" idx="1"/>
          </p:nvPr>
        </p:nvSpPr>
        <p:spPr>
          <a:xfrm>
            <a:off x="1115568" y="2478024"/>
            <a:ext cx="10168128" cy="3694176"/>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1"/>
          <p:cNvSpPr txBox="1">
            <a:spLocks noGrp="1"/>
          </p:cNvSpPr>
          <p:nvPr>
            <p:ph type="dt" idx="10"/>
          </p:nvPr>
        </p:nvSpPr>
        <p:spPr>
          <a:xfrm>
            <a:off x="1101852"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1"/>
          <p:cNvSpPr txBox="1">
            <a:spLocks noGrp="1"/>
          </p:cNvSpPr>
          <p:nvPr>
            <p:ph type="sldNum" idx="12"/>
          </p:nvPr>
        </p:nvSpPr>
        <p:spPr>
          <a:xfrm>
            <a:off x="8540496"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4"/>
        <p:cNvGrpSpPr/>
        <p:nvPr/>
      </p:nvGrpSpPr>
      <p:grpSpPr>
        <a:xfrm>
          <a:off x="0" y="0"/>
          <a:ext cx="0" cy="0"/>
          <a:chOff x="0" y="0"/>
          <a:chExt cx="0" cy="0"/>
        </a:xfrm>
      </p:grpSpPr>
      <p:sp>
        <p:nvSpPr>
          <p:cNvPr id="155" name="Google Shape;155;p32"/>
          <p:cNvSpPr/>
          <p:nvPr/>
        </p:nvSpPr>
        <p:spPr>
          <a:xfrm>
            <a:off x="1528762" y="1473243"/>
            <a:ext cx="9144000" cy="3007447"/>
          </a:xfrm>
          <a:prstGeom prst="rect">
            <a:avLst/>
          </a:prstGeom>
          <a:solidFill>
            <a:schemeClr val="lt1"/>
          </a:solidFill>
          <a:ln w="12700" cap="flat" cmpd="sng">
            <a:solidFill>
              <a:srgbClr val="E5E5E5"/>
            </a:solidFill>
            <a:prstDash val="solid"/>
            <a:miter lim="800000"/>
            <a:headEnd type="none" w="sm" len="sm"/>
            <a:tailEnd type="none" w="sm" len="sm"/>
          </a:ln>
          <a:effectLst>
            <a:outerShdw blurRad="50800" dist="38100" dir="2700000" algn="tl" rotWithShape="0">
              <a:srgbClr val="D2D2D2">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Calibri"/>
              <a:ea typeface="Calibri"/>
              <a:cs typeface="Calibri"/>
              <a:sym typeface="Calibri"/>
            </a:endParaRPr>
          </a:p>
        </p:txBody>
      </p:sp>
      <p:sp>
        <p:nvSpPr>
          <p:cNvPr id="156" name="Google Shape;156;p32"/>
          <p:cNvSpPr txBox="1">
            <a:spLocks noGrp="1"/>
          </p:cNvSpPr>
          <p:nvPr>
            <p:ph type="ctrTitle"/>
          </p:nvPr>
        </p:nvSpPr>
        <p:spPr>
          <a:xfrm>
            <a:off x="1801368" y="1664208"/>
            <a:ext cx="8586216" cy="217627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6600"/>
              <a:buFont typeface="Lato"/>
              <a:buNone/>
              <a:defRPr sz="6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32"/>
          <p:cNvSpPr txBox="1">
            <a:spLocks noGrp="1"/>
          </p:cNvSpPr>
          <p:nvPr>
            <p:ph type="subTitle" idx="1"/>
          </p:nvPr>
        </p:nvSpPr>
        <p:spPr>
          <a:xfrm>
            <a:off x="2487168" y="4142232"/>
            <a:ext cx="7223760" cy="685800"/>
          </a:xfrm>
          <a:prstGeom prst="rect">
            <a:avLst/>
          </a:prstGeom>
          <a:solidFill>
            <a:schemeClr val="accent1"/>
          </a:solidFill>
          <a:ln>
            <a:noFill/>
          </a:ln>
        </p:spPr>
        <p:txBody>
          <a:bodyPr spcFirstLastPara="1" wrap="square" lIns="91425" tIns="45700" rIns="91425" bIns="45700" anchor="ctr" anchorCtr="0">
            <a:normAutofit/>
          </a:bodyPr>
          <a:lstStyle>
            <a:lvl1pPr lvl="0" algn="ctr">
              <a:lnSpc>
                <a:spcPct val="110000"/>
              </a:lnSpc>
              <a:spcBef>
                <a:spcPts val="1000"/>
              </a:spcBef>
              <a:spcAft>
                <a:spcPts val="0"/>
              </a:spcAft>
              <a:buClr>
                <a:schemeClr val="lt1"/>
              </a:buClr>
              <a:buSzPts val="2800"/>
              <a:buNone/>
              <a:defRPr sz="2800">
                <a:solidFill>
                  <a:schemeClr val="lt1"/>
                </a:solidFill>
              </a:defRPr>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10000"/>
              </a:lnSpc>
              <a:spcBef>
                <a:spcPts val="1000"/>
              </a:spcBef>
              <a:spcAft>
                <a:spcPts val="0"/>
              </a:spcAft>
              <a:buClr>
                <a:schemeClr val="dk1"/>
              </a:buClr>
              <a:buSzPts val="2800"/>
              <a:buFont typeface="Arial"/>
              <a:buChar char="•"/>
              <a:defRPr sz="2800" b="0" i="0" u="none" strike="noStrike" cap="none">
                <a:solidFill>
                  <a:schemeClr val="dk1"/>
                </a:solidFill>
                <a:latin typeface="Lato"/>
                <a:ea typeface="Lato"/>
                <a:cs typeface="Lato"/>
                <a:sym typeface="Lato"/>
              </a:defRPr>
            </a:lvl1pPr>
            <a:lvl2pPr marL="914400" marR="0" lvl="1" indent="-381000" algn="l" rtl="0">
              <a:lnSpc>
                <a:spcPct val="110000"/>
              </a:lnSpc>
              <a:spcBef>
                <a:spcPts val="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2pPr>
            <a:lvl3pPr marL="1371600" marR="0" lvl="2" indent="-355600" algn="l" rtl="0">
              <a:lnSpc>
                <a:spcPct val="110000"/>
              </a:lnSpc>
              <a:spcBef>
                <a:spcPts val="50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3pPr>
            <a:lvl4pPr marL="1828800" marR="0" lvl="3" indent="-342900" algn="l" rtl="0">
              <a:lnSpc>
                <a:spcPct val="11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4pPr>
            <a:lvl5pPr marL="2286000" marR="0" lvl="4" indent="-342900" algn="l" rtl="0">
              <a:lnSpc>
                <a:spcPct val="11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9pPr>
          </a:lstStyle>
          <a:p>
            <a:endParaRPr/>
          </a:p>
        </p:txBody>
      </p:sp>
      <p:sp>
        <p:nvSpPr>
          <p:cNvPr id="12" name="Google Shape;1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18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18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18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18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18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18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18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1800" b="0" i="0" u="none" strike="noStrike" cap="none">
                <a:solidFill>
                  <a:schemeClr val="dk1"/>
                </a:solidFill>
                <a:latin typeface="Lato"/>
                <a:ea typeface="Lato"/>
                <a:cs typeface="Lato"/>
                <a:sym typeface="Lato"/>
              </a:defRPr>
            </a:lvl9pPr>
          </a:lstStyle>
          <a:p>
            <a:endParaRPr/>
          </a:p>
        </p:txBody>
      </p:sp>
      <p:sp>
        <p:nvSpPr>
          <p:cNvPr id="13" name="Google Shape;1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18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18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18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18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18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18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18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1800" b="0" i="0" u="none" strike="noStrike" cap="none">
                <a:solidFill>
                  <a:schemeClr val="dk1"/>
                </a:solidFill>
                <a:latin typeface="Lato"/>
                <a:ea typeface="Lato"/>
                <a:cs typeface="Lato"/>
                <a:sym typeface="Lato"/>
              </a:defRPr>
            </a:lvl9pPr>
          </a:lstStyle>
          <a:p>
            <a:endParaRPr/>
          </a:p>
        </p:txBody>
      </p:sp>
      <p:sp>
        <p:nvSpPr>
          <p:cNvPr id="14" name="Google Shape;1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Lato"/>
                <a:ea typeface="Lato"/>
                <a:cs typeface="Lato"/>
                <a:sym typeface="Lato"/>
              </a:defRPr>
            </a:lvl1pPr>
            <a:lvl2pPr marL="0" marR="0" lvl="1" indent="0" algn="r" rtl="0">
              <a:spcBef>
                <a:spcPts val="0"/>
              </a:spcBef>
              <a:buNone/>
              <a:defRPr sz="1200" b="0" i="0" u="none" strike="noStrike" cap="none">
                <a:solidFill>
                  <a:srgbClr val="888888"/>
                </a:solidFill>
                <a:latin typeface="Lato"/>
                <a:ea typeface="Lato"/>
                <a:cs typeface="Lato"/>
                <a:sym typeface="Lato"/>
              </a:defRPr>
            </a:lvl2pPr>
            <a:lvl3pPr marL="0" marR="0" lvl="2" indent="0" algn="r" rtl="0">
              <a:spcBef>
                <a:spcPts val="0"/>
              </a:spcBef>
              <a:buNone/>
              <a:defRPr sz="1200" b="0" i="0" u="none" strike="noStrike" cap="none">
                <a:solidFill>
                  <a:srgbClr val="888888"/>
                </a:solidFill>
                <a:latin typeface="Lato"/>
                <a:ea typeface="Lato"/>
                <a:cs typeface="Lato"/>
                <a:sym typeface="Lato"/>
              </a:defRPr>
            </a:lvl3pPr>
            <a:lvl4pPr marL="0" marR="0" lvl="3" indent="0" algn="r" rtl="0">
              <a:spcBef>
                <a:spcPts val="0"/>
              </a:spcBef>
              <a:buNone/>
              <a:defRPr sz="1200" b="0" i="0" u="none" strike="noStrike" cap="none">
                <a:solidFill>
                  <a:srgbClr val="888888"/>
                </a:solidFill>
                <a:latin typeface="Lato"/>
                <a:ea typeface="Lato"/>
                <a:cs typeface="Lato"/>
                <a:sym typeface="Lato"/>
              </a:defRPr>
            </a:lvl4pPr>
            <a:lvl5pPr marL="0" marR="0" lvl="4" indent="0" algn="r" rtl="0">
              <a:spcBef>
                <a:spcPts val="0"/>
              </a:spcBef>
              <a:buNone/>
              <a:defRPr sz="1200" b="0" i="0" u="none" strike="noStrike" cap="none">
                <a:solidFill>
                  <a:srgbClr val="888888"/>
                </a:solidFill>
                <a:latin typeface="Lato"/>
                <a:ea typeface="Lato"/>
                <a:cs typeface="Lato"/>
                <a:sym typeface="Lato"/>
              </a:defRPr>
            </a:lvl5pPr>
            <a:lvl6pPr marL="0" marR="0" lvl="5" indent="0" algn="r" rtl="0">
              <a:spcBef>
                <a:spcPts val="0"/>
              </a:spcBef>
              <a:buNone/>
              <a:defRPr sz="1200" b="0" i="0" u="none" strike="noStrike" cap="none">
                <a:solidFill>
                  <a:srgbClr val="888888"/>
                </a:solidFill>
                <a:latin typeface="Lato"/>
                <a:ea typeface="Lato"/>
                <a:cs typeface="Lato"/>
                <a:sym typeface="Lato"/>
              </a:defRPr>
            </a:lvl6pPr>
            <a:lvl7pPr marL="0" marR="0" lvl="6" indent="0" algn="r" rtl="0">
              <a:spcBef>
                <a:spcPts val="0"/>
              </a:spcBef>
              <a:buNone/>
              <a:defRPr sz="1200" b="0" i="0" u="none" strike="noStrike" cap="none">
                <a:solidFill>
                  <a:srgbClr val="888888"/>
                </a:solidFill>
                <a:latin typeface="Lato"/>
                <a:ea typeface="Lato"/>
                <a:cs typeface="Lato"/>
                <a:sym typeface="Lato"/>
              </a:defRPr>
            </a:lvl7pPr>
            <a:lvl8pPr marL="0" marR="0" lvl="7" indent="0" algn="r" rtl="0">
              <a:spcBef>
                <a:spcPts val="0"/>
              </a:spcBef>
              <a:buNone/>
              <a:defRPr sz="1200" b="0" i="0" u="none" strike="noStrike" cap="none">
                <a:solidFill>
                  <a:srgbClr val="888888"/>
                </a:solidFill>
                <a:latin typeface="Lato"/>
                <a:ea typeface="Lato"/>
                <a:cs typeface="Lato"/>
                <a:sym typeface="Lato"/>
              </a:defRPr>
            </a:lvl8pPr>
            <a:lvl9pPr marL="0" marR="0" lvl="8" indent="0" algn="r" rtl="0">
              <a:spcBef>
                <a:spcPts val="0"/>
              </a:spcBef>
              <a:buNone/>
              <a:defRPr sz="12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63"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1"/>
          <p:cNvPicPr preferRelativeResize="0"/>
          <p:nvPr/>
        </p:nvPicPr>
        <p:blipFill rotWithShape="1">
          <a:blip r:embed="rId3">
            <a:alphaModFix/>
          </a:blip>
          <a:srcRect t="34399" b="37173"/>
          <a:stretch/>
        </p:blipFill>
        <p:spPr>
          <a:xfrm>
            <a:off x="1" y="-8479"/>
            <a:ext cx="12192000" cy="2363797"/>
          </a:xfrm>
          <a:prstGeom prst="rect">
            <a:avLst/>
          </a:prstGeom>
          <a:noFill/>
          <a:ln>
            <a:noFill/>
          </a:ln>
        </p:spPr>
      </p:pic>
      <p:pic>
        <p:nvPicPr>
          <p:cNvPr id="163" name="Google Shape;163;p1"/>
          <p:cNvPicPr preferRelativeResize="0"/>
          <p:nvPr/>
        </p:nvPicPr>
        <p:blipFill rotWithShape="1">
          <a:blip r:embed="rId4">
            <a:alphaModFix/>
          </a:blip>
          <a:srcRect l="160" t="21264" r="6608" b="71845"/>
          <a:stretch/>
        </p:blipFill>
        <p:spPr>
          <a:xfrm>
            <a:off x="685801" y="5838657"/>
            <a:ext cx="3413882" cy="174364"/>
          </a:xfrm>
          <a:prstGeom prst="rect">
            <a:avLst/>
          </a:prstGeom>
          <a:noFill/>
          <a:ln>
            <a:noFill/>
          </a:ln>
        </p:spPr>
      </p:pic>
      <p:sp>
        <p:nvSpPr>
          <p:cNvPr id="164" name="Google Shape;164;p1"/>
          <p:cNvSpPr txBox="1"/>
          <p:nvPr/>
        </p:nvSpPr>
        <p:spPr>
          <a:xfrm>
            <a:off x="685800" y="2683750"/>
            <a:ext cx="7960500" cy="2304900"/>
          </a:xfrm>
          <a:prstGeom prst="rect">
            <a:avLst/>
          </a:prstGeom>
          <a:noFill/>
          <a:ln>
            <a:noFill/>
          </a:ln>
        </p:spPr>
        <p:txBody>
          <a:bodyPr spcFirstLastPara="1" wrap="square" lIns="0" tIns="0" rIns="0" bIns="0" anchor="t" anchorCtr="0">
            <a:spAutoFit/>
          </a:bodyPr>
          <a:lstStyle/>
          <a:p>
            <a:pPr marL="0" marR="0" lvl="0" indent="0" algn="l" rtl="0">
              <a:lnSpc>
                <a:spcPct val="108001"/>
              </a:lnSpc>
              <a:spcBef>
                <a:spcPts val="0"/>
              </a:spcBef>
              <a:spcAft>
                <a:spcPts val="0"/>
              </a:spcAft>
              <a:buNone/>
            </a:pPr>
            <a:r>
              <a:rPr lang="en-US" sz="7199" b="1">
                <a:latin typeface="Lato"/>
                <a:ea typeface="Lato"/>
                <a:cs typeface="Lato"/>
                <a:sym typeface="Lato"/>
              </a:rPr>
              <a:t>KF-SCIS: Learning from ABET</a:t>
            </a:r>
            <a:endParaRPr/>
          </a:p>
        </p:txBody>
      </p:sp>
      <p:sp>
        <p:nvSpPr>
          <p:cNvPr id="165" name="Google Shape;165;p1"/>
          <p:cNvSpPr/>
          <p:nvPr/>
        </p:nvSpPr>
        <p:spPr>
          <a:xfrm>
            <a:off x="8778119" y="2355319"/>
            <a:ext cx="3413882" cy="4502682"/>
          </a:xfrm>
          <a:prstGeom prst="rect">
            <a:avLst/>
          </a:prstGeom>
          <a:solidFill>
            <a:srgbClr val="081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6" name="Google Shape;166;p1"/>
          <p:cNvCxnSpPr/>
          <p:nvPr/>
        </p:nvCxnSpPr>
        <p:spPr>
          <a:xfrm>
            <a:off x="9275950" y="5094075"/>
            <a:ext cx="2522099" cy="0"/>
          </a:xfrm>
          <a:prstGeom prst="straightConnector1">
            <a:avLst/>
          </a:prstGeom>
          <a:noFill/>
          <a:ln w="19050" cap="flat" cmpd="sng">
            <a:solidFill>
              <a:schemeClr val="lt1"/>
            </a:solidFill>
            <a:prstDash val="solid"/>
            <a:miter lim="800000"/>
            <a:headEnd type="none" w="sm" len="sm"/>
            <a:tailEnd type="none" w="sm" len="sm"/>
          </a:ln>
        </p:spPr>
      </p:cxnSp>
      <p:pic>
        <p:nvPicPr>
          <p:cNvPr id="167" name="Google Shape;167;p1"/>
          <p:cNvPicPr preferRelativeResize="0"/>
          <p:nvPr/>
        </p:nvPicPr>
        <p:blipFill rotWithShape="1">
          <a:blip r:embed="rId5">
            <a:alphaModFix/>
          </a:blip>
          <a:srcRect/>
          <a:stretch/>
        </p:blipFill>
        <p:spPr>
          <a:xfrm>
            <a:off x="9436170" y="3081517"/>
            <a:ext cx="2201661" cy="1720865"/>
          </a:xfrm>
          <a:prstGeom prst="rect">
            <a:avLst/>
          </a:prstGeom>
          <a:noFill/>
          <a:ln>
            <a:noFill/>
          </a:ln>
        </p:spPr>
      </p:pic>
      <p:sp>
        <p:nvSpPr>
          <p:cNvPr id="168" name="Google Shape;168;p1"/>
          <p:cNvSpPr txBox="1"/>
          <p:nvPr/>
        </p:nvSpPr>
        <p:spPr>
          <a:xfrm>
            <a:off x="8789097" y="5303320"/>
            <a:ext cx="3402903" cy="615553"/>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000" b="1" i="0" u="none" strike="noStrike" cap="none">
                <a:solidFill>
                  <a:srgbClr val="FFFFFF"/>
                </a:solidFill>
                <a:latin typeface="Lato"/>
                <a:ea typeface="Lato"/>
                <a:cs typeface="Lato"/>
                <a:sym typeface="Lato"/>
              </a:rPr>
              <a:t>2023</a:t>
            </a:r>
            <a:endParaRPr/>
          </a:p>
          <a:p>
            <a:pPr marL="0" marR="0" lvl="0" indent="0" algn="ctr" rtl="0">
              <a:lnSpc>
                <a:spcPct val="120000"/>
              </a:lnSpc>
              <a:spcBef>
                <a:spcPts val="0"/>
              </a:spcBef>
              <a:spcAft>
                <a:spcPts val="0"/>
              </a:spcAft>
              <a:buNone/>
            </a:pPr>
            <a:r>
              <a:rPr lang="en-US" sz="2000" b="1" i="0" u="none" strike="noStrike" cap="none">
                <a:solidFill>
                  <a:srgbClr val="FFFFFF"/>
                </a:solidFill>
                <a:latin typeface="Lato"/>
                <a:ea typeface="Lato"/>
                <a:cs typeface="Lato"/>
                <a:sym typeface="Lato"/>
              </a:rPr>
              <a:t>Assessment Conference</a:t>
            </a:r>
            <a:endParaRPr/>
          </a:p>
        </p:txBody>
      </p:sp>
      <p:sp>
        <p:nvSpPr>
          <p:cNvPr id="169" name="Google Shape;169;p1"/>
          <p:cNvSpPr txBox="1"/>
          <p:nvPr/>
        </p:nvSpPr>
        <p:spPr>
          <a:xfrm>
            <a:off x="557300" y="5026500"/>
            <a:ext cx="7791300" cy="96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b="1" i="1" u="sng">
                <a:latin typeface="Lato"/>
                <a:ea typeface="Lato"/>
                <a:cs typeface="Lato"/>
                <a:sym typeface="Lato"/>
              </a:rPr>
              <a:t>Trevor Cickovski</a:t>
            </a:r>
            <a:r>
              <a:rPr lang="en-US" sz="1700">
                <a:latin typeface="Lato"/>
                <a:ea typeface="Lato"/>
                <a:cs typeface="Lato"/>
                <a:sym typeface="Lato"/>
              </a:rPr>
              <a:t>, Interim Associate Director, Knight Foundation School of Computing and Information Sciences (KF-SCIS)</a:t>
            </a:r>
            <a:endParaRPr sz="1700">
              <a:latin typeface="Lato"/>
              <a:ea typeface="Lato"/>
              <a:cs typeface="Lato"/>
              <a:sym typeface="Lato"/>
            </a:endParaRPr>
          </a:p>
          <a:p>
            <a:pPr marL="0" lvl="0" indent="0" algn="l" rtl="0">
              <a:spcBef>
                <a:spcPts val="0"/>
              </a:spcBef>
              <a:spcAft>
                <a:spcPts val="0"/>
              </a:spcAft>
              <a:buNone/>
            </a:pPr>
            <a:r>
              <a:rPr lang="en-US" sz="1700" b="1" i="1" u="sng">
                <a:latin typeface="Lato"/>
                <a:ea typeface="Lato"/>
                <a:cs typeface="Lato"/>
                <a:sym typeface="Lato"/>
              </a:rPr>
              <a:t>Nagarajan Prabakar</a:t>
            </a:r>
            <a:r>
              <a:rPr lang="en-US" sz="1700">
                <a:latin typeface="Lato"/>
                <a:ea typeface="Lato"/>
                <a:cs typeface="Lato"/>
                <a:sym typeface="Lato"/>
              </a:rPr>
              <a:t>, Undergraduate Program Director, KF-SCIS</a:t>
            </a:r>
            <a:endParaRPr sz="1700">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1f299939496_0_52"/>
          <p:cNvSpPr txBox="1">
            <a:spLocks noGrp="1"/>
          </p:cNvSpPr>
          <p:nvPr>
            <p:ph type="title"/>
          </p:nvPr>
        </p:nvSpPr>
        <p:spPr>
          <a:xfrm>
            <a:off x="1115568" y="548640"/>
            <a:ext cx="10168200" cy="1179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Our Timeline</a:t>
            </a:r>
            <a:endParaRPr/>
          </a:p>
        </p:txBody>
      </p:sp>
      <p:sp>
        <p:nvSpPr>
          <p:cNvPr id="239" name="Google Shape;239;g1f299939496_0_52"/>
          <p:cNvSpPr txBox="1">
            <a:spLocks noGrp="1"/>
          </p:cNvSpPr>
          <p:nvPr>
            <p:ph type="sldNum" idx="12"/>
          </p:nvPr>
        </p:nvSpPr>
        <p:spPr>
          <a:xfrm>
            <a:off x="8540496"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pic>
        <p:nvPicPr>
          <p:cNvPr id="240" name="Google Shape;240;g1f299939496_0_52"/>
          <p:cNvPicPr preferRelativeResize="0"/>
          <p:nvPr/>
        </p:nvPicPr>
        <p:blipFill>
          <a:blip r:embed="rId3">
            <a:alphaModFix/>
          </a:blip>
          <a:stretch>
            <a:fillRect/>
          </a:stretch>
        </p:blipFill>
        <p:spPr>
          <a:xfrm>
            <a:off x="1220675" y="1880650"/>
            <a:ext cx="8994626" cy="46067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5"/>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Lato"/>
              <a:buNone/>
            </a:pPr>
            <a:r>
              <a:rPr lang="en-US"/>
              <a:t>Trevor Brainstorming: Lesson #1</a:t>
            </a:r>
            <a:endParaRPr/>
          </a:p>
        </p:txBody>
      </p:sp>
      <p:sp>
        <p:nvSpPr>
          <p:cNvPr id="175" name="Google Shape;175;p5"/>
          <p:cNvSpPr txBox="1">
            <a:spLocks noGrp="1"/>
          </p:cNvSpPr>
          <p:nvPr>
            <p:ph type="body" idx="1"/>
          </p:nvPr>
        </p:nvSpPr>
        <p:spPr>
          <a:xfrm>
            <a:off x="1115568" y="2478024"/>
            <a:ext cx="10168128" cy="3694176"/>
          </a:xfrm>
          <a:prstGeom prst="rect">
            <a:avLst/>
          </a:prstGeom>
          <a:noFill/>
          <a:ln>
            <a:noFill/>
          </a:ln>
        </p:spPr>
        <p:txBody>
          <a:bodyPr spcFirstLastPara="1" wrap="square" lIns="91425" tIns="45700" rIns="91425" bIns="45700" anchor="t" anchorCtr="0">
            <a:normAutofit/>
          </a:bodyPr>
          <a:lstStyle/>
          <a:p>
            <a:pPr marL="228600" lvl="0" indent="-50800" algn="l" rtl="0">
              <a:lnSpc>
                <a:spcPct val="110000"/>
              </a:lnSpc>
              <a:spcBef>
                <a:spcPts val="0"/>
              </a:spcBef>
              <a:spcAft>
                <a:spcPts val="0"/>
              </a:spcAft>
              <a:buClr>
                <a:schemeClr val="dk1"/>
              </a:buClr>
              <a:buSzPts val="2800"/>
              <a:buNone/>
            </a:pPr>
            <a:r>
              <a:rPr lang="en-US" sz="1800" b="1" u="sng"/>
              <a:t>Stay on top of ABET, their outcomes, and their regulations</a:t>
            </a:r>
            <a:endParaRPr sz="1800" b="1" u="sng"/>
          </a:p>
          <a:p>
            <a:pPr marL="228600" lvl="0" indent="-50800" algn="l" rtl="0">
              <a:lnSpc>
                <a:spcPct val="110000"/>
              </a:lnSpc>
              <a:spcBef>
                <a:spcPts val="0"/>
              </a:spcBef>
              <a:spcAft>
                <a:spcPts val="0"/>
              </a:spcAft>
              <a:buClr>
                <a:schemeClr val="dk1"/>
              </a:buClr>
              <a:buSzPts val="2800"/>
              <a:buNone/>
            </a:pPr>
            <a:r>
              <a:rPr lang="en-US" sz="1800"/>
              <a:t>		ABET had predefined outcomes that we were forced to follow for our degrees.</a:t>
            </a:r>
            <a:endParaRPr sz="1800"/>
          </a:p>
          <a:p>
            <a:pPr marL="228600" lvl="0" indent="-50800" algn="l" rtl="0">
              <a:lnSpc>
                <a:spcPct val="110000"/>
              </a:lnSpc>
              <a:spcBef>
                <a:spcPts val="0"/>
              </a:spcBef>
              <a:spcAft>
                <a:spcPts val="0"/>
              </a:spcAft>
              <a:buClr>
                <a:schemeClr val="dk1"/>
              </a:buClr>
              <a:buSzPts val="2800"/>
              <a:buNone/>
            </a:pPr>
            <a:r>
              <a:rPr lang="en-US" sz="1800"/>
              <a:t>Indirect assessment will not work.  Direct assessment of student outcomes must be done</a:t>
            </a:r>
            <a:endParaRPr sz="1800"/>
          </a:p>
          <a:p>
            <a:pPr marL="228600" lvl="0" indent="-50800" algn="l" rtl="0">
              <a:lnSpc>
                <a:spcPct val="110000"/>
              </a:lnSpc>
              <a:spcBef>
                <a:spcPts val="0"/>
              </a:spcBef>
              <a:spcAft>
                <a:spcPts val="0"/>
              </a:spcAft>
              <a:buClr>
                <a:schemeClr val="dk1"/>
              </a:buClr>
              <a:buSzPts val="2800"/>
              <a:buNone/>
            </a:pPr>
            <a:r>
              <a:rPr lang="en-US" sz="1800"/>
              <a:t>		The problem then became, the outcomes for our courses were not the same as the ones ABET had predefined.   </a:t>
            </a:r>
            <a:endParaRPr sz="1800"/>
          </a:p>
          <a:p>
            <a:pPr marL="228600" lvl="0" indent="-50800" algn="l" rtl="0">
              <a:lnSpc>
                <a:spcPct val="110000"/>
              </a:lnSpc>
              <a:spcBef>
                <a:spcPts val="0"/>
              </a:spcBef>
              <a:spcAft>
                <a:spcPts val="0"/>
              </a:spcAft>
              <a:buClr>
                <a:schemeClr val="dk1"/>
              </a:buClr>
              <a:buSzPts val="2800"/>
              <a:buNone/>
            </a:pPr>
            <a:r>
              <a:rPr lang="en-US" sz="1800"/>
              <a:t>	         We were forced to map our outcomes to theirs as best as we could (‘indirect’ assessment)</a:t>
            </a:r>
            <a:endParaRPr sz="1800"/>
          </a:p>
          <a:p>
            <a:pPr marL="685800" lvl="0" indent="-50800" algn="l" rtl="0">
              <a:lnSpc>
                <a:spcPct val="110000"/>
              </a:lnSpc>
              <a:spcBef>
                <a:spcPts val="0"/>
              </a:spcBef>
              <a:spcAft>
                <a:spcPts val="0"/>
              </a:spcAft>
              <a:buClr>
                <a:schemeClr val="dk1"/>
              </a:buClr>
              <a:buSzPts val="2800"/>
              <a:buNone/>
            </a:pPr>
            <a:r>
              <a:rPr lang="en-US" sz="1800"/>
              <a:t>While the indirect assessment did get us past Deficiency into a Weakness, that Weakness could not be removed until we submitted a response and proved we could do direct assessment on our SPR23 courses</a:t>
            </a:r>
            <a:endParaRPr sz="1800"/>
          </a:p>
          <a:p>
            <a:pPr marL="685800" lvl="0" indent="-50800" algn="l" rtl="0">
              <a:lnSpc>
                <a:spcPct val="110000"/>
              </a:lnSpc>
              <a:spcBef>
                <a:spcPts val="0"/>
              </a:spcBef>
              <a:spcAft>
                <a:spcPts val="0"/>
              </a:spcAft>
              <a:buClr>
                <a:schemeClr val="dk1"/>
              </a:buClr>
              <a:buSzPts val="2800"/>
              <a:buNone/>
            </a:pP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1f299939496_0_37"/>
          <p:cNvSpPr txBox="1">
            <a:spLocks noGrp="1"/>
          </p:cNvSpPr>
          <p:nvPr>
            <p:ph type="title"/>
          </p:nvPr>
        </p:nvSpPr>
        <p:spPr>
          <a:xfrm>
            <a:off x="1115568" y="548640"/>
            <a:ext cx="10168200" cy="1179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Trevor Brainstorming: Lesson #1</a:t>
            </a:r>
            <a:endParaRPr/>
          </a:p>
        </p:txBody>
      </p:sp>
      <p:sp>
        <p:nvSpPr>
          <p:cNvPr id="182" name="Google Shape;182;g1f299939496_0_37"/>
          <p:cNvSpPr txBox="1">
            <a:spLocks noGrp="1"/>
          </p:cNvSpPr>
          <p:nvPr>
            <p:ph type="body" idx="1"/>
          </p:nvPr>
        </p:nvSpPr>
        <p:spPr>
          <a:xfrm>
            <a:off x="222821" y="2248075"/>
            <a:ext cx="4568400" cy="3694200"/>
          </a:xfrm>
          <a:prstGeom prst="rect">
            <a:avLst/>
          </a:prstGeom>
        </p:spPr>
        <p:txBody>
          <a:bodyPr spcFirstLastPara="1" wrap="square" lIns="91425" tIns="45700" rIns="91425" bIns="45700" anchor="t" anchorCtr="0">
            <a:normAutofit/>
          </a:bodyPr>
          <a:lstStyle/>
          <a:p>
            <a:pPr marL="685800" lvl="0" indent="-50800" algn="l" rtl="0">
              <a:spcBef>
                <a:spcPts val="0"/>
              </a:spcBef>
              <a:spcAft>
                <a:spcPts val="0"/>
              </a:spcAft>
              <a:buClr>
                <a:schemeClr val="dk1"/>
              </a:buClr>
              <a:buSzPts val="2800"/>
              <a:buFont typeface="Arial"/>
              <a:buNone/>
            </a:pPr>
            <a:r>
              <a:rPr lang="en-US" sz="1800"/>
              <a:t>They want each metric directly assessed within a rubric, with specific courses, rubrics for each course, numbers of students, etc.</a:t>
            </a:r>
            <a:endParaRPr/>
          </a:p>
        </p:txBody>
      </p:sp>
      <p:sp>
        <p:nvSpPr>
          <p:cNvPr id="183" name="Google Shape;183;g1f299939496_0_37"/>
          <p:cNvSpPr txBox="1">
            <a:spLocks noGrp="1"/>
          </p:cNvSpPr>
          <p:nvPr>
            <p:ph type="sldNum" idx="12"/>
          </p:nvPr>
        </p:nvSpPr>
        <p:spPr>
          <a:xfrm>
            <a:off x="8540496"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pic>
        <p:nvPicPr>
          <p:cNvPr id="184" name="Google Shape;184;g1f299939496_0_37"/>
          <p:cNvPicPr preferRelativeResize="0"/>
          <p:nvPr/>
        </p:nvPicPr>
        <p:blipFill>
          <a:blip r:embed="rId3">
            <a:alphaModFix/>
          </a:blip>
          <a:stretch>
            <a:fillRect/>
          </a:stretch>
        </p:blipFill>
        <p:spPr>
          <a:xfrm>
            <a:off x="5169875" y="1880650"/>
            <a:ext cx="6476925" cy="4714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1f299939496_0_0"/>
          <p:cNvSpPr txBox="1">
            <a:spLocks noGrp="1"/>
          </p:cNvSpPr>
          <p:nvPr>
            <p:ph type="title"/>
          </p:nvPr>
        </p:nvSpPr>
        <p:spPr>
          <a:xfrm>
            <a:off x="1115568" y="548640"/>
            <a:ext cx="10168200" cy="1179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Trevor Brainstorming: Lesson #1</a:t>
            </a:r>
            <a:endParaRPr/>
          </a:p>
        </p:txBody>
      </p:sp>
      <p:sp>
        <p:nvSpPr>
          <p:cNvPr id="191" name="Google Shape;191;g1f299939496_0_0"/>
          <p:cNvSpPr txBox="1">
            <a:spLocks noGrp="1"/>
          </p:cNvSpPr>
          <p:nvPr>
            <p:ph type="body" idx="1"/>
          </p:nvPr>
        </p:nvSpPr>
        <p:spPr>
          <a:xfrm>
            <a:off x="1115575" y="2478025"/>
            <a:ext cx="10100700" cy="3694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1800" i="1" u="sng"/>
              <a:t>Note</a:t>
            </a:r>
            <a:r>
              <a:rPr lang="en-US" sz="1800"/>
              <a:t>: Each course you assess will require at least one instructor to agree to a pretty substantial amount of work (data collection, plus they may have to learn the assessment process).</a:t>
            </a:r>
            <a:br>
              <a:rPr lang="en-US" sz="1800"/>
            </a:br>
            <a:br>
              <a:rPr lang="en-US" sz="1800"/>
            </a:br>
            <a:r>
              <a:rPr lang="en-US" sz="1800" i="1" u="sng"/>
              <a:t>Advice</a:t>
            </a:r>
            <a:r>
              <a:rPr lang="en-US" sz="1800"/>
              <a:t>: Do not over-assess (the PEVs told us this as well).   (1) </a:t>
            </a:r>
            <a:r>
              <a:rPr lang="en-US" sz="1800" b="1"/>
              <a:t>Use the </a:t>
            </a:r>
            <a:r>
              <a:rPr lang="en-US" sz="1800" b="1" u="sng"/>
              <a:t>minimum </a:t>
            </a:r>
            <a:r>
              <a:rPr lang="en-US" sz="1800" b="1"/>
              <a:t>number of courses necessary to assess </a:t>
            </a:r>
            <a:r>
              <a:rPr lang="en-US" sz="1800" b="1" u="sng"/>
              <a:t>all outcomes</a:t>
            </a:r>
            <a:r>
              <a:rPr lang="en-US" sz="1800" b="1"/>
              <a:t> across </a:t>
            </a:r>
            <a:r>
              <a:rPr lang="en-US" sz="1800" b="1" u="sng"/>
              <a:t>all your disciplines</a:t>
            </a:r>
            <a:r>
              <a:rPr lang="en-US" sz="1800"/>
              <a:t> (2) </a:t>
            </a:r>
            <a:r>
              <a:rPr lang="en-US" sz="1800" b="1"/>
              <a:t>Choose faculty who have done assessment in the past, if possible</a:t>
            </a:r>
            <a:endParaRPr sz="1800" b="1"/>
          </a:p>
          <a:p>
            <a:pPr marL="0" lvl="0" indent="0" algn="l" rtl="0">
              <a:spcBef>
                <a:spcPts val="1000"/>
              </a:spcBef>
              <a:spcAft>
                <a:spcPts val="0"/>
              </a:spcAft>
              <a:buNone/>
            </a:pPr>
            <a:r>
              <a:rPr lang="en-US" sz="1800" i="1" u="sng"/>
              <a:t>New Rule This Year</a:t>
            </a:r>
            <a:r>
              <a:rPr lang="en-US" sz="1800"/>
              <a:t>: SACS outcomes must match ABET.  That is good news :)</a:t>
            </a:r>
            <a:endParaRPr sz="1800"/>
          </a:p>
        </p:txBody>
      </p:sp>
      <p:sp>
        <p:nvSpPr>
          <p:cNvPr id="192" name="Google Shape;192;g1f299939496_0_0"/>
          <p:cNvSpPr txBox="1">
            <a:spLocks noGrp="1"/>
          </p:cNvSpPr>
          <p:nvPr>
            <p:ph type="sldNum" idx="12"/>
          </p:nvPr>
        </p:nvSpPr>
        <p:spPr>
          <a:xfrm>
            <a:off x="8540496"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1f299939496_0_8"/>
          <p:cNvSpPr txBox="1">
            <a:spLocks noGrp="1"/>
          </p:cNvSpPr>
          <p:nvPr>
            <p:ph type="title"/>
          </p:nvPr>
        </p:nvSpPr>
        <p:spPr>
          <a:xfrm>
            <a:off x="1115568" y="548640"/>
            <a:ext cx="10168200" cy="1179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Trevor Brainstorming: Lesson #2</a:t>
            </a:r>
            <a:endParaRPr/>
          </a:p>
        </p:txBody>
      </p:sp>
      <p:sp>
        <p:nvSpPr>
          <p:cNvPr id="199" name="Google Shape;199;g1f299939496_0_8"/>
          <p:cNvSpPr txBox="1">
            <a:spLocks noGrp="1"/>
          </p:cNvSpPr>
          <p:nvPr>
            <p:ph type="body" idx="1"/>
          </p:nvPr>
        </p:nvSpPr>
        <p:spPr>
          <a:xfrm>
            <a:off x="1115575" y="2478025"/>
            <a:ext cx="10749900" cy="3694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1800" b="1" u="sng"/>
              <a:t>The PEVs will know your curriculum, inside and out</a:t>
            </a:r>
            <a:endParaRPr sz="1800" b="1" u="sng"/>
          </a:p>
          <a:p>
            <a:pPr marL="0" lvl="0" indent="0" algn="l" rtl="0">
              <a:spcBef>
                <a:spcPts val="1000"/>
              </a:spcBef>
              <a:spcAft>
                <a:spcPts val="0"/>
              </a:spcAft>
              <a:buNone/>
            </a:pPr>
            <a:r>
              <a:rPr lang="en-US" sz="1800"/>
              <a:t>	Each degree program you assess will have one PEV devoted to its evaluation.  Their sole responsibility is to research your degree program thoroughly, and ensure conformity with ABET standards.  Do not be surprised if they point out very remote issues.</a:t>
            </a:r>
            <a:endParaRPr sz="1800"/>
          </a:p>
          <a:p>
            <a:pPr marL="0" lvl="0" indent="0" algn="l" rtl="0">
              <a:spcBef>
                <a:spcPts val="1000"/>
              </a:spcBef>
              <a:spcAft>
                <a:spcPts val="0"/>
              </a:spcAft>
              <a:buNone/>
            </a:pPr>
            <a:r>
              <a:rPr lang="en-US" sz="1800"/>
              <a:t>Example -&gt; BS-CS requires 15 credits of mathematics under ABET.  We fell one credit short, because one course in our Foundations Elective group (each student must take one) out of 10 was found not to have enough math for 1 credit.  This went down as a </a:t>
            </a:r>
            <a:r>
              <a:rPr lang="en-US" sz="1800" b="1"/>
              <a:t>Deficiency</a:t>
            </a:r>
            <a:r>
              <a:rPr lang="en-US" sz="1800"/>
              <a:t>, which we now are writing a response to address.</a:t>
            </a:r>
            <a:endParaRPr sz="1800"/>
          </a:p>
          <a:p>
            <a:pPr marL="0" lvl="0" indent="0" algn="l" rtl="0">
              <a:spcBef>
                <a:spcPts val="1000"/>
              </a:spcBef>
              <a:spcAft>
                <a:spcPts val="0"/>
              </a:spcAft>
              <a:buNone/>
            </a:pPr>
            <a:endParaRPr sz="1800"/>
          </a:p>
          <a:p>
            <a:pPr marL="0" lvl="0" indent="0" algn="l" rtl="0">
              <a:spcBef>
                <a:spcPts val="1000"/>
              </a:spcBef>
              <a:spcAft>
                <a:spcPts val="0"/>
              </a:spcAft>
              <a:buNone/>
            </a:pPr>
            <a:endParaRPr sz="1800"/>
          </a:p>
        </p:txBody>
      </p:sp>
      <p:sp>
        <p:nvSpPr>
          <p:cNvPr id="200" name="Google Shape;200;g1f299939496_0_8"/>
          <p:cNvSpPr txBox="1">
            <a:spLocks noGrp="1"/>
          </p:cNvSpPr>
          <p:nvPr>
            <p:ph type="sldNum" idx="12"/>
          </p:nvPr>
        </p:nvSpPr>
        <p:spPr>
          <a:xfrm>
            <a:off x="8540496"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1f299939496_0_16"/>
          <p:cNvSpPr txBox="1">
            <a:spLocks noGrp="1"/>
          </p:cNvSpPr>
          <p:nvPr>
            <p:ph type="title"/>
          </p:nvPr>
        </p:nvSpPr>
        <p:spPr>
          <a:xfrm>
            <a:off x="1115568" y="548640"/>
            <a:ext cx="10168200" cy="1179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Trevor Brainstorming: Lesson #2</a:t>
            </a:r>
            <a:endParaRPr/>
          </a:p>
        </p:txBody>
      </p:sp>
      <p:sp>
        <p:nvSpPr>
          <p:cNvPr id="207" name="Google Shape;207;g1f299939496_0_16"/>
          <p:cNvSpPr txBox="1">
            <a:spLocks noGrp="1"/>
          </p:cNvSpPr>
          <p:nvPr>
            <p:ph type="body" idx="1"/>
          </p:nvPr>
        </p:nvSpPr>
        <p:spPr>
          <a:xfrm>
            <a:off x="1115575" y="2478025"/>
            <a:ext cx="10871700" cy="3694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1800" dirty="0"/>
              <a:t>Advice:</a:t>
            </a:r>
            <a:endParaRPr sz="1800" dirty="0"/>
          </a:p>
          <a:p>
            <a:pPr marL="0" lvl="0" indent="0" algn="l" rtl="0">
              <a:spcBef>
                <a:spcPts val="1000"/>
              </a:spcBef>
              <a:spcAft>
                <a:spcPts val="0"/>
              </a:spcAft>
              <a:buNone/>
            </a:pPr>
            <a:r>
              <a:rPr lang="en-US" sz="1800" b="1" i="1" u="sng" dirty="0"/>
              <a:t>Required courses will matter significantly more than electives</a:t>
            </a:r>
            <a:r>
              <a:rPr lang="en-US" sz="1800" dirty="0"/>
              <a:t>.  Required courses will be taken by every student who graduates from your program.  ABET can then count on every student being exposed to the material in these courses.</a:t>
            </a:r>
            <a:endParaRPr sz="1800" dirty="0"/>
          </a:p>
          <a:p>
            <a:pPr marL="0" lvl="0" indent="0" algn="l" rtl="0">
              <a:spcBef>
                <a:spcPts val="1000"/>
              </a:spcBef>
              <a:spcAft>
                <a:spcPts val="0"/>
              </a:spcAft>
              <a:buNone/>
            </a:pPr>
            <a:endParaRPr sz="1800" dirty="0"/>
          </a:p>
          <a:p>
            <a:pPr marL="0" lvl="0" indent="0" algn="l" rtl="0">
              <a:spcBef>
                <a:spcPts val="1000"/>
              </a:spcBef>
              <a:spcAft>
                <a:spcPts val="0"/>
              </a:spcAft>
              <a:buNone/>
            </a:pPr>
            <a:r>
              <a:rPr lang="en-US" sz="1800" dirty="0"/>
              <a:t>Rule of thumb: If it is possible for even one student to graduate with a degree without taking course X, you cannot tell ABET that your degree covers the course material of X (PEVs told us this, many times).</a:t>
            </a:r>
            <a:endParaRPr sz="1800" dirty="0"/>
          </a:p>
          <a:p>
            <a:pPr marL="0" lvl="0" indent="0" algn="l" rtl="0">
              <a:spcBef>
                <a:spcPts val="1000"/>
              </a:spcBef>
              <a:spcAft>
                <a:spcPts val="0"/>
              </a:spcAft>
              <a:buNone/>
            </a:pPr>
            <a:endParaRPr sz="1800" dirty="0"/>
          </a:p>
          <a:p>
            <a:pPr marL="0" lvl="0" indent="0" algn="l" rtl="0">
              <a:spcBef>
                <a:spcPts val="1000"/>
              </a:spcBef>
              <a:spcAft>
                <a:spcPts val="0"/>
              </a:spcAft>
              <a:buNone/>
            </a:pPr>
            <a:r>
              <a:rPr lang="en-US" sz="1800" dirty="0"/>
              <a:t>	</a:t>
            </a:r>
            <a:endParaRPr sz="1800" dirty="0"/>
          </a:p>
        </p:txBody>
      </p:sp>
      <p:sp>
        <p:nvSpPr>
          <p:cNvPr id="208" name="Google Shape;208;g1f299939496_0_16"/>
          <p:cNvSpPr txBox="1">
            <a:spLocks noGrp="1"/>
          </p:cNvSpPr>
          <p:nvPr>
            <p:ph type="sldNum" idx="12"/>
          </p:nvPr>
        </p:nvSpPr>
        <p:spPr>
          <a:xfrm>
            <a:off x="8540496"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1f299939496_0_23"/>
          <p:cNvSpPr txBox="1">
            <a:spLocks noGrp="1"/>
          </p:cNvSpPr>
          <p:nvPr>
            <p:ph type="title"/>
          </p:nvPr>
        </p:nvSpPr>
        <p:spPr>
          <a:xfrm>
            <a:off x="1115568" y="548640"/>
            <a:ext cx="10168200" cy="1179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Trevor Brainstorming: Lesson #2</a:t>
            </a:r>
            <a:endParaRPr/>
          </a:p>
        </p:txBody>
      </p:sp>
      <p:sp>
        <p:nvSpPr>
          <p:cNvPr id="215" name="Google Shape;215;g1f299939496_0_23"/>
          <p:cNvSpPr txBox="1">
            <a:spLocks noGrp="1"/>
          </p:cNvSpPr>
          <p:nvPr>
            <p:ph type="body" idx="1"/>
          </p:nvPr>
        </p:nvSpPr>
        <p:spPr>
          <a:xfrm>
            <a:off x="1115568" y="2478024"/>
            <a:ext cx="10168200" cy="3694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1800"/>
              <a:t>Advice</a:t>
            </a:r>
            <a:endParaRPr sz="1800"/>
          </a:p>
          <a:p>
            <a:pPr marL="0" lvl="0" indent="0" algn="l" rtl="0">
              <a:spcBef>
                <a:spcPts val="1000"/>
              </a:spcBef>
              <a:spcAft>
                <a:spcPts val="0"/>
              </a:spcAft>
              <a:buClr>
                <a:schemeClr val="dk1"/>
              </a:buClr>
              <a:buSzPts val="1100"/>
              <a:buFont typeface="Arial"/>
              <a:buNone/>
            </a:pPr>
            <a:r>
              <a:rPr lang="en-US" sz="1800"/>
              <a:t>Particularly for required courses – </a:t>
            </a:r>
            <a:r>
              <a:rPr lang="en-US" sz="1800" b="1" i="1" u="sng"/>
              <a:t>take seriously what you post online</a:t>
            </a:r>
            <a:r>
              <a:rPr lang="en-US" sz="1800"/>
              <a:t>.   Be sure your syllabi are up-to-date, contain appropriate numbers of hours (if you do this), have reasonably recent (or historically known) textbooks.  Be sure your website(s) are fully accurate with degree requirements</a:t>
            </a:r>
            <a:endParaRPr sz="1800"/>
          </a:p>
          <a:p>
            <a:pPr marL="0" lvl="0" indent="0" algn="l" rtl="0">
              <a:spcBef>
                <a:spcPts val="1000"/>
              </a:spcBef>
              <a:spcAft>
                <a:spcPts val="0"/>
              </a:spcAft>
              <a:buClr>
                <a:schemeClr val="dk1"/>
              </a:buClr>
              <a:buSzPts val="1100"/>
              <a:buFont typeface="Arial"/>
              <a:buNone/>
            </a:pPr>
            <a:r>
              <a:rPr lang="en-US" sz="1800"/>
              <a:t>	Also check across the University – for example, FIU Online had a page advertising our online BS-IT degree.  Two problems: (1) It had not been updated alongside our degree requirements, and (2) It had no link to KF-SCIS.  The PEVs initially thought it was another college at FIU offering the same degree. </a:t>
            </a:r>
            <a:endParaRPr sz="1800"/>
          </a:p>
          <a:p>
            <a:pPr marL="0" lvl="0" indent="0" algn="l" rtl="0">
              <a:spcBef>
                <a:spcPts val="1000"/>
              </a:spcBef>
              <a:spcAft>
                <a:spcPts val="0"/>
              </a:spcAft>
              <a:buClr>
                <a:schemeClr val="dk1"/>
              </a:buClr>
              <a:buSzPts val="1100"/>
              <a:buFont typeface="Arial"/>
              <a:buNone/>
            </a:pPr>
            <a:endParaRPr/>
          </a:p>
        </p:txBody>
      </p:sp>
      <p:sp>
        <p:nvSpPr>
          <p:cNvPr id="216" name="Google Shape;216;g1f299939496_0_23"/>
          <p:cNvSpPr txBox="1">
            <a:spLocks noGrp="1"/>
          </p:cNvSpPr>
          <p:nvPr>
            <p:ph type="sldNum" idx="12"/>
          </p:nvPr>
        </p:nvSpPr>
        <p:spPr>
          <a:xfrm>
            <a:off x="8540496"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1f299939496_0_30"/>
          <p:cNvSpPr txBox="1">
            <a:spLocks noGrp="1"/>
          </p:cNvSpPr>
          <p:nvPr>
            <p:ph type="title"/>
          </p:nvPr>
        </p:nvSpPr>
        <p:spPr>
          <a:xfrm>
            <a:off x="1115568" y="548640"/>
            <a:ext cx="10168200" cy="1179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Trevor Brainstorming: Lesson #2</a:t>
            </a:r>
            <a:endParaRPr/>
          </a:p>
        </p:txBody>
      </p:sp>
      <p:sp>
        <p:nvSpPr>
          <p:cNvPr id="223" name="Google Shape;223;g1f299939496_0_30"/>
          <p:cNvSpPr txBox="1">
            <a:spLocks noGrp="1"/>
          </p:cNvSpPr>
          <p:nvPr>
            <p:ph type="body" idx="1"/>
          </p:nvPr>
        </p:nvSpPr>
        <p:spPr>
          <a:xfrm>
            <a:off x="1115568" y="2478024"/>
            <a:ext cx="10168200" cy="3694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1800"/>
              <a:t>Advice:</a:t>
            </a:r>
            <a:endParaRPr sz="1800"/>
          </a:p>
          <a:p>
            <a:pPr marL="0" lvl="0" indent="0" algn="l" rtl="0">
              <a:spcBef>
                <a:spcPts val="1000"/>
              </a:spcBef>
              <a:spcAft>
                <a:spcPts val="0"/>
              </a:spcAft>
              <a:buNone/>
            </a:pPr>
            <a:r>
              <a:rPr lang="en-US" sz="1800"/>
              <a:t>Particularly for required courses – </a:t>
            </a:r>
            <a:r>
              <a:rPr lang="en-US" sz="1800" b="1" i="1" u="sng"/>
              <a:t>use favorable language in your syllabi</a:t>
            </a:r>
            <a:r>
              <a:rPr lang="en-US" sz="1800"/>
              <a:t>.  If ABET requires a topic to be covered, say that topic frequently in your syllabi or change the wording to say the same thing</a:t>
            </a:r>
            <a:endParaRPr sz="1800"/>
          </a:p>
          <a:p>
            <a:pPr marL="0" lvl="0" indent="0" algn="l" rtl="0">
              <a:spcBef>
                <a:spcPts val="1000"/>
              </a:spcBef>
              <a:spcAft>
                <a:spcPts val="0"/>
              </a:spcAft>
              <a:buNone/>
            </a:pPr>
            <a:endParaRPr sz="1800"/>
          </a:p>
          <a:p>
            <a:pPr marL="0" lvl="0" indent="0" algn="l" rtl="0">
              <a:spcBef>
                <a:spcPts val="1000"/>
              </a:spcBef>
              <a:spcAft>
                <a:spcPts val="0"/>
              </a:spcAft>
              <a:buClr>
                <a:schemeClr val="dk1"/>
              </a:buClr>
              <a:buSzPts val="1100"/>
              <a:buFont typeface="Arial"/>
              <a:buNone/>
            </a:pPr>
            <a:r>
              <a:rPr lang="en-US" sz="1800"/>
              <a:t>Example: For our BS-CS, “project  management” was desirable.  We had many courses that involved students building software projects on teams, with students serving in leadership roles.  Instead of saying “student leaders”, say “project managers”, can be a big difference (though it means pretty much the same thing).</a:t>
            </a:r>
            <a:endParaRPr sz="1800"/>
          </a:p>
        </p:txBody>
      </p:sp>
      <p:sp>
        <p:nvSpPr>
          <p:cNvPr id="224" name="Google Shape;224;g1f299939496_0_30"/>
          <p:cNvSpPr txBox="1">
            <a:spLocks noGrp="1"/>
          </p:cNvSpPr>
          <p:nvPr>
            <p:ph type="sldNum" idx="12"/>
          </p:nvPr>
        </p:nvSpPr>
        <p:spPr>
          <a:xfrm>
            <a:off x="8540496"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1f299939496_0_45"/>
          <p:cNvSpPr txBox="1">
            <a:spLocks noGrp="1"/>
          </p:cNvSpPr>
          <p:nvPr>
            <p:ph type="title"/>
          </p:nvPr>
        </p:nvSpPr>
        <p:spPr>
          <a:xfrm>
            <a:off x="1115568" y="548640"/>
            <a:ext cx="10168200" cy="1179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Trevor Brainstorming: Lesson #3</a:t>
            </a:r>
            <a:endParaRPr/>
          </a:p>
        </p:txBody>
      </p:sp>
      <p:sp>
        <p:nvSpPr>
          <p:cNvPr id="231" name="Google Shape;231;g1f299939496_0_45"/>
          <p:cNvSpPr txBox="1">
            <a:spLocks noGrp="1"/>
          </p:cNvSpPr>
          <p:nvPr>
            <p:ph type="body" idx="1"/>
          </p:nvPr>
        </p:nvSpPr>
        <p:spPr>
          <a:xfrm>
            <a:off x="1115568" y="2478024"/>
            <a:ext cx="10168200" cy="3694200"/>
          </a:xfrm>
          <a:prstGeom prst="rect">
            <a:avLst/>
          </a:prstGeom>
        </p:spPr>
        <p:txBody>
          <a:bodyPr spcFirstLastPara="1" wrap="square" lIns="91425" tIns="45700" rIns="91425" bIns="45700" anchor="t" anchorCtr="0">
            <a:normAutofit fontScale="92500" lnSpcReduction="10000"/>
          </a:bodyPr>
          <a:lstStyle/>
          <a:p>
            <a:pPr marL="0" lvl="0" indent="0" algn="l" rtl="0">
              <a:spcBef>
                <a:spcPts val="1000"/>
              </a:spcBef>
              <a:spcAft>
                <a:spcPts val="0"/>
              </a:spcAft>
              <a:buNone/>
            </a:pPr>
            <a:r>
              <a:rPr lang="en-US" sz="1800"/>
              <a:t>Do not view ABET as a hurdle, but an opportunity.</a:t>
            </a:r>
            <a:endParaRPr sz="1800"/>
          </a:p>
          <a:p>
            <a:pPr marL="0" lvl="0" indent="0" algn="l" rtl="0">
              <a:spcBef>
                <a:spcPts val="1000"/>
              </a:spcBef>
              <a:spcAft>
                <a:spcPts val="0"/>
              </a:spcAft>
              <a:buNone/>
            </a:pPr>
            <a:r>
              <a:rPr lang="en-US" sz="1800"/>
              <a:t>As a result of these efforts:</a:t>
            </a:r>
            <a:endParaRPr sz="1800"/>
          </a:p>
          <a:p>
            <a:pPr marL="0" lvl="0" indent="0" algn="l" rtl="0">
              <a:spcBef>
                <a:spcPts val="1000"/>
              </a:spcBef>
              <a:spcAft>
                <a:spcPts val="0"/>
              </a:spcAft>
              <a:buNone/>
            </a:pPr>
            <a:r>
              <a:rPr lang="en-US" sz="1800"/>
              <a:t>          The KF-SCIS curriculum has a more solid core, with two new courses added</a:t>
            </a:r>
            <a:endParaRPr sz="1800"/>
          </a:p>
          <a:p>
            <a:pPr marL="0" lvl="0" indent="0" algn="l" rtl="0">
              <a:spcBef>
                <a:spcPts val="1000"/>
              </a:spcBef>
              <a:spcAft>
                <a:spcPts val="0"/>
              </a:spcAft>
              <a:buNone/>
            </a:pPr>
            <a:r>
              <a:rPr lang="en-US" sz="1800"/>
              <a:t>          Departmental materials are way more organized (we had no choice, but it was a great by-product)</a:t>
            </a:r>
            <a:endParaRPr sz="1800"/>
          </a:p>
          <a:p>
            <a:pPr marL="0" lvl="0" indent="0" algn="l" rtl="0">
              <a:spcBef>
                <a:spcPts val="1000"/>
              </a:spcBef>
              <a:spcAft>
                <a:spcPts val="0"/>
              </a:spcAft>
              <a:buNone/>
            </a:pPr>
            <a:r>
              <a:rPr lang="en-US" sz="1800"/>
              <a:t>          Efforts are far more streamlined (including between ABET and SACS)</a:t>
            </a:r>
            <a:endParaRPr sz="1800"/>
          </a:p>
          <a:p>
            <a:pPr marL="0" lvl="0" indent="0" algn="l" rtl="0">
              <a:spcBef>
                <a:spcPts val="1000"/>
              </a:spcBef>
              <a:spcAft>
                <a:spcPts val="0"/>
              </a:spcAft>
              <a:buNone/>
            </a:pPr>
            <a:r>
              <a:rPr lang="en-US" sz="1800"/>
              <a:t>          A concentrated set of faculty are assessing courses, taking assessment training, meeting, etc.  - they are becoming more specialized, removing the burden from others</a:t>
            </a:r>
            <a:endParaRPr sz="1800"/>
          </a:p>
          <a:p>
            <a:pPr marL="0" lvl="0" indent="0" algn="l" rtl="0">
              <a:spcBef>
                <a:spcPts val="1000"/>
              </a:spcBef>
              <a:spcAft>
                <a:spcPts val="0"/>
              </a:spcAft>
              <a:buNone/>
            </a:pPr>
            <a:r>
              <a:rPr lang="en-US" sz="1800"/>
              <a:t>          We hired an assessment coordinator to manage these efforts, and have a faculty member who will serve as a PEV in the future (keeping us more in the know)</a:t>
            </a:r>
            <a:endParaRPr sz="1800"/>
          </a:p>
          <a:p>
            <a:pPr marL="0" lvl="0" indent="0" algn="l" rtl="0">
              <a:spcBef>
                <a:spcPts val="1000"/>
              </a:spcBef>
              <a:spcAft>
                <a:spcPts val="0"/>
              </a:spcAft>
              <a:buNone/>
            </a:pPr>
            <a:r>
              <a:rPr lang="en-US" sz="1800"/>
              <a:t>And in my opinion, bottom line, all of our degree programs have improved</a:t>
            </a:r>
            <a:endParaRPr sz="1800"/>
          </a:p>
        </p:txBody>
      </p:sp>
      <p:sp>
        <p:nvSpPr>
          <p:cNvPr id="232" name="Google Shape;232;g1f299939496_0_45"/>
          <p:cNvSpPr txBox="1">
            <a:spLocks noGrp="1"/>
          </p:cNvSpPr>
          <p:nvPr>
            <p:ph type="sldNum" idx="12"/>
          </p:nvPr>
        </p:nvSpPr>
        <p:spPr>
          <a:xfrm>
            <a:off x="8540496"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AccentBoxVTI">
  <a:themeElements>
    <a:clrScheme name="Custom 1">
      <a:dk1>
        <a:srgbClr val="000000"/>
      </a:dk1>
      <a:lt1>
        <a:srgbClr val="FFFFFF"/>
      </a:lt1>
      <a:dk2>
        <a:srgbClr val="000000"/>
      </a:dk2>
      <a:lt2>
        <a:srgbClr val="F8F8F8"/>
      </a:lt2>
      <a:accent1>
        <a:srgbClr val="052950"/>
      </a:accent1>
      <a:accent2>
        <a:srgbClr val="B6862C"/>
      </a:accent2>
      <a:accent3>
        <a:srgbClr val="CC0066"/>
      </a:accent3>
      <a:accent4>
        <a:srgbClr val="3691F2"/>
      </a:accent4>
      <a:accent5>
        <a:srgbClr val="FFC1E0"/>
      </a:accent5>
      <a:accent6>
        <a:srgbClr val="FFCC00"/>
      </a:accent6>
      <a:hlink>
        <a:srgbClr val="CC0066"/>
      </a:hlink>
      <a:folHlink>
        <a:srgbClr val="CC00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911</Words>
  <Application>Microsoft Office PowerPoint</Application>
  <PresentationFormat>Widescreen</PresentationFormat>
  <Paragraphs>63</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Lato</vt:lpstr>
      <vt:lpstr>AccentBoxVTI</vt:lpstr>
      <vt:lpstr>PowerPoint Presentation</vt:lpstr>
      <vt:lpstr>Trevor Brainstorming: Lesson #1</vt:lpstr>
      <vt:lpstr>Trevor Brainstorming: Lesson #1</vt:lpstr>
      <vt:lpstr>Trevor Brainstorming: Lesson #1</vt:lpstr>
      <vt:lpstr>Trevor Brainstorming: Lesson #2</vt:lpstr>
      <vt:lpstr>Trevor Brainstorming: Lesson #2</vt:lpstr>
      <vt:lpstr>Trevor Brainstorming: Lesson #2</vt:lpstr>
      <vt:lpstr>Trevor Brainstorming: Lesson #2</vt:lpstr>
      <vt:lpstr>Trevor Brainstorming: Lesson #3</vt:lpstr>
      <vt:lpstr>Our Timeline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Lebin</dc:creator>
  <cp:lastModifiedBy>Nagarajan Prabakar</cp:lastModifiedBy>
  <cp:revision>1</cp:revision>
  <dcterms:created xsi:type="dcterms:W3CDTF">2022-06-06T19:26:13Z</dcterms:created>
  <dcterms:modified xsi:type="dcterms:W3CDTF">2023-02-22T18:56:12Z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ArticulateGUID">
    <vt:lpwstr>EAC69D8D-2559-492B-B22D-5A9EF523A67D</vt:lpwstr>
  </property>
  <property fmtid="{D5CDD505-2E9C-101B-9397-08002B2CF9AE}" pid="4" name="ArticulatePath">
    <vt:lpwstr>https://fiudit-my.sharepoint.com/personal/kathpere_fiu_edu/Documents/Assessment Events/Assessment Symposia/Graduate Student Assessment/Assessing Graduate Programs</vt:lpwstr>
  </property>
</Properties>
</file>