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96" r:id="rId2"/>
    <p:sldId id="2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6C90F9-CB91-E940-B185-DD90F4571147}" v="9" dt="2026-03-09T21:41:24.232"/>
  </p1510:revLst>
</p1510:revInfo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82"/>
    <p:restoredTop sz="94668"/>
  </p:normalViewPr>
  <p:slideViewPr>
    <p:cSldViewPr snapToGrid="0">
      <p:cViewPr varScale="1">
        <p:scale>
          <a:sx n="106" d="100"/>
          <a:sy n="106" d="100"/>
        </p:scale>
        <p:origin x="216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C59AC-D068-5748-B95A-1501DC60D2AC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37EC3-8550-344A-A3D6-C0B93B28F9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3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BF52C-0E34-5903-47F0-0F9CC3FDD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B7AFF7-5403-D33B-9A0D-1E8F10A1B9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BF348F-62FC-1B47-BAD3-3FD4CC83FB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B21C9-F4FB-FF28-E671-C58DD19C3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37EC3-8550-344A-A3D6-C0B93B28F9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94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1450D-44DB-3E25-3E43-9B9DAEE0A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A96B1-332A-64CC-48FB-8B3FF4F44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1C5E6-437E-9340-6C5F-386FAED5F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1B35-0EB2-122F-3E66-571B81FA5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984EA-1E4F-43D2-CB30-276F2D5B4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83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C324-B186-4AC5-D10B-C00633A0F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C49B2-8FA4-2041-7646-9555EE7F5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6358C-6B9A-4FA9-B385-436B7948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098FC-DAFF-9C65-6557-FCDA3DF0A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9EB19-F519-6292-F25F-DA8F092A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4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6E5CAF-E4C8-622F-0128-E3F63F3F4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F610BF-3FF2-7508-BF34-36D7E3823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62D8C-3387-F719-68D0-566CBEC8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60F39-CB04-A272-CE69-511FF8676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A6B79-E1A4-3C69-34C5-DC2EA6009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6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2FD2-8681-C359-82E4-A9AF4C892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E0E2C-79B9-194F-7733-F51811503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23D7F-F0B4-61C1-DD46-8F21CDD6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61B2A-7684-B9F7-62B3-E2740D3A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92800-3869-A838-2BEA-0605ED11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8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F8906-0065-4359-BF5F-D83DF0624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7058D-3147-0688-13BF-2273ED1E5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14E8B-8B19-7504-CA3F-E9EC99B0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814E4-8792-1889-59D9-C61CD28C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9DCF2-AD7F-31F9-6B42-947F8D1B2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8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FBD2E-0041-4ED4-2638-06F20EF8F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8C74A-63AE-442D-D0B4-091F3255B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B6B09E-EDAD-EE76-15EF-0A71165D9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EA84C-1952-70FA-246B-466F7B0A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20AF1-3D04-CF12-A98E-6ACC69C7B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566F0-9428-82E5-9347-5A76AFBE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B1DDB-9029-2C50-9BEB-1186628E5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46B6E-111C-992D-8C04-935B0DF46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187A5-F1E4-7054-B47B-76F99FCDF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68F3C-02CD-B870-073D-BB73B656AE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F0CCF5-0B95-A740-9B62-2C0A78480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F76524-FE00-3CF6-EE1E-51758942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30EBEB-18E9-0142-E3AB-F66B09C3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74667B-17B7-2B80-5D01-30FF7E11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6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8780-3AE1-31E1-9D05-4A65DDBB7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7E52B-A2B5-3B7E-1E7E-4B81FF28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E97BF-BC27-5580-6FD2-60FF4344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9B0793-E6A4-D9CD-0F94-590CABE18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7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1124EA-08EC-572D-3DD8-86A031422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A3E8F-166D-ABC3-8632-1F1565853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4D7FB-3E8B-0BFA-97C7-3A9E73AA5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3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9BC71-FEC4-A451-B43C-5965E3473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6783F-49B9-A0A3-8784-078132148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C7341-9EC8-4B8A-FAE9-B68DC7EED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4DF1-A320-A49C-9C7B-2CDB914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1B93E-1F60-2B1D-F105-21F799C9F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29773-C10E-84BA-4689-1A02CB36E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6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37CC9-A145-B4C5-4E59-E0A9A68F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539B92-A2B7-416C-ACB4-789D80F0F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255CB4-18F6-B664-8890-659BB73FC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D6F1A-E31D-6E59-6E3D-3158B671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E77F3-4F90-9A69-C629-E9837645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91B25-3F02-5713-9355-3903B30E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2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3A95F4-9126-FBCA-7EC4-0057FFA84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F7AE-929D-E3E9-7172-1F312995D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D09E0-AE6F-D841-BBCF-2D1A088E9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49CAE3-C55C-ED48-8419-48609119CFCF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0A416-BC0C-3F1C-0EA3-B8D519D9C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A24E9-C1AD-FC65-8F8C-5072B36A1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AAE2A4-6137-D24A-A916-E375BD1CE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4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1B322-6525-5EB9-BFF6-0DA678951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B480-F16B-7717-3BB1-8B32507AC6CE}"/>
              </a:ext>
            </a:extLst>
          </p:cNvPr>
          <p:cNvSpPr/>
          <p:nvPr/>
        </p:nvSpPr>
        <p:spPr>
          <a:xfrm>
            <a:off x="7293552" y="624466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COP2047*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Python Programming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B364DC-BD0D-F3C0-6ABD-1502BC94B885}"/>
              </a:ext>
            </a:extLst>
          </p:cNvPr>
          <p:cNvSpPr/>
          <p:nvPr/>
        </p:nvSpPr>
        <p:spPr>
          <a:xfrm>
            <a:off x="9086711" y="624466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ECO2013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Principles of Macro-economics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688D94-6F0C-9178-F3CF-B5C45D56E1E6}"/>
              </a:ext>
            </a:extLst>
          </p:cNvPr>
          <p:cNvSpPr/>
          <p:nvPr/>
        </p:nvSpPr>
        <p:spPr>
          <a:xfrm>
            <a:off x="10896598" y="624466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PSY2012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Intro to Psychology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F66757-2BF9-8DED-5972-8E95EE073CFA}"/>
              </a:ext>
            </a:extLst>
          </p:cNvPr>
          <p:cNvSpPr/>
          <p:nvPr/>
        </p:nvSpPr>
        <p:spPr>
          <a:xfrm>
            <a:off x="89213" y="2014651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i="1" dirty="0">
                <a:solidFill>
                  <a:schemeClr val="tx1"/>
                </a:solidFill>
              </a:rPr>
              <a:t>IDC2002</a:t>
            </a:r>
          </a:p>
          <a:p>
            <a:pPr algn="ctr"/>
            <a:r>
              <a:rPr lang="en-US" sz="1200" i="1" dirty="0">
                <a:solidFill>
                  <a:schemeClr val="tx1"/>
                </a:solidFill>
              </a:rPr>
              <a:t>AI for All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B5FFAD-41EA-7DDD-2800-5C73D4C68C8C}"/>
              </a:ext>
            </a:extLst>
          </p:cNvPr>
          <p:cNvSpPr/>
          <p:nvPr/>
        </p:nvSpPr>
        <p:spPr>
          <a:xfrm>
            <a:off x="554561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CIS3080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Cloud Essentials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F666A6-B8C2-68E4-B4DE-F7998B549920}"/>
              </a:ext>
            </a:extLst>
          </p:cNvPr>
          <p:cNvSpPr/>
          <p:nvPr/>
        </p:nvSpPr>
        <p:spPr>
          <a:xfrm>
            <a:off x="732927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CGS3767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Computer Operating Systems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4729E7-5D1B-871F-2004-A39719E93C90}"/>
              </a:ext>
            </a:extLst>
          </p:cNvPr>
          <p:cNvSpPr/>
          <p:nvPr/>
        </p:nvSpPr>
        <p:spPr>
          <a:xfrm>
            <a:off x="10896598" y="1887714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ENC3213 or ENC3249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Prof. and Tech Writing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3C406A-DEEB-F77E-AC3C-139663F9135F}"/>
              </a:ext>
            </a:extLst>
          </p:cNvPr>
          <p:cNvSpPr/>
          <p:nvPr/>
        </p:nvSpPr>
        <p:spPr>
          <a:xfrm>
            <a:off x="89213" y="3271021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STA2023*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Stat for Bus and Eco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268105A-CAD4-1239-EC96-DCD268D49396}"/>
              </a:ext>
            </a:extLst>
          </p:cNvPr>
          <p:cNvSpPr/>
          <p:nvPr/>
        </p:nvSpPr>
        <p:spPr>
          <a:xfrm>
            <a:off x="4736225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CIS3950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Capstone I (1)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5E02744-649F-D60D-0454-91D72A80AD4E}"/>
              </a:ext>
            </a:extLst>
          </p:cNvPr>
          <p:cNvSpPr/>
          <p:nvPr/>
        </p:nvSpPr>
        <p:spPr>
          <a:xfrm>
            <a:off x="8197751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CNT4403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Computing and Network Security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B1A5BDA-17DC-E08C-770A-0D6AABFB8DAB}"/>
              </a:ext>
            </a:extLst>
          </p:cNvPr>
          <p:cNvSpPr/>
          <p:nvPr/>
        </p:nvSpPr>
        <p:spPr>
          <a:xfrm>
            <a:off x="10896598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CGS3095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Tech in the Global Arena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2953DBB-5662-D34B-EC55-4E16B1F1AE30}"/>
              </a:ext>
            </a:extLst>
          </p:cNvPr>
          <p:cNvSpPr/>
          <p:nvPr/>
        </p:nvSpPr>
        <p:spPr>
          <a:xfrm>
            <a:off x="4741488" y="545102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CIS4951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Capstone II (2)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BE953A6-4D5F-AF80-E254-B50909076ED2}"/>
              </a:ext>
            </a:extLst>
          </p:cNvPr>
          <p:cNvSpPr/>
          <p:nvPr/>
        </p:nvSpPr>
        <p:spPr>
          <a:xfrm>
            <a:off x="9922712" y="5451022"/>
            <a:ext cx="1309931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CIS4365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Enterprise Cybersecurity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7A7ED62-C394-CDB1-7288-0CD87CF9809F}"/>
              </a:ext>
            </a:extLst>
          </p:cNvPr>
          <p:cNvCxnSpPr>
            <a:cxnSpLocks/>
            <a:stCxn id="18" idx="2"/>
            <a:endCxn id="32" idx="0"/>
          </p:cNvCxnSpPr>
          <p:nvPr/>
        </p:nvCxnSpPr>
        <p:spPr>
          <a:xfrm>
            <a:off x="11490958" y="2724055"/>
            <a:ext cx="0" cy="11741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968913A-3CC3-0129-127B-9A129234CD54}"/>
              </a:ext>
            </a:extLst>
          </p:cNvPr>
          <p:cNvCxnSpPr>
            <a:cxnSpLocks/>
          </p:cNvCxnSpPr>
          <p:nvPr/>
        </p:nvCxnSpPr>
        <p:spPr>
          <a:xfrm flipV="1">
            <a:off x="2283561" y="1880838"/>
            <a:ext cx="8377008" cy="171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86C4EE7-5C85-2C56-9585-272223931AC5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7923638" y="1895479"/>
            <a:ext cx="0" cy="342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EAB3CCE-B9D3-B097-1B58-5B00B20B73EC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7887912" y="1460807"/>
            <a:ext cx="0" cy="4200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5FE40FB3-6267-F592-6CF4-129F01ACC873}"/>
              </a:ext>
            </a:extLst>
          </p:cNvPr>
          <p:cNvCxnSpPr>
            <a:cxnSpLocks/>
          </p:cNvCxnSpPr>
          <p:nvPr/>
        </p:nvCxnSpPr>
        <p:spPr>
          <a:xfrm rot="16200000" flipH="1">
            <a:off x="9934420" y="2600017"/>
            <a:ext cx="2024372" cy="57207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2BC34D21-DB87-A4D7-01D0-32714BFBE320}"/>
              </a:ext>
            </a:extLst>
          </p:cNvPr>
          <p:cNvCxnSpPr>
            <a:stCxn id="29" idx="2"/>
            <a:endCxn id="36" idx="0"/>
          </p:cNvCxnSpPr>
          <p:nvPr/>
        </p:nvCxnSpPr>
        <p:spPr>
          <a:xfrm>
            <a:off x="5330585" y="4734583"/>
            <a:ext cx="5263" cy="7164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Elbow Connector 110">
            <a:extLst>
              <a:ext uri="{FF2B5EF4-FFF2-40B4-BE49-F238E27FC236}">
                <a16:creationId xmlns:a16="http://schemas.microsoft.com/office/drawing/2014/main" id="{7CF07602-0143-2EA0-8A24-6AD143D35E49}"/>
              </a:ext>
            </a:extLst>
          </p:cNvPr>
          <p:cNvCxnSpPr>
            <a:cxnSpLocks/>
            <a:stCxn id="30" idx="2"/>
            <a:endCxn id="38" idx="0"/>
          </p:cNvCxnSpPr>
          <p:nvPr/>
        </p:nvCxnSpPr>
        <p:spPr>
          <a:xfrm rot="16200000" flipH="1">
            <a:off x="9326675" y="4200018"/>
            <a:ext cx="716439" cy="178556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6B409C9-A16E-9467-09F1-2A0BC7C7BE95}"/>
              </a:ext>
            </a:extLst>
          </p:cNvPr>
          <p:cNvSpPr txBox="1"/>
          <p:nvPr/>
        </p:nvSpPr>
        <p:spPr>
          <a:xfrm>
            <a:off x="128186" y="4925269"/>
            <a:ext cx="1677500" cy="46166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* See advisor for other equivalent courses. 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363EEB7-0494-BE5A-ACD0-293A6972A226}"/>
              </a:ext>
            </a:extLst>
          </p:cNvPr>
          <p:cNvGrpSpPr/>
          <p:nvPr/>
        </p:nvGrpSpPr>
        <p:grpSpPr>
          <a:xfrm>
            <a:off x="139393" y="512954"/>
            <a:ext cx="3017072" cy="1081668"/>
            <a:chOff x="139393" y="512954"/>
            <a:chExt cx="3017072" cy="108166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AD07861-3CC9-34FD-286A-96412C897831}"/>
                </a:ext>
              </a:extLst>
            </p:cNvPr>
            <p:cNvSpPr/>
            <p:nvPr/>
          </p:nvSpPr>
          <p:spPr>
            <a:xfrm>
              <a:off x="211874" y="624466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CTS1500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Emerging Topics in Digital Life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A47D399-E040-19AA-03BE-4FC6AA084525}"/>
                </a:ext>
              </a:extLst>
            </p:cNvPr>
            <p:cNvSpPr/>
            <p:nvPr/>
          </p:nvSpPr>
          <p:spPr>
            <a:xfrm>
              <a:off x="1846453" y="624466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CTS1120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Fundamentals of Cybersecurity</a:t>
              </a: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972D511C-2A8C-F7B2-4455-AECF2CBF578D}"/>
                </a:ext>
              </a:extLst>
            </p:cNvPr>
            <p:cNvSpPr/>
            <p:nvPr/>
          </p:nvSpPr>
          <p:spPr>
            <a:xfrm>
              <a:off x="139393" y="512954"/>
              <a:ext cx="3017072" cy="1081668"/>
            </a:xfrm>
            <a:prstGeom prst="roundRect">
              <a:avLst>
                <a:gd name="adj" fmla="val 0"/>
              </a:avLst>
            </a:prstGeom>
            <a:noFill/>
            <a:ln w="1905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1C8093E-8F7B-5623-35E7-BABD71D3B02E}"/>
                </a:ext>
              </a:extLst>
            </p:cNvPr>
            <p:cNvSpPr txBox="1"/>
            <p:nvPr/>
          </p:nvSpPr>
          <p:spPr>
            <a:xfrm>
              <a:off x="1400594" y="915287"/>
              <a:ext cx="436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OR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33F363B-30EF-82AE-1F14-7575CE7F6320}"/>
              </a:ext>
            </a:extLst>
          </p:cNvPr>
          <p:cNvGrpSpPr/>
          <p:nvPr/>
        </p:nvGrpSpPr>
        <p:grpSpPr>
          <a:xfrm>
            <a:off x="3760904" y="512954"/>
            <a:ext cx="2928209" cy="1081668"/>
            <a:chOff x="3310333" y="189571"/>
            <a:chExt cx="2928209" cy="108166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856622C-D13A-C573-992C-D84D9EC31DE3}"/>
                </a:ext>
              </a:extLst>
            </p:cNvPr>
            <p:cNvSpPr/>
            <p:nvPr/>
          </p:nvSpPr>
          <p:spPr>
            <a:xfrm>
              <a:off x="3411126" y="317811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MAC1147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Pre-calculus, Algebra, and Trig. (4) 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30D9384-02C4-9A6E-55DD-D97D42A7CD6C}"/>
                </a:ext>
              </a:extLst>
            </p:cNvPr>
            <p:cNvSpPr/>
            <p:nvPr/>
          </p:nvSpPr>
          <p:spPr>
            <a:xfrm>
              <a:off x="4956494" y="317811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MAC1140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Pre-calculus Algebra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583E6138-FB91-E7AF-0858-C8B3A98FC43F}"/>
                </a:ext>
              </a:extLst>
            </p:cNvPr>
            <p:cNvSpPr/>
            <p:nvPr/>
          </p:nvSpPr>
          <p:spPr>
            <a:xfrm>
              <a:off x="3310333" y="189571"/>
              <a:ext cx="2928209" cy="1081668"/>
            </a:xfrm>
            <a:prstGeom prst="roundRect">
              <a:avLst>
                <a:gd name="adj" fmla="val 0"/>
              </a:avLst>
            </a:prstGeom>
            <a:noFill/>
            <a:ln w="1905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A956D41-9FC1-C7B9-B0DB-77A2B1DC0D7F}"/>
                </a:ext>
              </a:extLst>
            </p:cNvPr>
            <p:cNvSpPr txBox="1"/>
            <p:nvPr/>
          </p:nvSpPr>
          <p:spPr>
            <a:xfrm>
              <a:off x="4559838" y="597482"/>
              <a:ext cx="436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OR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EC1D2F6-3EF3-C647-E33A-DC141592D006}"/>
              </a:ext>
            </a:extLst>
          </p:cNvPr>
          <p:cNvGrpSpPr/>
          <p:nvPr/>
        </p:nvGrpSpPr>
        <p:grpSpPr>
          <a:xfrm>
            <a:off x="1602963" y="2218124"/>
            <a:ext cx="1397435" cy="2096429"/>
            <a:chOff x="1399761" y="2218124"/>
            <a:chExt cx="1397435" cy="209642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8896EF3-0C2A-FF7C-88C8-A33BA58E47F5}"/>
                </a:ext>
              </a:extLst>
            </p:cNvPr>
            <p:cNvSpPr/>
            <p:nvPr/>
          </p:nvSpPr>
          <p:spPr>
            <a:xfrm>
              <a:off x="1485999" y="2277597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COT3100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Discrete Structures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9488A68-9353-48DC-E0A0-6DD58CF40E61}"/>
                </a:ext>
              </a:extLst>
            </p:cNvPr>
            <p:cNvSpPr/>
            <p:nvPr/>
          </p:nvSpPr>
          <p:spPr>
            <a:xfrm>
              <a:off x="1485999" y="3400152"/>
              <a:ext cx="1188720" cy="836341"/>
            </a:xfrm>
            <a:prstGeom prst="rect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MAD2104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Discrete Math</a:t>
              </a:r>
            </a:p>
          </p:txBody>
        </p: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17AD76CD-E071-C9CD-E4BE-6F1FDBC8F6E3}"/>
                </a:ext>
              </a:extLst>
            </p:cNvPr>
            <p:cNvSpPr/>
            <p:nvPr/>
          </p:nvSpPr>
          <p:spPr>
            <a:xfrm>
              <a:off x="1399761" y="2218124"/>
              <a:ext cx="1397435" cy="2096429"/>
            </a:xfrm>
            <a:prstGeom prst="roundRect">
              <a:avLst>
                <a:gd name="adj" fmla="val 0"/>
              </a:avLst>
            </a:prstGeom>
            <a:noFill/>
            <a:ln w="19050"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0C11969-51C0-9FFD-A2C2-CBC3BC15F696}"/>
                </a:ext>
              </a:extLst>
            </p:cNvPr>
            <p:cNvSpPr txBox="1"/>
            <p:nvPr/>
          </p:nvSpPr>
          <p:spPr>
            <a:xfrm>
              <a:off x="1862028" y="3118546"/>
              <a:ext cx="436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OR</a:t>
              </a:r>
            </a:p>
          </p:txBody>
        </p:sp>
      </p:grp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FFC28E9-26D4-E687-C9C4-7C08AC2DBA95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6130480" y="1895479"/>
            <a:ext cx="9498" cy="342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9DEA3453-93CE-F2D9-B83F-171FB3499C15}"/>
              </a:ext>
            </a:extLst>
          </p:cNvPr>
          <p:cNvCxnSpPr>
            <a:cxnSpLocks/>
            <a:stCxn id="17" idx="2"/>
            <a:endCxn id="30" idx="0"/>
          </p:cNvCxnSpPr>
          <p:nvPr/>
        </p:nvCxnSpPr>
        <p:spPr>
          <a:xfrm rot="16200000" flipH="1">
            <a:off x="7945760" y="3051891"/>
            <a:ext cx="824228" cy="86847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DF7CF825-90BE-4A33-ECE7-DC01EE40F333}"/>
              </a:ext>
            </a:extLst>
          </p:cNvPr>
          <p:cNvSpPr txBox="1"/>
          <p:nvPr/>
        </p:nvSpPr>
        <p:spPr>
          <a:xfrm>
            <a:off x="5038325" y="167268"/>
            <a:ext cx="6558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/>
              <a:t>BS Cybersecurity Flowchart</a:t>
            </a:r>
            <a:endParaRPr lang="en-US" sz="2000" b="1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A4A00B9-2E2C-45B5-A316-A073E2D251F4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4356318" y="1880838"/>
            <a:ext cx="0" cy="3568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D621EF42-8853-4574-522D-3499833C3452}"/>
              </a:ext>
            </a:extLst>
          </p:cNvPr>
          <p:cNvSpPr/>
          <p:nvPr/>
        </p:nvSpPr>
        <p:spPr>
          <a:xfrm>
            <a:off x="376195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COP3804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Intermediate Java</a:t>
            </a:r>
          </a:p>
        </p:txBody>
      </p:sp>
      <p:cxnSp>
        <p:nvCxnSpPr>
          <p:cNvPr id="89" name="Elbow Connector 88">
            <a:extLst>
              <a:ext uri="{FF2B5EF4-FFF2-40B4-BE49-F238E27FC236}">
                <a16:creationId xmlns:a16="http://schemas.microsoft.com/office/drawing/2014/main" id="{5AB3058A-274D-DAD9-CD60-94C2C610E3E2}"/>
              </a:ext>
            </a:extLst>
          </p:cNvPr>
          <p:cNvCxnSpPr>
            <a:cxnSpLocks/>
            <a:stCxn id="71" idx="2"/>
            <a:endCxn id="60" idx="0"/>
          </p:cNvCxnSpPr>
          <p:nvPr/>
        </p:nvCxnSpPr>
        <p:spPr>
          <a:xfrm rot="5400000">
            <a:off x="3662900" y="3204824"/>
            <a:ext cx="824228" cy="56260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F063783F-1DEC-B396-A201-8AEFBE5E45F6}"/>
              </a:ext>
            </a:extLst>
          </p:cNvPr>
          <p:cNvSpPr/>
          <p:nvPr/>
        </p:nvSpPr>
        <p:spPr>
          <a:xfrm>
            <a:off x="8200528" y="545102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CIS4121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Applied IT Security 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84C6ECD-2D6A-A8C4-E188-E00511E249B0}"/>
              </a:ext>
            </a:extLst>
          </p:cNvPr>
          <p:cNvSpPr/>
          <p:nvPr/>
        </p:nvSpPr>
        <p:spPr>
          <a:xfrm>
            <a:off x="3199350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COP4703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Information Storage and Retrieval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BDCBF38-6203-D63B-1A3F-98748DCDA42A}"/>
              </a:ext>
            </a:extLst>
          </p:cNvPr>
          <p:cNvCxnSpPr>
            <a:cxnSpLocks/>
            <a:endCxn id="64" idx="0"/>
          </p:cNvCxnSpPr>
          <p:nvPr/>
        </p:nvCxnSpPr>
        <p:spPr>
          <a:xfrm>
            <a:off x="9707298" y="1873869"/>
            <a:ext cx="0" cy="3638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FDBD144C-31D3-99C8-BBCB-ACD9B7ADEDA7}"/>
              </a:ext>
            </a:extLst>
          </p:cNvPr>
          <p:cNvSpPr/>
          <p:nvPr/>
        </p:nvSpPr>
        <p:spPr>
          <a:xfrm>
            <a:off x="9112938" y="2237673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CIS4203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Digital Forensics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88CAAD2-5610-87F5-0F0A-D76E3F361027}"/>
              </a:ext>
            </a:extLst>
          </p:cNvPr>
          <p:cNvSpPr/>
          <p:nvPr/>
        </p:nvSpPr>
        <p:spPr>
          <a:xfrm>
            <a:off x="6469753" y="389824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CGS4285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Applied Computer Networking</a:t>
            </a:r>
          </a:p>
        </p:txBody>
      </p:sp>
      <p:cxnSp>
        <p:nvCxnSpPr>
          <p:cNvPr id="76" name="Elbow Connector 75">
            <a:extLst>
              <a:ext uri="{FF2B5EF4-FFF2-40B4-BE49-F238E27FC236}">
                <a16:creationId xmlns:a16="http://schemas.microsoft.com/office/drawing/2014/main" id="{88A96EEF-EA2A-460A-4DCE-CD99C073F0B3}"/>
              </a:ext>
            </a:extLst>
          </p:cNvPr>
          <p:cNvCxnSpPr>
            <a:cxnSpLocks/>
            <a:stCxn id="17" idx="2"/>
            <a:endCxn id="74" idx="0"/>
          </p:cNvCxnSpPr>
          <p:nvPr/>
        </p:nvCxnSpPr>
        <p:spPr>
          <a:xfrm rot="5400000">
            <a:off x="7081762" y="3056366"/>
            <a:ext cx="824228" cy="8595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99D4FD12-FB24-1C01-2209-64B60EBE4B1D}"/>
              </a:ext>
            </a:extLst>
          </p:cNvPr>
          <p:cNvCxnSpPr>
            <a:cxnSpLocks/>
            <a:stCxn id="74" idx="3"/>
            <a:endCxn id="56" idx="1"/>
          </p:cNvCxnSpPr>
          <p:nvPr/>
        </p:nvCxnSpPr>
        <p:spPr>
          <a:xfrm>
            <a:off x="7658473" y="4316413"/>
            <a:ext cx="393086" cy="4456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0BC93CDF-1581-958F-88CF-6B91EBD4F7F0}"/>
              </a:ext>
            </a:extLst>
          </p:cNvPr>
          <p:cNvCxnSpPr>
            <a:cxnSpLocks/>
            <a:stCxn id="71" idx="2"/>
            <a:endCxn id="29" idx="0"/>
          </p:cNvCxnSpPr>
          <p:nvPr/>
        </p:nvCxnSpPr>
        <p:spPr>
          <a:xfrm rot="16200000" flipH="1">
            <a:off x="4431337" y="2998994"/>
            <a:ext cx="824228" cy="97426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>
            <a:extLst>
              <a:ext uri="{FF2B5EF4-FFF2-40B4-BE49-F238E27FC236}">
                <a16:creationId xmlns:a16="http://schemas.microsoft.com/office/drawing/2014/main" id="{4933A0F3-810F-4128-70EC-CC054F3D8581}"/>
              </a:ext>
            </a:extLst>
          </p:cNvPr>
          <p:cNvCxnSpPr>
            <a:cxnSpLocks/>
            <a:stCxn id="30" idx="2"/>
            <a:endCxn id="5" idx="0"/>
          </p:cNvCxnSpPr>
          <p:nvPr/>
        </p:nvCxnSpPr>
        <p:spPr>
          <a:xfrm rot="16200000" flipH="1">
            <a:off x="8435280" y="5091413"/>
            <a:ext cx="716439" cy="277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Elbow Connector 92">
            <a:extLst>
              <a:ext uri="{FF2B5EF4-FFF2-40B4-BE49-F238E27FC236}">
                <a16:creationId xmlns:a16="http://schemas.microsoft.com/office/drawing/2014/main" id="{E2DE45A4-E1E5-1C96-E900-D753A875ED80}"/>
              </a:ext>
            </a:extLst>
          </p:cNvPr>
          <p:cNvCxnSpPr>
            <a:cxnSpLocks/>
            <a:stCxn id="30" idx="2"/>
            <a:endCxn id="9" idx="0"/>
          </p:cNvCxnSpPr>
          <p:nvPr/>
        </p:nvCxnSpPr>
        <p:spPr>
          <a:xfrm rot="5400000">
            <a:off x="7619982" y="4278892"/>
            <a:ext cx="716439" cy="162782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6722FEE-FBB2-7455-D0C5-B32DB73F74E1}"/>
              </a:ext>
            </a:extLst>
          </p:cNvPr>
          <p:cNvSpPr/>
          <p:nvPr/>
        </p:nvSpPr>
        <p:spPr>
          <a:xfrm>
            <a:off x="6569930" y="5451022"/>
            <a:ext cx="1188720" cy="836341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CIS4356</a:t>
            </a:r>
            <a:endParaRPr lang="en-US" sz="1600" b="1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Risk &amp; Threat Management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76454EA-AFA3-8547-9BF1-5B21F62AE786}"/>
              </a:ext>
            </a:extLst>
          </p:cNvPr>
          <p:cNvSpPr txBox="1"/>
          <p:nvPr/>
        </p:nvSpPr>
        <p:spPr>
          <a:xfrm>
            <a:off x="120607" y="5531562"/>
            <a:ext cx="1677500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All courses are of 3 credits except as noted. </a:t>
            </a: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E1F83254-ABDB-992C-A36D-3EA44A36F8A3}"/>
              </a:ext>
            </a:extLst>
          </p:cNvPr>
          <p:cNvSpPr/>
          <p:nvPr/>
        </p:nvSpPr>
        <p:spPr>
          <a:xfrm>
            <a:off x="2199399" y="2096040"/>
            <a:ext cx="162138" cy="162138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8BE6C41-F231-9F0A-AFB2-542615485AC2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2280468" y="1880838"/>
            <a:ext cx="0" cy="215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Diamond 55">
            <a:extLst>
              <a:ext uri="{FF2B5EF4-FFF2-40B4-BE49-F238E27FC236}">
                <a16:creationId xmlns:a16="http://schemas.microsoft.com/office/drawing/2014/main" id="{DB9F3E82-EEC3-C78B-F37C-5DE405C15705}"/>
              </a:ext>
            </a:extLst>
          </p:cNvPr>
          <p:cNvSpPr/>
          <p:nvPr/>
        </p:nvSpPr>
        <p:spPr>
          <a:xfrm>
            <a:off x="8051559" y="4239800"/>
            <a:ext cx="162138" cy="162138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4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DF6B1-1BE3-D2B1-3482-8F89939BF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C08AB-0BA0-F36F-FB93-9AF846C7F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1618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BSCY Electives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D99F88-9620-014E-0EAE-45B898D8A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51881" y="1077373"/>
            <a:ext cx="7088239" cy="378893"/>
          </a:xfr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/>
              <a:t>Choose 2 from the list: (6 credits)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08686-DE63-D49F-CC95-8B593CA37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1881" y="1456266"/>
            <a:ext cx="7088238" cy="39129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500" dirty="0"/>
              <a:t>CIS 4431 IT Automation (Co-req: CGS4285)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CNT 4603 Windows System Admin (</a:t>
            </a:r>
            <a:r>
              <a:rPr lang="en-US" sz="1500" dirty="0" err="1"/>
              <a:t>Prereq</a:t>
            </a:r>
            <a:r>
              <a:rPr lang="en-US" sz="1500" dirty="0"/>
              <a:t>: CGS3767)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CTS 4348 Unix System Admin (</a:t>
            </a:r>
            <a:r>
              <a:rPr lang="en-US" sz="1500" dirty="0" err="1"/>
              <a:t>Prereq</a:t>
            </a:r>
            <a:r>
              <a:rPr lang="en-US" sz="1500" dirty="0"/>
              <a:t>: CGS3767)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COP 4751 Advanced Database Management (</a:t>
            </a:r>
            <a:r>
              <a:rPr lang="en-US" sz="1500" dirty="0" err="1"/>
              <a:t>Prereq</a:t>
            </a:r>
            <a:r>
              <a:rPr lang="en-US" sz="1500" dirty="0"/>
              <a:t>: COP4703)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CTS 4408 DB Admin (</a:t>
            </a:r>
            <a:r>
              <a:rPr lang="en-US" sz="1500" dirty="0" err="1"/>
              <a:t>Prereq</a:t>
            </a:r>
            <a:r>
              <a:rPr lang="en-US" sz="1500" dirty="0"/>
              <a:t>: COP4703)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CTS 4743 Enterprise IT Troubleshoot (</a:t>
            </a:r>
            <a:r>
              <a:rPr lang="en-US" sz="1500" dirty="0" err="1"/>
              <a:t>Prereq</a:t>
            </a:r>
            <a:r>
              <a:rPr lang="en-US" sz="1500" dirty="0"/>
              <a:t>: COP4703 &amp; (CNT4403 or EEL 4806))</a:t>
            </a:r>
          </a:p>
          <a:p>
            <a:pPr>
              <a:lnSpc>
                <a:spcPct val="100000"/>
              </a:lnSpc>
            </a:pPr>
            <a:r>
              <a:rPr lang="en-US" sz="1500" dirty="0">
                <a:solidFill>
                  <a:schemeClr val="tx1"/>
                </a:solidFill>
              </a:rPr>
              <a:t>CIS 4731 Blockchain Technologies (</a:t>
            </a:r>
            <a:r>
              <a:rPr lang="en-US" sz="1500" dirty="0" err="1">
                <a:solidFill>
                  <a:schemeClr val="tx1"/>
                </a:solidFill>
              </a:rPr>
              <a:t>Prereq</a:t>
            </a:r>
            <a:r>
              <a:rPr lang="en-US" sz="1500" dirty="0">
                <a:solidFill>
                  <a:schemeClr val="tx1"/>
                </a:solidFill>
              </a:rPr>
              <a:t>: COP2047 &amp; COT3100)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CIS4361 Information Security Management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CNT 4182 Mobile and IoT Security </a:t>
            </a:r>
          </a:p>
          <a:p>
            <a:pPr>
              <a:lnSpc>
                <a:spcPct val="100000"/>
              </a:lnSpc>
            </a:pPr>
            <a:r>
              <a:rPr lang="en-US" sz="1500" dirty="0"/>
              <a:t>EEL 4804 Introduction Malware Reverse Engineering (</a:t>
            </a:r>
            <a:r>
              <a:rPr lang="en-US" sz="1500" dirty="0" err="1"/>
              <a:t>Prereq</a:t>
            </a:r>
            <a:r>
              <a:rPr lang="en-US" sz="1500" dirty="0"/>
              <a:t>: CNT4403)</a:t>
            </a:r>
          </a:p>
        </p:txBody>
      </p:sp>
    </p:spTree>
    <p:extLst>
      <p:ext uri="{BB962C8B-B14F-4D97-AF65-F5344CB8AC3E}">
        <p14:creationId xmlns:p14="http://schemas.microsoft.com/office/powerpoint/2010/main" val="397698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51744</TotalTime>
  <Words>251</Words>
  <Application>Microsoft Macintosh PowerPoint</Application>
  <PresentationFormat>Widescreen</PresentationFormat>
  <Paragraphs>69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BSCY Electives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Ahmad Waqas</dc:creator>
  <cp:lastModifiedBy>Ahmad Waqas</cp:lastModifiedBy>
  <cp:revision>4</cp:revision>
  <cp:lastPrinted>2025-10-25T03:43:51Z</cp:lastPrinted>
  <dcterms:created xsi:type="dcterms:W3CDTF">2025-09-16T02:26:08Z</dcterms:created>
  <dcterms:modified xsi:type="dcterms:W3CDTF">2026-03-09T21:47:42Z</dcterms:modified>
</cp:coreProperties>
</file>