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7" r:id="rId4"/>
    <p:sldId id="318" r:id="rId5"/>
    <p:sldId id="257" r:id="rId6"/>
    <p:sldId id="279" r:id="rId7"/>
    <p:sldId id="323" r:id="rId8"/>
    <p:sldId id="324" r:id="rId9"/>
    <p:sldId id="322" r:id="rId10"/>
    <p:sldId id="319" r:id="rId11"/>
    <p:sldId id="320" r:id="rId12"/>
    <p:sldId id="326" r:id="rId13"/>
    <p:sldId id="280" r:id="rId14"/>
    <p:sldId id="310" r:id="rId15"/>
    <p:sldId id="297" r:id="rId16"/>
    <p:sldId id="291" r:id="rId17"/>
    <p:sldId id="292" r:id="rId18"/>
    <p:sldId id="293" r:id="rId19"/>
    <p:sldId id="315" r:id="rId20"/>
    <p:sldId id="289" r:id="rId21"/>
    <p:sldId id="284" r:id="rId22"/>
    <p:sldId id="29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evor Cickovski" initials="TC" lastIdx="5" clrIdx="0">
    <p:extLst>
      <p:ext uri="{19B8F6BF-5375-455C-9EA6-DF929625EA0E}">
        <p15:presenceInfo xmlns:p15="http://schemas.microsoft.com/office/powerpoint/2012/main" userId="432dc5b9523cb2ae" providerId="Windows Live"/>
      </p:ext>
    </p:extLst>
  </p:cmAuthor>
  <p:cmAuthor id="2" name="Trevor Cickovski" initials="TC [2]" lastIdx="4" clrIdx="1">
    <p:extLst>
      <p:ext uri="{19B8F6BF-5375-455C-9EA6-DF929625EA0E}">
        <p15:presenceInfo xmlns:p15="http://schemas.microsoft.com/office/powerpoint/2012/main" userId="S-1-5-21-152160328-3562513976-1843293847-477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A162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58" d="100"/>
          <a:sy n="58" d="100"/>
        </p:scale>
        <p:origin x="6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BAE57-C632-4880-B8F4-E78A43703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C493A-B156-4865-8AAE-0AB2B9DA25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D5927-23F1-4284-B1A0-07BDABED3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4DABA-C312-4F6B-86EE-4F8181DEB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BA5CA-113D-48F9-9336-EC77B0094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7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EE440-7135-4EB1-A544-A043A9E99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7878BD-7041-48E9-8B17-00B6287BB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EB176-9E2D-454A-8FBD-1585F77D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41BEA-DC71-4A7A-8E8B-374ECED1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6A962-6A48-41CA-866C-AB65F6699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5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129DF4-4977-495E-A0B0-733EF1C6EF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281E55-DE9A-4129-ABAE-D6A8D4C99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A7CAE-ADCD-45A1-A761-AAF13F7F9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96DA6-58D9-4F15-BF0B-E6041D07E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71D59-DFB9-404C-A34B-043E7BBE5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3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87-5432-4150-B0DE-4E659EEB1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8D6D9-B187-468C-A96B-35A86D618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70478-BDCE-465C-B428-E4112EF3D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6F6BF-6A63-478A-BE78-EE5226F1E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6D540-60BA-4C30-8028-0DA042EBD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27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2538F-0515-4FA0-8F9C-A94DE7E53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04FC8-88A5-4277-8B13-38FA6A983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626C6-1800-4F90-A0E1-6AB6FFCE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E6847-A463-459F-8631-FE0CAED9D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83256-548E-4754-BC75-F776CD85F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3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3D381-4BDE-460B-BCD5-BB398E151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A661E-5E04-4253-9D2C-AA1A35ECB1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85A582-EF4A-4BEE-9E22-52A60E42F4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430A64-EEE1-462C-B744-2721C5905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74D0C-DB1D-4C82-8195-F9E3DCDC4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CE8BD-E0E8-4209-A769-93BF9E65C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90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42728-6262-4AE4-8530-9A3E045B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F3BCF-8DED-4541-B1C2-79BDCB136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D8E10C-87E3-4416-BE06-548AB5D7D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A3868A-E4AA-43B0-B2FD-5996C3008B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AA7772-0969-49AF-8C0D-BB2C750D57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B50617-2A94-463F-A2E2-A631E47E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95E5F0-BD9C-4ADC-92BC-40031242C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03E340-D677-4960-84B3-B508C890D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436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58DAE-2118-4552-8CE4-A660DF584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DE8EA6-97A9-4689-89D4-2C02D7D77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E24CBA-8F58-4393-8608-2499EC27C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E2CE8F-1E5A-4AA4-91D9-2B464D0A6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30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743F59-855B-4E44-A0A0-6ECEC218B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47EE4B-B9A2-4AA0-9783-7BCF68814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3AAAA-005D-4E21-BCE9-854DA5658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2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1D65A-8E3F-4A51-923D-73BF2FB3F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88EC2-9B54-4B2F-B963-C3DFECF5B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DAF4D-E064-4505-B950-3DE2F1156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17A3C6-A20B-4ADE-BEC8-90964953E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677BC-7726-40CB-ADD3-F5390309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73373-3ADA-4952-B1DC-226FF2B53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13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B3912-AA19-44C6-BFB5-E09FA55FB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F73BC8-6406-4A58-9732-9D5885D1BC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BE326B-713A-4C65-9312-523C14AF9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27F08-84FB-4ABA-B8BB-4855D0939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6EF04-A491-4637-85AF-CD9E084F5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880D-75CE-4648-8843-339F1019B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1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CE4190-094C-49A0-99FF-57609E371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724514-C293-455F-A826-4DFAF6F61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FFB29-933D-4E58-A460-C109C742FD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A14E5-E95A-46E4-B53D-D8E2F732B57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16221-C2DD-4FB7-A872-45196855C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4EEB0-7FA7-4132-B9FF-28BFCDB0F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78C39-1ABD-44DD-AC99-46A50810B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15B21-B82D-4323-9160-F90323F02E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KFSCIS Teaching Evaluation Rubric: Draft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078D0-BF8D-4C97-B852-E3C2B123A4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Trevor </a:t>
            </a:r>
            <a:r>
              <a:rPr lang="en-US" dirty="0" err="1"/>
              <a:t>Cickovski</a:t>
            </a:r>
            <a:endParaRPr lang="en-US" dirty="0"/>
          </a:p>
          <a:p>
            <a:r>
              <a:rPr lang="en-US" dirty="0"/>
              <a:t>March 2022</a:t>
            </a:r>
          </a:p>
        </p:txBody>
      </p:sp>
    </p:spTree>
    <p:extLst>
      <p:ext uri="{BB962C8B-B14F-4D97-AF65-F5344CB8AC3E}">
        <p14:creationId xmlns:p14="http://schemas.microsoft.com/office/powerpoint/2010/main" val="2392834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77975-F78A-4012-A13D-A6482483C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Proposal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0F68F60-9CFB-4060-9F2C-DD84B4612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89152"/>
              </p:ext>
            </p:extLst>
          </p:nvPr>
        </p:nvGraphicFramePr>
        <p:xfrm>
          <a:off x="236305" y="1345915"/>
          <a:ext cx="11876925" cy="53236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124">
                  <a:extLst>
                    <a:ext uri="{9D8B030D-6E8A-4147-A177-3AD203B41FA5}">
                      <a16:colId xmlns:a16="http://schemas.microsoft.com/office/drawing/2014/main" val="2724717595"/>
                    </a:ext>
                  </a:extLst>
                </a:gridCol>
                <a:gridCol w="1662915">
                  <a:extLst>
                    <a:ext uri="{9D8B030D-6E8A-4147-A177-3AD203B41FA5}">
                      <a16:colId xmlns:a16="http://schemas.microsoft.com/office/drawing/2014/main" val="1778862421"/>
                    </a:ext>
                  </a:extLst>
                </a:gridCol>
                <a:gridCol w="934948">
                  <a:extLst>
                    <a:ext uri="{9D8B030D-6E8A-4147-A177-3AD203B41FA5}">
                      <a16:colId xmlns:a16="http://schemas.microsoft.com/office/drawing/2014/main" val="3036780245"/>
                    </a:ext>
                  </a:extLst>
                </a:gridCol>
                <a:gridCol w="1078787">
                  <a:extLst>
                    <a:ext uri="{9D8B030D-6E8A-4147-A177-3AD203B41FA5}">
                      <a16:colId xmlns:a16="http://schemas.microsoft.com/office/drawing/2014/main" val="1268554362"/>
                    </a:ext>
                  </a:extLst>
                </a:gridCol>
                <a:gridCol w="1438382">
                  <a:extLst>
                    <a:ext uri="{9D8B030D-6E8A-4147-A177-3AD203B41FA5}">
                      <a16:colId xmlns:a16="http://schemas.microsoft.com/office/drawing/2014/main" val="4178335283"/>
                    </a:ext>
                  </a:extLst>
                </a:gridCol>
                <a:gridCol w="1643865">
                  <a:extLst>
                    <a:ext uri="{9D8B030D-6E8A-4147-A177-3AD203B41FA5}">
                      <a16:colId xmlns:a16="http://schemas.microsoft.com/office/drawing/2014/main" val="221332134"/>
                    </a:ext>
                  </a:extLst>
                </a:gridCol>
                <a:gridCol w="1469204">
                  <a:extLst>
                    <a:ext uri="{9D8B030D-6E8A-4147-A177-3AD203B41FA5}">
                      <a16:colId xmlns:a16="http://schemas.microsoft.com/office/drawing/2014/main" val="792316727"/>
                    </a:ext>
                  </a:extLst>
                </a:gridCol>
                <a:gridCol w="1315092">
                  <a:extLst>
                    <a:ext uri="{9D8B030D-6E8A-4147-A177-3AD203B41FA5}">
                      <a16:colId xmlns:a16="http://schemas.microsoft.com/office/drawing/2014/main" val="3849835592"/>
                    </a:ext>
                  </a:extLst>
                </a:gridCol>
                <a:gridCol w="1109608">
                  <a:extLst>
                    <a:ext uri="{9D8B030D-6E8A-4147-A177-3AD203B41FA5}">
                      <a16:colId xmlns:a16="http://schemas.microsoft.com/office/drawing/2014/main" val="3376700921"/>
                    </a:ext>
                  </a:extLst>
                </a:gridCol>
              </a:tblGrid>
              <a:tr h="32808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TEACHING EVALUATION RUBRIC - FIU-KFSCIS COMPUTER SCIENCE DEPARTMENT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Points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676620"/>
                  </a:ext>
                </a:extLst>
              </a:tr>
              <a:tr h="271377">
                <a:tc gridSpan="8"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effectLst/>
                        </a:rPr>
                        <a:t>SPOTS Average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(0 - 5)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301164"/>
                  </a:ext>
                </a:extLst>
              </a:tr>
              <a:tr h="644789">
                <a:tc gridSpan="8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Points Resulting From Additional Considerations (e.g., Recognition of teaching effectiveness such as teaching awards, supervision of individual student projects such as graduate/undergraduate independent studies, course outlines, syllabi and online material demonstrating organization of courses, development of new courses, student surveys, peer evaluations)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(Subjective)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482947"/>
                  </a:ext>
                </a:extLst>
              </a:tr>
              <a:tr h="43120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Additional Feedback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Unsatisfactory (-0.3)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Poor (-0.2)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Fair (-0.1)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Good  (0)</a:t>
                      </a:r>
                      <a:endParaRPr lang="en-US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Very Good  (+0.1)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Excellent (+0.2)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Outstanding  (+0.3)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(-0.3 - +0.3)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597052"/>
                  </a:ext>
                </a:extLst>
              </a:tr>
              <a:tr h="34213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Inadequate or missing all three </a:t>
                      </a:r>
                      <a:r>
                        <a:rPr lang="en-US" sz="1400" u="none" strike="noStrike" dirty="0">
                          <a:effectLst/>
                        </a:rPr>
                        <a:t>(student, peer and self)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Inadequate or missing two of the three </a:t>
                      </a:r>
                      <a:r>
                        <a:rPr lang="en-US" sz="1400" u="none" strike="noStrike" dirty="0">
                          <a:effectLst/>
                        </a:rPr>
                        <a:t>(student, peer and self)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Inadequate or missing one of the three </a:t>
                      </a:r>
                      <a:r>
                        <a:rPr lang="en-US" sz="1400" u="none" strike="noStrike" dirty="0">
                          <a:effectLst/>
                        </a:rPr>
                        <a:t>(student, peer and self)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Collected all three </a:t>
                      </a:r>
                      <a:r>
                        <a:rPr lang="en-US" sz="1400" u="none" strike="noStrike" dirty="0">
                          <a:effectLst/>
                        </a:rPr>
                        <a:t>(student, peer and self).  </a:t>
                      </a:r>
                      <a:r>
                        <a:rPr lang="en-US" sz="1400" b="1" u="none" strike="noStrike" dirty="0">
                          <a:effectLst/>
                        </a:rPr>
                        <a:t>Self-evaluation makes no attempt to connect student or peer feedback </a:t>
                      </a:r>
                      <a:r>
                        <a:rPr lang="en-US" sz="1400" u="none" strike="noStrike" dirty="0">
                          <a:effectLst/>
                        </a:rPr>
                        <a:t>to prior year teaching strategies.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Collected all three </a:t>
                      </a:r>
                      <a:r>
                        <a:rPr lang="en-US" sz="1400" u="none" strike="noStrike" dirty="0">
                          <a:effectLst/>
                        </a:rPr>
                        <a:t>(student, peer, self).  </a:t>
                      </a:r>
                      <a:r>
                        <a:rPr lang="en-US" sz="1400" b="1" u="none" strike="noStrike" dirty="0">
                          <a:effectLst/>
                        </a:rPr>
                        <a:t>Self-evaluation connects either student or peer feedback</a:t>
                      </a:r>
                      <a:r>
                        <a:rPr lang="en-US" sz="1400" u="none" strike="noStrike" dirty="0">
                          <a:effectLst/>
                        </a:rPr>
                        <a:t> to prior year teaching strategies.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Collected all three </a:t>
                      </a:r>
                      <a:r>
                        <a:rPr lang="en-US" sz="1400" u="none" strike="noStrike" dirty="0">
                          <a:effectLst/>
                        </a:rPr>
                        <a:t>(student, peer, self).  </a:t>
                      </a:r>
                      <a:r>
                        <a:rPr lang="en-US" sz="1400" b="1" u="none" strike="noStrike" dirty="0">
                          <a:effectLst/>
                        </a:rPr>
                        <a:t>Self-evaluation connects both student and peer feedback </a:t>
                      </a:r>
                      <a:r>
                        <a:rPr lang="en-US" sz="1400" u="none" strike="noStrike" dirty="0">
                          <a:effectLst/>
                        </a:rPr>
                        <a:t>to prior year teaching strategies.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Collected all three </a:t>
                      </a:r>
                      <a:r>
                        <a:rPr lang="en-US" sz="1400" u="none" strike="noStrike" dirty="0">
                          <a:effectLst/>
                        </a:rPr>
                        <a:t>(student, peer, self).  </a:t>
                      </a:r>
                      <a:r>
                        <a:rPr lang="en-US" sz="1400" b="1" u="none" strike="noStrike" dirty="0">
                          <a:effectLst/>
                        </a:rPr>
                        <a:t>Self-evaluation connects both student and peer feedback </a:t>
                      </a:r>
                      <a:r>
                        <a:rPr lang="en-US" sz="1400" u="none" strike="noStrike" dirty="0">
                          <a:effectLst/>
                        </a:rPr>
                        <a:t>to prior year teaching strategies, and </a:t>
                      </a:r>
                      <a:r>
                        <a:rPr lang="en-US" sz="1400" b="1" u="none" strike="noStrike" dirty="0">
                          <a:effectLst/>
                        </a:rPr>
                        <a:t>includes a plan for keeping/changing strategies </a:t>
                      </a:r>
                      <a:r>
                        <a:rPr lang="en-US" sz="1400" u="none" strike="noStrike" dirty="0">
                          <a:effectLst/>
                        </a:rPr>
                        <a:t>in the upcoming year based on this feedback.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766061"/>
                  </a:ext>
                </a:extLst>
              </a:tr>
              <a:tr h="226823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effectLst/>
                        </a:rPr>
                        <a:t>Comments from Chair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(0 - 5)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28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077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77975-F78A-4012-A13D-A6482483C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481"/>
            <a:ext cx="10515600" cy="1325563"/>
          </a:xfrm>
        </p:spPr>
        <p:txBody>
          <a:bodyPr/>
          <a:lstStyle/>
          <a:p>
            <a:r>
              <a:rPr lang="en-US" dirty="0"/>
              <a:t>Some additional proposed changes…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0F68F60-9CFB-4060-9F2C-DD84B4612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394568"/>
              </p:ext>
            </p:extLst>
          </p:nvPr>
        </p:nvGraphicFramePr>
        <p:xfrm>
          <a:off x="236305" y="1345915"/>
          <a:ext cx="11876925" cy="53236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124">
                  <a:extLst>
                    <a:ext uri="{9D8B030D-6E8A-4147-A177-3AD203B41FA5}">
                      <a16:colId xmlns:a16="http://schemas.microsoft.com/office/drawing/2014/main" val="2724717595"/>
                    </a:ext>
                  </a:extLst>
                </a:gridCol>
                <a:gridCol w="1662915">
                  <a:extLst>
                    <a:ext uri="{9D8B030D-6E8A-4147-A177-3AD203B41FA5}">
                      <a16:colId xmlns:a16="http://schemas.microsoft.com/office/drawing/2014/main" val="1778862421"/>
                    </a:ext>
                  </a:extLst>
                </a:gridCol>
                <a:gridCol w="934948">
                  <a:extLst>
                    <a:ext uri="{9D8B030D-6E8A-4147-A177-3AD203B41FA5}">
                      <a16:colId xmlns:a16="http://schemas.microsoft.com/office/drawing/2014/main" val="3036780245"/>
                    </a:ext>
                  </a:extLst>
                </a:gridCol>
                <a:gridCol w="1078787">
                  <a:extLst>
                    <a:ext uri="{9D8B030D-6E8A-4147-A177-3AD203B41FA5}">
                      <a16:colId xmlns:a16="http://schemas.microsoft.com/office/drawing/2014/main" val="1268554362"/>
                    </a:ext>
                  </a:extLst>
                </a:gridCol>
                <a:gridCol w="1438382">
                  <a:extLst>
                    <a:ext uri="{9D8B030D-6E8A-4147-A177-3AD203B41FA5}">
                      <a16:colId xmlns:a16="http://schemas.microsoft.com/office/drawing/2014/main" val="4178335283"/>
                    </a:ext>
                  </a:extLst>
                </a:gridCol>
                <a:gridCol w="1643865">
                  <a:extLst>
                    <a:ext uri="{9D8B030D-6E8A-4147-A177-3AD203B41FA5}">
                      <a16:colId xmlns:a16="http://schemas.microsoft.com/office/drawing/2014/main" val="221332134"/>
                    </a:ext>
                  </a:extLst>
                </a:gridCol>
                <a:gridCol w="1469204">
                  <a:extLst>
                    <a:ext uri="{9D8B030D-6E8A-4147-A177-3AD203B41FA5}">
                      <a16:colId xmlns:a16="http://schemas.microsoft.com/office/drawing/2014/main" val="792316727"/>
                    </a:ext>
                  </a:extLst>
                </a:gridCol>
                <a:gridCol w="1315092">
                  <a:extLst>
                    <a:ext uri="{9D8B030D-6E8A-4147-A177-3AD203B41FA5}">
                      <a16:colId xmlns:a16="http://schemas.microsoft.com/office/drawing/2014/main" val="3849835592"/>
                    </a:ext>
                  </a:extLst>
                </a:gridCol>
                <a:gridCol w="1109608">
                  <a:extLst>
                    <a:ext uri="{9D8B030D-6E8A-4147-A177-3AD203B41FA5}">
                      <a16:colId xmlns:a16="http://schemas.microsoft.com/office/drawing/2014/main" val="3376700921"/>
                    </a:ext>
                  </a:extLst>
                </a:gridCol>
              </a:tblGrid>
              <a:tr h="32808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TEACHING EVALUATION RUBRIC - FIU-KFSCIS COMPUTER SCIENCE DEPARTMENT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Points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676620"/>
                  </a:ext>
                </a:extLst>
              </a:tr>
              <a:tr h="271377">
                <a:tc gridSpan="8"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effectLst/>
                        </a:rPr>
                        <a:t>SPOTS Average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(0 - 5)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301164"/>
                  </a:ext>
                </a:extLst>
              </a:tr>
              <a:tr h="644789">
                <a:tc gridSpan="8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Points Resulting From Additional Considerations (e.g., </a:t>
                      </a:r>
                      <a:r>
                        <a:rPr lang="en-US" sz="1400" u="none" strike="sngStrike" dirty="0">
                          <a:effectLst/>
                        </a:rPr>
                        <a:t>Recognition of teaching effectiveness such as </a:t>
                      </a:r>
                      <a:r>
                        <a:rPr lang="en-US" sz="1400" u="none" strike="noStrike" dirty="0">
                          <a:effectLst/>
                        </a:rPr>
                        <a:t>teaching awards, </a:t>
                      </a:r>
                      <a:r>
                        <a:rPr lang="en-US" sz="1400" u="none" strike="sngStrike" dirty="0">
                          <a:effectLst/>
                        </a:rPr>
                        <a:t>supervision of individual student projects such as </a:t>
                      </a:r>
                      <a:r>
                        <a:rPr lang="en-US" sz="1400" u="none" strike="noStrike" dirty="0">
                          <a:effectLst/>
                        </a:rPr>
                        <a:t>graduate/undergraduate independent studies, course outlines, syllabi,</a:t>
                      </a:r>
                      <a:r>
                        <a:rPr lang="en-US" sz="1400" u="none" strike="sngStrike" dirty="0">
                          <a:effectLst/>
                        </a:rPr>
                        <a:t> and </a:t>
                      </a:r>
                      <a:r>
                        <a:rPr lang="en-US" sz="1400" u="none" strike="noStrike" dirty="0">
                          <a:effectLst/>
                        </a:rPr>
                        <a:t>online material </a:t>
                      </a:r>
                      <a:r>
                        <a:rPr lang="en-US" sz="1400" u="none" strike="sngStrike" dirty="0">
                          <a:effectLst/>
                        </a:rPr>
                        <a:t>demonstrating organization of courses</a:t>
                      </a:r>
                      <a:r>
                        <a:rPr lang="en-US" sz="1400" u="none" strike="noStrike" dirty="0">
                          <a:effectLst/>
                        </a:rPr>
                        <a:t>, </a:t>
                      </a:r>
                      <a:r>
                        <a:rPr lang="en-US" sz="1400" u="none" strike="sngStrike" dirty="0">
                          <a:effectLst/>
                        </a:rPr>
                        <a:t>development of </a:t>
                      </a:r>
                      <a:r>
                        <a:rPr lang="en-US" sz="1400" u="none" strike="noStrike" dirty="0">
                          <a:effectLst/>
                        </a:rPr>
                        <a:t>new courses, student surveys, peer evaluations),</a:t>
                      </a:r>
                      <a:r>
                        <a:rPr lang="en-US" sz="1400" b="1" u="none" strike="noStrike" dirty="0">
                          <a:effectLst/>
                        </a:rPr>
                        <a:t> biases due to academic misconduct, faculty dependability)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(Subjective)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482947"/>
                  </a:ext>
                </a:extLst>
              </a:tr>
              <a:tr h="43120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Additional Feedback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Unsatisfactory (-0.3)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Poor (-0.2)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Fair (-0.1)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solidFill>
                            <a:srgbClr val="002060"/>
                          </a:solidFill>
                          <a:effectLst/>
                        </a:rPr>
                        <a:t>Good  (0)</a:t>
                      </a:r>
                      <a:endParaRPr lang="en-US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Very Good  (+0.1)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Excellent (+0.2)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Outstanding  (+0.3)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(-0.3 - +0.3)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597052"/>
                  </a:ext>
                </a:extLst>
              </a:tr>
              <a:tr h="34213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Inadequate or missing all three (student, peer and self)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Inadequate or missing two of the three (student, peer and self)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Inadequate or missing one of the three (student, peer and self)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Collected all three (student, peer and self).  Self-evaluation makes no attempt to connect student or peer feedback to prior year teaching strategies.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Collected all three (student, peer, self).  Self-evaluation connects either student or peer feedback to prior year teaching strategies.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Collected all three (student, peer, self).  Self-evaluation connects both student and peer feedback to prior year teaching strategies.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Collected all three (student, peer, self).  Self-evaluation connects both student and peer feedback to prior year teaching strategies, and includes a plan for keeping/changing strategies in the upcoming year based on this feedback.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766061"/>
                  </a:ext>
                </a:extLst>
              </a:tr>
              <a:tr h="226823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Comments from Chair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(0 - 5)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285073"/>
                  </a:ext>
                </a:extLst>
              </a:tr>
            </a:tbl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6FD9FEF-56A7-48F4-8C6C-149C2D8F226B}"/>
              </a:ext>
            </a:extLst>
          </p:cNvPr>
          <p:cNvCxnSpPr/>
          <p:nvPr/>
        </p:nvCxnSpPr>
        <p:spPr>
          <a:xfrm flipH="1">
            <a:off x="7730836" y="1033153"/>
            <a:ext cx="1995055" cy="1413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0664AAC-A6F2-4A62-8415-54C5F9B5CD59}"/>
              </a:ext>
            </a:extLst>
          </p:cNvPr>
          <p:cNvSpPr txBox="1"/>
          <p:nvPr/>
        </p:nvSpPr>
        <p:spPr>
          <a:xfrm>
            <a:off x="9469950" y="188481"/>
            <a:ext cx="24857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Confirmed with CAT:</a:t>
            </a:r>
          </a:p>
          <a:p>
            <a:r>
              <a:rPr lang="en-US" dirty="0"/>
              <a:t>A flag will be available in</a:t>
            </a:r>
          </a:p>
          <a:p>
            <a:r>
              <a:rPr lang="en-US" dirty="0"/>
              <a:t>updated SPOTS</a:t>
            </a:r>
          </a:p>
        </p:txBody>
      </p:sp>
    </p:spTree>
    <p:extLst>
      <p:ext uri="{BB962C8B-B14F-4D97-AF65-F5344CB8AC3E}">
        <p14:creationId xmlns:p14="http://schemas.microsoft.com/office/powerpoint/2010/main" val="2271138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086B9-0130-4D72-807F-BA08F3CEF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Supplemental Slides (From March Faculty Meeting)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38134-13A0-4C12-A92E-CF983C979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Evaluating Teaching (Overall Vision, University)</a:t>
            </a:r>
          </a:p>
          <a:p>
            <a:r>
              <a:rPr lang="en-US" dirty="0"/>
              <a:t>Our proposed holistic model</a:t>
            </a:r>
          </a:p>
          <a:p>
            <a:r>
              <a:rPr lang="en-US" dirty="0"/>
              <a:t>Detailed breakdown of scoring</a:t>
            </a:r>
          </a:p>
          <a:p>
            <a:r>
              <a:rPr lang="en-US" dirty="0"/>
              <a:t>Justifications</a:t>
            </a:r>
          </a:p>
          <a:p>
            <a:r>
              <a:rPr lang="en-US" dirty="0"/>
              <a:t>How to find resources</a:t>
            </a:r>
          </a:p>
          <a:p>
            <a:r>
              <a:rPr lang="en-US" dirty="0"/>
              <a:t>How to submit resources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9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38B9D-B6C8-4E90-82E2-2510EB98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“Evaluating Teaching” (ET) Initiative at FIU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DEEA2-4AAD-446D-B2FB-7F83ACBDE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374" y="1842480"/>
            <a:ext cx="11055426" cy="4351338"/>
          </a:xfrm>
        </p:spPr>
        <p:txBody>
          <a:bodyPr>
            <a:normAutofit/>
          </a:bodyPr>
          <a:lstStyle/>
          <a:p>
            <a:r>
              <a:rPr lang="en-US" dirty="0"/>
              <a:t>Started in 2017 by the Provost</a:t>
            </a:r>
          </a:p>
          <a:p>
            <a:r>
              <a:rPr lang="en-US" dirty="0"/>
              <a:t>Implemented by the Center for Advancement of Teaching (CAT)</a:t>
            </a:r>
          </a:p>
          <a:p>
            <a:r>
              <a:rPr lang="en-US" dirty="0"/>
              <a:t>Really, addresses two concerns</a:t>
            </a:r>
          </a:p>
          <a:p>
            <a:pPr lvl="1"/>
            <a:r>
              <a:rPr lang="en-US" dirty="0"/>
              <a:t>Up until now, faculty are only </a:t>
            </a:r>
            <a:r>
              <a:rPr lang="en-US" u="sng" dirty="0"/>
              <a:t>required</a:t>
            </a:r>
            <a:r>
              <a:rPr lang="en-US" dirty="0"/>
              <a:t> to be evaluated by SPOTs</a:t>
            </a:r>
          </a:p>
          <a:p>
            <a:pPr lvl="2"/>
            <a:r>
              <a:rPr lang="en-US" dirty="0"/>
              <a:t>SPOTs provide an </a:t>
            </a:r>
            <a:r>
              <a:rPr lang="en-US" u="sng" dirty="0"/>
              <a:t>incomplete</a:t>
            </a:r>
            <a:r>
              <a:rPr lang="en-US" dirty="0"/>
              <a:t> picture, and only </a:t>
            </a:r>
            <a:r>
              <a:rPr lang="en-US" u="sng" dirty="0"/>
              <a:t>one</a:t>
            </a:r>
            <a:r>
              <a:rPr lang="en-US" dirty="0"/>
              <a:t> perspective (the student)</a:t>
            </a:r>
          </a:p>
          <a:p>
            <a:pPr lvl="2"/>
            <a:r>
              <a:rPr lang="en-US" dirty="0"/>
              <a:t>Additional feedback from </a:t>
            </a:r>
            <a:r>
              <a:rPr lang="en-US" u="sng" dirty="0"/>
              <a:t>student</a:t>
            </a:r>
            <a:r>
              <a:rPr lang="en-US" dirty="0"/>
              <a:t>, plus </a:t>
            </a:r>
            <a:r>
              <a:rPr lang="en-US" u="sng" dirty="0"/>
              <a:t>peer</a:t>
            </a:r>
            <a:r>
              <a:rPr lang="en-US" dirty="0"/>
              <a:t> and </a:t>
            </a:r>
            <a:r>
              <a:rPr lang="en-US" u="sng" dirty="0"/>
              <a:t>self</a:t>
            </a:r>
            <a:r>
              <a:rPr lang="en-US" dirty="0"/>
              <a:t>, will be required now for review</a:t>
            </a:r>
          </a:p>
          <a:p>
            <a:pPr lvl="1"/>
            <a:r>
              <a:rPr lang="en-US" dirty="0"/>
              <a:t>When departments do include this feedback (ours is a perfect case), it is </a:t>
            </a:r>
            <a:r>
              <a:rPr lang="en-US" u="sng" dirty="0"/>
              <a:t>subjective</a:t>
            </a:r>
            <a:r>
              <a:rPr lang="en-US" dirty="0"/>
              <a:t>, meaning faculty do not know how much each component counts</a:t>
            </a:r>
          </a:p>
          <a:p>
            <a:pPr lvl="2"/>
            <a:r>
              <a:rPr lang="en-US" dirty="0"/>
              <a:t>A departmental rubric will now be required that encapsulates </a:t>
            </a:r>
            <a:r>
              <a:rPr lang="en-US"/>
              <a:t>this feedback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848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2F52E-A918-40E1-AB22-303E264F1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5116"/>
            <a:ext cx="11242040" cy="5211764"/>
          </a:xfrm>
        </p:spPr>
        <p:txBody>
          <a:bodyPr>
            <a:normAutofit fontScale="92500" lnSpcReduction="20000"/>
          </a:bodyPr>
          <a:lstStyle/>
          <a:p>
            <a:r>
              <a:rPr lang="en-US" i="1" u="sng" dirty="0"/>
              <a:t>Holistic approach</a:t>
            </a:r>
            <a:r>
              <a:rPr lang="en-US" dirty="0"/>
              <a:t>: The three types of feedback should not be independent</a:t>
            </a:r>
          </a:p>
          <a:p>
            <a:pPr lvl="1"/>
            <a:r>
              <a:rPr lang="en-US" dirty="0"/>
              <a:t>Self-evaluation should incorporate student and peer feedback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i="1" u="sng" dirty="0"/>
          </a:p>
          <a:p>
            <a:r>
              <a:rPr lang="en-US" i="1" u="sng" dirty="0"/>
              <a:t>Remaining battles</a:t>
            </a:r>
            <a:r>
              <a:rPr lang="en-US" dirty="0"/>
              <a:t>: Remove subjectivity, reduce chair workload, incorporate SPOTs effectively</a:t>
            </a:r>
          </a:p>
          <a:p>
            <a:r>
              <a:rPr lang="en-US" i="1" u="sng" dirty="0"/>
              <a:t>Also in general</a:t>
            </a:r>
            <a:r>
              <a:rPr lang="en-US" dirty="0"/>
              <a:t>: Favor a </a:t>
            </a:r>
            <a:r>
              <a:rPr lang="en-US" u="sng" dirty="0"/>
              <a:t>non-radical </a:t>
            </a:r>
            <a:r>
              <a:rPr lang="en-US" dirty="0"/>
              <a:t>approach </a:t>
            </a:r>
            <a:r>
              <a:rPr lang="en-US" u="sng" dirty="0"/>
              <a:t>early</a:t>
            </a:r>
            <a:r>
              <a:rPr lang="en-US" dirty="0"/>
              <a:t> that can be </a:t>
            </a:r>
            <a:r>
              <a:rPr lang="en-US" u="sng" dirty="0"/>
              <a:t>changed</a:t>
            </a:r>
            <a:r>
              <a:rPr lang="en-US" dirty="0"/>
              <a:t>, not the other way around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32B06E-1679-4088-9811-A6476347A7D7}"/>
              </a:ext>
            </a:extLst>
          </p:cNvPr>
          <p:cNvSpPr/>
          <p:nvPr/>
        </p:nvSpPr>
        <p:spPr>
          <a:xfrm>
            <a:off x="558800" y="2493963"/>
            <a:ext cx="7945120" cy="25349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CURRENT YEAR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7AEF4B-D8A3-404E-84A7-DC3A00E7B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A6D9C8-D097-4F50-BF24-81432D038A9A}"/>
              </a:ext>
            </a:extLst>
          </p:cNvPr>
          <p:cNvSpPr/>
          <p:nvPr/>
        </p:nvSpPr>
        <p:spPr>
          <a:xfrm>
            <a:off x="1288720" y="2629855"/>
            <a:ext cx="146526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STUDENT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5A644C-04DB-4DF5-A74A-8041FFB16E64}"/>
              </a:ext>
            </a:extLst>
          </p:cNvPr>
          <p:cNvSpPr/>
          <p:nvPr/>
        </p:nvSpPr>
        <p:spPr>
          <a:xfrm>
            <a:off x="1300846" y="3890647"/>
            <a:ext cx="146526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59DF33-D3DD-4F5B-AF9B-50F4243AB86C}"/>
              </a:ext>
            </a:extLst>
          </p:cNvPr>
          <p:cNvSpPr/>
          <p:nvPr/>
        </p:nvSpPr>
        <p:spPr>
          <a:xfrm>
            <a:off x="4568031" y="3150394"/>
            <a:ext cx="3550621" cy="1797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SELF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25D581C-A9D7-4B78-8E81-25D1670AC9CA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>
            <a:off x="2753982" y="3087055"/>
            <a:ext cx="1814049" cy="962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6642F5A-CBDB-4018-AEF7-C97C6F0E24B0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2766108" y="4049237"/>
            <a:ext cx="1801923" cy="2986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BDADF01A-88B5-46A9-83B7-70D4710B6912}"/>
              </a:ext>
            </a:extLst>
          </p:cNvPr>
          <p:cNvSpPr/>
          <p:nvPr/>
        </p:nvSpPr>
        <p:spPr>
          <a:xfrm>
            <a:off x="4571743" y="3605373"/>
            <a:ext cx="914400" cy="914400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Collect</a:t>
            </a:r>
          </a:p>
          <a:p>
            <a:pPr algn="ctr"/>
            <a:r>
              <a:rPr lang="en-US" dirty="0"/>
              <a:t>(</a:t>
            </a:r>
            <a:r>
              <a:rPr lang="en-US" dirty="0" err="1"/>
              <a:t>Satisf</a:t>
            </a:r>
            <a:r>
              <a:rPr lang="en-US" dirty="0"/>
              <a:t>.)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2E6620-957B-4A16-8428-D88C5D870DF6}"/>
              </a:ext>
            </a:extLst>
          </p:cNvPr>
          <p:cNvSpPr/>
          <p:nvPr/>
        </p:nvSpPr>
        <p:spPr>
          <a:xfrm>
            <a:off x="6285877" y="3605373"/>
            <a:ext cx="1672565" cy="91440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Reflect on one (Good) or both </a:t>
            </a:r>
          </a:p>
          <a:p>
            <a:pPr algn="ctr"/>
            <a:r>
              <a:rPr lang="en-US" dirty="0"/>
              <a:t>(Very Good)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00995E9-8F99-43B1-B377-3F7577EDF833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>
            <a:off x="5486143" y="4062573"/>
            <a:ext cx="7997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34E3AF53-453A-4E34-A081-D08EED758AEF}"/>
              </a:ext>
            </a:extLst>
          </p:cNvPr>
          <p:cNvSpPr/>
          <p:nvPr/>
        </p:nvSpPr>
        <p:spPr>
          <a:xfrm>
            <a:off x="8788400" y="2493963"/>
            <a:ext cx="2204720" cy="24541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NEXT YEAR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EBD2E9D-AD86-4C55-AC76-B38421F0A835}"/>
              </a:ext>
            </a:extLst>
          </p:cNvPr>
          <p:cNvSpPr/>
          <p:nvPr/>
        </p:nvSpPr>
        <p:spPr>
          <a:xfrm>
            <a:off x="9028394" y="3605373"/>
            <a:ext cx="1672565" cy="914400"/>
          </a:xfrm>
          <a:prstGeom prst="rect">
            <a:avLst/>
          </a:prstGeom>
          <a:solidFill>
            <a:srgbClr val="FF505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Plan based on feedback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A222C2A-4C72-4C9C-97DC-E1CD0BEEF6AB}"/>
              </a:ext>
            </a:extLst>
          </p:cNvPr>
          <p:cNvCxnSpPr>
            <a:stCxn id="17" idx="3"/>
            <a:endCxn id="26" idx="1"/>
          </p:cNvCxnSpPr>
          <p:nvPr/>
        </p:nvCxnSpPr>
        <p:spPr>
          <a:xfrm>
            <a:off x="7958442" y="4062573"/>
            <a:ext cx="10699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558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77015-73B3-4BB1-AA53-7FE03140F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Non-Radical Proposition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503D5-4503-444F-9067-C26281B9F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>
            <a:normAutofit/>
          </a:bodyPr>
          <a:lstStyle/>
          <a:p>
            <a:r>
              <a:rPr lang="en-US" dirty="0"/>
              <a:t>Use the “bumping up and down”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range (-0.3, +0.3) cannot disguise good or bad SPOTs</a:t>
            </a:r>
          </a:p>
          <a:p>
            <a:pPr lvl="1"/>
            <a:r>
              <a:rPr lang="en-US" dirty="0"/>
              <a:t>But will still make a non-negligible impact</a:t>
            </a:r>
          </a:p>
          <a:p>
            <a:pPr lvl="1"/>
            <a:r>
              <a:rPr lang="en-US" dirty="0"/>
              <a:t>And is easy to change in the future if we see fit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B6126F-31B0-44B6-80FE-F608AEFDBD6A}"/>
              </a:ext>
            </a:extLst>
          </p:cNvPr>
          <p:cNvSpPr/>
          <p:nvPr/>
        </p:nvSpPr>
        <p:spPr>
          <a:xfrm>
            <a:off x="1239520" y="2357120"/>
            <a:ext cx="41859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“Official” SPOTS Average</a:t>
            </a:r>
          </a:p>
          <a:p>
            <a:pPr algn="ctr"/>
            <a:r>
              <a:rPr lang="en-US" dirty="0"/>
              <a:t>(As is)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5A7A89D-9515-4BB5-A547-2256FD47083B}"/>
              </a:ext>
            </a:extLst>
          </p:cNvPr>
          <p:cNvSpPr/>
          <p:nvPr/>
        </p:nvSpPr>
        <p:spPr>
          <a:xfrm>
            <a:off x="2641602" y="3271520"/>
            <a:ext cx="1107440" cy="1113344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8F4C7B-CDB5-4065-A246-48B7AE09704C}"/>
              </a:ext>
            </a:extLst>
          </p:cNvPr>
          <p:cNvSpPr txBox="1"/>
          <p:nvPr/>
        </p:nvSpPr>
        <p:spPr>
          <a:xfrm>
            <a:off x="1229360" y="4384864"/>
            <a:ext cx="6070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Additional feedback</a:t>
            </a:r>
            <a:r>
              <a:rPr lang="en-US" dirty="0"/>
              <a:t>: Increase or decrease this by a small range</a:t>
            </a:r>
          </a:p>
          <a:p>
            <a:r>
              <a:rPr lang="en-US" dirty="0"/>
              <a:t>(no less than -0.3, no more than +0.3)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1E9823-E76E-4D25-BB05-CFEDE06F95BF}"/>
              </a:ext>
            </a:extLst>
          </p:cNvPr>
          <p:cNvSpPr/>
          <p:nvPr/>
        </p:nvSpPr>
        <p:spPr>
          <a:xfrm>
            <a:off x="1137920" y="4384864"/>
            <a:ext cx="6161948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A24759-2814-4F29-B211-E29090E073C4}"/>
              </a:ext>
            </a:extLst>
          </p:cNvPr>
          <p:cNvSpPr/>
          <p:nvPr/>
        </p:nvSpPr>
        <p:spPr>
          <a:xfrm>
            <a:off x="7762240" y="4134855"/>
            <a:ext cx="4185920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“Effective” SPOTS Average</a:t>
            </a:r>
          </a:p>
          <a:p>
            <a:pPr algn="ctr"/>
            <a:r>
              <a:rPr lang="en-US" dirty="0"/>
              <a:t>Used by chair in annual evaluation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D7BEC5E-3C34-4B75-B259-9F6927D810C6}"/>
              </a:ext>
            </a:extLst>
          </p:cNvPr>
          <p:cNvSpPr/>
          <p:nvPr/>
        </p:nvSpPr>
        <p:spPr>
          <a:xfrm>
            <a:off x="7299868" y="4477174"/>
            <a:ext cx="462372" cy="4572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31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82C22-E67F-4DFB-B95E-8BA338629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Feedback (Student/Peer/Self)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C6146-B465-454F-8764-3941066AB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888" y="1928177"/>
            <a:ext cx="3835400" cy="4351338"/>
          </a:xfrm>
        </p:spPr>
        <p:txBody>
          <a:bodyPr>
            <a:normAutofit/>
          </a:bodyPr>
          <a:lstStyle/>
          <a:p>
            <a:r>
              <a:rPr lang="en-US" dirty="0"/>
              <a:t>To “break even”</a:t>
            </a:r>
          </a:p>
          <a:p>
            <a:pPr lvl="1"/>
            <a:r>
              <a:rPr lang="en-US" dirty="0"/>
              <a:t>Meaning, you are evaluated solely based on SPOTs</a:t>
            </a:r>
          </a:p>
          <a:p>
            <a:pPr lvl="1"/>
            <a:r>
              <a:rPr lang="en-US" dirty="0"/>
              <a:t>You </a:t>
            </a:r>
            <a:r>
              <a:rPr lang="en-US" b="1" u="sng" dirty="0"/>
              <a:t>just have to submit what the University requires </a:t>
            </a:r>
            <a:r>
              <a:rPr lang="en-US" dirty="0"/>
              <a:t>(student, peer and self)</a:t>
            </a:r>
          </a:p>
          <a:p>
            <a:pPr lvl="1"/>
            <a:r>
              <a:rPr lang="en-US" dirty="0"/>
              <a:t>Many options available and easy to access</a:t>
            </a:r>
          </a:p>
          <a:p>
            <a:pPr lvl="2"/>
            <a:r>
              <a:rPr lang="en-US" dirty="0"/>
              <a:t>I’ll show this at the end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7DA9BC91-B26B-4D3A-909E-D7BF2CAC2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043420"/>
              </p:ext>
            </p:extLst>
          </p:nvPr>
        </p:nvGraphicFramePr>
        <p:xfrm>
          <a:off x="5096466" y="2186560"/>
          <a:ext cx="6873766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254">
                  <a:extLst>
                    <a:ext uri="{9D8B030D-6E8A-4147-A177-3AD203B41FA5}">
                      <a16:colId xmlns:a16="http://schemas.microsoft.com/office/drawing/2014/main" val="1674306133"/>
                    </a:ext>
                  </a:extLst>
                </a:gridCol>
                <a:gridCol w="5193512">
                  <a:extLst>
                    <a:ext uri="{9D8B030D-6E8A-4147-A177-3AD203B41FA5}">
                      <a16:colId xmlns:a16="http://schemas.microsoft.com/office/drawing/2014/main" val="31318212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Rating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Rubric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597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Outstanding (+0.3)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Collected all three </a:t>
                      </a:r>
                      <a:r>
                        <a:rPr lang="en-US" dirty="0"/>
                        <a:t>(student, peer and self).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901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Excellent (+0.2)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Collected all three </a:t>
                      </a:r>
                      <a:r>
                        <a:rPr lang="en-US" dirty="0"/>
                        <a:t>(student, peer and self).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919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Very Good (+0.1)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Collected all three </a:t>
                      </a:r>
                      <a:r>
                        <a:rPr lang="en-US" dirty="0"/>
                        <a:t>(student, peer and self).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330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Good (0)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Collected all three </a:t>
                      </a:r>
                      <a:r>
                        <a:rPr lang="en-US" dirty="0"/>
                        <a:t>(student, peer and self).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028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Fair (-0.1)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Inadequate or missing one </a:t>
                      </a:r>
                      <a:r>
                        <a:rPr lang="en-US" dirty="0"/>
                        <a:t>of the three (student, peer and self)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800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Poor (-0.2)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Inadequate or missing two </a:t>
                      </a:r>
                      <a:r>
                        <a:rPr lang="en-US" dirty="0"/>
                        <a:t>of the three (student, peer and self)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636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Unsatisfactory (-0.3)</a:t>
                      </a:r>
                    </a:p>
                  </a:txBody>
                  <a:tcPr>
                    <a:solidFill>
                      <a:srgbClr val="A162D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Inadequate or missing all </a:t>
                      </a:r>
                      <a:r>
                        <a:rPr lang="en-US" dirty="0"/>
                        <a:t>three (student, peer and self)</a:t>
                      </a:r>
                    </a:p>
                  </a:txBody>
                  <a:tcPr>
                    <a:solidFill>
                      <a:srgbClr val="A16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827868"/>
                  </a:ext>
                </a:extLst>
              </a:tr>
            </a:tbl>
          </a:graphicData>
        </a:graphic>
      </p:graphicFrame>
      <p:sp>
        <p:nvSpPr>
          <p:cNvPr id="10" name="Arrow: Right 9">
            <a:extLst>
              <a:ext uri="{FF2B5EF4-FFF2-40B4-BE49-F238E27FC236}">
                <a16:creationId xmlns:a16="http://schemas.microsoft.com/office/drawing/2014/main" id="{0D5F884F-BBEF-4FF9-B8E3-C4FC64120A9D}"/>
              </a:ext>
            </a:extLst>
          </p:cNvPr>
          <p:cNvSpPr/>
          <p:nvPr/>
        </p:nvSpPr>
        <p:spPr>
          <a:xfrm>
            <a:off x="4287520" y="4174966"/>
            <a:ext cx="731520" cy="484632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90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C6146-B465-454F-8764-3941066AB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7735"/>
            <a:ext cx="2616200" cy="4351338"/>
          </a:xfrm>
        </p:spPr>
        <p:txBody>
          <a:bodyPr>
            <a:normAutofit/>
          </a:bodyPr>
          <a:lstStyle/>
          <a:p>
            <a:r>
              <a:rPr lang="en-US" dirty="0"/>
              <a:t>Good to excellent </a:t>
            </a:r>
          </a:p>
          <a:p>
            <a:pPr lvl="1"/>
            <a:r>
              <a:rPr lang="en-US" dirty="0"/>
              <a:t>Based on whether or not faculty </a:t>
            </a:r>
            <a:r>
              <a:rPr lang="en-US" b="1" u="sng" dirty="0"/>
              <a:t>considers student and peer feedback in their self-evaluation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7DA9BC91-B26B-4D3A-909E-D7BF2CAC2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874040"/>
              </p:ext>
            </p:extLst>
          </p:nvPr>
        </p:nvGraphicFramePr>
        <p:xfrm>
          <a:off x="4622800" y="356235"/>
          <a:ext cx="7469352" cy="594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1576">
                  <a:extLst>
                    <a:ext uri="{9D8B030D-6E8A-4147-A177-3AD203B41FA5}">
                      <a16:colId xmlns:a16="http://schemas.microsoft.com/office/drawing/2014/main" val="1674306133"/>
                    </a:ext>
                  </a:extLst>
                </a:gridCol>
                <a:gridCol w="5527776">
                  <a:extLst>
                    <a:ext uri="{9D8B030D-6E8A-4147-A177-3AD203B41FA5}">
                      <a16:colId xmlns:a16="http://schemas.microsoft.com/office/drawing/2014/main" val="31318212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Rating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Rubric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597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Outstanding (+0.3)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Collected all three (student, peer and self). Self-evaluation </a:t>
                      </a:r>
                      <a:r>
                        <a:rPr lang="en-US" b="1" dirty="0"/>
                        <a:t>connects both student and peer</a:t>
                      </a:r>
                      <a:r>
                        <a:rPr lang="en-US" dirty="0"/>
                        <a:t> feedback to prior year teaching strategies.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901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Excellent (+0.2)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Collected all three (student, peer and self).  Self-evaluation </a:t>
                      </a:r>
                      <a:r>
                        <a:rPr lang="en-US" b="1" dirty="0"/>
                        <a:t>connects both student and peer</a:t>
                      </a:r>
                      <a:r>
                        <a:rPr lang="en-US" dirty="0"/>
                        <a:t> feedback to prior year teaching strategies.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919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Very Good (+0.1)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Collected all three (student, peer and self).  Self-evaluation </a:t>
                      </a:r>
                      <a:r>
                        <a:rPr lang="en-US" b="1" dirty="0"/>
                        <a:t>connects either student or peer</a:t>
                      </a:r>
                      <a:r>
                        <a:rPr lang="en-US" dirty="0"/>
                        <a:t> feedback to prior year teaching strategies.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330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Good (0)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Collected all three (student, peer and self).  Self-evaluation </a:t>
                      </a:r>
                      <a:r>
                        <a:rPr lang="en-US" b="1" dirty="0"/>
                        <a:t>makes no attempt to connect student or peer</a:t>
                      </a:r>
                      <a:r>
                        <a:rPr lang="en-US" dirty="0"/>
                        <a:t> feedback to prior year teaching strategies.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028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Fair (-0.1)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Inadequate or missing one of the three (student, peer and self)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800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Poor (-0.2)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Inadequate or missing two of the three (student, peer and self)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360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Unsatisfactory (-0.3)</a:t>
                      </a:r>
                    </a:p>
                  </a:txBody>
                  <a:tcPr>
                    <a:solidFill>
                      <a:srgbClr val="A162D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Inadequate or missing all three (student, peer and self)</a:t>
                      </a:r>
                    </a:p>
                  </a:txBody>
                  <a:tcPr>
                    <a:solidFill>
                      <a:srgbClr val="A16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827868"/>
                  </a:ext>
                </a:extLst>
              </a:tr>
            </a:tbl>
          </a:graphicData>
        </a:graphic>
      </p:graphicFrame>
      <p:sp>
        <p:nvSpPr>
          <p:cNvPr id="4" name="Arrow: Right 3">
            <a:extLst>
              <a:ext uri="{FF2B5EF4-FFF2-40B4-BE49-F238E27FC236}">
                <a16:creationId xmlns:a16="http://schemas.microsoft.com/office/drawing/2014/main" id="{35A8935B-8397-43CA-8124-748D371C42EB}"/>
              </a:ext>
            </a:extLst>
          </p:cNvPr>
          <p:cNvSpPr/>
          <p:nvPr/>
        </p:nvSpPr>
        <p:spPr>
          <a:xfrm>
            <a:off x="2735887" y="779717"/>
            <a:ext cx="2204720" cy="1325562"/>
          </a:xfrm>
          <a:prstGeom prst="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Student AND Peer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6C031C36-13F3-478F-8886-1E15A83BAA27}"/>
              </a:ext>
            </a:extLst>
          </p:cNvPr>
          <p:cNvSpPr/>
          <p:nvPr/>
        </p:nvSpPr>
        <p:spPr>
          <a:xfrm>
            <a:off x="2735887" y="2690435"/>
            <a:ext cx="2204720" cy="834325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Student XOR Peer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7EBCE4F-89F4-4B4B-A5BD-2E34C01690EF}"/>
              </a:ext>
            </a:extLst>
          </p:cNvPr>
          <p:cNvSpPr/>
          <p:nvPr/>
        </p:nvSpPr>
        <p:spPr>
          <a:xfrm>
            <a:off x="2735887" y="3663350"/>
            <a:ext cx="2204720" cy="834325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Student NOR Peer</a:t>
            </a:r>
          </a:p>
        </p:txBody>
      </p:sp>
    </p:spTree>
    <p:extLst>
      <p:ext uri="{BB962C8B-B14F-4D97-AF65-F5344CB8AC3E}">
        <p14:creationId xmlns:p14="http://schemas.microsoft.com/office/powerpoint/2010/main" val="1983876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C6146-B465-454F-8764-3941066AB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153" y="3446145"/>
            <a:ext cx="3835400" cy="4351338"/>
          </a:xfrm>
        </p:spPr>
        <p:txBody>
          <a:bodyPr>
            <a:normAutofit/>
          </a:bodyPr>
          <a:lstStyle/>
          <a:p>
            <a:r>
              <a:rPr lang="en-US" dirty="0"/>
              <a:t>The final leap to outstanding is based on if </a:t>
            </a:r>
            <a:r>
              <a:rPr lang="en-US" b="1" u="sng" dirty="0"/>
              <a:t>I have a plan for the coming year, based on this feedback</a:t>
            </a:r>
          </a:p>
          <a:p>
            <a:r>
              <a:rPr lang="en-US" dirty="0"/>
              <a:t>This is the initial rubric I propose</a:t>
            </a:r>
          </a:p>
          <a:p>
            <a:endParaRPr lang="en-US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7DA9BC91-B26B-4D3A-909E-D7BF2CAC2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114089"/>
              </p:ext>
            </p:extLst>
          </p:nvPr>
        </p:nvGraphicFramePr>
        <p:xfrm>
          <a:off x="3977729" y="242061"/>
          <a:ext cx="7923399" cy="6408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0127">
                  <a:extLst>
                    <a:ext uri="{9D8B030D-6E8A-4147-A177-3AD203B41FA5}">
                      <a16:colId xmlns:a16="http://schemas.microsoft.com/office/drawing/2014/main" val="1674306133"/>
                    </a:ext>
                  </a:extLst>
                </a:gridCol>
                <a:gridCol w="5813272">
                  <a:extLst>
                    <a:ext uri="{9D8B030D-6E8A-4147-A177-3AD203B41FA5}">
                      <a16:colId xmlns:a16="http://schemas.microsoft.com/office/drawing/2014/main" val="3131821224"/>
                    </a:ext>
                  </a:extLst>
                </a:gridCol>
              </a:tblGrid>
              <a:tr h="357123">
                <a:tc>
                  <a:txBody>
                    <a:bodyPr/>
                    <a:lstStyle/>
                    <a:p>
                      <a:r>
                        <a:rPr lang="en-US" dirty="0"/>
                        <a:t>Rating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Rubric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597657"/>
                  </a:ext>
                </a:extLst>
              </a:tr>
              <a:tr h="1428492">
                <a:tc>
                  <a:txBody>
                    <a:bodyPr/>
                    <a:lstStyle/>
                    <a:p>
                      <a:r>
                        <a:rPr lang="en-US" dirty="0"/>
                        <a:t>Outstanding (+0.3)</a:t>
                      </a:r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Collected all three (student, peer and self). Self-evaluation </a:t>
                      </a:r>
                      <a:r>
                        <a:rPr lang="en-US" b="0" dirty="0"/>
                        <a:t>connects both student and peer </a:t>
                      </a:r>
                      <a:r>
                        <a:rPr lang="en-US" dirty="0"/>
                        <a:t>feedback to prior year teaching strategies, </a:t>
                      </a:r>
                      <a:r>
                        <a:rPr lang="en-US" b="1" dirty="0"/>
                        <a:t>and a plan for keeping/changing strategies in the upcoming year that based on this feedback.</a:t>
                      </a:r>
                    </a:p>
                  </a:txBody>
                  <a:tcPr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901873"/>
                  </a:ext>
                </a:extLst>
              </a:tr>
              <a:tr h="892807">
                <a:tc>
                  <a:txBody>
                    <a:bodyPr/>
                    <a:lstStyle/>
                    <a:p>
                      <a:r>
                        <a:rPr lang="en-US" dirty="0"/>
                        <a:t>Excellent (+0.2)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Collected all three (student, peer and self).  Self-evaluation </a:t>
                      </a:r>
                      <a:r>
                        <a:rPr lang="en-US" b="0" dirty="0"/>
                        <a:t>connects both student and peer </a:t>
                      </a:r>
                      <a:r>
                        <a:rPr lang="en-US" dirty="0"/>
                        <a:t>feedback to prior year teaching strategies.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919176"/>
                  </a:ext>
                </a:extLst>
              </a:tr>
              <a:tr h="892807">
                <a:tc>
                  <a:txBody>
                    <a:bodyPr/>
                    <a:lstStyle/>
                    <a:p>
                      <a:r>
                        <a:rPr lang="en-US" dirty="0"/>
                        <a:t>Very Good (+0.1)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Collected all three (student, peer and self).  Self-evaluation </a:t>
                      </a:r>
                      <a:r>
                        <a:rPr lang="en-US" b="0" dirty="0"/>
                        <a:t>connects either student or peer </a:t>
                      </a:r>
                      <a:r>
                        <a:rPr lang="en-US" dirty="0"/>
                        <a:t>feedback to prior year teaching strategies.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330385"/>
                  </a:ext>
                </a:extLst>
              </a:tr>
              <a:tr h="892807">
                <a:tc>
                  <a:txBody>
                    <a:bodyPr/>
                    <a:lstStyle/>
                    <a:p>
                      <a:r>
                        <a:rPr lang="en-US" dirty="0"/>
                        <a:t>Good (0)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Collected all three (student, peer and self).  Self-evaluation </a:t>
                      </a:r>
                      <a:r>
                        <a:rPr lang="en-US" b="0" dirty="0"/>
                        <a:t>makes no attempt to connect student or peer </a:t>
                      </a:r>
                      <a:r>
                        <a:rPr lang="en-US" dirty="0"/>
                        <a:t>feedback to prior year teaching strategies.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028014"/>
                  </a:ext>
                </a:extLst>
              </a:tr>
              <a:tr h="378472">
                <a:tc>
                  <a:txBody>
                    <a:bodyPr/>
                    <a:lstStyle/>
                    <a:p>
                      <a:r>
                        <a:rPr lang="en-US" dirty="0"/>
                        <a:t>Fair (-0.1)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Inadequate or missing one of the three (student, peer and self)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800752"/>
                  </a:ext>
                </a:extLst>
              </a:tr>
              <a:tr h="357123">
                <a:tc>
                  <a:txBody>
                    <a:bodyPr/>
                    <a:lstStyle/>
                    <a:p>
                      <a:r>
                        <a:rPr lang="en-US" dirty="0"/>
                        <a:t>Poor (-0.2)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Inadequate or missing two of the three (student, peer and self)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405668"/>
                  </a:ext>
                </a:extLst>
              </a:tr>
              <a:tr h="556007">
                <a:tc>
                  <a:txBody>
                    <a:bodyPr/>
                    <a:lstStyle/>
                    <a:p>
                      <a:r>
                        <a:rPr lang="en-US" dirty="0"/>
                        <a:t>Unsatisfactory (-0.3)</a:t>
                      </a:r>
                    </a:p>
                  </a:txBody>
                  <a:tcPr>
                    <a:solidFill>
                      <a:srgbClr val="A162D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Inadequate or missing all three (student, peer and self)</a:t>
                      </a:r>
                    </a:p>
                  </a:txBody>
                  <a:tcPr>
                    <a:solidFill>
                      <a:srgbClr val="A16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827868"/>
                  </a:ext>
                </a:extLst>
              </a:tr>
            </a:tbl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id="{CBC00628-8DCE-48EC-B5FF-B0D14CC6CFD3}"/>
              </a:ext>
            </a:extLst>
          </p:cNvPr>
          <p:cNvSpPr/>
          <p:nvPr/>
        </p:nvSpPr>
        <p:spPr>
          <a:xfrm>
            <a:off x="2047853" y="848797"/>
            <a:ext cx="2204720" cy="1325562"/>
          </a:xfrm>
          <a:prstGeom prst="rightArrow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Have a plan for next year</a:t>
            </a:r>
          </a:p>
        </p:txBody>
      </p:sp>
    </p:spTree>
    <p:extLst>
      <p:ext uri="{BB962C8B-B14F-4D97-AF65-F5344CB8AC3E}">
        <p14:creationId xmlns:p14="http://schemas.microsoft.com/office/powerpoint/2010/main" val="3486832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9B3E-9359-42AF-BE0B-11FA1F934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EE8A3-0035-4626-92A7-72E3129A0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0029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Effect is neither large nor negligible (~10%)</a:t>
            </a:r>
          </a:p>
          <a:p>
            <a:r>
              <a:rPr lang="en-US" dirty="0"/>
              <a:t>Limited subjectivity</a:t>
            </a:r>
          </a:p>
          <a:p>
            <a:r>
              <a:rPr lang="en-US" dirty="0"/>
              <a:t>Easy to modify should we see fit in the future</a:t>
            </a:r>
          </a:p>
          <a:p>
            <a:pPr lvl="1"/>
            <a:r>
              <a:rPr lang="en-US" dirty="0"/>
              <a:t>We can always approve changes for the next year</a:t>
            </a:r>
          </a:p>
          <a:p>
            <a:r>
              <a:rPr lang="en-US" dirty="0"/>
              <a:t>Holistic approach means one score for the chair (not three separate for student, peer and self)</a:t>
            </a:r>
          </a:p>
          <a:p>
            <a:r>
              <a:rPr lang="en-US" dirty="0"/>
              <a:t>Template for faculty submission will be easy to organize</a:t>
            </a:r>
          </a:p>
          <a:p>
            <a:pPr lvl="1"/>
            <a:r>
              <a:rPr lang="en-US" dirty="0"/>
              <a:t>And we are in the process of building one</a:t>
            </a:r>
          </a:p>
          <a:p>
            <a:r>
              <a:rPr lang="en-US" dirty="0"/>
              <a:t>Faculty are not penalized for submitting a “poor” student evaluation</a:t>
            </a:r>
          </a:p>
          <a:p>
            <a:pPr lvl="1"/>
            <a:r>
              <a:rPr lang="en-US" dirty="0"/>
              <a:t>They actually are rewarded, if they take it into account in their self-evaluation</a:t>
            </a:r>
          </a:p>
          <a:p>
            <a:r>
              <a:rPr lang="en-US" dirty="0"/>
              <a:t>Non-radical change</a:t>
            </a:r>
          </a:p>
          <a:p>
            <a:r>
              <a:rPr lang="en-US" dirty="0"/>
              <a:t>Resources for all three types of feedback are available, and centralized</a:t>
            </a:r>
          </a:p>
        </p:txBody>
      </p:sp>
    </p:spTree>
    <p:extLst>
      <p:ext uri="{BB962C8B-B14F-4D97-AF65-F5344CB8AC3E}">
        <p14:creationId xmlns:p14="http://schemas.microsoft.com/office/powerpoint/2010/main" val="393345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54098-A268-449D-BD96-2A5953B0B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our Faculty Handbook </a:t>
            </a:r>
            <a:r>
              <a:rPr lang="en-US" u="sng" dirty="0"/>
              <a:t>currently</a:t>
            </a:r>
            <a:r>
              <a:rPr lang="en-US" dirty="0"/>
              <a:t> says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857E8-91AC-45AE-B26B-2CB637810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“If a faculty member has a teaching assignment, the annual performance evaluation will also include a teaching evaluation also documented in Panther180. </a:t>
            </a:r>
            <a:r>
              <a:rPr lang="en-US" b="1" u="sng" dirty="0"/>
              <a:t>Faculty should refer to their department guidelines on the evaluation of teaching. </a:t>
            </a:r>
            <a:r>
              <a:rPr lang="en-US" b="1" u="sng" dirty="0">
                <a:solidFill>
                  <a:srgbClr val="FF0000"/>
                </a:solidFill>
              </a:rPr>
              <a:t>These guidelines include requirements for documenting teaching effectiveness, growth, and/or leadership using evidence from students, peers, and self. </a:t>
            </a:r>
            <a:r>
              <a:rPr lang="en-US" b="1" u="sng" dirty="0"/>
              <a:t>Additionally, the revised Student Perceptions of Teaching Survey (SPOTs) will be a part of this process.”</a:t>
            </a:r>
          </a:p>
        </p:txBody>
      </p:sp>
    </p:spTree>
    <p:extLst>
      <p:ext uri="{BB962C8B-B14F-4D97-AF65-F5344CB8AC3E}">
        <p14:creationId xmlns:p14="http://schemas.microsoft.com/office/powerpoint/2010/main" val="4001554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F2A1F-B7CE-4581-8344-50DB9019A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can I find resources for student, peer and self?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A889D-AE9B-432E-8916-38C264C3E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13720" cy="4351338"/>
          </a:xfrm>
        </p:spPr>
        <p:txBody>
          <a:bodyPr>
            <a:normAutofit/>
          </a:bodyPr>
          <a:lstStyle/>
          <a:p>
            <a:r>
              <a:rPr lang="en-US" dirty="0"/>
              <a:t>Quantitative, auto-scored options are already available for student and peer through the department</a:t>
            </a:r>
          </a:p>
          <a:p>
            <a:pPr lvl="1"/>
            <a:r>
              <a:rPr lang="en-US" i="1" u="sng" dirty="0"/>
              <a:t>Student</a:t>
            </a:r>
            <a:r>
              <a:rPr lang="en-US" dirty="0"/>
              <a:t>: KF-SCIS Course Evaluations (CEs) </a:t>
            </a:r>
            <a:r>
              <a:rPr lang="en-US" dirty="0">
                <a:sym typeface="Wingdings" panose="05000000000000000000" pitchFamily="2" charset="2"/>
              </a:rPr>
              <a:t> This also helps with ABET, highly encouraged!</a:t>
            </a:r>
            <a:endParaRPr lang="en-US" dirty="0"/>
          </a:p>
          <a:p>
            <a:pPr lvl="1"/>
            <a:r>
              <a:rPr lang="en-US" i="1" u="sng" dirty="0"/>
              <a:t>Peer</a:t>
            </a:r>
            <a:r>
              <a:rPr lang="en-US" dirty="0"/>
              <a:t>: KF-SCIS Peer Evaluation Form</a:t>
            </a:r>
          </a:p>
          <a:p>
            <a:r>
              <a:rPr lang="en-US" dirty="0"/>
              <a:t>20-30 other options (for all three) are available on this site</a:t>
            </a:r>
          </a:p>
          <a:p>
            <a:pPr lvl="1"/>
            <a:r>
              <a:rPr lang="en-US" dirty="0"/>
              <a:t>http://users.cs.fiu.edu/~tcickovs/CAT/ET/evaluatingteaching.html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359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C5D32-D535-4F2A-8C89-BB950A660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For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C81C7-6F71-4340-BB25-0C10F8DB5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Login to Panther180</a:t>
            </a:r>
          </a:p>
          <a:p>
            <a:r>
              <a:rPr lang="en-US" dirty="0"/>
              <a:t>2. Click “Activities”</a:t>
            </a:r>
          </a:p>
          <a:p>
            <a:r>
              <a:rPr lang="en-US" dirty="0"/>
              <a:t>3. Click “Activities for the Evaluation of Classroom Teaching”.</a:t>
            </a:r>
          </a:p>
          <a:p>
            <a:r>
              <a:rPr lang="en-US" dirty="0"/>
              <a:t>4. Click “Add”.  You can then upload evaluations.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37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A0B12-3E73-482C-B64C-F90BEC40C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642D9-589F-4832-B72A-5CE930BA8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8006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333F6-E949-4549-BAF5-0673FC5B3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our Department (KF-SCIS) Guidelines </a:t>
            </a:r>
            <a:r>
              <a:rPr lang="en-US" u="sng" dirty="0"/>
              <a:t>currently</a:t>
            </a:r>
            <a:r>
              <a:rPr lang="en-US" dirty="0"/>
              <a:t> 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28D56-47BC-4000-9B09-9E3C26FF4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917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“Teaching: The factors considered to measure teaching effectiveness may include: </a:t>
            </a:r>
          </a:p>
          <a:p>
            <a:pPr marL="457200" lvl="1" indent="0">
              <a:buNone/>
            </a:pPr>
            <a:r>
              <a:rPr lang="en-US" dirty="0"/>
              <a:t>• Recognition of teaching effectiveness such as teaching awards; </a:t>
            </a:r>
          </a:p>
          <a:p>
            <a:pPr marL="457200" lvl="1" indent="0">
              <a:buNone/>
            </a:pPr>
            <a:r>
              <a:rPr lang="en-US" dirty="0"/>
              <a:t>• Supervision of individual student projects such as graduate/undergraduate independent studies; </a:t>
            </a:r>
          </a:p>
          <a:p>
            <a:pPr marL="457200" lvl="1" indent="0">
              <a:buNone/>
            </a:pPr>
            <a:r>
              <a:rPr lang="en-US" dirty="0"/>
              <a:t>• Course outlines, syllabi and online material demonstrating the organization of courses; </a:t>
            </a:r>
          </a:p>
          <a:p>
            <a:pPr marL="457200" lvl="1" indent="0">
              <a:buNone/>
            </a:pPr>
            <a:r>
              <a:rPr lang="en-US" dirty="0"/>
              <a:t>• Development of new courses; </a:t>
            </a:r>
          </a:p>
          <a:p>
            <a:pPr marL="457200" lvl="1" indent="0">
              <a:buNone/>
            </a:pPr>
            <a:r>
              <a:rPr lang="en-US" dirty="0"/>
              <a:t>• Student opinion surveys;</a:t>
            </a:r>
          </a:p>
          <a:p>
            <a:pPr marL="457200" lvl="1" indent="0">
              <a:buNone/>
            </a:pPr>
            <a:r>
              <a:rPr lang="en-US" dirty="0"/>
              <a:t>• Peer teaching evaluations”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b="1" i="1" u="sng" dirty="0"/>
              <a:t>Summary</a:t>
            </a:r>
            <a:r>
              <a:rPr lang="en-US" b="1" dirty="0"/>
              <a:t>: We are evaluated with SPOTs, but can sometimes be “bumped up or down”, subjectively, based on the above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We are evaluated this way </a:t>
            </a:r>
            <a:r>
              <a:rPr lang="en-US" b="1" u="sng" dirty="0"/>
              <a:t>now</a:t>
            </a:r>
            <a:r>
              <a:rPr lang="en-US" b="1" dirty="0"/>
              <a:t>.  This is directly off our KF-SCIS website.</a:t>
            </a:r>
          </a:p>
          <a:p>
            <a:pPr marL="457200" lvl="1" indent="0">
              <a:buNone/>
            </a:pPr>
            <a:r>
              <a:rPr lang="en-US" b="1" dirty="0"/>
              <a:t>	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41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9F1BD-F89C-4C16-AA91-96CCBE3F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this is what we </a:t>
            </a:r>
            <a:r>
              <a:rPr lang="en-US" u="sng" dirty="0"/>
              <a:t>currently</a:t>
            </a:r>
            <a:r>
              <a:rPr lang="en-US" dirty="0"/>
              <a:t> have.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6A9DF-B9E5-4871-9993-4BEC09B2C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not “on paper”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0BB27AE-E04F-4F97-8FF2-8F04612C9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907449"/>
              </p:ext>
            </p:extLst>
          </p:nvPr>
        </p:nvGraphicFramePr>
        <p:xfrm>
          <a:off x="315075" y="2887039"/>
          <a:ext cx="11876925" cy="1471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52225">
                  <a:extLst>
                    <a:ext uri="{9D8B030D-6E8A-4147-A177-3AD203B41FA5}">
                      <a16:colId xmlns:a16="http://schemas.microsoft.com/office/drawing/2014/main" val="2724717595"/>
                    </a:ext>
                  </a:extLst>
                </a:gridCol>
                <a:gridCol w="1315092">
                  <a:extLst>
                    <a:ext uri="{9D8B030D-6E8A-4147-A177-3AD203B41FA5}">
                      <a16:colId xmlns:a16="http://schemas.microsoft.com/office/drawing/2014/main" val="3849835592"/>
                    </a:ext>
                  </a:extLst>
                </a:gridCol>
                <a:gridCol w="1109608">
                  <a:extLst>
                    <a:ext uri="{9D8B030D-6E8A-4147-A177-3AD203B41FA5}">
                      <a16:colId xmlns:a16="http://schemas.microsoft.com/office/drawing/2014/main" val="3376700921"/>
                    </a:ext>
                  </a:extLst>
                </a:gridCol>
              </a:tblGrid>
              <a:tr h="32808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TEACHING EVALUATION RUBRIC - FIU-KFSCIS COMPUTER SCIENCE DEPARTMENT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Points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676620"/>
                  </a:ext>
                </a:extLst>
              </a:tr>
              <a:tr h="271377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effectLst/>
                        </a:rPr>
                        <a:t>SPOTS Average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(0 - 5)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301164"/>
                  </a:ext>
                </a:extLst>
              </a:tr>
              <a:tr h="644789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Points Resulting From Additional Considerations (i.e., Recognition of teaching effectiveness such as teaching awards, supervision of individual student projects such as graduate/undergraduate independent studies, course outlines, syllabi and online material demonstrating organization of courses, development of new courses, student surveys, peer evaluations)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(Subjective)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482947"/>
                  </a:ext>
                </a:extLst>
              </a:tr>
              <a:tr h="22682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Comments from Chair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(0 - 5)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28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650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ECA4-1837-45F4-9BAE-2F1021F63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goal,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F0372-E213-449D-836E-9B06B64E0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703"/>
            <a:ext cx="10515600" cy="5032375"/>
          </a:xfrm>
        </p:spPr>
        <p:txBody>
          <a:bodyPr>
            <a:normAutofit/>
          </a:bodyPr>
          <a:lstStyle/>
          <a:p>
            <a:r>
              <a:rPr lang="en-US" u="sng" dirty="0"/>
              <a:t>Faculty: </a:t>
            </a:r>
            <a:r>
              <a:rPr lang="en-US" dirty="0"/>
              <a:t>Collect </a:t>
            </a:r>
            <a:r>
              <a:rPr lang="en-US" u="sng" dirty="0"/>
              <a:t>one</a:t>
            </a:r>
            <a:r>
              <a:rPr lang="en-US" dirty="0"/>
              <a:t> additional piece of feedback from </a:t>
            </a:r>
            <a:r>
              <a:rPr lang="en-US" u="sng" dirty="0"/>
              <a:t>student</a:t>
            </a:r>
            <a:r>
              <a:rPr lang="en-US" dirty="0"/>
              <a:t>, </a:t>
            </a:r>
            <a:r>
              <a:rPr lang="en-US" u="sng" dirty="0"/>
              <a:t>peer</a:t>
            </a:r>
            <a:r>
              <a:rPr lang="en-US" dirty="0"/>
              <a:t>, and </a:t>
            </a:r>
            <a:r>
              <a:rPr lang="en-US" u="sng" dirty="0"/>
              <a:t>self; </a:t>
            </a:r>
            <a:r>
              <a:rPr lang="en-US" dirty="0"/>
              <a:t>for </a:t>
            </a:r>
            <a:r>
              <a:rPr lang="en-US" u="sng" dirty="0"/>
              <a:t>one</a:t>
            </a:r>
            <a:r>
              <a:rPr lang="en-US" dirty="0"/>
              <a:t> course, per </a:t>
            </a:r>
            <a:r>
              <a:rPr lang="en-US" u="sng" dirty="0"/>
              <a:t>academic year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u="sng" dirty="0"/>
              <a:t>Chair</a:t>
            </a:r>
            <a:r>
              <a:rPr lang="en-US" dirty="0"/>
              <a:t>: For each faculty member, complete an agreed upon </a:t>
            </a:r>
            <a:r>
              <a:rPr lang="en-US" u="sng" dirty="0"/>
              <a:t>departmental, quantitative rubric</a:t>
            </a:r>
            <a:r>
              <a:rPr lang="en-US" dirty="0"/>
              <a:t> that accounts for this feedback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004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056AA-BC24-4BA2-8E20-E0F394B8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to keep in mind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5E0923-5B2C-4413-8929-31E3FE271FFC}"/>
              </a:ext>
            </a:extLst>
          </p:cNvPr>
          <p:cNvSpPr/>
          <p:nvPr/>
        </p:nvSpPr>
        <p:spPr>
          <a:xfrm>
            <a:off x="3236976" y="2578608"/>
            <a:ext cx="5532120" cy="9326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2022-2023</a:t>
            </a:r>
          </a:p>
          <a:p>
            <a:pPr algn="ctr"/>
            <a:r>
              <a:rPr lang="en-US" dirty="0"/>
              <a:t>(Meet, refine and update rubric based on 2021-2022)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FD5EE7A9-EDDA-45ED-98A6-3A90BB3A206D}"/>
              </a:ext>
            </a:extLst>
          </p:cNvPr>
          <p:cNvSpPr/>
          <p:nvPr/>
        </p:nvSpPr>
        <p:spPr>
          <a:xfrm>
            <a:off x="2994660" y="3493006"/>
            <a:ext cx="484632" cy="49377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64D49E-F89F-4140-BD3E-D3F3F3BEC3A3}"/>
              </a:ext>
            </a:extLst>
          </p:cNvPr>
          <p:cNvSpPr txBox="1"/>
          <p:nvPr/>
        </p:nvSpPr>
        <p:spPr>
          <a:xfrm>
            <a:off x="2748592" y="4056362"/>
            <a:ext cx="47685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Rubric A</a:t>
            </a:r>
          </a:p>
          <a:p>
            <a:r>
              <a:rPr lang="en-US" dirty="0"/>
              <a:t>Does not count</a:t>
            </a:r>
          </a:p>
          <a:p>
            <a:r>
              <a:rPr lang="en-US" dirty="0"/>
              <a:t>Voluntary</a:t>
            </a:r>
          </a:p>
          <a:p>
            <a:r>
              <a:rPr lang="en-US" b="1" u="sng" dirty="0"/>
              <a:t>NEED TO HAVE</a:t>
            </a:r>
          </a:p>
          <a:p>
            <a:r>
              <a:rPr lang="en-US" b="1" u="sng" dirty="0"/>
              <a:t>APPROVED BY</a:t>
            </a:r>
          </a:p>
          <a:p>
            <a:r>
              <a:rPr lang="en-US" b="1" u="sng" dirty="0"/>
              <a:t>FACULTY IN</a:t>
            </a:r>
          </a:p>
          <a:p>
            <a:r>
              <a:rPr lang="en-US" b="1" u="sng" dirty="0"/>
              <a:t>ONE WEEK</a:t>
            </a:r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4A7953C9-C46E-4162-83D9-1C0E52052E2C}"/>
              </a:ext>
            </a:extLst>
          </p:cNvPr>
          <p:cNvSpPr/>
          <p:nvPr/>
        </p:nvSpPr>
        <p:spPr>
          <a:xfrm>
            <a:off x="8540496" y="3511296"/>
            <a:ext cx="484632" cy="49377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C8D76F-CB54-47BA-A191-8BF15DAE3BD7}"/>
              </a:ext>
            </a:extLst>
          </p:cNvPr>
          <p:cNvSpPr txBox="1"/>
          <p:nvPr/>
        </p:nvSpPr>
        <p:spPr>
          <a:xfrm>
            <a:off x="8309180" y="4039242"/>
            <a:ext cx="32964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Rubric B</a:t>
            </a:r>
          </a:p>
          <a:p>
            <a:r>
              <a:rPr lang="en-US" dirty="0"/>
              <a:t>Counts</a:t>
            </a:r>
          </a:p>
          <a:p>
            <a:r>
              <a:rPr lang="en-US" dirty="0"/>
              <a:t>Required</a:t>
            </a:r>
          </a:p>
          <a:p>
            <a:r>
              <a:rPr lang="en-US" b="1" u="sng" dirty="0"/>
              <a:t>WE HAVE ONE YEAR</a:t>
            </a:r>
          </a:p>
          <a:p>
            <a:r>
              <a:rPr lang="en-US" b="1" u="sng" dirty="0"/>
              <a:t>TO MODIFY OR IMPROVE</a:t>
            </a:r>
          </a:p>
          <a:p>
            <a:r>
              <a:rPr lang="en-US" b="1" u="sng" dirty="0"/>
              <a:t>RUBRIC A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6FF9CFA6-B0F6-4D92-A902-6CE61108BF7E}"/>
              </a:ext>
            </a:extLst>
          </p:cNvPr>
          <p:cNvSpPr/>
          <p:nvPr/>
        </p:nvSpPr>
        <p:spPr>
          <a:xfrm>
            <a:off x="8769096" y="2103120"/>
            <a:ext cx="3296412" cy="188366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2023-</a:t>
            </a:r>
          </a:p>
          <a:p>
            <a:pPr algn="ctr"/>
            <a:r>
              <a:rPr lang="en-US" dirty="0"/>
              <a:t>(continue to refine rubric)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5138DD75-FB37-43A8-A372-2CD171F95BF6}"/>
              </a:ext>
            </a:extLst>
          </p:cNvPr>
          <p:cNvSpPr/>
          <p:nvPr/>
        </p:nvSpPr>
        <p:spPr>
          <a:xfrm rot="-10800000">
            <a:off x="205740" y="2103119"/>
            <a:ext cx="3031236" cy="1883663"/>
          </a:xfrm>
          <a:prstGeom prst="right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202AA5-F97A-4BB1-9A7A-EC47C1D63A9E}"/>
              </a:ext>
            </a:extLst>
          </p:cNvPr>
          <p:cNvSpPr txBox="1"/>
          <p:nvPr/>
        </p:nvSpPr>
        <p:spPr>
          <a:xfrm>
            <a:off x="1438487" y="2860284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2021-2022</a:t>
            </a:r>
          </a:p>
        </p:txBody>
      </p:sp>
    </p:spTree>
    <p:extLst>
      <p:ext uri="{BB962C8B-B14F-4D97-AF65-F5344CB8AC3E}">
        <p14:creationId xmlns:p14="http://schemas.microsoft.com/office/powerpoint/2010/main" val="2209325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056AA-BC24-4BA2-8E20-E0F394B8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to keep in mind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5E0923-5B2C-4413-8929-31E3FE271FFC}"/>
              </a:ext>
            </a:extLst>
          </p:cNvPr>
          <p:cNvSpPr/>
          <p:nvPr/>
        </p:nvSpPr>
        <p:spPr>
          <a:xfrm>
            <a:off x="3236976" y="2578608"/>
            <a:ext cx="5532120" cy="9326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2022-2023</a:t>
            </a:r>
          </a:p>
          <a:p>
            <a:pPr algn="ctr"/>
            <a:r>
              <a:rPr lang="en-US" dirty="0"/>
              <a:t>(Meet, refine and update rubric based on 2021-2022)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FD5EE7A9-EDDA-45ED-98A6-3A90BB3A206D}"/>
              </a:ext>
            </a:extLst>
          </p:cNvPr>
          <p:cNvSpPr/>
          <p:nvPr/>
        </p:nvSpPr>
        <p:spPr>
          <a:xfrm>
            <a:off x="2994660" y="3493006"/>
            <a:ext cx="484632" cy="49377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64D49E-F89F-4140-BD3E-D3F3F3BEC3A3}"/>
              </a:ext>
            </a:extLst>
          </p:cNvPr>
          <p:cNvSpPr txBox="1"/>
          <p:nvPr/>
        </p:nvSpPr>
        <p:spPr>
          <a:xfrm>
            <a:off x="2748592" y="4056362"/>
            <a:ext cx="47685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Rubric A</a:t>
            </a:r>
          </a:p>
          <a:p>
            <a:r>
              <a:rPr lang="en-US" dirty="0"/>
              <a:t>Does not count</a:t>
            </a:r>
          </a:p>
          <a:p>
            <a:r>
              <a:rPr lang="en-US" dirty="0"/>
              <a:t>Voluntary</a:t>
            </a:r>
          </a:p>
          <a:p>
            <a:r>
              <a:rPr lang="en-US" b="1" u="sng" dirty="0"/>
              <a:t>NEED TO HAVE</a:t>
            </a:r>
          </a:p>
          <a:p>
            <a:r>
              <a:rPr lang="en-US" b="1" u="sng" dirty="0"/>
              <a:t>APPROVED BY</a:t>
            </a:r>
          </a:p>
          <a:p>
            <a:r>
              <a:rPr lang="en-US" b="1" u="sng" dirty="0"/>
              <a:t>FACULTY IN</a:t>
            </a:r>
          </a:p>
          <a:p>
            <a:r>
              <a:rPr lang="en-US" b="1" u="sng" dirty="0"/>
              <a:t>ONE WEEK</a:t>
            </a:r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4A7953C9-C46E-4162-83D9-1C0E52052E2C}"/>
              </a:ext>
            </a:extLst>
          </p:cNvPr>
          <p:cNvSpPr/>
          <p:nvPr/>
        </p:nvSpPr>
        <p:spPr>
          <a:xfrm>
            <a:off x="8540496" y="3511296"/>
            <a:ext cx="484632" cy="49377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C8D76F-CB54-47BA-A191-8BF15DAE3BD7}"/>
              </a:ext>
            </a:extLst>
          </p:cNvPr>
          <p:cNvSpPr txBox="1"/>
          <p:nvPr/>
        </p:nvSpPr>
        <p:spPr>
          <a:xfrm>
            <a:off x="8309180" y="4039242"/>
            <a:ext cx="32964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Rubric B</a:t>
            </a:r>
          </a:p>
          <a:p>
            <a:r>
              <a:rPr lang="en-US" dirty="0"/>
              <a:t>Counts</a:t>
            </a:r>
          </a:p>
          <a:p>
            <a:r>
              <a:rPr lang="en-US" dirty="0"/>
              <a:t>Required</a:t>
            </a:r>
          </a:p>
          <a:p>
            <a:r>
              <a:rPr lang="en-US" b="1" u="sng" dirty="0"/>
              <a:t>WE HAVE ONE YEAR</a:t>
            </a:r>
          </a:p>
          <a:p>
            <a:r>
              <a:rPr lang="en-US" b="1" u="sng" dirty="0"/>
              <a:t>TO IMPROVE</a:t>
            </a:r>
          </a:p>
          <a:p>
            <a:r>
              <a:rPr lang="en-US" b="1" u="sng" dirty="0"/>
              <a:t>RUBRIC A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6FF9CFA6-B0F6-4D92-A902-6CE61108BF7E}"/>
              </a:ext>
            </a:extLst>
          </p:cNvPr>
          <p:cNvSpPr/>
          <p:nvPr/>
        </p:nvSpPr>
        <p:spPr>
          <a:xfrm>
            <a:off x="8769096" y="2103120"/>
            <a:ext cx="3296412" cy="188366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2023-</a:t>
            </a:r>
          </a:p>
          <a:p>
            <a:pPr algn="ctr"/>
            <a:r>
              <a:rPr lang="en-US" dirty="0"/>
              <a:t>(continue to refine rubric)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5138DD75-FB37-43A8-A372-2CD171F95BF6}"/>
              </a:ext>
            </a:extLst>
          </p:cNvPr>
          <p:cNvSpPr/>
          <p:nvPr/>
        </p:nvSpPr>
        <p:spPr>
          <a:xfrm rot="-10800000">
            <a:off x="205740" y="2103119"/>
            <a:ext cx="3031236" cy="1883663"/>
          </a:xfrm>
          <a:prstGeom prst="right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202AA5-F97A-4BB1-9A7A-EC47C1D63A9E}"/>
              </a:ext>
            </a:extLst>
          </p:cNvPr>
          <p:cNvSpPr txBox="1"/>
          <p:nvPr/>
        </p:nvSpPr>
        <p:spPr>
          <a:xfrm>
            <a:off x="1438487" y="2860284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2021-2022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F55DAD-4F16-405E-96E6-3DBF8172F0D2}"/>
              </a:ext>
            </a:extLst>
          </p:cNvPr>
          <p:cNvSpPr txBox="1"/>
          <p:nvPr/>
        </p:nvSpPr>
        <p:spPr>
          <a:xfrm>
            <a:off x="128656" y="4157839"/>
            <a:ext cx="18370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were</a:t>
            </a:r>
          </a:p>
          <a:p>
            <a:r>
              <a:rPr lang="en-US" dirty="0"/>
              <a:t>supposed to have</a:t>
            </a:r>
          </a:p>
          <a:p>
            <a:r>
              <a:rPr lang="en-US" dirty="0"/>
              <a:t>this by </a:t>
            </a:r>
          </a:p>
          <a:p>
            <a:r>
              <a:rPr lang="en-US" b="1" u="sng" dirty="0"/>
              <a:t>10/1/21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C63F4B5-278D-44CB-B62A-B285A32D89A1}"/>
              </a:ext>
            </a:extLst>
          </p:cNvPr>
          <p:cNvCxnSpPr/>
          <p:nvPr/>
        </p:nvCxnSpPr>
        <p:spPr>
          <a:xfrm>
            <a:off x="1223158" y="4916405"/>
            <a:ext cx="1318161" cy="441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754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056AA-BC24-4BA2-8E20-E0F394B8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to keep in mind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5E0923-5B2C-4413-8929-31E3FE271FFC}"/>
              </a:ext>
            </a:extLst>
          </p:cNvPr>
          <p:cNvSpPr/>
          <p:nvPr/>
        </p:nvSpPr>
        <p:spPr>
          <a:xfrm>
            <a:off x="3236976" y="2578608"/>
            <a:ext cx="5532120" cy="93268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2022-2023</a:t>
            </a:r>
          </a:p>
          <a:p>
            <a:pPr algn="ctr"/>
            <a:r>
              <a:rPr lang="en-US" dirty="0"/>
              <a:t>(Meet, refine and update rubric based on 2021-2022)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FD5EE7A9-EDDA-45ED-98A6-3A90BB3A206D}"/>
              </a:ext>
            </a:extLst>
          </p:cNvPr>
          <p:cNvSpPr/>
          <p:nvPr/>
        </p:nvSpPr>
        <p:spPr>
          <a:xfrm>
            <a:off x="2994660" y="3493006"/>
            <a:ext cx="484632" cy="49377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64D49E-F89F-4140-BD3E-D3F3F3BEC3A3}"/>
              </a:ext>
            </a:extLst>
          </p:cNvPr>
          <p:cNvSpPr txBox="1"/>
          <p:nvPr/>
        </p:nvSpPr>
        <p:spPr>
          <a:xfrm>
            <a:off x="2748592" y="4056362"/>
            <a:ext cx="47685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Rubric A</a:t>
            </a:r>
          </a:p>
          <a:p>
            <a:r>
              <a:rPr lang="en-US" dirty="0"/>
              <a:t>Does not count</a:t>
            </a:r>
          </a:p>
          <a:p>
            <a:r>
              <a:rPr lang="en-US" dirty="0"/>
              <a:t>Voluntary</a:t>
            </a:r>
          </a:p>
          <a:p>
            <a:r>
              <a:rPr lang="en-US" b="1" u="sng" dirty="0"/>
              <a:t>NEED TO HAVE</a:t>
            </a:r>
          </a:p>
          <a:p>
            <a:r>
              <a:rPr lang="en-US" b="1" u="sng" dirty="0"/>
              <a:t>APPROVED BY</a:t>
            </a:r>
          </a:p>
          <a:p>
            <a:r>
              <a:rPr lang="en-US" b="1" u="sng" dirty="0"/>
              <a:t>FACULTY IN</a:t>
            </a:r>
          </a:p>
          <a:p>
            <a:r>
              <a:rPr lang="en-US" b="1" u="sng" dirty="0"/>
              <a:t>ONE WEEK</a:t>
            </a:r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4A7953C9-C46E-4162-83D9-1C0E52052E2C}"/>
              </a:ext>
            </a:extLst>
          </p:cNvPr>
          <p:cNvSpPr/>
          <p:nvPr/>
        </p:nvSpPr>
        <p:spPr>
          <a:xfrm>
            <a:off x="8540496" y="3511296"/>
            <a:ext cx="484632" cy="49377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C8D76F-CB54-47BA-A191-8BF15DAE3BD7}"/>
              </a:ext>
            </a:extLst>
          </p:cNvPr>
          <p:cNvSpPr txBox="1"/>
          <p:nvPr/>
        </p:nvSpPr>
        <p:spPr>
          <a:xfrm>
            <a:off x="8309180" y="4039242"/>
            <a:ext cx="32964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Rubric B</a:t>
            </a:r>
          </a:p>
          <a:p>
            <a:r>
              <a:rPr lang="en-US" dirty="0"/>
              <a:t>Counts</a:t>
            </a:r>
          </a:p>
          <a:p>
            <a:r>
              <a:rPr lang="en-US" dirty="0"/>
              <a:t>Required</a:t>
            </a:r>
          </a:p>
          <a:p>
            <a:r>
              <a:rPr lang="en-US" b="1" u="sng" dirty="0"/>
              <a:t>WE HAVE ONE YEAR</a:t>
            </a:r>
          </a:p>
          <a:p>
            <a:r>
              <a:rPr lang="en-US" b="1" u="sng" dirty="0"/>
              <a:t>TO IMPROVE</a:t>
            </a:r>
          </a:p>
          <a:p>
            <a:r>
              <a:rPr lang="en-US" b="1" u="sng" dirty="0"/>
              <a:t>RUBRIC A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6FF9CFA6-B0F6-4D92-A902-6CE61108BF7E}"/>
              </a:ext>
            </a:extLst>
          </p:cNvPr>
          <p:cNvSpPr/>
          <p:nvPr/>
        </p:nvSpPr>
        <p:spPr>
          <a:xfrm>
            <a:off x="8769096" y="2103120"/>
            <a:ext cx="3296412" cy="188366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2023-</a:t>
            </a:r>
          </a:p>
          <a:p>
            <a:pPr algn="ctr"/>
            <a:r>
              <a:rPr lang="en-US" dirty="0"/>
              <a:t>(continue to refine rubric)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5138DD75-FB37-43A8-A372-2CD171F95BF6}"/>
              </a:ext>
            </a:extLst>
          </p:cNvPr>
          <p:cNvSpPr/>
          <p:nvPr/>
        </p:nvSpPr>
        <p:spPr>
          <a:xfrm rot="-10800000">
            <a:off x="205740" y="2103119"/>
            <a:ext cx="3031236" cy="1883663"/>
          </a:xfrm>
          <a:prstGeom prst="right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202AA5-F97A-4BB1-9A7A-EC47C1D63A9E}"/>
              </a:ext>
            </a:extLst>
          </p:cNvPr>
          <p:cNvSpPr txBox="1"/>
          <p:nvPr/>
        </p:nvSpPr>
        <p:spPr>
          <a:xfrm>
            <a:off x="1438487" y="2860284"/>
            <a:ext cx="1191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2021-2022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75683EE-1140-4B5D-B813-F62D3F0A7333}"/>
              </a:ext>
            </a:extLst>
          </p:cNvPr>
          <p:cNvCxnSpPr>
            <a:cxnSpLocks/>
          </p:cNvCxnSpPr>
          <p:nvPr/>
        </p:nvCxnSpPr>
        <p:spPr>
          <a:xfrm flipH="1" flipV="1">
            <a:off x="4215740" y="5776751"/>
            <a:ext cx="917150" cy="517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1E99849-9640-42D9-A9D8-4A71C40BDA22}"/>
              </a:ext>
            </a:extLst>
          </p:cNvPr>
          <p:cNvSpPr txBox="1"/>
          <p:nvPr/>
        </p:nvSpPr>
        <p:spPr>
          <a:xfrm>
            <a:off x="5230504" y="5934670"/>
            <a:ext cx="4668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Do </a:t>
            </a:r>
            <a:r>
              <a:rPr lang="en-US" b="1" u="sng" dirty="0"/>
              <a:t>not</a:t>
            </a:r>
            <a:r>
              <a:rPr lang="en-US" b="1" dirty="0"/>
              <a:t> treat this as though it is Rubric B (final).</a:t>
            </a:r>
          </a:p>
          <a:p>
            <a:r>
              <a:rPr lang="en-US" b="1" dirty="0"/>
              <a:t>Think: Is it </a:t>
            </a:r>
            <a:r>
              <a:rPr lang="en-US" b="1" u="sng" dirty="0"/>
              <a:t>better</a:t>
            </a:r>
            <a:r>
              <a:rPr lang="en-US" b="1" dirty="0"/>
              <a:t> than what we have now? </a:t>
            </a:r>
          </a:p>
          <a:p>
            <a:r>
              <a:rPr lang="en-US" dirty="0"/>
              <a:t>If it can be improved, great.  We have one year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849378-F49B-4010-8F10-5277314116BB}"/>
              </a:ext>
            </a:extLst>
          </p:cNvPr>
          <p:cNvSpPr txBox="1"/>
          <p:nvPr/>
        </p:nvSpPr>
        <p:spPr>
          <a:xfrm>
            <a:off x="128656" y="4157839"/>
            <a:ext cx="18370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were</a:t>
            </a:r>
          </a:p>
          <a:p>
            <a:r>
              <a:rPr lang="en-US" dirty="0"/>
              <a:t>supposed to have</a:t>
            </a:r>
          </a:p>
          <a:p>
            <a:r>
              <a:rPr lang="en-US" dirty="0"/>
              <a:t>this by </a:t>
            </a:r>
          </a:p>
          <a:p>
            <a:r>
              <a:rPr lang="en-US" b="1" u="sng" dirty="0"/>
              <a:t>10/1/21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FA49FB0-4810-495C-A6B2-48266FD1C431}"/>
              </a:ext>
            </a:extLst>
          </p:cNvPr>
          <p:cNvCxnSpPr/>
          <p:nvPr/>
        </p:nvCxnSpPr>
        <p:spPr>
          <a:xfrm>
            <a:off x="1223158" y="4916405"/>
            <a:ext cx="1318161" cy="441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478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9F1BD-F89C-4C16-AA91-96CCBE3F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Again, what we have now…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0BB27AE-E04F-4F97-8FF2-8F04612C9CB7}"/>
              </a:ext>
            </a:extLst>
          </p:cNvPr>
          <p:cNvGraphicFramePr>
            <a:graphicFrameLocks noGrp="1"/>
          </p:cNvGraphicFramePr>
          <p:nvPr/>
        </p:nvGraphicFramePr>
        <p:xfrm>
          <a:off x="315075" y="2887039"/>
          <a:ext cx="11876925" cy="1471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52225">
                  <a:extLst>
                    <a:ext uri="{9D8B030D-6E8A-4147-A177-3AD203B41FA5}">
                      <a16:colId xmlns:a16="http://schemas.microsoft.com/office/drawing/2014/main" val="2724717595"/>
                    </a:ext>
                  </a:extLst>
                </a:gridCol>
                <a:gridCol w="1315092">
                  <a:extLst>
                    <a:ext uri="{9D8B030D-6E8A-4147-A177-3AD203B41FA5}">
                      <a16:colId xmlns:a16="http://schemas.microsoft.com/office/drawing/2014/main" val="3849835592"/>
                    </a:ext>
                  </a:extLst>
                </a:gridCol>
                <a:gridCol w="1109608">
                  <a:extLst>
                    <a:ext uri="{9D8B030D-6E8A-4147-A177-3AD203B41FA5}">
                      <a16:colId xmlns:a16="http://schemas.microsoft.com/office/drawing/2014/main" val="3376700921"/>
                    </a:ext>
                  </a:extLst>
                </a:gridCol>
              </a:tblGrid>
              <a:tr h="32808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TEACHING EVALUATION RUBRIC - FIU-KFSCIS COMPUTER SCIENCE DEPARTMENT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Points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676620"/>
                  </a:ext>
                </a:extLst>
              </a:tr>
              <a:tr h="271377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400" b="1" u="none" strike="noStrike" dirty="0">
                          <a:effectLst/>
                        </a:rPr>
                        <a:t>SPOTS Average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(0 - 5)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301164"/>
                  </a:ext>
                </a:extLst>
              </a:tr>
              <a:tr h="644789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Points Resulting From Additional Considerations (i.e., Recognition of teaching effectiveness such as teaching awards, supervision of individual student projects such as graduate/undergraduate independent studies, course outlines, syllabi and online material demonstrating organization of courses, development of new courses, student surveys, peer evaluations)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(Subjective)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482947"/>
                  </a:ext>
                </a:extLst>
              </a:tr>
              <a:tr h="22682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u="none" strike="noStrike" dirty="0">
                          <a:effectLst/>
                        </a:rPr>
                        <a:t>Comments from Chair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(0 - 5)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8" marR="3468" marT="346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28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227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21158</TotalTime>
  <Words>2351</Words>
  <Application>Microsoft Office PowerPoint</Application>
  <PresentationFormat>Widescreen</PresentationFormat>
  <Paragraphs>336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KFSCIS Teaching Evaluation Rubric: Draft</vt:lpstr>
      <vt:lpstr>What our Faculty Handbook currently says</vt:lpstr>
      <vt:lpstr>What our Department (KF-SCIS) Guidelines currently say</vt:lpstr>
      <vt:lpstr>So, this is what we currently have.</vt:lpstr>
      <vt:lpstr>Our goal, now</vt:lpstr>
      <vt:lpstr>Important to keep in mind</vt:lpstr>
      <vt:lpstr>Important to keep in mind</vt:lpstr>
      <vt:lpstr>Important to keep in mind</vt:lpstr>
      <vt:lpstr>Again, what we have now…</vt:lpstr>
      <vt:lpstr>Initial Proposal</vt:lpstr>
      <vt:lpstr>Some additional proposed changes…</vt:lpstr>
      <vt:lpstr>Supplemental Slides (From March Faculty Meeting)</vt:lpstr>
      <vt:lpstr>“Evaluating Teaching” (ET) Initiative at FIU</vt:lpstr>
      <vt:lpstr>Vision</vt:lpstr>
      <vt:lpstr>Non-Radical Proposition</vt:lpstr>
      <vt:lpstr>Additional Feedback (Student/Peer/Self)</vt:lpstr>
      <vt:lpstr>PowerPoint Presentation</vt:lpstr>
      <vt:lpstr>PowerPoint Presentation</vt:lpstr>
      <vt:lpstr>Advantages</vt:lpstr>
      <vt:lpstr>Where can I find resources for student, peer and self?</vt:lpstr>
      <vt:lpstr>Steps For Submission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KFSCIS Faculty Evaluation Rubric: Draft</dc:title>
  <dc:creator>scsadmin</dc:creator>
  <cp:lastModifiedBy>Trevor Cickovski</cp:lastModifiedBy>
  <cp:revision>106</cp:revision>
  <dcterms:created xsi:type="dcterms:W3CDTF">2021-04-30T12:16:33Z</dcterms:created>
  <dcterms:modified xsi:type="dcterms:W3CDTF">2022-04-15T12:56:29Z</dcterms:modified>
</cp:coreProperties>
</file>