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287" r:id="rId5"/>
    <p:sldId id="286" r:id="rId6"/>
    <p:sldId id="999" r:id="rId7"/>
    <p:sldId id="1001" r:id="rId8"/>
    <p:sldId id="1002" r:id="rId9"/>
    <p:sldId id="1003" r:id="rId10"/>
    <p:sldId id="1004" r:id="rId11"/>
    <p:sldId id="1005" r:id="rId12"/>
    <p:sldId id="1006" r:id="rId13"/>
    <p:sldId id="1007" r:id="rId14"/>
    <p:sldId id="1008" r:id="rId15"/>
    <p:sldId id="998" r:id="rId16"/>
    <p:sldId id="1009" r:id="rId17"/>
    <p:sldId id="1010" r:id="rId18"/>
    <p:sldId id="1013" r:id="rId19"/>
    <p:sldId id="1014" r:id="rId20"/>
    <p:sldId id="1012" r:id="rId21"/>
    <p:sldId id="1015" r:id="rId22"/>
    <p:sldId id="1016" r:id="rId23"/>
    <p:sldId id="1017" r:id="rId24"/>
    <p:sldId id="1019" r:id="rId25"/>
    <p:sldId id="1018" r:id="rId26"/>
    <p:sldId id="1021" r:id="rId27"/>
    <p:sldId id="1023" r:id="rId28"/>
    <p:sldId id="1024" r:id="rId29"/>
    <p:sldId id="1025" r:id="rId30"/>
    <p:sldId id="102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ana Taglioretti" initials="AT" lastIdx="1" clrIdx="0">
    <p:extLst>
      <p:ext uri="{19B8F6BF-5375-455C-9EA6-DF929625EA0E}">
        <p15:presenceInfo xmlns:p15="http://schemas.microsoft.com/office/powerpoint/2012/main" userId="S::ataglior@fiu.edu::dc3da94b-c565-4b30-b678-968af8d1a1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DE224F"/>
    <a:srgbClr val="FF5F66"/>
    <a:srgbClr val="D7E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8"/>
    <p:restoredTop sz="94744"/>
  </p:normalViewPr>
  <p:slideViewPr>
    <p:cSldViewPr snapToGrid="0">
      <p:cViewPr varScale="1">
        <p:scale>
          <a:sx n="59" d="100"/>
          <a:sy n="59" d="100"/>
        </p:scale>
        <p:origin x="10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83E89-EF63-2C44-B63E-45CD7F6FF7DD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B1620-A894-EF46-8802-15C3C675F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4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B1620-A894-EF46-8802-15C3C675F9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8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94C48-6B97-21A4-B2B6-70DF20F4A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16C461-7564-CBC0-DE16-89422CECF6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B2720F-BDF4-6437-59F3-1342D807A6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243F1-BC5A-979F-8D19-854A95A21B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B1620-A894-EF46-8802-15C3C675F9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67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1C49F-ECB6-9DA5-2927-CF7324EA0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204B6A-1DC7-AB7F-FF6C-598C353FF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E99AE5-C310-CEF6-7FCA-8B7AB83CD6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814B0-B728-078F-121F-E7AC53C118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B1620-A894-EF46-8802-15C3C675F9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86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9CC8E-CEFB-C54C-82B7-2A67874AE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9A4D9E-73A0-89CD-BAF4-F19A8B6D5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F22080-F64C-6C24-F06F-A8A148A65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24134-4A82-24A5-575D-5FB6A03B8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B1620-A894-EF46-8802-15C3C675F9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bird&#10;&#10;Description automatically generated">
            <a:extLst>
              <a:ext uri="{FF2B5EF4-FFF2-40B4-BE49-F238E27FC236}">
                <a16:creationId xmlns:a16="http://schemas.microsoft.com/office/drawing/2014/main" id="{E6FA6CF9-7022-924C-88A4-94F92DBBF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b="14612"/>
          <a:stretch/>
        </p:blipFill>
        <p:spPr>
          <a:xfrm>
            <a:off x="1676452" y="1"/>
            <a:ext cx="1051554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C8C506-62B0-3B4E-A6FC-2F95F5B74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9" y="532435"/>
            <a:ext cx="9718653" cy="118415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37528-8BB0-6B46-9CD9-542AA14DD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1825625"/>
            <a:ext cx="9718652" cy="395541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ABC5B7-5D7C-5249-8890-3F9DE2D8313B}"/>
              </a:ext>
            </a:extLst>
          </p:cNvPr>
          <p:cNvSpPr/>
          <p:nvPr/>
        </p:nvSpPr>
        <p:spPr>
          <a:xfrm rot="5400000" flipH="1">
            <a:off x="-1807413" y="3374136"/>
            <a:ext cx="6858000" cy="109728"/>
          </a:xfrm>
          <a:prstGeom prst="rect">
            <a:avLst/>
          </a:prstGeom>
          <a:gradFill>
            <a:gsLst>
              <a:gs pos="7000">
                <a:srgbClr val="00FFFF"/>
              </a:gs>
              <a:gs pos="79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0D045A-C3B8-634D-9893-3E1865B8943C}"/>
              </a:ext>
            </a:extLst>
          </p:cNvPr>
          <p:cNvGrpSpPr/>
          <p:nvPr/>
        </p:nvGrpSpPr>
        <p:grpSpPr>
          <a:xfrm>
            <a:off x="11449163" y="211742"/>
            <a:ext cx="522582" cy="530387"/>
            <a:chOff x="11140977" y="745236"/>
            <a:chExt cx="522582" cy="53038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96126A-6F81-0D45-A1D5-132B997E946D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2BACBAD-95F3-E741-ADB1-03DF40C523A7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3C4080F-C82D-4791-BA9D-B27D4F84FA19}"/>
              </a:ext>
            </a:extLst>
          </p:cNvPr>
          <p:cNvSpPr txBox="1"/>
          <p:nvPr/>
        </p:nvSpPr>
        <p:spPr>
          <a:xfrm>
            <a:off x="1920239" y="6423496"/>
            <a:ext cx="9718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KNIGHT FOUNDATION SCHOOL OF COMPUTING AND INFORMATION SCIENCES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84E260E-12EC-40D0-9150-2828D1D0EE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62402" y="2974847"/>
            <a:ext cx="6138684" cy="90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7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37528-8BB0-6B46-9CD9-542AA14DD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1825625"/>
            <a:ext cx="9718652" cy="395541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BFDFFD2-CF01-B641-84F5-91E3E9172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418" b="15704"/>
          <a:stretch/>
        </p:blipFill>
        <p:spPr>
          <a:xfrm>
            <a:off x="0" y="0"/>
            <a:ext cx="1560582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6FF5BE9-D429-1543-86A0-F3CDB318056B}"/>
              </a:ext>
            </a:extLst>
          </p:cNvPr>
          <p:cNvSpPr txBox="1">
            <a:spLocks/>
          </p:cNvSpPr>
          <p:nvPr/>
        </p:nvSpPr>
        <p:spPr>
          <a:xfrm>
            <a:off x="1920239" y="532435"/>
            <a:ext cx="9718653" cy="1184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kern="120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091464-290D-894E-95D4-20A22A6D2B2B}"/>
              </a:ext>
            </a:extLst>
          </p:cNvPr>
          <p:cNvSpPr/>
          <p:nvPr/>
        </p:nvSpPr>
        <p:spPr>
          <a:xfrm rot="16200000">
            <a:off x="-1822841" y="3374137"/>
            <a:ext cx="6858002" cy="109728"/>
          </a:xfrm>
          <a:prstGeom prst="rect">
            <a:avLst/>
          </a:prstGeom>
          <a:gradFill>
            <a:gsLst>
              <a:gs pos="0">
                <a:srgbClr val="D92D8A"/>
              </a:gs>
              <a:gs pos="64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B8E1E9-060C-D34F-B791-6B18C6465812}"/>
              </a:ext>
            </a:extLst>
          </p:cNvPr>
          <p:cNvGrpSpPr/>
          <p:nvPr/>
        </p:nvGrpSpPr>
        <p:grpSpPr>
          <a:xfrm flipH="1">
            <a:off x="11449544" y="206704"/>
            <a:ext cx="522582" cy="530386"/>
            <a:chOff x="2645664" y="2011680"/>
            <a:chExt cx="735606" cy="74659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3E44B7D-6823-EA46-BC2D-43B0341B0248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64B9B0-045E-F74B-8E3A-26A1B43AB5AA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83924F5E-D108-B44B-BD4E-EAFA23B6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502" y="484882"/>
            <a:ext cx="9718653" cy="11841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754243-B058-467B-80BF-AD4A1342E5B3}"/>
              </a:ext>
            </a:extLst>
          </p:cNvPr>
          <p:cNvSpPr txBox="1"/>
          <p:nvPr/>
        </p:nvSpPr>
        <p:spPr>
          <a:xfrm>
            <a:off x="1920239" y="6423496"/>
            <a:ext cx="9718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KNIGHT FOUNDATION SCHOOL OF COMPUTING AND INFORMATION SCIENCES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889150F-0A16-41FC-93D6-A89E71EA04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43690" y="2952426"/>
            <a:ext cx="6441747" cy="95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9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68DBBB-ACF3-3E4A-9E43-4A4D845BD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418" b="15704"/>
          <a:stretch/>
        </p:blipFill>
        <p:spPr>
          <a:xfrm>
            <a:off x="0" y="0"/>
            <a:ext cx="1560582" cy="685800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D1E6CC2-30A4-7C40-A920-089876E62E7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918000" y="1825625"/>
            <a:ext cx="4758352" cy="395541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43D506A-3611-8240-96FE-B151FD69561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880538" y="1825625"/>
            <a:ext cx="4758353" cy="395541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427D702-6B89-0E40-BF8E-76E7259D7DCC}"/>
              </a:ext>
            </a:extLst>
          </p:cNvPr>
          <p:cNvSpPr txBox="1">
            <a:spLocks/>
          </p:cNvSpPr>
          <p:nvPr/>
        </p:nvSpPr>
        <p:spPr>
          <a:xfrm>
            <a:off x="1920239" y="532435"/>
            <a:ext cx="9718653" cy="1184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434100-61CF-6F49-9405-A42ADAC19898}"/>
              </a:ext>
            </a:extLst>
          </p:cNvPr>
          <p:cNvSpPr/>
          <p:nvPr/>
        </p:nvSpPr>
        <p:spPr>
          <a:xfrm rot="16200000">
            <a:off x="-1822841" y="3374137"/>
            <a:ext cx="6858002" cy="109728"/>
          </a:xfrm>
          <a:prstGeom prst="rect">
            <a:avLst/>
          </a:prstGeom>
          <a:gradFill>
            <a:gsLst>
              <a:gs pos="0">
                <a:srgbClr val="D92D8A"/>
              </a:gs>
              <a:gs pos="64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7E0A4A-5F73-CF40-9129-BA6EB31298BD}"/>
              </a:ext>
            </a:extLst>
          </p:cNvPr>
          <p:cNvGrpSpPr/>
          <p:nvPr/>
        </p:nvGrpSpPr>
        <p:grpSpPr>
          <a:xfrm flipH="1">
            <a:off x="11449544" y="206704"/>
            <a:ext cx="522582" cy="530386"/>
            <a:chOff x="2645664" y="2011680"/>
            <a:chExt cx="735606" cy="74659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1797617-3351-D84F-A2E8-6AB2D5F744EC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23528AD-51B4-D848-BC86-6ED834FBA9F6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D7F808DD-AF07-CE40-88F0-D11B0AC58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502" y="484882"/>
            <a:ext cx="9718653" cy="11841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51C3EB-56F1-43A1-9F92-0E45DDFA160D}"/>
              </a:ext>
            </a:extLst>
          </p:cNvPr>
          <p:cNvSpPr txBox="1"/>
          <p:nvPr/>
        </p:nvSpPr>
        <p:spPr>
          <a:xfrm>
            <a:off x="1920239" y="6423496"/>
            <a:ext cx="9718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KNIGHT FOUNDATION SCHOOL OF COMPUTING AND INFORMATION SCIENCES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51E53A-0BAA-4B6D-A814-4BB5A0981E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43690" y="2952426"/>
            <a:ext cx="6441747" cy="95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03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953D491-F2EA-794A-846D-BFBD2E78A7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418" b="15704"/>
          <a:stretch/>
        </p:blipFill>
        <p:spPr>
          <a:xfrm>
            <a:off x="0" y="0"/>
            <a:ext cx="1560582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D8A8E29-002D-6745-92EB-C836B7703765}"/>
              </a:ext>
            </a:extLst>
          </p:cNvPr>
          <p:cNvSpPr txBox="1">
            <a:spLocks/>
          </p:cNvSpPr>
          <p:nvPr/>
        </p:nvSpPr>
        <p:spPr>
          <a:xfrm>
            <a:off x="1920239" y="532435"/>
            <a:ext cx="9718653" cy="1184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E8CB21D-760E-514E-98A5-053FFF675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0537" y="1828097"/>
            <a:ext cx="4758353" cy="6647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FE720C6-CE9D-C64F-92A8-6C6EB38AD12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917998" y="2604304"/>
            <a:ext cx="4758353" cy="317673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61A61CC-C961-D247-98B4-879684A0F9A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80538" y="2604304"/>
            <a:ext cx="4758353" cy="317673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0A45143-BF27-0D40-9F3B-9A915AF3E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17998" y="1828097"/>
            <a:ext cx="4758353" cy="6647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6C6A3C-183D-BA42-A14E-D3EE691CC757}"/>
              </a:ext>
            </a:extLst>
          </p:cNvPr>
          <p:cNvSpPr/>
          <p:nvPr/>
        </p:nvSpPr>
        <p:spPr>
          <a:xfrm rot="16200000">
            <a:off x="-1822841" y="3374137"/>
            <a:ext cx="6858002" cy="109728"/>
          </a:xfrm>
          <a:prstGeom prst="rect">
            <a:avLst/>
          </a:prstGeom>
          <a:gradFill>
            <a:gsLst>
              <a:gs pos="0">
                <a:srgbClr val="D92D8A"/>
              </a:gs>
              <a:gs pos="64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9B42613-EC14-CB40-B8D0-B3221A00E05B}"/>
              </a:ext>
            </a:extLst>
          </p:cNvPr>
          <p:cNvGrpSpPr/>
          <p:nvPr/>
        </p:nvGrpSpPr>
        <p:grpSpPr>
          <a:xfrm flipH="1">
            <a:off x="11449544" y="206704"/>
            <a:ext cx="522582" cy="530386"/>
            <a:chOff x="2645664" y="2011680"/>
            <a:chExt cx="735606" cy="74659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FB4467-775F-4443-B993-7DE67A34DE7D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167860-8914-274D-989B-2CC8DABECDA9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1153C681-12B3-514E-AC06-D61BD5A1F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502" y="484882"/>
            <a:ext cx="9718653" cy="11841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DFB0CB-3CC9-4187-AD3F-4DF5320EAEE0}"/>
              </a:ext>
            </a:extLst>
          </p:cNvPr>
          <p:cNvSpPr txBox="1"/>
          <p:nvPr/>
        </p:nvSpPr>
        <p:spPr>
          <a:xfrm>
            <a:off x="1920239" y="6423496"/>
            <a:ext cx="9718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KNIGHT FOUNDATION SCHOOL OF COMPUTING AND INFORMATION SCIENCES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C74E7D-D65E-4EDD-8AEC-FD943587A3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43690" y="2952426"/>
            <a:ext cx="6441747" cy="95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1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bird&#10;&#10;Description automatically generated">
            <a:extLst>
              <a:ext uri="{FF2B5EF4-FFF2-40B4-BE49-F238E27FC236}">
                <a16:creationId xmlns:a16="http://schemas.microsoft.com/office/drawing/2014/main" id="{5F97C3C2-D5C8-EB49-8DE5-C7950987D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b="14612"/>
          <a:stretch/>
        </p:blipFill>
        <p:spPr>
          <a:xfrm>
            <a:off x="1676452" y="-15893"/>
            <a:ext cx="10515548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4D812F-6EDF-E242-A198-4AD3D46B4497}"/>
              </a:ext>
            </a:extLst>
          </p:cNvPr>
          <p:cNvSpPr/>
          <p:nvPr/>
        </p:nvSpPr>
        <p:spPr>
          <a:xfrm rot="5400000" flipH="1">
            <a:off x="-1807413" y="3374136"/>
            <a:ext cx="6858000" cy="109728"/>
          </a:xfrm>
          <a:prstGeom prst="rect">
            <a:avLst/>
          </a:prstGeom>
          <a:gradFill>
            <a:gsLst>
              <a:gs pos="7000">
                <a:srgbClr val="00FFFF"/>
              </a:gs>
              <a:gs pos="79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BFB429-6ED1-9840-8030-6EEE837B7CA4}"/>
              </a:ext>
            </a:extLst>
          </p:cNvPr>
          <p:cNvGrpSpPr/>
          <p:nvPr/>
        </p:nvGrpSpPr>
        <p:grpSpPr>
          <a:xfrm>
            <a:off x="11449163" y="211742"/>
            <a:ext cx="522582" cy="530387"/>
            <a:chOff x="11140977" y="745236"/>
            <a:chExt cx="522582" cy="53038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35291A1-D8B1-5046-97BD-78A73BE38F26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2070B9-1F19-A244-95F2-2FCCC224A26B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DACE23DA-9542-A744-8C96-B7B5990E8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9" y="532435"/>
            <a:ext cx="9718653" cy="118415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B64CA63-C751-4749-A228-9B5971F5F9F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917998" y="1825625"/>
            <a:ext cx="4758353" cy="395541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F692DC2-4015-8641-B860-64223B7D09B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80538" y="1825625"/>
            <a:ext cx="4758353" cy="395541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784944-EF16-48E8-BFF6-53AAA45F0C4F}"/>
              </a:ext>
            </a:extLst>
          </p:cNvPr>
          <p:cNvSpPr txBox="1"/>
          <p:nvPr/>
        </p:nvSpPr>
        <p:spPr>
          <a:xfrm>
            <a:off x="1920239" y="6423496"/>
            <a:ext cx="9718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KNIGHT FOUNDATION SCHOOL OF COMPUTING AND INFORMATION SCIENCES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D02D95C-19CC-4932-A77C-89D5A7C255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62402" y="2974847"/>
            <a:ext cx="6138684" cy="90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6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bird&#10;&#10;Description automatically generated">
            <a:extLst>
              <a:ext uri="{FF2B5EF4-FFF2-40B4-BE49-F238E27FC236}">
                <a16:creationId xmlns:a16="http://schemas.microsoft.com/office/drawing/2014/main" id="{6703E010-B3D3-0545-B5A6-ECFDEE96E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b="14612"/>
          <a:stretch/>
        </p:blipFill>
        <p:spPr>
          <a:xfrm>
            <a:off x="1629690" y="0"/>
            <a:ext cx="10515548" cy="685799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B5802E-8632-E64F-8945-8F160C08F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0537" y="1828097"/>
            <a:ext cx="4758353" cy="664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43C58D-66FC-EC4B-AF3D-11609BB07BCA}"/>
              </a:ext>
            </a:extLst>
          </p:cNvPr>
          <p:cNvSpPr/>
          <p:nvPr/>
        </p:nvSpPr>
        <p:spPr>
          <a:xfrm rot="5400000" flipH="1">
            <a:off x="-1807413" y="3374136"/>
            <a:ext cx="6858000" cy="109728"/>
          </a:xfrm>
          <a:prstGeom prst="rect">
            <a:avLst/>
          </a:prstGeom>
          <a:gradFill>
            <a:gsLst>
              <a:gs pos="7000">
                <a:srgbClr val="00FFFF"/>
              </a:gs>
              <a:gs pos="79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9C4E7B0-E4B2-0545-BE9A-EE4013FB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9" y="532435"/>
            <a:ext cx="9718653" cy="118415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D4DAFC2-6EE1-3B42-9575-9B41DF4766D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917998" y="2604304"/>
            <a:ext cx="4758353" cy="317673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676E0BC-80F8-5A4B-AFE6-CBE81AA00EB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80538" y="2604304"/>
            <a:ext cx="4758353" cy="317673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476638F-A0DB-CF49-A717-741B8C6AA1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17998" y="1828097"/>
            <a:ext cx="4758353" cy="664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E77852-9967-2346-B99F-0FB506F9F8CF}"/>
              </a:ext>
            </a:extLst>
          </p:cNvPr>
          <p:cNvGrpSpPr/>
          <p:nvPr/>
        </p:nvGrpSpPr>
        <p:grpSpPr>
          <a:xfrm>
            <a:off x="11449163" y="211742"/>
            <a:ext cx="522582" cy="530387"/>
            <a:chOff x="11140977" y="745236"/>
            <a:chExt cx="522582" cy="53038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326E00-68C1-4241-8C4E-723F6006811E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2150E91-0429-0440-9F6E-64AC0BE947C8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A6D0C86-D60C-4236-9226-629183B39DF8}"/>
              </a:ext>
            </a:extLst>
          </p:cNvPr>
          <p:cNvSpPr txBox="1"/>
          <p:nvPr/>
        </p:nvSpPr>
        <p:spPr>
          <a:xfrm>
            <a:off x="1920239" y="6423496"/>
            <a:ext cx="9718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KNIGHT FOUNDATION SCHOOL OF COMPUTING AND INFORMATION SCIENCES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908B00A-BAFE-4C1C-88DC-D1D1873BF0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62402" y="2974847"/>
            <a:ext cx="6138684" cy="90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5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ird&#10;&#10;Description automatically generated">
            <a:extLst>
              <a:ext uri="{FF2B5EF4-FFF2-40B4-BE49-F238E27FC236}">
                <a16:creationId xmlns:a16="http://schemas.microsoft.com/office/drawing/2014/main" id="{6B45E2C7-E5EC-C24B-9C99-56E1CF9A74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b="14612"/>
          <a:stretch/>
        </p:blipFill>
        <p:spPr>
          <a:xfrm>
            <a:off x="1676452" y="1"/>
            <a:ext cx="1051554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C8C506-62B0-3B4E-A6FC-2F95F5B74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9" y="532435"/>
            <a:ext cx="9718653" cy="118415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37528-8BB0-6B46-9CD9-542AA14DD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1825625"/>
            <a:ext cx="9718652" cy="395541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08B41F-7AC6-4646-A4EF-B85BEC21B971}"/>
              </a:ext>
            </a:extLst>
          </p:cNvPr>
          <p:cNvSpPr/>
          <p:nvPr/>
        </p:nvSpPr>
        <p:spPr>
          <a:xfrm rot="16200000">
            <a:off x="-1798127" y="3374137"/>
            <a:ext cx="6858002" cy="109728"/>
          </a:xfrm>
          <a:prstGeom prst="rect">
            <a:avLst/>
          </a:prstGeom>
          <a:gradFill>
            <a:gsLst>
              <a:gs pos="0">
                <a:srgbClr val="D92D8A"/>
              </a:gs>
              <a:gs pos="64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8DA30B-7299-9445-B19A-0CC109A3963D}"/>
              </a:ext>
            </a:extLst>
          </p:cNvPr>
          <p:cNvGrpSpPr/>
          <p:nvPr/>
        </p:nvGrpSpPr>
        <p:grpSpPr>
          <a:xfrm flipH="1">
            <a:off x="11449544" y="206704"/>
            <a:ext cx="522582" cy="530386"/>
            <a:chOff x="2645664" y="2011680"/>
            <a:chExt cx="735606" cy="74659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668193-3E8C-7D4A-B1D7-30D40F558C4F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5EF9CE8-3C50-9642-B0F3-AD94682FC91D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5F6579C-7E91-4A26-8DD5-7810FEDBEA14}"/>
              </a:ext>
            </a:extLst>
          </p:cNvPr>
          <p:cNvSpPr txBox="1"/>
          <p:nvPr/>
        </p:nvSpPr>
        <p:spPr>
          <a:xfrm>
            <a:off x="1920239" y="6423496"/>
            <a:ext cx="9718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KNIGHT FOUNDATION SCHOOL OF COMPUTING AND INFORMATION SCIENCES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9B26FA-09C8-42C8-A0F0-C1ECF787C2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62402" y="2974847"/>
            <a:ext cx="6138684" cy="90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4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ird&#10;&#10;Description automatically generated">
            <a:extLst>
              <a:ext uri="{FF2B5EF4-FFF2-40B4-BE49-F238E27FC236}">
                <a16:creationId xmlns:a16="http://schemas.microsoft.com/office/drawing/2014/main" id="{AB0F2593-D040-CE46-9D46-AEE707D65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b="14612"/>
          <a:stretch/>
        </p:blipFill>
        <p:spPr>
          <a:xfrm>
            <a:off x="1676452" y="1"/>
            <a:ext cx="10515548" cy="68579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ACE23DA-9542-A744-8C96-B7B5990E8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9" y="532435"/>
            <a:ext cx="9718653" cy="118415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B64CA63-C751-4749-A228-9B5971F5F9F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917998" y="1825625"/>
            <a:ext cx="4758353" cy="395541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F692DC2-4015-8641-B860-64223B7D09B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80538" y="1825625"/>
            <a:ext cx="4758353" cy="395541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0CD2BF-6A83-E845-9F39-A907A5CB403C}"/>
              </a:ext>
            </a:extLst>
          </p:cNvPr>
          <p:cNvSpPr/>
          <p:nvPr/>
        </p:nvSpPr>
        <p:spPr>
          <a:xfrm rot="16200000">
            <a:off x="-1798127" y="3374137"/>
            <a:ext cx="6858002" cy="109728"/>
          </a:xfrm>
          <a:prstGeom prst="rect">
            <a:avLst/>
          </a:prstGeom>
          <a:gradFill>
            <a:gsLst>
              <a:gs pos="0">
                <a:srgbClr val="D92D8A"/>
              </a:gs>
              <a:gs pos="64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62240E-025C-0445-BD7A-F02F43359145}"/>
              </a:ext>
            </a:extLst>
          </p:cNvPr>
          <p:cNvGrpSpPr/>
          <p:nvPr/>
        </p:nvGrpSpPr>
        <p:grpSpPr>
          <a:xfrm flipH="1">
            <a:off x="11449544" y="206704"/>
            <a:ext cx="522582" cy="530386"/>
            <a:chOff x="2645664" y="2011680"/>
            <a:chExt cx="735606" cy="74659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91D3E7-2C9E-764A-9670-DBB68FF15FB1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EA741CD-3DEC-B245-9AFC-9FC4C82108AE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21491C1-DD60-408F-837A-8AC7E162E9BE}"/>
              </a:ext>
            </a:extLst>
          </p:cNvPr>
          <p:cNvSpPr txBox="1"/>
          <p:nvPr/>
        </p:nvSpPr>
        <p:spPr>
          <a:xfrm>
            <a:off x="1920239" y="6423496"/>
            <a:ext cx="9718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KNIGHT FOUNDATION SCHOOL OF COMPUTING AND INFORMATION SCIENCES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8B9647-1CC7-4FF2-97CB-9B55DA93F0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62402" y="2974847"/>
            <a:ext cx="6138684" cy="90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bird&#10;&#10;Description automatically generated">
            <a:extLst>
              <a:ext uri="{FF2B5EF4-FFF2-40B4-BE49-F238E27FC236}">
                <a16:creationId xmlns:a16="http://schemas.microsoft.com/office/drawing/2014/main" id="{022C99D2-1B16-0C4A-9775-49B36FE1BE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b="14612"/>
          <a:stretch/>
        </p:blipFill>
        <p:spPr>
          <a:xfrm>
            <a:off x="1676452" y="1"/>
            <a:ext cx="10515548" cy="685799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B5802E-8632-E64F-8945-8F160C08F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0537" y="1828097"/>
            <a:ext cx="4758353" cy="664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9C4E7B0-E4B2-0545-BE9A-EE4013FB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9" y="532435"/>
            <a:ext cx="9718653" cy="118415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D4DAFC2-6EE1-3B42-9575-9B41DF4766D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917998" y="2604304"/>
            <a:ext cx="4758353" cy="317673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676E0BC-80F8-5A4B-AFE6-CBE81AA00EB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80538" y="2604304"/>
            <a:ext cx="4758353" cy="317673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476638F-A0DB-CF49-A717-741B8C6AA1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17998" y="1828097"/>
            <a:ext cx="4758353" cy="664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DDDF24-63E3-1144-8F35-8B6D801840C3}"/>
              </a:ext>
            </a:extLst>
          </p:cNvPr>
          <p:cNvSpPr/>
          <p:nvPr/>
        </p:nvSpPr>
        <p:spPr>
          <a:xfrm rot="16200000">
            <a:off x="-1798127" y="3374137"/>
            <a:ext cx="6858002" cy="109728"/>
          </a:xfrm>
          <a:prstGeom prst="rect">
            <a:avLst/>
          </a:prstGeom>
          <a:gradFill>
            <a:gsLst>
              <a:gs pos="0">
                <a:srgbClr val="D92D8A"/>
              </a:gs>
              <a:gs pos="64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53B207-3BC6-4F4F-92C2-EE2F7F247B5C}"/>
              </a:ext>
            </a:extLst>
          </p:cNvPr>
          <p:cNvGrpSpPr/>
          <p:nvPr/>
        </p:nvGrpSpPr>
        <p:grpSpPr>
          <a:xfrm flipH="1">
            <a:off x="11449544" y="206704"/>
            <a:ext cx="522582" cy="530386"/>
            <a:chOff x="2645664" y="2011680"/>
            <a:chExt cx="735606" cy="74659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2A6560-528D-454C-A741-F3D3FD66E863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74A48F-799F-494F-834C-E9D21460F599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6728698-CB70-4527-BE2D-DBF05AA0E256}"/>
              </a:ext>
            </a:extLst>
          </p:cNvPr>
          <p:cNvSpPr txBox="1"/>
          <p:nvPr/>
        </p:nvSpPr>
        <p:spPr>
          <a:xfrm>
            <a:off x="1920239" y="6423496"/>
            <a:ext cx="9718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KNIGHT FOUNDATION SCHOOL OF COMPUTING AND INFORMATION SCIENCES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EB4D60-3AEE-4EA2-96DD-0AF6D38F25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62402" y="2974847"/>
            <a:ext cx="6138684" cy="90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37528-8BB0-6B46-9CD9-542AA14DD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1825625"/>
            <a:ext cx="9718652" cy="395541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BFDFFD2-CF01-B641-84F5-91E3E9172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418" b="15704"/>
          <a:stretch/>
        </p:blipFill>
        <p:spPr>
          <a:xfrm>
            <a:off x="0" y="0"/>
            <a:ext cx="156058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2B8506-6E68-6E43-9B6F-99C933A9CB61}"/>
              </a:ext>
            </a:extLst>
          </p:cNvPr>
          <p:cNvSpPr/>
          <p:nvPr/>
        </p:nvSpPr>
        <p:spPr>
          <a:xfrm rot="5400000" flipH="1">
            <a:off x="-1819770" y="3374136"/>
            <a:ext cx="6858000" cy="109728"/>
          </a:xfrm>
          <a:prstGeom prst="rect">
            <a:avLst/>
          </a:prstGeom>
          <a:gradFill>
            <a:gsLst>
              <a:gs pos="7000">
                <a:srgbClr val="00FFFF"/>
              </a:gs>
              <a:gs pos="79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13B947-105A-2D4F-BFAA-2D85907D7FCA}"/>
              </a:ext>
            </a:extLst>
          </p:cNvPr>
          <p:cNvGrpSpPr/>
          <p:nvPr/>
        </p:nvGrpSpPr>
        <p:grpSpPr>
          <a:xfrm>
            <a:off x="11449163" y="211742"/>
            <a:ext cx="522582" cy="530387"/>
            <a:chOff x="11140977" y="745236"/>
            <a:chExt cx="522582" cy="53038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9F3284-5302-A74F-A74E-AA4D292D55F1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B9F6588-7CB2-C746-984E-801A704464CF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96FF5BE9-D429-1543-86A0-F3CDB318056B}"/>
              </a:ext>
            </a:extLst>
          </p:cNvPr>
          <p:cNvSpPr txBox="1">
            <a:spLocks/>
          </p:cNvSpPr>
          <p:nvPr/>
        </p:nvSpPr>
        <p:spPr>
          <a:xfrm>
            <a:off x="1920239" y="532435"/>
            <a:ext cx="9718653" cy="1184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2A68826-4237-D248-930D-663F392D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502" y="484882"/>
            <a:ext cx="9718653" cy="11841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9618B-5042-4322-A090-571984A7BFD0}"/>
              </a:ext>
            </a:extLst>
          </p:cNvPr>
          <p:cNvSpPr txBox="1"/>
          <p:nvPr/>
        </p:nvSpPr>
        <p:spPr>
          <a:xfrm>
            <a:off x="1920239" y="6423496"/>
            <a:ext cx="9718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KNIGHT FOUNDATION SCHOOL OF COMPUTING AND INFORMATION SCIENCES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662803-2230-40B5-B24E-AAD2B4D854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43690" y="2952426"/>
            <a:ext cx="6441747" cy="95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9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68DBBB-ACF3-3E4A-9E43-4A4D845BD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418" b="15704"/>
          <a:stretch/>
        </p:blipFill>
        <p:spPr>
          <a:xfrm>
            <a:off x="0" y="0"/>
            <a:ext cx="1560582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A0A2B34-3486-F741-B14F-817B8DD78F82}"/>
              </a:ext>
            </a:extLst>
          </p:cNvPr>
          <p:cNvSpPr/>
          <p:nvPr/>
        </p:nvSpPr>
        <p:spPr>
          <a:xfrm rot="5400000" flipH="1">
            <a:off x="-1819770" y="3374136"/>
            <a:ext cx="6858000" cy="109728"/>
          </a:xfrm>
          <a:prstGeom prst="rect">
            <a:avLst/>
          </a:prstGeom>
          <a:gradFill>
            <a:gsLst>
              <a:gs pos="7000">
                <a:srgbClr val="00FFFF"/>
              </a:gs>
              <a:gs pos="79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3383B5-3E75-294D-8915-7DE84AEA5398}"/>
              </a:ext>
            </a:extLst>
          </p:cNvPr>
          <p:cNvGrpSpPr/>
          <p:nvPr/>
        </p:nvGrpSpPr>
        <p:grpSpPr>
          <a:xfrm>
            <a:off x="11449163" y="211742"/>
            <a:ext cx="522582" cy="530387"/>
            <a:chOff x="11140977" y="745236"/>
            <a:chExt cx="522582" cy="53038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DC1C9BB-1B72-7546-94E0-FB2C9E053BC9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28FE50A-B4DE-5341-952B-7F5EE0C16442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D1E6CC2-30A4-7C40-A920-089876E62E7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918000" y="1825625"/>
            <a:ext cx="4758352" cy="395541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43D506A-3611-8240-96FE-B151FD69561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880538" y="1825625"/>
            <a:ext cx="4758353" cy="395541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427D702-6B89-0E40-BF8E-76E7259D7DCC}"/>
              </a:ext>
            </a:extLst>
          </p:cNvPr>
          <p:cNvSpPr txBox="1">
            <a:spLocks/>
          </p:cNvSpPr>
          <p:nvPr/>
        </p:nvSpPr>
        <p:spPr>
          <a:xfrm>
            <a:off x="1920239" y="532435"/>
            <a:ext cx="9718653" cy="1184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55CA523-D800-5D49-A2D1-EEFA13E4D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502" y="484882"/>
            <a:ext cx="9718653" cy="11841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D37F6-DCA5-42D3-8327-6FDAB13A2F70}"/>
              </a:ext>
            </a:extLst>
          </p:cNvPr>
          <p:cNvSpPr txBox="1"/>
          <p:nvPr/>
        </p:nvSpPr>
        <p:spPr>
          <a:xfrm>
            <a:off x="1920239" y="6423496"/>
            <a:ext cx="9718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KNIGHT FOUNDATION SCHOOL OF COMPUTING AND INFORMATION SCIENCES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0A9F93-47C5-421E-9EAC-DE98B7B5FF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43690" y="2952426"/>
            <a:ext cx="6441747" cy="95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8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953D491-F2EA-794A-846D-BFBD2E78A7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418" b="15704"/>
          <a:stretch/>
        </p:blipFill>
        <p:spPr>
          <a:xfrm>
            <a:off x="0" y="0"/>
            <a:ext cx="1560582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160586-861C-4B4A-B3C1-7DED77E0D98D}"/>
              </a:ext>
            </a:extLst>
          </p:cNvPr>
          <p:cNvSpPr/>
          <p:nvPr/>
        </p:nvSpPr>
        <p:spPr>
          <a:xfrm rot="5400000" flipH="1">
            <a:off x="-1819770" y="3374136"/>
            <a:ext cx="6858000" cy="109728"/>
          </a:xfrm>
          <a:prstGeom prst="rect">
            <a:avLst/>
          </a:prstGeom>
          <a:gradFill>
            <a:gsLst>
              <a:gs pos="7000">
                <a:srgbClr val="00FFFF"/>
              </a:gs>
              <a:gs pos="79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27F4DB-DB0D-C445-9BAA-CE7846200FC3}"/>
              </a:ext>
            </a:extLst>
          </p:cNvPr>
          <p:cNvGrpSpPr/>
          <p:nvPr/>
        </p:nvGrpSpPr>
        <p:grpSpPr>
          <a:xfrm>
            <a:off x="11449163" y="211742"/>
            <a:ext cx="522582" cy="530387"/>
            <a:chOff x="11140977" y="745236"/>
            <a:chExt cx="522582" cy="53038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99A9E4-2E47-2945-AF49-E86039D6D3CF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D6E70C2-2120-234D-8BF5-03A197FE33CD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BD8A8E29-002D-6745-92EB-C836B7703765}"/>
              </a:ext>
            </a:extLst>
          </p:cNvPr>
          <p:cNvSpPr txBox="1">
            <a:spLocks/>
          </p:cNvSpPr>
          <p:nvPr/>
        </p:nvSpPr>
        <p:spPr>
          <a:xfrm>
            <a:off x="1920239" y="532435"/>
            <a:ext cx="9718653" cy="1184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E8CB21D-760E-514E-98A5-053FFF675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0537" y="1828097"/>
            <a:ext cx="4758353" cy="6647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FE720C6-CE9D-C64F-92A8-6C6EB38AD12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917998" y="2604304"/>
            <a:ext cx="4758353" cy="317673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61A61CC-C961-D247-98B4-879684A0F9A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80538" y="2604304"/>
            <a:ext cx="4758353" cy="317673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0A45143-BF27-0D40-9F3B-9A915AF3E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17998" y="1828097"/>
            <a:ext cx="4758353" cy="6647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B258CE01-A8BD-1F46-B608-609B76E18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502" y="484882"/>
            <a:ext cx="9718653" cy="11841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65C89B-51E4-44A4-9259-9437DB05D4DB}"/>
              </a:ext>
            </a:extLst>
          </p:cNvPr>
          <p:cNvSpPr txBox="1"/>
          <p:nvPr/>
        </p:nvSpPr>
        <p:spPr>
          <a:xfrm>
            <a:off x="1920239" y="6423496"/>
            <a:ext cx="9718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KNIGHT FOUNDATION SCHOOL OF COMPUTING AND INFORMATION SCIENCES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02E1C74-5791-4F35-B8C3-249770F2FE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43690" y="2952426"/>
            <a:ext cx="6441747" cy="95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3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D973CB-EE63-BD43-B7FE-EDAD0D6A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160" y="365125"/>
            <a:ext cx="95656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14FBC-539F-4F48-BDAA-9479CFFC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8160" y="1825625"/>
            <a:ext cx="9565640" cy="3955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7E73E-CAC3-5141-B961-FA2946339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81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247FA-AD6A-4011-8984-D50BA7BCC640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E9F37-99D7-6345-A7DB-AAE499C25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394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B9828-C94F-9347-8523-91B4636C6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13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38871-A9E1-4178-8A36-1F75D938958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bird&#10;&#10;Description automatically generated">
            <a:extLst>
              <a:ext uri="{FF2B5EF4-FFF2-40B4-BE49-F238E27FC236}">
                <a16:creationId xmlns:a16="http://schemas.microsoft.com/office/drawing/2014/main" id="{01EEE2DA-9DE3-7D4E-B67F-FBC3395DB34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3750" b="14612"/>
          <a:stretch/>
        </p:blipFill>
        <p:spPr>
          <a:xfrm>
            <a:off x="1676452" y="1"/>
            <a:ext cx="10515548" cy="68579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66AC07B-FC06-8B47-96FE-ABC28A19F3A3}"/>
              </a:ext>
            </a:extLst>
          </p:cNvPr>
          <p:cNvSpPr txBox="1">
            <a:spLocks/>
          </p:cNvSpPr>
          <p:nvPr/>
        </p:nvSpPr>
        <p:spPr>
          <a:xfrm>
            <a:off x="1920239" y="532435"/>
            <a:ext cx="9718653" cy="11841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DD134A-CE7D-5F44-BD79-76E9DC634245}"/>
              </a:ext>
            </a:extLst>
          </p:cNvPr>
          <p:cNvSpPr txBox="1">
            <a:spLocks/>
          </p:cNvSpPr>
          <p:nvPr/>
        </p:nvSpPr>
        <p:spPr>
          <a:xfrm>
            <a:off x="1920240" y="1825625"/>
            <a:ext cx="9718652" cy="3955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8BD53A-3411-754A-9DB0-3B962C309B46}"/>
              </a:ext>
            </a:extLst>
          </p:cNvPr>
          <p:cNvSpPr/>
          <p:nvPr/>
        </p:nvSpPr>
        <p:spPr>
          <a:xfrm rot="5400000" flipH="1">
            <a:off x="-1807413" y="3374136"/>
            <a:ext cx="6858000" cy="109728"/>
          </a:xfrm>
          <a:prstGeom prst="rect">
            <a:avLst/>
          </a:prstGeom>
          <a:gradFill>
            <a:gsLst>
              <a:gs pos="7000">
                <a:srgbClr val="00FFFF"/>
              </a:gs>
              <a:gs pos="79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1AD9AE-0B5A-C54A-848F-E631A944D67D}"/>
              </a:ext>
            </a:extLst>
          </p:cNvPr>
          <p:cNvGrpSpPr/>
          <p:nvPr/>
        </p:nvGrpSpPr>
        <p:grpSpPr>
          <a:xfrm>
            <a:off x="11449163" y="211742"/>
            <a:ext cx="522582" cy="530387"/>
            <a:chOff x="11140977" y="745236"/>
            <a:chExt cx="522582" cy="53038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19EE1A-9E9C-9F4B-9020-2809B2404DB1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2E4CCC2-725D-534E-88C7-340D8837A885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29EB215-C3EA-440D-89A5-C2F3A96E6957}"/>
              </a:ext>
            </a:extLst>
          </p:cNvPr>
          <p:cNvSpPr txBox="1"/>
          <p:nvPr/>
        </p:nvSpPr>
        <p:spPr>
          <a:xfrm>
            <a:off x="1920239" y="6423496"/>
            <a:ext cx="9718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KNIGHT FOUNDATION SCHOOL OF COMPUTING AND INFORMATION SCIENCES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6F9619-8E7C-47FA-94BB-823A3DB3F78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62402" y="2974847"/>
            <a:ext cx="6138684" cy="90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4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rusuarez@fiu.edu" TargetMode="External"/><Relationship Id="rId2" Type="http://schemas.openxmlformats.org/officeDocument/2006/relationships/hyperlink" Target="mailto:tcickovs@fiu.edu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F467C-7524-56AE-256F-8EEA597B7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9" y="532435"/>
            <a:ext cx="9718653" cy="1503194"/>
          </a:xfrm>
        </p:spPr>
        <p:txBody>
          <a:bodyPr>
            <a:normAutofit fontScale="90000"/>
          </a:bodyPr>
          <a:lstStyle/>
          <a:p>
            <a:r>
              <a:rPr lang="en-US" dirty="0"/>
              <a:t>KFSCIS Town Hall: Curriculum Changes, Computer Science (CS) and Cybersecurity (CY)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409AE-05DB-D67E-14AA-ACDEEEF97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Trevor </a:t>
            </a:r>
            <a:r>
              <a:rPr lang="en-US" b="1" dirty="0" err="1"/>
              <a:t>Cickovski</a:t>
            </a:r>
            <a:r>
              <a:rPr lang="en-US" b="1" dirty="0"/>
              <a:t>, </a:t>
            </a:r>
            <a:r>
              <a:rPr lang="en-US" dirty="0"/>
              <a:t>Associate Director</a:t>
            </a:r>
          </a:p>
          <a:p>
            <a:r>
              <a:rPr lang="en-US" b="1" dirty="0"/>
              <a:t>Nagarajan Prabakar, </a:t>
            </a:r>
            <a:r>
              <a:rPr lang="en-US" dirty="0"/>
              <a:t>Undergraduate Program Director</a:t>
            </a:r>
          </a:p>
          <a:p>
            <a:r>
              <a:rPr lang="en-US" b="1" dirty="0"/>
              <a:t>Patricia McDermott-Wells, </a:t>
            </a:r>
            <a:r>
              <a:rPr lang="en-US" dirty="0"/>
              <a:t>Undergraduate Program Committee (UPC) Chair</a:t>
            </a:r>
          </a:p>
          <a:p>
            <a:r>
              <a:rPr lang="en-US" b="1" dirty="0"/>
              <a:t>Kianoosh </a:t>
            </a:r>
            <a:r>
              <a:rPr lang="en-US" b="1" dirty="0" err="1"/>
              <a:t>Boroojeni</a:t>
            </a:r>
            <a:r>
              <a:rPr lang="en-US" b="1" dirty="0"/>
              <a:t>, </a:t>
            </a:r>
            <a:r>
              <a:rPr lang="en-US" dirty="0"/>
              <a:t>UPC Computer Science Sub-Committee Chair</a:t>
            </a:r>
          </a:p>
          <a:p>
            <a:r>
              <a:rPr lang="en-US" b="1" dirty="0"/>
              <a:t>Ahmad Waqas</a:t>
            </a:r>
            <a:r>
              <a:rPr lang="en-US" dirty="0"/>
              <a:t>, UPC Cybersecurity Sub-Committee Chair</a:t>
            </a:r>
          </a:p>
          <a:p>
            <a:r>
              <a:rPr lang="en-US" b="1" dirty="0"/>
              <a:t>Ruth Suarez, </a:t>
            </a:r>
            <a:r>
              <a:rPr lang="en-US" dirty="0"/>
              <a:t>Academic Advising Manager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13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DC282-C6A1-C463-7774-4EDC2A026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B4D621-F857-8DEA-8DF2-099A37B7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Change #2: Implications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66CBA-DC02-CEAA-E89B-9B27928C9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443" y="1611888"/>
            <a:ext cx="1781175" cy="1333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326283-B63A-86CA-04F3-20B45C2BE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618" y="1653512"/>
            <a:ext cx="1752600" cy="121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D53A9A-BB98-1463-4424-73380DE88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393" y="1726031"/>
            <a:ext cx="1760432" cy="10741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C36AD1-B1DA-5874-5CB2-5A75FC2BB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349" y="1726031"/>
            <a:ext cx="1851651" cy="1074162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94199D09-6CFC-DBBE-EFD1-E722682C8F58}"/>
              </a:ext>
            </a:extLst>
          </p:cNvPr>
          <p:cNvSpPr/>
          <p:nvPr/>
        </p:nvSpPr>
        <p:spPr>
          <a:xfrm>
            <a:off x="6563405" y="1837766"/>
            <a:ext cx="1066800" cy="8817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05E0DB85-A9F9-AE22-EA4D-9F3FB92B6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502" y="3268404"/>
            <a:ext cx="9718652" cy="3955415"/>
          </a:xfrm>
        </p:spPr>
        <p:txBody>
          <a:bodyPr/>
          <a:lstStyle/>
          <a:p>
            <a:r>
              <a:rPr lang="en-US" dirty="0"/>
              <a:t>CNT4713 will still be offered (as an elective, as mentioned)</a:t>
            </a:r>
          </a:p>
          <a:p>
            <a:r>
              <a:rPr lang="en-US" dirty="0"/>
              <a:t>CGS1920 will no longer be offered</a:t>
            </a:r>
          </a:p>
          <a:p>
            <a:pPr lvl="1"/>
            <a:r>
              <a:rPr lang="en-US" dirty="0"/>
              <a:t>This impacts other degrees as well so we will discuss at the end, but just note for the moment</a:t>
            </a:r>
          </a:p>
        </p:txBody>
      </p:sp>
    </p:spTree>
    <p:extLst>
      <p:ext uri="{BB962C8B-B14F-4D97-AF65-F5344CB8AC3E}">
        <p14:creationId xmlns:p14="http://schemas.microsoft.com/office/powerpoint/2010/main" val="3503281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0529FF-7AFB-CC29-DEC9-B3860A566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39" y="867744"/>
            <a:ext cx="9718652" cy="1401144"/>
          </a:xfrm>
        </p:spPr>
        <p:txBody>
          <a:bodyPr>
            <a:normAutofit/>
          </a:bodyPr>
          <a:lstStyle/>
          <a:p>
            <a:r>
              <a:rPr lang="en-US" dirty="0"/>
              <a:t>Core has grown by 5 credits</a:t>
            </a:r>
          </a:p>
          <a:p>
            <a:pPr lvl="1"/>
            <a:r>
              <a:rPr lang="en-US" dirty="0"/>
              <a:t>Courses Added: COP2047, COP3410, COP4710, COP4849 (+12 credits)</a:t>
            </a:r>
          </a:p>
          <a:p>
            <a:pPr lvl="1"/>
            <a:r>
              <a:rPr lang="en-US" dirty="0"/>
              <a:t>Courses Removed: COP2210, CGS1920, CNT4713 (-7 credits)</a:t>
            </a:r>
          </a:p>
          <a:p>
            <a:r>
              <a:rPr lang="en-US" dirty="0"/>
              <a:t>We are shrinking the elective requirement by 9 credits (three courses)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6D3A6F-0AFB-1D47-C942-6ECEB44E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9" y="-146489"/>
            <a:ext cx="9718653" cy="1184156"/>
          </a:xfrm>
        </p:spPr>
        <p:txBody>
          <a:bodyPr/>
          <a:lstStyle/>
          <a:p>
            <a:r>
              <a:rPr lang="en-US" dirty="0"/>
              <a:t>CS Change #3: Electives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194F3D-B616-6ABF-F113-F6B1CF0F9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530" y="2421050"/>
            <a:ext cx="8939327" cy="433612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D1507C-90AE-EE2D-ED54-68A2F6C59329}"/>
              </a:ext>
            </a:extLst>
          </p:cNvPr>
          <p:cNvCxnSpPr/>
          <p:nvPr/>
        </p:nvCxnSpPr>
        <p:spPr>
          <a:xfrm flipV="1">
            <a:off x="3331029" y="2503714"/>
            <a:ext cx="315685" cy="2177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9B991CA-4682-1458-57C5-F35AE77FE7FC}"/>
              </a:ext>
            </a:extLst>
          </p:cNvPr>
          <p:cNvSpPr txBox="1"/>
          <p:nvPr/>
        </p:nvSpPr>
        <p:spPr>
          <a:xfrm>
            <a:off x="3268298" y="21603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645BD5-78D7-D858-1DC4-D691D2B3009A}"/>
              </a:ext>
            </a:extLst>
          </p:cNvPr>
          <p:cNvCxnSpPr/>
          <p:nvPr/>
        </p:nvCxnSpPr>
        <p:spPr>
          <a:xfrm flipV="1">
            <a:off x="7149330" y="2486093"/>
            <a:ext cx="315685" cy="2177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706B168-BC23-B015-781B-F7CE147C7697}"/>
              </a:ext>
            </a:extLst>
          </p:cNvPr>
          <p:cNvSpPr txBox="1"/>
          <p:nvPr/>
        </p:nvSpPr>
        <p:spPr>
          <a:xfrm>
            <a:off x="6779565" y="213438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Foundations</a:t>
            </a:r>
          </a:p>
        </p:txBody>
      </p:sp>
    </p:spTree>
    <p:extLst>
      <p:ext uri="{BB962C8B-B14F-4D97-AF65-F5344CB8AC3E}">
        <p14:creationId xmlns:p14="http://schemas.microsoft.com/office/powerpoint/2010/main" val="255143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475FD1B-1B66-7884-00BE-28C20B244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521" y="507742"/>
            <a:ext cx="8884538" cy="454323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0F2E01-CC70-99B6-04F4-9A03485E3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0521" y="5132613"/>
            <a:ext cx="9718652" cy="1564430"/>
          </a:xfrm>
        </p:spPr>
        <p:txBody>
          <a:bodyPr/>
          <a:lstStyle/>
          <a:p>
            <a:r>
              <a:rPr lang="en-US" dirty="0"/>
              <a:t>Other (small) changes</a:t>
            </a:r>
          </a:p>
          <a:p>
            <a:pPr lvl="1"/>
            <a:r>
              <a:rPr lang="en-US" dirty="0"/>
              <a:t>COP3337 now a co- (not a pre-) requisite of CDA3102</a:t>
            </a:r>
          </a:p>
          <a:p>
            <a:pPr lvl="1"/>
            <a:r>
              <a:rPr lang="en-US" dirty="0"/>
              <a:t>CDA3102 now a co-requisite of COP4338</a:t>
            </a:r>
          </a:p>
          <a:p>
            <a:pPr lvl="1"/>
            <a:r>
              <a:rPr lang="en-US" dirty="0"/>
              <a:t>COP4710 and CEN4010 are co-requisites of new course (COP4849)</a:t>
            </a:r>
          </a:p>
          <a:p>
            <a:pPr lvl="1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C4F7E4-5EB6-3D18-5DBF-38A833EA7DC2}"/>
              </a:ext>
            </a:extLst>
          </p:cNvPr>
          <p:cNvSpPr/>
          <p:nvPr/>
        </p:nvSpPr>
        <p:spPr>
          <a:xfrm>
            <a:off x="4038600" y="2699657"/>
            <a:ext cx="522514" cy="43542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A347D07-D43A-B9F9-ABC3-D76A8DB18A21}"/>
              </a:ext>
            </a:extLst>
          </p:cNvPr>
          <p:cNvSpPr/>
          <p:nvPr/>
        </p:nvSpPr>
        <p:spPr>
          <a:xfrm>
            <a:off x="4604657" y="3287485"/>
            <a:ext cx="402771" cy="28302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DE1E7D9-3F78-EB21-06FB-E8A7C783EB57}"/>
              </a:ext>
            </a:extLst>
          </p:cNvPr>
          <p:cNvSpPr/>
          <p:nvPr/>
        </p:nvSpPr>
        <p:spPr>
          <a:xfrm>
            <a:off x="9144000" y="3962400"/>
            <a:ext cx="522514" cy="43542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7FA420-1C6A-C635-C368-8AFAB5FE89D4}"/>
              </a:ext>
            </a:extLst>
          </p:cNvPr>
          <p:cNvSpPr/>
          <p:nvPr/>
        </p:nvSpPr>
        <p:spPr>
          <a:xfrm>
            <a:off x="9688285" y="3962400"/>
            <a:ext cx="522514" cy="43542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41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1FE75E-2D40-EF77-6514-6FBB3CC87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5007428"/>
            <a:ext cx="9718652" cy="1251857"/>
          </a:xfrm>
        </p:spPr>
        <p:txBody>
          <a:bodyPr/>
          <a:lstStyle/>
          <a:p>
            <a:r>
              <a:rPr lang="en-US" dirty="0"/>
              <a:t>BS-CS (Software Design and Development Track) has all of the same changes</a:t>
            </a:r>
          </a:p>
          <a:p>
            <a:pPr lvl="1"/>
            <a:r>
              <a:rPr lang="en-US" dirty="0"/>
              <a:t>CEN4021 and CEN4072 are still required (as they were before)</a:t>
            </a:r>
          </a:p>
          <a:p>
            <a:pPr lvl="1"/>
            <a:r>
              <a:rPr lang="en-US" dirty="0"/>
              <a:t>Elective requirement shrinks from 15 credits to 6 credits (same 9-credit reduction, same expectation of taking one from Foundations)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03F487-9EC7-2ECD-64F4-784A4D2CF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0" y="240538"/>
            <a:ext cx="9718652" cy="438906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F2498CD-86E9-B9DB-3791-451B18B9A4A0}"/>
              </a:ext>
            </a:extLst>
          </p:cNvPr>
          <p:cNvSpPr/>
          <p:nvPr/>
        </p:nvSpPr>
        <p:spPr>
          <a:xfrm>
            <a:off x="8773886" y="119743"/>
            <a:ext cx="1284514" cy="105591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9590836-176A-A70C-A4A5-DA6AEBABF22F}"/>
              </a:ext>
            </a:extLst>
          </p:cNvPr>
          <p:cNvSpPr/>
          <p:nvPr/>
        </p:nvSpPr>
        <p:spPr>
          <a:xfrm>
            <a:off x="7489372" y="119743"/>
            <a:ext cx="1284514" cy="105591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029FF7-012C-E141-F09B-D1AE59FEB9C4}"/>
              </a:ext>
            </a:extLst>
          </p:cNvPr>
          <p:cNvSpPr/>
          <p:nvPr/>
        </p:nvSpPr>
        <p:spPr>
          <a:xfrm>
            <a:off x="8218714" y="2536371"/>
            <a:ext cx="1284514" cy="105591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5436E2-C8CD-8F69-3582-AB8774FC1B75}"/>
              </a:ext>
            </a:extLst>
          </p:cNvPr>
          <p:cNvSpPr/>
          <p:nvPr/>
        </p:nvSpPr>
        <p:spPr>
          <a:xfrm>
            <a:off x="8860971" y="3662883"/>
            <a:ext cx="1284514" cy="105591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873A58-CADD-D673-5BFF-1128847BA150}"/>
              </a:ext>
            </a:extLst>
          </p:cNvPr>
          <p:cNvSpPr/>
          <p:nvPr/>
        </p:nvSpPr>
        <p:spPr>
          <a:xfrm>
            <a:off x="4593772" y="1807029"/>
            <a:ext cx="522514" cy="43542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AC2CC9-A735-FB3F-A164-0EECC42612BB}"/>
              </a:ext>
            </a:extLst>
          </p:cNvPr>
          <p:cNvSpPr/>
          <p:nvPr/>
        </p:nvSpPr>
        <p:spPr>
          <a:xfrm>
            <a:off x="4702629" y="2435072"/>
            <a:ext cx="522514" cy="43542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7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B22650-BADA-7794-6FF5-670880BA0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4648199"/>
            <a:ext cx="9718652" cy="19716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 in Computer Science</a:t>
            </a:r>
          </a:p>
          <a:p>
            <a:pPr lvl="1"/>
            <a:r>
              <a:rPr lang="en-US" dirty="0"/>
              <a:t>All of the same changes were implemented, </a:t>
            </a:r>
            <a:r>
              <a:rPr lang="en-US" u="sng" dirty="0"/>
              <a:t>with the exception</a:t>
            </a:r>
            <a:r>
              <a:rPr lang="en-US" dirty="0"/>
              <a:t> of the addition of COP4710 (Databases) and COP4849 (Web Development)</a:t>
            </a:r>
          </a:p>
          <a:p>
            <a:pPr lvl="2"/>
            <a:r>
              <a:rPr lang="en-US" dirty="0"/>
              <a:t>Only two courses added (COP2047 and COP3410), +6 credits</a:t>
            </a:r>
          </a:p>
          <a:p>
            <a:pPr lvl="2"/>
            <a:r>
              <a:rPr lang="en-US" dirty="0"/>
              <a:t>One course dropped (COP2210), -4 credits  (Net: +2)</a:t>
            </a:r>
          </a:p>
          <a:p>
            <a:pPr lvl="2"/>
            <a:r>
              <a:rPr lang="en-US" dirty="0"/>
              <a:t>Elective requirement was not lowered as much (</a:t>
            </a:r>
            <a:r>
              <a:rPr lang="en-US" u="sng" dirty="0"/>
              <a:t>6 credits</a:t>
            </a:r>
            <a:r>
              <a:rPr lang="en-US" dirty="0"/>
              <a:t> from 18 to 12), and you still need to take one from each group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FF894-B5EF-13D4-5EF9-E2E0C166D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779" y="238125"/>
            <a:ext cx="8559574" cy="418140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26D77FD-30ED-1A48-A180-CFAE4CD79189}"/>
              </a:ext>
            </a:extLst>
          </p:cNvPr>
          <p:cNvSpPr/>
          <p:nvPr/>
        </p:nvSpPr>
        <p:spPr>
          <a:xfrm>
            <a:off x="8675914" y="435429"/>
            <a:ext cx="1099457" cy="9144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B67A6A-A347-8E9A-FA5A-525386021D2E}"/>
              </a:ext>
            </a:extLst>
          </p:cNvPr>
          <p:cNvSpPr/>
          <p:nvPr/>
        </p:nvSpPr>
        <p:spPr>
          <a:xfrm>
            <a:off x="7489372" y="402772"/>
            <a:ext cx="1099457" cy="9144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5ED447-7B95-564C-F6A7-E3BEF3A8358B}"/>
              </a:ext>
            </a:extLst>
          </p:cNvPr>
          <p:cNvSpPr/>
          <p:nvPr/>
        </p:nvSpPr>
        <p:spPr>
          <a:xfrm>
            <a:off x="4833258" y="1883229"/>
            <a:ext cx="522514" cy="43542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946973-0842-197B-9CAC-9AB9EB8E83F8}"/>
              </a:ext>
            </a:extLst>
          </p:cNvPr>
          <p:cNvSpPr/>
          <p:nvPr/>
        </p:nvSpPr>
        <p:spPr>
          <a:xfrm>
            <a:off x="4942115" y="2511272"/>
            <a:ext cx="522514" cy="43542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87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F09B8D-1290-FEF8-B26A-ECCBDBE75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 in Computer Science: Elective Requirements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4E1411-9B25-560F-45FC-52C3BF586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501" y="1751919"/>
            <a:ext cx="9718653" cy="494785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D0D407-94A9-132D-603D-774F2FC9CFE8}"/>
              </a:ext>
            </a:extLst>
          </p:cNvPr>
          <p:cNvCxnSpPr/>
          <p:nvPr/>
        </p:nvCxnSpPr>
        <p:spPr>
          <a:xfrm flipV="1">
            <a:off x="3156858" y="1872343"/>
            <a:ext cx="315685" cy="2177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008EEA6-2F9A-D46C-5466-B15F4E13D154}"/>
              </a:ext>
            </a:extLst>
          </p:cNvPr>
          <p:cNvSpPr txBox="1"/>
          <p:nvPr/>
        </p:nvSpPr>
        <p:spPr>
          <a:xfrm>
            <a:off x="3094127" y="148437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48155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EABCAA-B5D9-DEC8-8290-67C0BE38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Changes: Summary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9E205B-3694-546F-B427-6492ACE0C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814036"/>
              </p:ext>
            </p:extLst>
          </p:nvPr>
        </p:nvGraphicFramePr>
        <p:xfrm>
          <a:off x="2128497" y="1669037"/>
          <a:ext cx="9718653" cy="24239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53806">
                  <a:extLst>
                    <a:ext uri="{9D8B030D-6E8A-4147-A177-3AD203B41FA5}">
                      <a16:colId xmlns:a16="http://schemas.microsoft.com/office/drawing/2014/main" val="2099072912"/>
                    </a:ext>
                  </a:extLst>
                </a:gridCol>
                <a:gridCol w="991126">
                  <a:extLst>
                    <a:ext uri="{9D8B030D-6E8A-4147-A177-3AD203B41FA5}">
                      <a16:colId xmlns:a16="http://schemas.microsoft.com/office/drawing/2014/main" val="1253430326"/>
                    </a:ext>
                  </a:extLst>
                </a:gridCol>
                <a:gridCol w="1468909">
                  <a:extLst>
                    <a:ext uri="{9D8B030D-6E8A-4147-A177-3AD203B41FA5}">
                      <a16:colId xmlns:a16="http://schemas.microsoft.com/office/drawing/2014/main" val="3866659215"/>
                    </a:ext>
                  </a:extLst>
                </a:gridCol>
                <a:gridCol w="1004812">
                  <a:extLst>
                    <a:ext uri="{9D8B030D-6E8A-4147-A177-3AD203B41FA5}">
                      <a16:colId xmlns:a16="http://schemas.microsoft.com/office/drawing/2014/main" val="3016559546"/>
                    </a:ext>
                  </a:extLst>
                </a:gridCol>
              </a:tblGrid>
              <a:tr h="575643">
                <a:tc>
                  <a:txBody>
                    <a:bodyPr/>
                    <a:lstStyle/>
                    <a:p>
                      <a:r>
                        <a:rPr lang="en-US" dirty="0"/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BS-CS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BS-CS SDD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BA-CS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391162"/>
                  </a:ext>
                </a:extLst>
              </a:tr>
              <a:tr h="694463">
                <a:tc>
                  <a:txBody>
                    <a:bodyPr/>
                    <a:lstStyle/>
                    <a:p>
                      <a:r>
                        <a:rPr lang="en-US" dirty="0"/>
                        <a:t>Intro Programming Sequence</a:t>
                      </a:r>
                    </a:p>
                    <a:p>
                      <a:r>
                        <a:rPr lang="en-US" dirty="0"/>
                        <a:t>(COP2210/COP3337 -&gt; COP2047/COP3410+COP3337)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19706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Database and Web Requirement (COP4710 and COP4849)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75707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Net-Centric Computing Removal (CNT4713)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668094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r>
                        <a:rPr lang="en-US" dirty="0"/>
                        <a:t>Intro to Computing Field Removal (CGS1920)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90501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C20445-77B8-D7A0-DB4F-5B9F3EFDC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301450"/>
              </p:ext>
            </p:extLst>
          </p:nvPr>
        </p:nvGraphicFramePr>
        <p:xfrm>
          <a:off x="2128497" y="4553910"/>
          <a:ext cx="9718653" cy="12701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27817">
                  <a:extLst>
                    <a:ext uri="{9D8B030D-6E8A-4147-A177-3AD203B41FA5}">
                      <a16:colId xmlns:a16="http://schemas.microsoft.com/office/drawing/2014/main" val="2099072912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1253430326"/>
                    </a:ext>
                  </a:extLst>
                </a:gridCol>
                <a:gridCol w="2220686">
                  <a:extLst>
                    <a:ext uri="{9D8B030D-6E8A-4147-A177-3AD203B41FA5}">
                      <a16:colId xmlns:a16="http://schemas.microsoft.com/office/drawing/2014/main" val="3866659215"/>
                    </a:ext>
                  </a:extLst>
                </a:gridCol>
                <a:gridCol w="3378064">
                  <a:extLst>
                    <a:ext uri="{9D8B030D-6E8A-4147-A177-3AD203B41FA5}">
                      <a16:colId xmlns:a16="http://schemas.microsoft.com/office/drawing/2014/main" val="3016559546"/>
                    </a:ext>
                  </a:extLst>
                </a:gridCol>
              </a:tblGrid>
              <a:tr h="575643">
                <a:tc>
                  <a:txBody>
                    <a:bodyPr/>
                    <a:lstStyle/>
                    <a:p>
                      <a:r>
                        <a:rPr lang="en-US" dirty="0"/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BS-CS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BS-CS SDD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BA-CS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391162"/>
                  </a:ext>
                </a:extLst>
              </a:tr>
              <a:tr h="694463">
                <a:tc>
                  <a:txBody>
                    <a:bodyPr/>
                    <a:lstStyle/>
                    <a:p>
                      <a:r>
                        <a:rPr lang="en-US" dirty="0"/>
                        <a:t>Elective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 credits to 12</a:t>
                      </a:r>
                    </a:p>
                    <a:p>
                      <a:r>
                        <a:rPr lang="en-US" dirty="0"/>
                        <a:t>One from Found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credits to 6</a:t>
                      </a:r>
                    </a:p>
                    <a:p>
                      <a:r>
                        <a:rPr lang="en-US" dirty="0"/>
                        <a:t>One from Found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 credits to 12</a:t>
                      </a:r>
                    </a:p>
                    <a:p>
                      <a:r>
                        <a:rPr lang="en-US" dirty="0"/>
                        <a:t>One from each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19706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785EE01-C684-270A-6633-949E9A7EF317}"/>
              </a:ext>
            </a:extLst>
          </p:cNvPr>
          <p:cNvSpPr txBox="1"/>
          <p:nvPr/>
        </p:nvSpPr>
        <p:spPr>
          <a:xfrm>
            <a:off x="2128497" y="6003786"/>
            <a:ext cx="312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Pause here. 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18688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C1F0A2-AEBC-E76D-07C5-61316FCA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892" y="142240"/>
            <a:ext cx="9718652" cy="56388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58F007-BDF4-7553-2343-9825A8267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3F92AC-0A60-3410-D9DC-5171C07F9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0"/>
            <a:ext cx="9718653" cy="1184156"/>
          </a:xfrm>
        </p:spPr>
        <p:txBody>
          <a:bodyPr/>
          <a:lstStyle/>
          <a:p>
            <a:r>
              <a:rPr lang="en-US" dirty="0"/>
              <a:t>CY Change #1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5910FFC-FBC8-DEA7-2F99-563F845CB96F}"/>
              </a:ext>
            </a:extLst>
          </p:cNvPr>
          <p:cNvSpPr txBox="1">
            <a:spLocks/>
          </p:cNvSpPr>
          <p:nvPr/>
        </p:nvSpPr>
        <p:spPr>
          <a:xfrm>
            <a:off x="1920240" y="5923280"/>
            <a:ext cx="9718652" cy="3955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Rationale for these changes is same as CS</a:t>
            </a:r>
          </a:p>
          <a:p>
            <a:pPr lvl="1"/>
            <a:r>
              <a:rPr lang="en-US" dirty="0"/>
              <a:t> COP2250 and CGS1920 will both be discontinued</a:t>
            </a:r>
          </a:p>
        </p:txBody>
      </p:sp>
    </p:spTree>
    <p:extLst>
      <p:ext uri="{BB962C8B-B14F-4D97-AF65-F5344CB8AC3E}">
        <p14:creationId xmlns:p14="http://schemas.microsoft.com/office/powerpoint/2010/main" val="908729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E9BC7-9055-655B-5205-D90CB8018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2C1F0B-A232-D0A9-CAB6-7A195D3F6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079" y="163286"/>
            <a:ext cx="9089069" cy="526868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3CC00C-1066-83E2-B476-371141E09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E1901B-773B-94AE-E020-CC82E676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767" y="163286"/>
            <a:ext cx="2554290" cy="1184156"/>
          </a:xfrm>
        </p:spPr>
        <p:txBody>
          <a:bodyPr>
            <a:normAutofit fontScale="90000"/>
          </a:bodyPr>
          <a:lstStyle/>
          <a:p>
            <a:r>
              <a:rPr lang="en-US" dirty="0"/>
              <a:t>CY </a:t>
            </a:r>
            <a:br>
              <a:rPr lang="en-US" dirty="0"/>
            </a:br>
            <a:r>
              <a:rPr lang="en-US" dirty="0"/>
              <a:t>Change </a:t>
            </a:r>
            <a:br>
              <a:rPr lang="en-US" dirty="0"/>
            </a:br>
            <a:r>
              <a:rPr lang="en-US" dirty="0"/>
              <a:t>#2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E3027A03-4D60-C8A6-242B-EB5939CF40D4}"/>
              </a:ext>
            </a:extLst>
          </p:cNvPr>
          <p:cNvSpPr txBox="1">
            <a:spLocks/>
          </p:cNvSpPr>
          <p:nvPr/>
        </p:nvSpPr>
        <p:spPr>
          <a:xfrm>
            <a:off x="2109368" y="5510558"/>
            <a:ext cx="9718652" cy="3955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CEN3721 (HCI) will be replaced by CIS4203 (Digital Forensics)</a:t>
            </a:r>
          </a:p>
          <a:p>
            <a:r>
              <a:rPr lang="en-US" u="sng" dirty="0"/>
              <a:t>Rationale</a:t>
            </a:r>
            <a:r>
              <a:rPr lang="en-US" dirty="0"/>
              <a:t>: Contemporary cybersecurity requires an understanding of forensics across a variety of domains (provided in CIS4203)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DBA2DE-268B-10F5-18A2-B89B92A57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906" y="912976"/>
            <a:ext cx="904875" cy="108585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709A67-849B-984B-F40D-136E5A8F15C4}"/>
              </a:ext>
            </a:extLst>
          </p:cNvPr>
          <p:cNvCxnSpPr/>
          <p:nvPr/>
        </p:nvCxnSpPr>
        <p:spPr>
          <a:xfrm>
            <a:off x="4038600" y="1347442"/>
            <a:ext cx="2057400" cy="3180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345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6DEA3-E453-640D-2225-E47B91079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04FC4E-7461-5A98-550D-4FFD69783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867" y="228600"/>
            <a:ext cx="8976308" cy="513805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DA7BA8-B961-1575-4E52-44B8CCF3A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2EB784-69AF-CF00-864B-FAE570CE6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767" y="163286"/>
            <a:ext cx="2554290" cy="1184156"/>
          </a:xfrm>
        </p:spPr>
        <p:txBody>
          <a:bodyPr>
            <a:normAutofit fontScale="90000"/>
          </a:bodyPr>
          <a:lstStyle/>
          <a:p>
            <a:r>
              <a:rPr lang="en-US" dirty="0"/>
              <a:t>CY </a:t>
            </a:r>
            <a:br>
              <a:rPr lang="en-US" dirty="0"/>
            </a:br>
            <a:r>
              <a:rPr lang="en-US" dirty="0"/>
              <a:t>Change </a:t>
            </a:r>
            <a:br>
              <a:rPr lang="en-US" dirty="0"/>
            </a:br>
            <a:r>
              <a:rPr lang="en-US" dirty="0"/>
              <a:t>#3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B1ECD75-680C-F4B7-5DD8-BB3E541762FF}"/>
              </a:ext>
            </a:extLst>
          </p:cNvPr>
          <p:cNvSpPr txBox="1">
            <a:spLocks/>
          </p:cNvSpPr>
          <p:nvPr/>
        </p:nvSpPr>
        <p:spPr>
          <a:xfrm>
            <a:off x="2109368" y="5510558"/>
            <a:ext cx="9718652" cy="3955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CNT4182 will be replaced by a new course (CIS4121, Applied IT Security)</a:t>
            </a:r>
          </a:p>
          <a:p>
            <a:pPr lvl="1"/>
            <a:r>
              <a:rPr lang="en-US" dirty="0"/>
              <a:t>Course will provide: enterprise security principles, network/perimeter defenses, incident management, IAM, secure coding, vulnerability management, automation</a:t>
            </a:r>
          </a:p>
          <a:p>
            <a:pPr lvl="1"/>
            <a:r>
              <a:rPr lang="en-US" dirty="0"/>
              <a:t>CNT4182 can be taken as an elective (to come)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32D627-1D11-A363-2E9A-F6E6A35CE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8141" y="4214191"/>
            <a:ext cx="1247775" cy="105727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2F56DE2-C3AA-1565-25B2-07ED52B0D29A}"/>
              </a:ext>
            </a:extLst>
          </p:cNvPr>
          <p:cNvCxnSpPr>
            <a:cxnSpLocks/>
          </p:cNvCxnSpPr>
          <p:nvPr/>
        </p:nvCxnSpPr>
        <p:spPr>
          <a:xfrm flipH="1">
            <a:off x="8850086" y="4572000"/>
            <a:ext cx="1861457" cy="1708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37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72D111-7EAD-4248-A31E-DB21C5A01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Changes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DF46AA-D2B2-4C76-A443-A2AF81B33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722" y="1629019"/>
            <a:ext cx="10063878" cy="42963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Ubiquity of AI</a:t>
            </a:r>
          </a:p>
          <a:p>
            <a:pPr lvl="1"/>
            <a:r>
              <a:rPr lang="en-US" dirty="0"/>
              <a:t>Rapid adoption of AI-assisted tools in software development, and cyber offense/defense</a:t>
            </a:r>
          </a:p>
          <a:p>
            <a:r>
              <a:rPr lang="en-US" dirty="0"/>
              <a:t>Shifts in Industry Expectations</a:t>
            </a:r>
          </a:p>
          <a:p>
            <a:pPr lvl="1"/>
            <a:r>
              <a:rPr lang="en-US" dirty="0"/>
              <a:t>CS: Programming proficiency is no longer enough</a:t>
            </a:r>
          </a:p>
          <a:p>
            <a:pPr lvl="2"/>
            <a:r>
              <a:rPr lang="en-US" dirty="0"/>
              <a:t>Computational thinking, systems understanding, ability to critically evaluate AI-generated artifacts</a:t>
            </a:r>
          </a:p>
          <a:p>
            <a:pPr lvl="1"/>
            <a:r>
              <a:rPr lang="en-US" dirty="0"/>
              <a:t>CY: Increased demand for specific skills</a:t>
            </a:r>
          </a:p>
          <a:p>
            <a:pPr lvl="2"/>
            <a:r>
              <a:rPr lang="en-US" dirty="0"/>
              <a:t>Scripting, data-driven techniques, automation, cloud security, incident response, risk governance</a:t>
            </a:r>
          </a:p>
          <a:p>
            <a:pPr lvl="2"/>
            <a:r>
              <a:rPr lang="en-US" dirty="0"/>
              <a:t>Threats are becoming more diversified</a:t>
            </a:r>
          </a:p>
          <a:p>
            <a:r>
              <a:rPr lang="en-US" dirty="0"/>
              <a:t>FIU Institutional Practices</a:t>
            </a:r>
          </a:p>
          <a:p>
            <a:pPr lvl="1"/>
            <a:r>
              <a:rPr lang="en-US" dirty="0"/>
              <a:t>Deliberate integration of AI</a:t>
            </a:r>
          </a:p>
          <a:p>
            <a:pPr lvl="1"/>
            <a:r>
              <a:rPr lang="en-US" dirty="0"/>
              <a:t>Maintain rigor, ethical responsibility, accreditation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89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374CF-7E50-6FAC-93C1-00FC91180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890ABC-D9BC-962E-9162-51886756B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070" y="212963"/>
            <a:ext cx="9706929" cy="512103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83D4790-00E0-CB9F-67BC-5CBFC567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767" y="163286"/>
            <a:ext cx="2554290" cy="1184156"/>
          </a:xfrm>
        </p:spPr>
        <p:txBody>
          <a:bodyPr>
            <a:normAutofit fontScale="90000"/>
          </a:bodyPr>
          <a:lstStyle/>
          <a:p>
            <a:r>
              <a:rPr lang="en-US" dirty="0"/>
              <a:t>CY </a:t>
            </a:r>
            <a:br>
              <a:rPr lang="en-US" dirty="0"/>
            </a:br>
            <a:r>
              <a:rPr lang="en-US" dirty="0"/>
              <a:t>Change </a:t>
            </a:r>
            <a:br>
              <a:rPr lang="en-US" dirty="0"/>
            </a:br>
            <a:r>
              <a:rPr lang="en-US" dirty="0"/>
              <a:t>#4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005E7576-F403-4F1B-A45D-10CF465B3BE2}"/>
              </a:ext>
            </a:extLst>
          </p:cNvPr>
          <p:cNvSpPr txBox="1">
            <a:spLocks/>
          </p:cNvSpPr>
          <p:nvPr/>
        </p:nvSpPr>
        <p:spPr>
          <a:xfrm>
            <a:off x="2109368" y="5510558"/>
            <a:ext cx="9718652" cy="3955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Nine interdisciplinary credits replaced by three courses (3 credits, each providing important background for CY)</a:t>
            </a:r>
          </a:p>
          <a:p>
            <a:pPr lvl="1"/>
            <a:r>
              <a:rPr lang="en-US" dirty="0"/>
              <a:t>AI, Cloud, and Risk/Threat Analysis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F2CD07-CDA5-0DC9-3EFC-1BF861797FF7}"/>
              </a:ext>
            </a:extLst>
          </p:cNvPr>
          <p:cNvSpPr/>
          <p:nvPr/>
        </p:nvSpPr>
        <p:spPr>
          <a:xfrm>
            <a:off x="2623457" y="1230086"/>
            <a:ext cx="1186543" cy="103414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DD323C-9EFF-CC98-9211-38F8EE54B49A}"/>
              </a:ext>
            </a:extLst>
          </p:cNvPr>
          <p:cNvSpPr/>
          <p:nvPr/>
        </p:nvSpPr>
        <p:spPr>
          <a:xfrm>
            <a:off x="11081656" y="1524000"/>
            <a:ext cx="1186543" cy="103414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DCC55D-2AD2-656D-D288-C834522C8BAA}"/>
              </a:ext>
            </a:extLst>
          </p:cNvPr>
          <p:cNvSpPr/>
          <p:nvPr/>
        </p:nvSpPr>
        <p:spPr>
          <a:xfrm>
            <a:off x="11081656" y="2911929"/>
            <a:ext cx="1186543" cy="103414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24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D0C95A-239D-8C36-4D3E-E6C07ED23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672" y="130040"/>
            <a:ext cx="9537328" cy="500801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5E1041-D8DA-2A9F-61D2-8809364B0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126" y="5279571"/>
            <a:ext cx="9718652" cy="121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COP2270 (Secure C Prog) replaced by COP1000 (Intro to Comp Prog)</a:t>
            </a:r>
          </a:p>
          <a:p>
            <a:pPr lvl="1"/>
            <a:r>
              <a:rPr lang="en-US" dirty="0"/>
              <a:t>Our research and industry collaborations indicated an increased need for scripting, above compiled languages</a:t>
            </a:r>
          </a:p>
          <a:p>
            <a:pPr lvl="1"/>
            <a:r>
              <a:rPr lang="en-US" dirty="0"/>
              <a:t>Implication: COP2270 will no longer be offered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B703CB-3554-B647-BD4E-DE25C93C9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330" y="130040"/>
            <a:ext cx="2821555" cy="1431004"/>
          </a:xfrm>
        </p:spPr>
        <p:txBody>
          <a:bodyPr>
            <a:normAutofit fontScale="90000"/>
          </a:bodyPr>
          <a:lstStyle/>
          <a:p>
            <a:r>
              <a:rPr lang="en-US" dirty="0"/>
              <a:t>CY </a:t>
            </a:r>
            <a:br>
              <a:rPr lang="en-US" dirty="0"/>
            </a:br>
            <a:r>
              <a:rPr lang="en-US" dirty="0"/>
              <a:t>Change </a:t>
            </a:r>
            <a:br>
              <a:rPr lang="en-US" dirty="0"/>
            </a:br>
            <a:r>
              <a:rPr lang="en-US" dirty="0"/>
              <a:t>#5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B329AC-E7B4-310C-A89C-D542D83E4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452" y="3971244"/>
            <a:ext cx="1304925" cy="96202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358EFF-B4E3-0F20-1D0F-A4BC0117626F}"/>
              </a:ext>
            </a:extLst>
          </p:cNvPr>
          <p:cNvCxnSpPr/>
          <p:nvPr/>
        </p:nvCxnSpPr>
        <p:spPr>
          <a:xfrm flipV="1">
            <a:off x="5137377" y="2090057"/>
            <a:ext cx="2537052" cy="21227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217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510CBF-6AE2-A935-8692-B48431A7A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502" y="1553482"/>
            <a:ext cx="2103098" cy="3955415"/>
          </a:xfrm>
        </p:spPr>
        <p:txBody>
          <a:bodyPr/>
          <a:lstStyle/>
          <a:p>
            <a:r>
              <a:rPr lang="en-US" dirty="0"/>
              <a:t>List has been </a:t>
            </a:r>
            <a:r>
              <a:rPr lang="en-US" u="sng" dirty="0"/>
              <a:t>reduced</a:t>
            </a:r>
            <a:r>
              <a:rPr lang="en-US" dirty="0"/>
              <a:t> and </a:t>
            </a:r>
            <a:r>
              <a:rPr lang="en-US" u="sng" dirty="0"/>
              <a:t>curated</a:t>
            </a:r>
          </a:p>
          <a:p>
            <a:endParaRPr lang="en-US" dirty="0"/>
          </a:p>
          <a:p>
            <a:r>
              <a:rPr lang="en-US" dirty="0"/>
              <a:t>Also two new ones added:</a:t>
            </a:r>
          </a:p>
          <a:p>
            <a:r>
              <a:rPr lang="en-US" dirty="0"/>
              <a:t>CNT4182 (Mobile/IoT Security, used to be a req.)</a:t>
            </a:r>
          </a:p>
          <a:p>
            <a:r>
              <a:rPr lang="en-US" dirty="0"/>
              <a:t>CIS4731 (Blockchain)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44212F-D7AD-27AE-5710-6F87D312B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502" y="164947"/>
            <a:ext cx="2296999" cy="1184156"/>
          </a:xfrm>
        </p:spPr>
        <p:txBody>
          <a:bodyPr/>
          <a:lstStyle/>
          <a:p>
            <a:r>
              <a:rPr lang="en-US" dirty="0"/>
              <a:t>CY Electives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B5A57-DA53-8C95-3CAC-87544F214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971" y="152400"/>
            <a:ext cx="7382555" cy="618659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BC1F2B-76B4-5478-5E07-8A4E34DA10AA}"/>
              </a:ext>
            </a:extLst>
          </p:cNvPr>
          <p:cNvCxnSpPr/>
          <p:nvPr/>
        </p:nvCxnSpPr>
        <p:spPr>
          <a:xfrm>
            <a:off x="5268686" y="653143"/>
            <a:ext cx="4953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BD2A07-65AE-03FC-EBB4-914345C08BE6}"/>
              </a:ext>
            </a:extLst>
          </p:cNvPr>
          <p:cNvCxnSpPr>
            <a:cxnSpLocks/>
          </p:cNvCxnSpPr>
          <p:nvPr/>
        </p:nvCxnSpPr>
        <p:spPr>
          <a:xfrm>
            <a:off x="5268686" y="957943"/>
            <a:ext cx="530134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DA99D7-5911-5393-90BD-102926D9A986}"/>
              </a:ext>
            </a:extLst>
          </p:cNvPr>
          <p:cNvCxnSpPr>
            <a:cxnSpLocks/>
          </p:cNvCxnSpPr>
          <p:nvPr/>
        </p:nvCxnSpPr>
        <p:spPr>
          <a:xfrm>
            <a:off x="5170715" y="1676400"/>
            <a:ext cx="44957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950163-D4EF-2E67-BE88-2F67AA9C0B0A}"/>
              </a:ext>
            </a:extLst>
          </p:cNvPr>
          <p:cNvCxnSpPr>
            <a:cxnSpLocks/>
          </p:cNvCxnSpPr>
          <p:nvPr/>
        </p:nvCxnSpPr>
        <p:spPr>
          <a:xfrm>
            <a:off x="5268686" y="1992086"/>
            <a:ext cx="51598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41A9A7-6D23-6290-0944-5924334FC317}"/>
              </a:ext>
            </a:extLst>
          </p:cNvPr>
          <p:cNvCxnSpPr>
            <a:cxnSpLocks/>
          </p:cNvCxnSpPr>
          <p:nvPr/>
        </p:nvCxnSpPr>
        <p:spPr>
          <a:xfrm>
            <a:off x="5170715" y="2634343"/>
            <a:ext cx="27758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E93FF1-554B-A419-49FE-ADB59170A61A}"/>
              </a:ext>
            </a:extLst>
          </p:cNvPr>
          <p:cNvCxnSpPr>
            <a:cxnSpLocks/>
          </p:cNvCxnSpPr>
          <p:nvPr/>
        </p:nvCxnSpPr>
        <p:spPr>
          <a:xfrm>
            <a:off x="5170715" y="2906486"/>
            <a:ext cx="51598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084FD1-856B-49CB-CC50-A3B12784A8E1}"/>
              </a:ext>
            </a:extLst>
          </p:cNvPr>
          <p:cNvCxnSpPr>
            <a:cxnSpLocks/>
          </p:cNvCxnSpPr>
          <p:nvPr/>
        </p:nvCxnSpPr>
        <p:spPr>
          <a:xfrm>
            <a:off x="5203372" y="3167743"/>
            <a:ext cx="51598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64BACE-AA9F-2EC9-FBAF-649CC823462C}"/>
              </a:ext>
            </a:extLst>
          </p:cNvPr>
          <p:cNvCxnSpPr>
            <a:cxnSpLocks/>
          </p:cNvCxnSpPr>
          <p:nvPr/>
        </p:nvCxnSpPr>
        <p:spPr>
          <a:xfrm>
            <a:off x="5203372" y="3799115"/>
            <a:ext cx="39406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43F38D-5B54-B016-66A4-FF22D26A685E}"/>
              </a:ext>
            </a:extLst>
          </p:cNvPr>
          <p:cNvCxnSpPr>
            <a:cxnSpLocks/>
          </p:cNvCxnSpPr>
          <p:nvPr/>
        </p:nvCxnSpPr>
        <p:spPr>
          <a:xfrm>
            <a:off x="5268686" y="4103914"/>
            <a:ext cx="581297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FCEAD7-67E3-0248-B0F9-93AC85AF4292}"/>
              </a:ext>
            </a:extLst>
          </p:cNvPr>
          <p:cNvCxnSpPr>
            <a:cxnSpLocks/>
          </p:cNvCxnSpPr>
          <p:nvPr/>
        </p:nvCxnSpPr>
        <p:spPr>
          <a:xfrm>
            <a:off x="5268686" y="5856514"/>
            <a:ext cx="612865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5E45991-D57A-AC3B-5EBA-5CB792CB1BF3}"/>
              </a:ext>
            </a:extLst>
          </p:cNvPr>
          <p:cNvCxnSpPr/>
          <p:nvPr/>
        </p:nvCxnSpPr>
        <p:spPr>
          <a:xfrm flipH="1">
            <a:off x="8512629" y="152400"/>
            <a:ext cx="239485" cy="2177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086EA50-04E3-DC10-49CB-696E484066BA}"/>
              </a:ext>
            </a:extLst>
          </p:cNvPr>
          <p:cNvSpPr txBox="1"/>
          <p:nvPr/>
        </p:nvSpPr>
        <p:spPr>
          <a:xfrm>
            <a:off x="8361248" y="-761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34214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80DC10-F08E-904C-F9DE-929D50118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Migration of Programming I from Java (COP2250) to Python (COP2047)</a:t>
            </a:r>
          </a:p>
          <a:p>
            <a:r>
              <a:rPr lang="en-US" dirty="0"/>
              <a:t>HCI (CEN3721) replaced by Digital Forensics (CIS4203)</a:t>
            </a:r>
          </a:p>
          <a:p>
            <a:r>
              <a:rPr lang="en-US" dirty="0"/>
              <a:t>Mobile/IoT Security (CNT4182) replaced by Applied IT Security (CIS4121)</a:t>
            </a:r>
          </a:p>
          <a:p>
            <a:pPr lvl="1"/>
            <a:r>
              <a:rPr lang="en-US" dirty="0"/>
              <a:t>CNT4182 can still be taken as an elective</a:t>
            </a:r>
          </a:p>
          <a:p>
            <a:r>
              <a:rPr lang="en-US" dirty="0"/>
              <a:t>Three courses added – AI4All (IDC2002), Cloud Essentials (CIS3080) and Cyber Risk/Threat Analysis (CIS4356)</a:t>
            </a:r>
          </a:p>
          <a:p>
            <a:pPr lvl="1"/>
            <a:r>
              <a:rPr lang="en-US" dirty="0"/>
              <a:t>Replace the nine-credit interdisciplinary requirement</a:t>
            </a:r>
          </a:p>
          <a:p>
            <a:r>
              <a:rPr lang="en-US" dirty="0"/>
              <a:t>Secure C Programming (COP2270) replaced by Intro to Comp Prog (COP1000)</a:t>
            </a:r>
          </a:p>
          <a:p>
            <a:r>
              <a:rPr lang="en-US" dirty="0"/>
              <a:t>Elective requirement reduced by one course and the list has been curated</a:t>
            </a:r>
          </a:p>
          <a:p>
            <a:endParaRPr lang="en-US" dirty="0"/>
          </a:p>
          <a:p>
            <a:r>
              <a:rPr lang="en-US" dirty="0"/>
              <a:t>Pause here.  Any questions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6B1F5C-97DE-048C-0F80-3B6BD451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 Changes: Summary</a:t>
            </a:r>
          </a:p>
        </p:txBody>
      </p:sp>
    </p:spTree>
    <p:extLst>
      <p:ext uri="{BB962C8B-B14F-4D97-AF65-F5344CB8AC3E}">
        <p14:creationId xmlns:p14="http://schemas.microsoft.com/office/powerpoint/2010/main" val="4106626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A967FC-5B31-6A0C-53DE-809FA355F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latest revisions to BS-CS and BS-CY resulted in several courses being completely removed from our curriculum</a:t>
            </a:r>
          </a:p>
          <a:p>
            <a:pPr lvl="1"/>
            <a:r>
              <a:rPr lang="en-US" dirty="0"/>
              <a:t>CGS1540 (Intro to Databases)</a:t>
            </a:r>
          </a:p>
          <a:p>
            <a:pPr lvl="1"/>
            <a:r>
              <a:rPr lang="en-US" dirty="0"/>
              <a:t>CGS1920 (Intro to Field of Computing)</a:t>
            </a:r>
          </a:p>
          <a:p>
            <a:pPr lvl="1"/>
            <a:r>
              <a:rPr lang="en-US" dirty="0"/>
              <a:t>COP2210 (Programming I, CS)</a:t>
            </a:r>
          </a:p>
          <a:p>
            <a:pPr lvl="1"/>
            <a:r>
              <a:rPr lang="en-US" dirty="0"/>
              <a:t>COP2250 (Programming I, CY)</a:t>
            </a:r>
          </a:p>
          <a:p>
            <a:pPr lvl="1"/>
            <a:r>
              <a:rPr lang="en-US" dirty="0"/>
              <a:t>COP2270 (Secure C)</a:t>
            </a:r>
          </a:p>
          <a:p>
            <a:r>
              <a:rPr lang="en-US" dirty="0"/>
              <a:t>Big question:</a:t>
            </a:r>
          </a:p>
          <a:p>
            <a:pPr lvl="1"/>
            <a:r>
              <a:rPr lang="en-US" i="1" dirty="0"/>
              <a:t>I have been admitted prior to Summer 2025 and want to stay with the old requirements, but courses I need will no longer be offered.  What do I do?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311ADD-01F5-FF6C-07AB-32688653C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Discontinued Courses</a:t>
            </a:r>
          </a:p>
        </p:txBody>
      </p:sp>
    </p:spTree>
    <p:extLst>
      <p:ext uri="{BB962C8B-B14F-4D97-AF65-F5344CB8AC3E}">
        <p14:creationId xmlns:p14="http://schemas.microsoft.com/office/powerpoint/2010/main" val="1195653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85DCC0-8626-5035-3386-564F1F5A9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1825625"/>
            <a:ext cx="9718652" cy="4172404"/>
          </a:xfrm>
        </p:spPr>
        <p:txBody>
          <a:bodyPr/>
          <a:lstStyle/>
          <a:p>
            <a:r>
              <a:rPr lang="en-US" dirty="0"/>
              <a:t>Most of the discontinued courses have a </a:t>
            </a:r>
            <a:r>
              <a:rPr lang="en-US" u="sng" dirty="0"/>
              <a:t>direct replacement</a:t>
            </a:r>
            <a:r>
              <a:rPr lang="en-US" dirty="0"/>
              <a:t> in the degree program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KFSCIS will count the </a:t>
            </a:r>
            <a:r>
              <a:rPr lang="en-US" u="sng" dirty="0"/>
              <a:t>replacement course</a:t>
            </a:r>
            <a:r>
              <a:rPr lang="en-US" dirty="0"/>
              <a:t> as satisfying the requirement of the course that was </a:t>
            </a:r>
            <a:r>
              <a:rPr lang="en-US" u="sng" dirty="0"/>
              <a:t>discontinued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C0453A-089E-5864-A9EB-A474BE6D7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Replacement Courses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7F92D1-FEAE-8C53-DAB5-6379FC1C71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327694"/>
              </p:ext>
            </p:extLst>
          </p:nvPr>
        </p:nvGraphicFramePr>
        <p:xfrm>
          <a:off x="3067957" y="2384381"/>
          <a:ext cx="689247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357">
                  <a:extLst>
                    <a:ext uri="{9D8B030D-6E8A-4147-A177-3AD203B41FA5}">
                      <a16:colId xmlns:a16="http://schemas.microsoft.com/office/drawing/2014/main" val="138642002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53811372"/>
                    </a:ext>
                  </a:extLst>
                </a:gridCol>
                <a:gridCol w="3570514">
                  <a:extLst>
                    <a:ext uri="{9D8B030D-6E8A-4147-A177-3AD203B41FA5}">
                      <a16:colId xmlns:a16="http://schemas.microsoft.com/office/drawing/2014/main" val="332073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Degrees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Replacement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420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CGS1540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BS-CY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CTS1500 or CTS1120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07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CGS1920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BA-CS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COP1000 or IDC1000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581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COP2210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BS-CS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COP2047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293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COP2250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BS-CY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COP2047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830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COP2270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BS-CY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COP1000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620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282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0615E-4852-CE18-9716-D52E3B6DD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50A05D-34E4-2E10-DD0E-CBFC6A230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1825625"/>
            <a:ext cx="9718652" cy="4172404"/>
          </a:xfrm>
        </p:spPr>
        <p:txBody>
          <a:bodyPr/>
          <a:lstStyle/>
          <a:p>
            <a:r>
              <a:rPr lang="en-US" dirty="0"/>
              <a:t>Although CGS1920 had alternatives in BA-CS, it did not in BS-CS and BS-CY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KFSCIS will waive the </a:t>
            </a:r>
            <a:r>
              <a:rPr lang="en-US" u="sng" dirty="0"/>
              <a:t>requirement of CGS1920 (one credit)</a:t>
            </a:r>
            <a:r>
              <a:rPr lang="en-US" dirty="0"/>
              <a:t> for BS-CS and BS-CY students who have not taken the course and wish to remain under the old requirements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F81C1C-F028-CF49-1E82-2C4AFFA7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Slight Exception: CGS1920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988816-2DDD-38E7-8A2F-7AD78FFC9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649757"/>
              </p:ext>
            </p:extLst>
          </p:nvPr>
        </p:nvGraphicFramePr>
        <p:xfrm>
          <a:off x="2991757" y="2872740"/>
          <a:ext cx="689247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357">
                  <a:extLst>
                    <a:ext uri="{9D8B030D-6E8A-4147-A177-3AD203B41FA5}">
                      <a16:colId xmlns:a16="http://schemas.microsoft.com/office/drawing/2014/main" val="138642002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53811372"/>
                    </a:ext>
                  </a:extLst>
                </a:gridCol>
                <a:gridCol w="3570514">
                  <a:extLst>
                    <a:ext uri="{9D8B030D-6E8A-4147-A177-3AD203B41FA5}">
                      <a16:colId xmlns:a16="http://schemas.microsoft.com/office/drawing/2014/main" val="332073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Degrees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Replacement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420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CGS1920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BS-CY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07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CGS1920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BS-CS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581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463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862438-F04C-35B6-9A59-B540651D1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the floor</a:t>
            </a:r>
          </a:p>
          <a:p>
            <a:endParaRPr lang="en-US" dirty="0"/>
          </a:p>
          <a:p>
            <a:r>
              <a:rPr lang="en-US" dirty="0"/>
              <a:t>Contact information</a:t>
            </a:r>
          </a:p>
          <a:p>
            <a:pPr lvl="1"/>
            <a:r>
              <a:rPr lang="en-US" dirty="0"/>
              <a:t>Trevor </a:t>
            </a:r>
            <a:r>
              <a:rPr lang="en-US" dirty="0" err="1"/>
              <a:t>Cickovski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tcickovs@fiu.edu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Ruth Suarez (</a:t>
            </a:r>
            <a:r>
              <a:rPr lang="en-US" dirty="0">
                <a:hlinkClick r:id="rId3"/>
              </a:rPr>
              <a:t>rusuarez@fiu.edu</a:t>
            </a:r>
            <a:r>
              <a:rPr lang="en-US" dirty="0"/>
              <a:t>)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73CC46-4CAC-E7F7-B477-45746670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97725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432ED2-93B8-2F97-401B-4C092E9C5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admitted </a:t>
            </a:r>
            <a:r>
              <a:rPr lang="en-US" b="1" u="sng" dirty="0"/>
              <a:t>Spring 2025 and prior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Will be given a choice between keeping the old requirements and switching to the new requirements</a:t>
            </a:r>
          </a:p>
          <a:p>
            <a:pPr lvl="1"/>
            <a:r>
              <a:rPr lang="en-US" dirty="0"/>
              <a:t>From this point forward, KFSCIS curriculum will be offered with the new requirements in the mind</a:t>
            </a:r>
          </a:p>
          <a:p>
            <a:pPr lvl="2"/>
            <a:r>
              <a:rPr lang="en-US" dirty="0"/>
              <a:t>Some courses under the old requirements will not longer be offered</a:t>
            </a:r>
          </a:p>
          <a:p>
            <a:pPr lvl="2"/>
            <a:r>
              <a:rPr lang="en-US" dirty="0"/>
              <a:t>KFSCIS has developed replacements that can be used to meet them</a:t>
            </a:r>
          </a:p>
          <a:p>
            <a:pPr lvl="2"/>
            <a:r>
              <a:rPr lang="en-US" dirty="0"/>
              <a:t>We will discuss these in this talk</a:t>
            </a:r>
          </a:p>
          <a:p>
            <a:r>
              <a:rPr lang="en-US" dirty="0"/>
              <a:t>Students admitted </a:t>
            </a:r>
            <a:r>
              <a:rPr lang="en-US" b="1" u="sng" dirty="0"/>
              <a:t>Summer 2025 and after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Will be advised under the new requirements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8794F5-FAEA-FFAB-B006-FD89434A0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Students</a:t>
            </a:r>
          </a:p>
        </p:txBody>
      </p:sp>
    </p:spTree>
    <p:extLst>
      <p:ext uri="{BB962C8B-B14F-4D97-AF65-F5344CB8AC3E}">
        <p14:creationId xmlns:p14="http://schemas.microsoft.com/office/powerpoint/2010/main" val="1416302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22A434-900D-E909-6077-BDD08DF62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Change #1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B15185-9CC4-BC38-F4CB-B4F38B424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897" y="1513114"/>
            <a:ext cx="8643332" cy="476487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B9EB510-56E6-6ADF-4F02-4ABF26F67890}"/>
              </a:ext>
            </a:extLst>
          </p:cNvPr>
          <p:cNvSpPr/>
          <p:nvPr/>
        </p:nvSpPr>
        <p:spPr>
          <a:xfrm>
            <a:off x="6836229" y="1262743"/>
            <a:ext cx="1970314" cy="25363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B10C84B2-F9E6-E710-10AC-B36BBE2831E7}"/>
              </a:ext>
            </a:extLst>
          </p:cNvPr>
          <p:cNvSpPr/>
          <p:nvPr/>
        </p:nvSpPr>
        <p:spPr>
          <a:xfrm>
            <a:off x="7511143" y="762000"/>
            <a:ext cx="620486" cy="5007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8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BFD5FE-EE30-F5AD-31E9-29BA560A6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9098" y="4914069"/>
            <a:ext cx="9718652" cy="1459049"/>
          </a:xfrm>
        </p:spPr>
        <p:txBody>
          <a:bodyPr/>
          <a:lstStyle/>
          <a:p>
            <a:r>
              <a:rPr lang="en-US" dirty="0"/>
              <a:t>Two-course Java sequence replaced with a two-course (Python, Java) sequence, plus a course entirely devoted to computational thinking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749C50-341A-FAFB-982F-98B5286A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Change #1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0CC57-BD44-4F4E-803D-80549C1B7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479" y="1598839"/>
            <a:ext cx="3314700" cy="2571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BC7445-1C19-78FB-3022-619640592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808" y="1598839"/>
            <a:ext cx="1838325" cy="30099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6B732873-C4D7-1A9E-2AD3-18A17E8B2AE8}"/>
              </a:ext>
            </a:extLst>
          </p:cNvPr>
          <p:cNvSpPr/>
          <p:nvPr/>
        </p:nvSpPr>
        <p:spPr>
          <a:xfrm>
            <a:off x="6096000" y="2547257"/>
            <a:ext cx="1066800" cy="8817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0B704F-2BA9-8440-E5E6-6B51F0564052}"/>
              </a:ext>
            </a:extLst>
          </p:cNvPr>
          <p:cNvSpPr txBox="1"/>
          <p:nvPr/>
        </p:nvSpPr>
        <p:spPr>
          <a:xfrm>
            <a:off x="4288970" y="133100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Java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AA55C3-D134-6CD0-F584-693A4E732DF7}"/>
              </a:ext>
            </a:extLst>
          </p:cNvPr>
          <p:cNvSpPr txBox="1"/>
          <p:nvPr/>
        </p:nvSpPr>
        <p:spPr>
          <a:xfrm>
            <a:off x="4329576" y="301245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Java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DB2D63-1621-14A9-9D6B-7B9168B2A8A1}"/>
              </a:ext>
            </a:extLst>
          </p:cNvPr>
          <p:cNvSpPr txBox="1"/>
          <p:nvPr/>
        </p:nvSpPr>
        <p:spPr>
          <a:xfrm>
            <a:off x="9710524" y="315410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Java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49DACD-182A-6E71-14ED-573E642088AB}"/>
              </a:ext>
            </a:extLst>
          </p:cNvPr>
          <p:cNvSpPr txBox="1"/>
          <p:nvPr/>
        </p:nvSpPr>
        <p:spPr>
          <a:xfrm>
            <a:off x="10363805" y="129737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Python</a:t>
            </a:r>
          </a:p>
        </p:txBody>
      </p:sp>
    </p:spTree>
    <p:extLst>
      <p:ext uri="{BB962C8B-B14F-4D97-AF65-F5344CB8AC3E}">
        <p14:creationId xmlns:p14="http://schemas.microsoft.com/office/powerpoint/2010/main" val="2026958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A2F30-24F5-5A43-420A-5DEBEE145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EF5A26-9A1F-E525-A5AE-6554075E7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9098" y="4446318"/>
            <a:ext cx="9718652" cy="19837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Language diversity</a:t>
            </a:r>
          </a:p>
          <a:p>
            <a:r>
              <a:rPr lang="en-US" dirty="0"/>
              <a:t>Many statistics mark Python as (by far) the most popular language for industry</a:t>
            </a:r>
          </a:p>
          <a:p>
            <a:r>
              <a:rPr lang="en-US" dirty="0"/>
              <a:t>Lower syntactic barrier for beginners</a:t>
            </a:r>
          </a:p>
          <a:p>
            <a:pPr lvl="1"/>
            <a:r>
              <a:rPr lang="en-US" u="sng" dirty="0"/>
              <a:t>Downside</a:t>
            </a:r>
            <a:r>
              <a:rPr lang="en-US" dirty="0"/>
              <a:t>: A lot of the “computational thought processes” are abstracted away</a:t>
            </a:r>
          </a:p>
          <a:p>
            <a:pPr lvl="2"/>
            <a:r>
              <a:rPr lang="en-US" dirty="0"/>
              <a:t>And today, these are more important than ever because of GenAI</a:t>
            </a:r>
          </a:p>
          <a:p>
            <a:pPr lvl="2"/>
            <a:r>
              <a:rPr lang="en-US" dirty="0"/>
              <a:t>We devote an entire course to them, and make a co-req of Programming II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2430E0-1053-555C-AB4D-8A0FD713A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Change #1: Rationale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FE6C8-47B8-30CF-ED47-F9CA4822B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479" y="1598839"/>
            <a:ext cx="3314700" cy="2571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CFF149-C95F-D0A4-6FC2-6CD8C877D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808" y="1598839"/>
            <a:ext cx="1656321" cy="2711904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729BFCED-1530-7B10-250C-4071FBAF4120}"/>
              </a:ext>
            </a:extLst>
          </p:cNvPr>
          <p:cNvSpPr/>
          <p:nvPr/>
        </p:nvSpPr>
        <p:spPr>
          <a:xfrm>
            <a:off x="6096000" y="2547257"/>
            <a:ext cx="1066800" cy="8817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2A90A8-F85A-4075-2AD2-C9FC3EEA0DBB}"/>
              </a:ext>
            </a:extLst>
          </p:cNvPr>
          <p:cNvSpPr txBox="1"/>
          <p:nvPr/>
        </p:nvSpPr>
        <p:spPr>
          <a:xfrm>
            <a:off x="4288970" y="133100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Java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92CCE9-97E7-0ECA-BF7C-DD6593226066}"/>
              </a:ext>
            </a:extLst>
          </p:cNvPr>
          <p:cNvSpPr txBox="1"/>
          <p:nvPr/>
        </p:nvSpPr>
        <p:spPr>
          <a:xfrm>
            <a:off x="4288970" y="282778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Java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73B54D-CA54-7CE2-146E-F49BF59044A4}"/>
              </a:ext>
            </a:extLst>
          </p:cNvPr>
          <p:cNvSpPr txBox="1"/>
          <p:nvPr/>
        </p:nvSpPr>
        <p:spPr>
          <a:xfrm>
            <a:off x="9710524" y="315410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Java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D0F58D-FB72-9CE1-71DD-72C9E53A3144}"/>
              </a:ext>
            </a:extLst>
          </p:cNvPr>
          <p:cNvSpPr txBox="1"/>
          <p:nvPr/>
        </p:nvSpPr>
        <p:spPr>
          <a:xfrm>
            <a:off x="10363805" y="129737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Python</a:t>
            </a:r>
          </a:p>
        </p:txBody>
      </p:sp>
    </p:spTree>
    <p:extLst>
      <p:ext uri="{BB962C8B-B14F-4D97-AF65-F5344CB8AC3E}">
        <p14:creationId xmlns:p14="http://schemas.microsoft.com/office/powerpoint/2010/main" val="750077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DDE7C-0A5A-A3BF-1BAD-5B725DD51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6F4E86-81FB-DE8C-D34A-6F1EDBC68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9098" y="4634759"/>
            <a:ext cx="9718652" cy="1983755"/>
          </a:xfrm>
        </p:spPr>
        <p:txBody>
          <a:bodyPr>
            <a:normAutofit/>
          </a:bodyPr>
          <a:lstStyle/>
          <a:p>
            <a:r>
              <a:rPr lang="en-US" dirty="0"/>
              <a:t>COP2210 will no longer be offered</a:t>
            </a:r>
          </a:p>
          <a:p>
            <a:r>
              <a:rPr lang="en-US" dirty="0"/>
              <a:t>Students under old requirements</a:t>
            </a:r>
          </a:p>
          <a:p>
            <a:pPr lvl="1"/>
            <a:r>
              <a:rPr lang="en-US" u="sng" dirty="0"/>
              <a:t>If you have taken COP2210</a:t>
            </a:r>
            <a:r>
              <a:rPr lang="en-US" dirty="0"/>
              <a:t>: Will be granted permission to take COP3337</a:t>
            </a:r>
          </a:p>
          <a:p>
            <a:pPr lvl="1"/>
            <a:r>
              <a:rPr lang="en-US" u="sng" dirty="0"/>
              <a:t>If you have not taken COP2210</a:t>
            </a:r>
            <a:r>
              <a:rPr lang="en-US" dirty="0"/>
              <a:t>: You must take COP2047 and COP3410</a:t>
            </a:r>
          </a:p>
          <a:p>
            <a:pPr lvl="2"/>
            <a:r>
              <a:rPr lang="en-US" dirty="0"/>
              <a:t>We will allow COP3410 to count as an </a:t>
            </a:r>
            <a:r>
              <a:rPr lang="en-US" u="sng" dirty="0"/>
              <a:t>elective</a:t>
            </a:r>
            <a:r>
              <a:rPr lang="en-US" dirty="0"/>
              <a:t>, so you do not go into excess credit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48E584-B262-BCFC-CC09-D5AAC4B11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Change #1: Implications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66FBA5-6673-D381-9469-00DAED1AE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479" y="1598839"/>
            <a:ext cx="3314700" cy="2571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8C85F-36D7-0D85-9E74-03AD9883F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808" y="1598839"/>
            <a:ext cx="1656321" cy="2711904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D2A62FB-C2E3-A26E-5CCD-D6605D5DE056}"/>
              </a:ext>
            </a:extLst>
          </p:cNvPr>
          <p:cNvSpPr/>
          <p:nvPr/>
        </p:nvSpPr>
        <p:spPr>
          <a:xfrm>
            <a:off x="6096000" y="2547257"/>
            <a:ext cx="1066800" cy="8817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FD7C01-10BC-810A-4B41-1443D4130D35}"/>
              </a:ext>
            </a:extLst>
          </p:cNvPr>
          <p:cNvSpPr txBox="1"/>
          <p:nvPr/>
        </p:nvSpPr>
        <p:spPr>
          <a:xfrm>
            <a:off x="4288970" y="133100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Java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C9EA3E-367D-1AA0-1126-4B39B73A73B0}"/>
              </a:ext>
            </a:extLst>
          </p:cNvPr>
          <p:cNvSpPr txBox="1"/>
          <p:nvPr/>
        </p:nvSpPr>
        <p:spPr>
          <a:xfrm>
            <a:off x="4288970" y="282778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Java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611534-74FB-B94F-4383-FE5BE35BF589}"/>
              </a:ext>
            </a:extLst>
          </p:cNvPr>
          <p:cNvSpPr txBox="1"/>
          <p:nvPr/>
        </p:nvSpPr>
        <p:spPr>
          <a:xfrm>
            <a:off x="9710524" y="315410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Java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037F16-5053-E7FF-95EE-85B6B6FB8263}"/>
              </a:ext>
            </a:extLst>
          </p:cNvPr>
          <p:cNvSpPr txBox="1"/>
          <p:nvPr/>
        </p:nvSpPr>
        <p:spPr>
          <a:xfrm>
            <a:off x="10363805" y="129737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Python</a:t>
            </a:r>
          </a:p>
        </p:txBody>
      </p:sp>
    </p:spTree>
    <p:extLst>
      <p:ext uri="{BB962C8B-B14F-4D97-AF65-F5344CB8AC3E}">
        <p14:creationId xmlns:p14="http://schemas.microsoft.com/office/powerpoint/2010/main" val="105301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D75574-082E-0E6B-4174-8B5D9D6E3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Change #2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CF27C-BDCD-6465-BA9A-E5871B9D8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474" y="1390718"/>
            <a:ext cx="9946106" cy="487785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3EC3727-1ED5-4342-93DF-987CB79DB12D}"/>
              </a:ext>
            </a:extLst>
          </p:cNvPr>
          <p:cNvSpPr/>
          <p:nvPr/>
        </p:nvSpPr>
        <p:spPr>
          <a:xfrm>
            <a:off x="10580914" y="3712029"/>
            <a:ext cx="1398666" cy="102325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76FE1B-3B9F-74AB-C6F0-21066AADC125}"/>
              </a:ext>
            </a:extLst>
          </p:cNvPr>
          <p:cNvSpPr/>
          <p:nvPr/>
        </p:nvSpPr>
        <p:spPr>
          <a:xfrm>
            <a:off x="9808029" y="5225143"/>
            <a:ext cx="1524000" cy="102325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68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87780-58CC-C4D3-0DDF-5C02B948D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5FC0F9-E9DB-D63B-4B2C-47FA79D2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Change #2: Rationale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5CD47-A8D6-4B9E-37AA-6C0C8B0E9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443" y="1611888"/>
            <a:ext cx="1781175" cy="1333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34A615-8FC0-8980-0B05-F4DFE62B5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618" y="1653512"/>
            <a:ext cx="1752600" cy="121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746376-9B93-C4A6-2166-15A64C555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393" y="1726031"/>
            <a:ext cx="1760432" cy="10741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2B1DF3-F1D5-0F16-9059-65A776702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349" y="1726031"/>
            <a:ext cx="1851651" cy="1074162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F773BD27-8E07-6929-33EE-73F48D5095E5}"/>
              </a:ext>
            </a:extLst>
          </p:cNvPr>
          <p:cNvSpPr/>
          <p:nvPr/>
        </p:nvSpPr>
        <p:spPr>
          <a:xfrm>
            <a:off x="6563405" y="1837766"/>
            <a:ext cx="1066800" cy="8817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59E75469-1F5F-D396-113D-5D6C9BD89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503" y="2985092"/>
            <a:ext cx="9718652" cy="3955415"/>
          </a:xfrm>
        </p:spPr>
        <p:txBody>
          <a:bodyPr/>
          <a:lstStyle/>
          <a:p>
            <a:r>
              <a:rPr lang="en-US" dirty="0"/>
              <a:t>There is now a </a:t>
            </a:r>
            <a:r>
              <a:rPr lang="en-US" u="sng" dirty="0"/>
              <a:t>Career Readiness</a:t>
            </a:r>
            <a:r>
              <a:rPr lang="en-US" dirty="0"/>
              <a:t> group of electives, that provides what CGS1920 did before (and beyond)</a:t>
            </a:r>
          </a:p>
          <a:p>
            <a:r>
              <a:rPr lang="en-US" u="sng" dirty="0"/>
              <a:t>The emphasis of CNT4713</a:t>
            </a:r>
            <a:r>
              <a:rPr lang="en-US" dirty="0"/>
              <a:t>: networking fundamentals, security, applications, mobile/wireless computing</a:t>
            </a:r>
          </a:p>
          <a:p>
            <a:pPr lvl="1"/>
            <a:r>
              <a:rPr lang="en-US" dirty="0"/>
              <a:t>We will continue to offer this as an elective (Systems Group)</a:t>
            </a:r>
          </a:p>
          <a:p>
            <a:r>
              <a:rPr lang="en-US" u="sng" dirty="0"/>
              <a:t>The emphasis of COP4849</a:t>
            </a:r>
            <a:r>
              <a:rPr lang="en-US" dirty="0"/>
              <a:t>: client-server communication, applied cryptography, full-stack design, cloud development, responsible GenAI use</a:t>
            </a:r>
          </a:p>
          <a:p>
            <a:pPr lvl="1"/>
            <a:r>
              <a:rPr lang="en-US" dirty="0"/>
              <a:t>Designed to reflect how modern software systems are built, deployed, maintained</a:t>
            </a:r>
          </a:p>
          <a:p>
            <a:r>
              <a:rPr lang="en-US" u="sng" dirty="0"/>
              <a:t>The addition of COP4710</a:t>
            </a:r>
            <a:r>
              <a:rPr lang="en-US" dirty="0"/>
              <a:t>: databases underpin nearly every contemporary application domain</a:t>
            </a:r>
          </a:p>
        </p:txBody>
      </p:sp>
    </p:spTree>
    <p:extLst>
      <p:ext uri="{BB962C8B-B14F-4D97-AF65-F5344CB8AC3E}">
        <p14:creationId xmlns:p14="http://schemas.microsoft.com/office/powerpoint/2010/main" val="3235939156"/>
      </p:ext>
    </p:extLst>
  </p:cSld>
  <p:clrMapOvr>
    <a:masterClrMapping/>
  </p:clrMapOvr>
</p:sld>
</file>

<file path=ppt/theme/theme1.xml><?xml version="1.0" encoding="utf-8"?>
<a:theme xmlns:a="http://schemas.openxmlformats.org/drawingml/2006/main" name="SCIS Template October 2020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1F3E"/>
      </a:accent1>
      <a:accent2>
        <a:srgbClr val="C4960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97C6EF680EBF49B6B2289538BBF148" ma:contentTypeVersion="11" ma:contentTypeDescription="Create a new document." ma:contentTypeScope="" ma:versionID="ca766386d5b4abd21f7d1873d460faca">
  <xsd:schema xmlns:xsd="http://www.w3.org/2001/XMLSchema" xmlns:xs="http://www.w3.org/2001/XMLSchema" xmlns:p="http://schemas.microsoft.com/office/2006/metadata/properties" xmlns:ns2="cac55945-0609-4d3f-bcc5-ef4bb43fd448" xmlns:ns3="7bd3fc9e-44d6-406b-a915-9f978becc3db" targetNamespace="http://schemas.microsoft.com/office/2006/metadata/properties" ma:root="true" ma:fieldsID="0b15c8796b21f01543cf530b654a23f8" ns2:_="" ns3:_="">
    <xsd:import namespace="cac55945-0609-4d3f-bcc5-ef4bb43fd448"/>
    <xsd:import namespace="7bd3fc9e-44d6-406b-a915-9f978becc3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c55945-0609-4d3f-bcc5-ef4bb43fd4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3fc9e-44d6-406b-a915-9f978becc3d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1CFB3F-C9DE-421B-B0D8-B028DA327988}">
  <ds:schemaRefs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f34d7b38-9d5d-4d4f-956c-d20683b4882f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3028DD-4812-4869-8F3C-99CCD732CB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DC541C-76B5-437E-9D46-2763934677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c55945-0609-4d3f-bcc5-ef4bb43fd448"/>
    <ds:schemaRef ds:uri="7bd3fc9e-44d6-406b-a915-9f978becc3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SCIS Template October 2020</Template>
  <TotalTime>3615</TotalTime>
  <Words>1429</Words>
  <Application>Microsoft Office PowerPoint</Application>
  <PresentationFormat>Widescreen</PresentationFormat>
  <Paragraphs>250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SCIS Template October 2020</vt:lpstr>
      <vt:lpstr>KFSCIS Town Hall: Curriculum Changes, Computer Science (CS) and Cybersecurity (CY)</vt:lpstr>
      <vt:lpstr>Motivation For Changes</vt:lpstr>
      <vt:lpstr>Implications for Students</vt:lpstr>
      <vt:lpstr>CS Change #1</vt:lpstr>
      <vt:lpstr>CS Change #1</vt:lpstr>
      <vt:lpstr>CS Change #1: Rationale</vt:lpstr>
      <vt:lpstr>CS Change #1: Implications</vt:lpstr>
      <vt:lpstr>CS Change #2</vt:lpstr>
      <vt:lpstr>CS Change #2: Rationale</vt:lpstr>
      <vt:lpstr>CS Change #2: Implications</vt:lpstr>
      <vt:lpstr>CS Change #3: Electives</vt:lpstr>
      <vt:lpstr>PowerPoint Presentation</vt:lpstr>
      <vt:lpstr>PowerPoint Presentation</vt:lpstr>
      <vt:lpstr>PowerPoint Presentation</vt:lpstr>
      <vt:lpstr>BA in Computer Science: Elective Requirements</vt:lpstr>
      <vt:lpstr>CS Changes: Summary</vt:lpstr>
      <vt:lpstr>CY Change #1</vt:lpstr>
      <vt:lpstr>CY  Change  #2</vt:lpstr>
      <vt:lpstr>CY  Change  #3</vt:lpstr>
      <vt:lpstr>CY  Change  #4</vt:lpstr>
      <vt:lpstr>CY  Change  #5</vt:lpstr>
      <vt:lpstr>CY Electives</vt:lpstr>
      <vt:lpstr>CY Changes: Summary</vt:lpstr>
      <vt:lpstr>Discontinued Courses</vt:lpstr>
      <vt:lpstr>Replacement Courses</vt:lpstr>
      <vt:lpstr>One Slight Exception: CGS1920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Meeting</dc:title>
  <dc:creator>Ariana Taglioretti</dc:creator>
  <cp:lastModifiedBy>Alex Price</cp:lastModifiedBy>
  <cp:revision>44</cp:revision>
  <dcterms:created xsi:type="dcterms:W3CDTF">2020-10-08T20:23:13Z</dcterms:created>
  <dcterms:modified xsi:type="dcterms:W3CDTF">2026-03-30T19:29:41Z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0x0101002B97C6EF680EBF49B6B2289538BBF148</vt:lpwstr>
  </property>
</Properties>
</file>