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handoutMasterIdLst>
    <p:handoutMasterId r:id="rId76"/>
  </p:handoutMasterIdLst>
  <p:sldIdLst>
    <p:sldId id="256" r:id="rId2"/>
    <p:sldId id="287" r:id="rId3"/>
    <p:sldId id="472" r:id="rId4"/>
    <p:sldId id="473" r:id="rId5"/>
    <p:sldId id="288" r:id="rId6"/>
    <p:sldId id="289" r:id="rId7"/>
    <p:sldId id="286" r:id="rId8"/>
    <p:sldId id="296" r:id="rId9"/>
    <p:sldId id="297" r:id="rId10"/>
    <p:sldId id="298" r:id="rId11"/>
    <p:sldId id="299" r:id="rId12"/>
    <p:sldId id="300" r:id="rId13"/>
    <p:sldId id="290" r:id="rId14"/>
    <p:sldId id="257" r:id="rId15"/>
    <p:sldId id="261" r:id="rId16"/>
    <p:sldId id="457" r:id="rId17"/>
    <p:sldId id="301" r:id="rId18"/>
    <p:sldId id="307" r:id="rId19"/>
    <p:sldId id="263" r:id="rId20"/>
    <p:sldId id="282" r:id="rId21"/>
    <p:sldId id="285" r:id="rId22"/>
    <p:sldId id="302" r:id="rId23"/>
    <p:sldId id="303" r:id="rId24"/>
    <p:sldId id="304" r:id="rId25"/>
    <p:sldId id="306" r:id="rId26"/>
    <p:sldId id="318" r:id="rId27"/>
    <p:sldId id="419" r:id="rId28"/>
    <p:sldId id="308" r:id="rId29"/>
    <p:sldId id="309"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410" r:id="rId46"/>
    <p:sldId id="411" r:id="rId47"/>
    <p:sldId id="412" r:id="rId48"/>
    <p:sldId id="409" r:id="rId49"/>
    <p:sldId id="420" r:id="rId50"/>
    <p:sldId id="414" r:id="rId51"/>
    <p:sldId id="415" r:id="rId52"/>
    <p:sldId id="416" r:id="rId53"/>
    <p:sldId id="417" r:id="rId54"/>
    <p:sldId id="418" r:id="rId55"/>
    <p:sldId id="459" r:id="rId56"/>
    <p:sldId id="284" r:id="rId57"/>
    <p:sldId id="310" r:id="rId58"/>
    <p:sldId id="317" r:id="rId59"/>
    <p:sldId id="311" r:id="rId60"/>
    <p:sldId id="315" r:id="rId61"/>
    <p:sldId id="316" r:id="rId62"/>
    <p:sldId id="477" r:id="rId63"/>
    <p:sldId id="468" r:id="rId64"/>
    <p:sldId id="478" r:id="rId65"/>
    <p:sldId id="479" r:id="rId66"/>
    <p:sldId id="471" r:id="rId67"/>
    <p:sldId id="474" r:id="rId68"/>
    <p:sldId id="475" r:id="rId69"/>
    <p:sldId id="470" r:id="rId70"/>
    <p:sldId id="469" r:id="rId71"/>
    <p:sldId id="476" r:id="rId72"/>
    <p:sldId id="330" r:id="rId73"/>
    <p:sldId id="26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Shapero" initials="DMS"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1404" autoAdjust="0"/>
  </p:normalViewPr>
  <p:slideViewPr>
    <p:cSldViewPr>
      <p:cViewPr varScale="1">
        <p:scale>
          <a:sx n="48" d="100"/>
          <a:sy n="48" d="100"/>
        </p:scale>
        <p:origin x="-17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6-12-29T11:03:53.250" idx="1">
    <p:pos x="5520" y="816"/>
    <p:text>THis looks more like speaker notes.  I think this is where the concept chart needs to be on what kaseya is and how it works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552B05-DD92-4F87-8530-994561D4D550}" type="datetimeFigureOut">
              <a:rPr lang="en-US" smtClean="0"/>
              <a:t>1/6/2009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216313-6CF2-4FA8-8DC1-BF154BC7F89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2CEDEE-5A04-4A65-959E-E390497868F4}" type="datetimeFigureOut">
              <a:rPr lang="en-US" smtClean="0"/>
              <a:pPr/>
              <a:t>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5774E-5CAA-4BA3-9A43-81D3771146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TextEdit="1"/>
          </p:cNvSpPr>
          <p:nvPr>
            <p:ph type="sldImg"/>
          </p:nvPr>
        </p:nvSpPr>
        <p:spPr bwMode="auto">
          <a:noFill/>
          <a:ln>
            <a:solidFill>
              <a:srgbClr val="000000"/>
            </a:solidFill>
            <a:miter lim="800000"/>
            <a:headEnd/>
            <a:tailEnd/>
          </a:ln>
        </p:spPr>
      </p:sp>
      <p:sp>
        <p:nvSpPr>
          <p:cNvPr id="2273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192515" name="Rectangle 3"/>
          <p:cNvSpPr>
            <a:spLocks noGrp="1" noChangeArrowheads="1"/>
          </p:cNvSpPr>
          <p:nvPr>
            <p:ph type="body" idx="1"/>
          </p:nvPr>
        </p:nvSpPr>
        <p:spPr bwMode="auto">
          <a:noFill/>
        </p:spPr>
        <p:txBody>
          <a:bodyPr wrap="square" lIns="91435" tIns="45717" rIns="91435" bIns="45717"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TextEdit="1"/>
          </p:cNvSpPr>
          <p:nvPr>
            <p:ph type="sldImg"/>
          </p:nvPr>
        </p:nvSpPr>
        <p:spPr bwMode="auto">
          <a:noFill/>
          <a:ln>
            <a:solidFill>
              <a:srgbClr val="000000"/>
            </a:solidFill>
            <a:miter lim="800000"/>
            <a:headEnd/>
            <a:tailEnd/>
          </a:ln>
        </p:spPr>
      </p:sp>
      <p:sp>
        <p:nvSpPr>
          <p:cNvPr id="2324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pPr>
              <a:spcBef>
                <a:spcPct val="0"/>
              </a:spcBef>
            </a:pPr>
            <a:endParaRPr lang="en-US" smtClean="0">
              <a:latin typeface="Arial" pitchFamily="34" charset="0"/>
            </a:endParaRPr>
          </a:p>
        </p:txBody>
      </p:sp>
      <p:sp>
        <p:nvSpPr>
          <p:cNvPr id="8196" name="Slide Number Placeholder 3"/>
          <p:cNvSpPr>
            <a:spLocks noGrp="1"/>
          </p:cNvSpPr>
          <p:nvPr>
            <p:ph type="sldNum" sz="quarter" idx="5"/>
          </p:nvPr>
        </p:nvSpPr>
        <p:spPr>
          <a:noFill/>
        </p:spPr>
        <p:txBody>
          <a:bodyPr/>
          <a:lstStyle/>
          <a:p>
            <a:fld id="{9E09B8B8-6F70-4B5B-9801-5F81094D4CF0}" type="slidenum">
              <a:rPr lang="en-US" smtClean="0">
                <a:latin typeface="Arial" pitchFamily="34" charset="0"/>
              </a:rPr>
              <a:pPr/>
              <a:t>63</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latin typeface="Arial" pitchFamily="34" charset="0"/>
            </a:endParaRPr>
          </a:p>
        </p:txBody>
      </p:sp>
      <p:sp>
        <p:nvSpPr>
          <p:cNvPr id="49156" name="Slide Number Placeholder 3"/>
          <p:cNvSpPr>
            <a:spLocks noGrp="1"/>
          </p:cNvSpPr>
          <p:nvPr>
            <p:ph type="sldNum" sz="quarter" idx="5"/>
          </p:nvPr>
        </p:nvSpPr>
        <p:spPr>
          <a:noFill/>
        </p:spPr>
        <p:txBody>
          <a:bodyPr/>
          <a:lstStyle/>
          <a:p>
            <a:fld id="{DA565D52-536D-442B-8056-0BC5C141C3C8}" type="slidenum">
              <a:rPr lang="en-US" smtClean="0">
                <a:latin typeface="Arial" pitchFamily="34" charset="0"/>
              </a:rPr>
              <a:pPr/>
              <a:t>66</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latin typeface="Arial" pitchFamily="34" charset="0"/>
            </a:endParaRPr>
          </a:p>
        </p:txBody>
      </p:sp>
      <p:sp>
        <p:nvSpPr>
          <p:cNvPr id="39940" name="Slide Number Placeholder 3"/>
          <p:cNvSpPr>
            <a:spLocks noGrp="1"/>
          </p:cNvSpPr>
          <p:nvPr>
            <p:ph type="sldNum" sz="quarter" idx="5"/>
          </p:nvPr>
        </p:nvSpPr>
        <p:spPr>
          <a:noFill/>
        </p:spPr>
        <p:txBody>
          <a:bodyPr/>
          <a:lstStyle/>
          <a:p>
            <a:fld id="{8A04084A-5EDC-4FC1-A4B8-9A9F57DE01CB}" type="slidenum">
              <a:rPr lang="en-US" smtClean="0">
                <a:latin typeface="Arial" pitchFamily="34" charset="0"/>
              </a:rPr>
              <a:pPr/>
              <a:t>67</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4F37E0A-4DD3-4DA7-9148-5AC826FF87D3}" type="slidenum">
              <a:rPr lang="en-US" sz="1200">
                <a:ea typeface="MS PGothic" pitchFamily="34" charset="-128"/>
              </a:rPr>
              <a:pPr algn="r" eaLnBrk="1" hangingPunct="1"/>
              <a:t>68</a:t>
            </a:fld>
            <a:endParaRPr lang="en-US" sz="1200">
              <a:ea typeface="MS PGothic" pitchFamily="34" charset="-128"/>
            </a:endParaRPr>
          </a:p>
        </p:txBody>
      </p:sp>
      <p:sp>
        <p:nvSpPr>
          <p:cNvPr id="40963" name="Rectangle 2"/>
          <p:cNvSpPr>
            <a:spLocks noRot="1" noChangeArrowheads="1" noTextEdit="1"/>
          </p:cNvSpPr>
          <p:nvPr>
            <p:ph type="sldImg"/>
          </p:nvPr>
        </p:nvSpPr>
        <p:spPr>
          <a:xfrm>
            <a:off x="801688" y="609600"/>
            <a:ext cx="2438400" cy="1828800"/>
          </a:xfrm>
          <a:ln/>
        </p:spPr>
      </p:sp>
      <p:sp>
        <p:nvSpPr>
          <p:cNvPr id="40964" name="Rectangle 3"/>
          <p:cNvSpPr>
            <a:spLocks noGrp="1" noChangeArrowheads="1"/>
          </p:cNvSpPr>
          <p:nvPr>
            <p:ph type="body" idx="1"/>
          </p:nvPr>
        </p:nvSpPr>
        <p:spPr>
          <a:xfrm>
            <a:off x="685800" y="2667000"/>
            <a:ext cx="5486400" cy="5791200"/>
          </a:xfrm>
          <a:noFill/>
          <a:ln/>
        </p:spPr>
        <p:txBody>
          <a:bodyPr lIns="86493" tIns="43247" rIns="86493" bIns="43247"/>
          <a:lstStyle/>
          <a:p>
            <a:pPr eaLnBrk="1" hangingPunct="1">
              <a:spcBef>
                <a:spcPct val="0"/>
              </a:spcBef>
            </a:pPr>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BF137ECC-8548-43E7-A370-D0067E879AB3}" type="slidenum">
              <a:rPr lang="en-US" smtClean="0">
                <a:latin typeface="Arial" pitchFamily="34" charset="0"/>
              </a:rPr>
              <a:pPr/>
              <a:t>69</a:t>
            </a:fld>
            <a:endParaRPr lang="en-US" smtClean="0">
              <a:latin typeface="Arial" pitchFamily="34" charset="0"/>
            </a:endParaRPr>
          </a:p>
        </p:txBody>
      </p:sp>
      <p:sp>
        <p:nvSpPr>
          <p:cNvPr id="10243" name="Rectangle 2"/>
          <p:cNvSpPr>
            <a:spLocks noGrp="1" noRot="1" noChangeAspect="1" noChangeArrowheads="1" noTextEdit="1"/>
          </p:cNvSpPr>
          <p:nvPr>
            <p:ph type="sldImg"/>
          </p:nvPr>
        </p:nvSpPr>
        <p:spPr>
          <a:xfrm>
            <a:off x="800100" y="609600"/>
            <a:ext cx="2438400" cy="1828800"/>
          </a:xfrm>
          <a:ln/>
        </p:spPr>
      </p:sp>
      <p:sp>
        <p:nvSpPr>
          <p:cNvPr id="10244" name="Rectangle 3"/>
          <p:cNvSpPr>
            <a:spLocks noGrp="1" noChangeArrowheads="1"/>
          </p:cNvSpPr>
          <p:nvPr>
            <p:ph type="body" idx="1"/>
          </p:nvPr>
        </p:nvSpPr>
        <p:spPr>
          <a:xfrm>
            <a:off x="685800" y="2667000"/>
            <a:ext cx="5486400" cy="5791200"/>
          </a:xfrm>
          <a:noFill/>
          <a:ln/>
        </p:spPr>
        <p:txBody>
          <a:bodyPr lIns="86493" tIns="43247" rIns="86493" bIns="43247"/>
          <a:lstStyle/>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E253749E-93FC-4BEA-901A-01B5F86B63D5}" type="slidenum">
              <a:rPr lang="en-US" smtClean="0">
                <a:latin typeface="Arial" pitchFamily="34" charset="0"/>
              </a:rPr>
              <a:pPr/>
              <a:t>70</a:t>
            </a:fld>
            <a:endParaRPr lang="en-US" smtClean="0">
              <a:latin typeface="Arial" pitchFamily="34" charset="0"/>
            </a:endParaRPr>
          </a:p>
        </p:txBody>
      </p:sp>
      <p:sp>
        <p:nvSpPr>
          <p:cNvPr id="9219" name="Rectangle 2"/>
          <p:cNvSpPr>
            <a:spLocks noRot="1" noChangeArrowheads="1" noTextEdit="1"/>
          </p:cNvSpPr>
          <p:nvPr>
            <p:ph type="sldImg"/>
          </p:nvPr>
        </p:nvSpPr>
        <p:spPr>
          <a:xfrm>
            <a:off x="801688" y="609600"/>
            <a:ext cx="2438400" cy="1828800"/>
          </a:xfrm>
          <a:ln/>
        </p:spPr>
      </p:sp>
      <p:sp>
        <p:nvSpPr>
          <p:cNvPr id="922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TextEdit="1"/>
          </p:cNvSpPr>
          <p:nvPr>
            <p:ph type="sldImg"/>
          </p:nvPr>
        </p:nvSpPr>
        <p:spPr bwMode="auto">
          <a:noFill/>
          <a:ln>
            <a:solidFill>
              <a:srgbClr val="000000"/>
            </a:solidFill>
            <a:miter lim="800000"/>
            <a:headEnd/>
            <a:tailEnd/>
          </a:ln>
        </p:spPr>
      </p:sp>
      <p:sp>
        <p:nvSpPr>
          <p:cNvPr id="2713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05774E-5CAA-4BA3-9A43-81D3771146B4}" type="slidenum">
              <a:rPr lang="en-US" smtClean="0"/>
              <a:pPr/>
              <a:t>73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083210A-8AA4-4C5A-98AE-FCFA324624BA}" type="slidenum">
              <a:rPr lang="en-US" smtClean="0">
                <a:latin typeface="Arial" pitchFamily="34" charset="0"/>
              </a:rPr>
              <a:pPr/>
              <a:t>3</a:t>
            </a:fld>
            <a:endParaRPr lang="en-US" smtClean="0">
              <a:latin typeface="Arial" pitchFamily="34" charset="0"/>
            </a:endParaRPr>
          </a:p>
        </p:txBody>
      </p:sp>
      <p:sp>
        <p:nvSpPr>
          <p:cNvPr id="46083" name="Rectangle 2"/>
          <p:cNvSpPr>
            <a:spLocks noRot="1" noChangeArrowheads="1" noTextEdit="1"/>
          </p:cNvSpPr>
          <p:nvPr>
            <p:ph type="sldImg"/>
          </p:nvPr>
        </p:nvSpPr>
        <p:spPr>
          <a:xfrm>
            <a:off x="800100" y="609600"/>
            <a:ext cx="2438400" cy="1828800"/>
          </a:xfrm>
          <a:ln/>
        </p:spPr>
      </p:sp>
      <p:sp>
        <p:nvSpPr>
          <p:cNvPr id="46084" name="Rectangle 3"/>
          <p:cNvSpPr>
            <a:spLocks noGrp="1" noChangeArrowheads="1"/>
          </p:cNvSpPr>
          <p:nvPr>
            <p:ph type="body" idx="1"/>
          </p:nvPr>
        </p:nvSpPr>
        <p:spPr>
          <a:xfrm>
            <a:off x="685800" y="2667000"/>
            <a:ext cx="5486400" cy="5791200"/>
          </a:xfrm>
          <a:noFill/>
          <a:ln/>
        </p:spPr>
        <p:txBody>
          <a:bodyPr/>
          <a:lstStyle/>
          <a:p>
            <a:pPr eaLnBrk="1" hangingPunct="1"/>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CFB9A56-32FC-4BEE-86F1-CFA8DCC1B54B}" type="slidenum">
              <a:rPr lang="en-US" smtClean="0">
                <a:latin typeface="Arial" pitchFamily="34" charset="0"/>
              </a:rPr>
              <a:pPr/>
              <a:t>4</a:t>
            </a:fld>
            <a:endParaRPr lang="en-US" smtClean="0">
              <a:latin typeface="Arial" pitchFamily="34" charset="0"/>
            </a:endParaRPr>
          </a:p>
        </p:txBody>
      </p:sp>
      <p:sp>
        <p:nvSpPr>
          <p:cNvPr id="47107" name="Rectangle 2"/>
          <p:cNvSpPr>
            <a:spLocks noRot="1" noChangeArrowheads="1" noTextEdit="1"/>
          </p:cNvSpPr>
          <p:nvPr>
            <p:ph type="sldImg"/>
          </p:nvPr>
        </p:nvSpPr>
        <p:spPr>
          <a:xfrm>
            <a:off x="800100" y="609600"/>
            <a:ext cx="2438400" cy="1828800"/>
          </a:xfrm>
          <a:ln/>
        </p:spPr>
      </p:sp>
      <p:sp>
        <p:nvSpPr>
          <p:cNvPr id="47108" name="Rectangle 3"/>
          <p:cNvSpPr>
            <a:spLocks noGrp="1" noChangeArrowheads="1"/>
          </p:cNvSpPr>
          <p:nvPr>
            <p:ph type="body" idx="1"/>
          </p:nvPr>
        </p:nvSpPr>
        <p:spPr>
          <a:xfrm>
            <a:off x="685800" y="2667000"/>
            <a:ext cx="5486400" cy="5791200"/>
          </a:xfrm>
          <a:noFill/>
          <a:ln/>
        </p:spPr>
        <p:txBody>
          <a:bodyPr/>
          <a:lstStyle/>
          <a:p>
            <a:pPr eaLnBrk="1" hangingPunct="1"/>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TextEdit="1"/>
          </p:cNvSpPr>
          <p:nvPr>
            <p:ph type="sldImg"/>
          </p:nvPr>
        </p:nvSpPr>
        <p:spPr bwMode="auto">
          <a:noFill/>
          <a:ln>
            <a:solidFill>
              <a:srgbClr val="000000"/>
            </a:solidFill>
            <a:miter lim="800000"/>
            <a:headEnd/>
            <a:tailEnd/>
          </a:ln>
        </p:spPr>
      </p:sp>
      <p:sp>
        <p:nvSpPr>
          <p:cNvPr id="2283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p:spPr>
      </p:sp>
      <p:sp>
        <p:nvSpPr>
          <p:cNvPr id="2293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p:spPr>
      </p:sp>
      <p:sp>
        <p:nvSpPr>
          <p:cNvPr id="2375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TextEdit="1"/>
          </p:cNvSpPr>
          <p:nvPr>
            <p:ph type="sldImg"/>
          </p:nvPr>
        </p:nvSpPr>
        <p:spPr bwMode="auto">
          <a:noFill/>
          <a:ln>
            <a:solidFill>
              <a:srgbClr val="000000"/>
            </a:solidFill>
            <a:miter lim="800000"/>
            <a:headEnd/>
            <a:tailEnd/>
          </a:ln>
        </p:spPr>
      </p:sp>
      <p:sp>
        <p:nvSpPr>
          <p:cNvPr id="2314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TextEdit="1"/>
          </p:cNvSpPr>
          <p:nvPr>
            <p:ph type="sldImg"/>
          </p:nvPr>
        </p:nvSpPr>
        <p:spPr bwMode="auto">
          <a:noFill/>
          <a:ln>
            <a:solidFill>
              <a:srgbClr val="000000"/>
            </a:solidFill>
            <a:miter lim="800000"/>
            <a:headEnd/>
            <a:tailEnd/>
          </a:ln>
        </p:spPr>
      </p:sp>
      <p:sp>
        <p:nvSpPr>
          <p:cNvPr id="2304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TextEdit="1"/>
          </p:cNvSpPr>
          <p:nvPr>
            <p:ph type="sldImg"/>
          </p:nvPr>
        </p:nvSpPr>
        <p:spPr bwMode="auto">
          <a:noFill/>
          <a:ln>
            <a:solidFill>
              <a:srgbClr val="000000"/>
            </a:solidFill>
            <a:miter lim="800000"/>
            <a:headEnd/>
            <a:tailEnd/>
          </a:ln>
        </p:spPr>
      </p:sp>
      <p:sp>
        <p:nvSpPr>
          <p:cNvPr id="3215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1/6/2009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1/6/2009</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6413" cy="10080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208088"/>
            <a:ext cx="8686800" cy="4887912"/>
          </a:xfrm>
        </p:spPr>
        <p:txBody>
          <a:bodyPr/>
          <a:lstStyle/>
          <a:p>
            <a:pPr lvl="0"/>
            <a:endParaRPr lang="en-US" noProof="0" smtClean="0"/>
          </a:p>
        </p:txBody>
      </p:sp>
      <p:sp>
        <p:nvSpPr>
          <p:cNvPr id="4" name="Rectangle 6"/>
          <p:cNvSpPr>
            <a:spLocks noGrp="1" noChangeArrowheads="1"/>
          </p:cNvSpPr>
          <p:nvPr>
            <p:ph type="ftr" sz="quarter" idx="10"/>
          </p:nvPr>
        </p:nvSpPr>
        <p:spPr>
          <a:xfrm>
            <a:off x="393700" y="6527800"/>
            <a:ext cx="6894513" cy="336550"/>
          </a:xfrm>
          <a:prstGeom prst="rect">
            <a:avLst/>
          </a:prstGeom>
        </p:spPr>
        <p:txBody>
          <a:bodyPr/>
          <a:lstStyle>
            <a:lvl1pPr>
              <a:defRPr/>
            </a:lvl1pPr>
          </a:lstStyle>
          <a:p>
            <a:pPr>
              <a:defRPr/>
            </a:pPr>
            <a:r>
              <a:rPr lang="en-US"/>
              <a:t>This document is the property of Ziff Davis Enterprise and may contain confidential or privileged information. Any unauthorized review, use, disclosure or distribution of this document is prohibited. If you are not the intended recipient, please contact Ziff Davis Enterprise at 212-503-5066 and destroy all copies of this document.</a:t>
            </a:r>
          </a:p>
        </p:txBody>
      </p:sp>
      <p:sp>
        <p:nvSpPr>
          <p:cNvPr id="5" name="Rectangle 7"/>
          <p:cNvSpPr>
            <a:spLocks noGrp="1" noChangeArrowheads="1"/>
          </p:cNvSpPr>
          <p:nvPr>
            <p:ph type="sldNum" sz="quarter" idx="11"/>
          </p:nvPr>
        </p:nvSpPr>
        <p:spPr/>
        <p:txBody>
          <a:bodyPr/>
          <a:lstStyle>
            <a:lvl1pPr>
              <a:defRPr/>
            </a:lvl1pPr>
          </a:lstStyle>
          <a:p>
            <a:pPr>
              <a:defRPr/>
            </a:pPr>
            <a:fld id="{EE458529-92EB-4B37-94A0-BA314306398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40005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371600"/>
            <a:ext cx="40005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A4E1B0C-E324-4666-9386-94AC78C3B08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1/6/2009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1/6/2009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1/6/2009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1/6/2009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1/6/2009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1/6/2009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1/6/2009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1/6/2009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core.org/article_business_valuation_101.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naged%20Services%20Agreement%20Example.do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images.google.com/imgres?imgurl=http://www.smallbusinessit.com.au/about-us/images/Kaseya.logo.rgb.gif&amp;imgrefurl=http://www.smallbusinessit.com.au/about-us/partners.html&amp;usg=__unMoIuNTJalIVOkpEX78uhyGcBc=&amp;h=215&amp;w=400&amp;sz=9&amp;hl=en&amp;start=1&amp;um=1&amp;tbnid=wLOWldgVAVuOaM:&amp;tbnh=67&amp;tbnw=124&amp;prev=/images%3Fq%3Dkaseya%2Blogo%26um%3D1%26hl%3Den%26rls%3Dcom.microsoft:*:IE-SearchBox%26rlz%3D1I7DMUS%26sa%3D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elp%20Desk%20Graphical%20Escalation%20Process.pdf" TargetMode="External"/><Relationship Id="rId2" Type="http://schemas.openxmlformats.org/officeDocument/2006/relationships/hyperlink" Target="Help%20Desk%20Escalation%20Process.do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images.google.com/imgres?imgurl=http://www.smallbusinessit.com.au/about-us/images/Kaseya.logo.rgb.gif&amp;imgrefurl=http://www.smallbusinessit.com.au/about-us/partners.html&amp;usg=__unMoIuNTJalIVOkpEX78uhyGcBc=&amp;h=215&amp;w=400&amp;sz=9&amp;hl=en&amp;start=1&amp;um=1&amp;tbnid=wLOWldgVAVuOaM:&amp;tbnh=67&amp;tbnw=124&amp;prev=/images%3Fq%3Dkaseya%2Blogo%26um%3D1%26hl%3Den%26rls%3Dcom.microsoft:*:IE-SearchBox%26rlz%3D1I7DMUS%26sa%3D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hyperlink" Target="http://images.google.com/imgres?imgurl=http://www.smallbusinessit.com.au/about-us/images/Kaseya.logo.rgb.gif&amp;imgrefurl=http://www.smallbusinessit.com.au/about-us/partners.html&amp;usg=__unMoIuNTJalIVOkpEX78uhyGcBc=&amp;h=215&amp;w=400&amp;sz=9&amp;hl=en&amp;start=1&amp;um=1&amp;tbnid=wLOWldgVAVuOaM:&amp;tbnh=67&amp;tbnw=124&amp;prev=/images%3Fq%3Dkaseya%2Blogo%26um%3D1%26hl%3Den%26rls%3Dcom.microsoft:*:IE-SearchBox%26rlz%3D1I7DMUS%26sa%3DN" TargetMode="External"/><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8" Type="http://schemas.openxmlformats.org/officeDocument/2006/relationships/hyperlink" Target="http://www.levelplatforms.com/" TargetMode="External"/><Relationship Id="rId3" Type="http://schemas.openxmlformats.org/officeDocument/2006/relationships/hyperlink" Target="http://www.landesk.com/" TargetMode="External"/><Relationship Id="rId7" Type="http://schemas.openxmlformats.org/officeDocument/2006/relationships/hyperlink" Target="http://www.kaseya.com/" TargetMode="External"/><Relationship Id="rId12" Type="http://schemas.openxmlformats.org/officeDocument/2006/relationships/hyperlink" Target="http://www.zenithinfotech/" TargetMode="External"/><Relationship Id="rId2" Type="http://schemas.openxmlformats.org/officeDocument/2006/relationships/hyperlink" Target="http://www.altiris.com/" TargetMode="External"/><Relationship Id="rId1" Type="http://schemas.openxmlformats.org/officeDocument/2006/relationships/slideLayout" Target="../slideLayouts/slideLayout2.xml"/><Relationship Id="rId6" Type="http://schemas.openxmlformats.org/officeDocument/2006/relationships/hyperlink" Target="http://www.hyblue.com/" TargetMode="External"/><Relationship Id="rId11" Type="http://schemas.openxmlformats.org/officeDocument/2006/relationships/hyperlink" Target="http://www.silverbacktech.com/" TargetMode="External"/><Relationship Id="rId5" Type="http://schemas.openxmlformats.org/officeDocument/2006/relationships/hyperlink" Target="http://www.handsfreenetworks.com/" TargetMode="External"/><Relationship Id="rId10" Type="http://schemas.openxmlformats.org/officeDocument/2006/relationships/hyperlink" Target="http://www.nagios.org/" TargetMode="External"/><Relationship Id="rId4" Type="http://schemas.openxmlformats.org/officeDocument/2006/relationships/hyperlink" Target="http://www.numarasoftware.com/Track-It.asp" TargetMode="External"/><Relationship Id="rId9" Type="http://schemas.openxmlformats.org/officeDocument/2006/relationships/hyperlink" Target="http://www.n-able.com/"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www.nethelpdesk.com/" TargetMode="External"/><Relationship Id="rId3" Type="http://schemas.openxmlformats.org/officeDocument/2006/relationships/hyperlink" Target="http://www.connectwise.com/" TargetMode="External"/><Relationship Id="rId7" Type="http://schemas.openxmlformats.org/officeDocument/2006/relationships/hyperlink" Target="http://www.helpstar.com/" TargetMode="External"/><Relationship Id="rId2" Type="http://schemas.openxmlformats.org/officeDocument/2006/relationships/hyperlink" Target="http://www.autotask.com/" TargetMode="External"/><Relationship Id="rId1" Type="http://schemas.openxmlformats.org/officeDocument/2006/relationships/slideLayout" Target="../slideLayouts/slideLayout2.xml"/><Relationship Id="rId6" Type="http://schemas.openxmlformats.org/officeDocument/2006/relationships/hyperlink" Target="http://www.gwi.com/" TargetMode="External"/><Relationship Id="rId5" Type="http://schemas.openxmlformats.org/officeDocument/2006/relationships/hyperlink" Target="http://www.kemma.com/" TargetMode="External"/><Relationship Id="rId10" Type="http://schemas.openxmlformats.org/officeDocument/2006/relationships/hyperlink" Target="http://www.shockeymonkey.com/" TargetMode="External"/><Relationship Id="rId4" Type="http://schemas.openxmlformats.org/officeDocument/2006/relationships/hyperlink" Target="http://www.frontrange.com/" TargetMode="External"/><Relationship Id="rId9" Type="http://schemas.openxmlformats.org/officeDocument/2006/relationships/hyperlink" Target="http://www.novosolutions.com/"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images.google.com/imgres?imgurl=http://www.smallbusinessit.com.au/about-us/images/Kaseya.logo.rgb.gif&amp;imgrefurl=http://www.smallbusinessit.com.au/about-us/partners.html&amp;usg=__unMoIuNTJalIVOkpEX78uhyGcBc=&amp;h=215&amp;w=400&amp;sz=9&amp;hl=en&amp;start=1&amp;um=1&amp;tbnid=wLOWldgVAVuOaM:&amp;tbnh=67&amp;tbnw=124&amp;prev=/images%3Fq%3Dkaseya%2Blogo%26um%3D1%26hl%3Den%26rls%3Dcom.microsoft:*:IE-SearchBox%26rlz%3D1I7DMUS%26sa%3D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hyperlink" Target="http://images.google.com/imgres?imgurl=http://www.smallbusinessit.com.au/about-us/images/Kaseya.logo.rgb.gif&amp;imgrefurl=http://www.smallbusinessit.com.au/about-us/partners.html&amp;usg=__unMoIuNTJalIVOkpEX78uhyGcBc=&amp;h=215&amp;w=400&amp;sz=9&amp;hl=en&amp;start=1&amp;um=1&amp;tbnid=wLOWldgVAVuOaM:&amp;tbnh=67&amp;tbnw=124&amp;prev=/images%3Fq%3Dkaseya%2Blogo%26um%3D1%26hl%3Den%26rls%3Dcom.microsoft:*:IE-SearchBox%26rlz%3D1I7DMUS%26sa%3DN"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images.google.com/imgres?imgurl=http://www.smallbusinessit.com.au/about-us/images/Kaseya.logo.rgb.gif&amp;imgrefurl=http://www.smallbusinessit.com.au/about-us/partners.html&amp;usg=__unMoIuNTJalIVOkpEX78uhyGcBc=&amp;h=215&amp;w=400&amp;sz=9&amp;hl=en&amp;start=1&amp;um=1&amp;tbnid=wLOWldgVAVuOaM:&amp;tbnh=67&amp;tbnw=124&amp;prev=/images%3Fq%3Dkaseya%2Blogo%26um%3D1%26hl%3Den%26rls%3Dcom.microsoft:*:IE-SearchBox%26rlz%3D1I7DMUS%26sa%3DN"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media/image5.jpeg"/><Relationship Id="rId4" Type="http://schemas.openxmlformats.org/officeDocument/2006/relationships/hyperlink" Target="http://images.google.com/imgres?imgurl=http://www.smallbusinessit.com.au/about-us/images/Kaseya.logo.rgb.gif&amp;imgrefurl=http://www.smallbusinessit.com.au/about-us/partners.html&amp;usg=__unMoIuNTJalIVOkpEX78uhyGcBc=&amp;h=215&amp;w=400&amp;sz=9&amp;hl=en&amp;start=1&amp;um=1&amp;tbnid=wLOWldgVAVuOaM:&amp;tbnh=67&amp;tbnw=124&amp;prev=/images%3Fq%3Dkaseya%2Blogo%26um%3D1%26hl%3Den%26rls%3Dcom.microsoft:*:IE-SearchBox%26rlz%3D1I7DMUS%26sa%3D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5.jpeg"/><Relationship Id="rId4" Type="http://schemas.openxmlformats.org/officeDocument/2006/relationships/hyperlink" Target="http://images.google.com/imgres?imgurl=http://www.smallbusinessit.com.au/about-us/images/Kaseya.logo.rgb.gif&amp;imgrefurl=http://www.smallbusinessit.com.au/about-us/partners.html&amp;usg=__unMoIuNTJalIVOkpEX78uhyGcBc=&amp;h=215&amp;w=400&amp;sz=9&amp;hl=en&amp;start=1&amp;um=1&amp;tbnid=wLOWldgVAVuOaM:&amp;tbnh=67&amp;tbnw=124&amp;prev=/images%3Fq%3Dkaseya%2Blogo%26um%3D1%26hl%3Den%26rls%3Dcom.microsoft:*:IE-SearchBox%26rlz%3D1I7DMUS%26sa%3DN"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IU_BODYBG.jpg"/>
          <p:cNvPicPr>
            <a:picLocks noChangeAspect="1"/>
          </p:cNvPicPr>
          <p:nvPr/>
        </p:nvPicPr>
        <p:blipFill>
          <a:blip r:embed="rId2"/>
          <a:stretch>
            <a:fillRect/>
          </a:stretch>
        </p:blipFill>
        <p:spPr>
          <a:xfrm>
            <a:off x="0" y="990600"/>
            <a:ext cx="9144000" cy="5867400"/>
          </a:xfrm>
          <a:prstGeom prst="rect">
            <a:avLst/>
          </a:prstGeom>
        </p:spPr>
      </p:pic>
      <p:sp>
        <p:nvSpPr>
          <p:cNvPr id="2" name="Title 1"/>
          <p:cNvSpPr>
            <a:spLocks noGrp="1"/>
          </p:cNvSpPr>
          <p:nvPr>
            <p:ph type="ctrTitle"/>
          </p:nvPr>
        </p:nvSpPr>
        <p:spPr>
          <a:xfrm>
            <a:off x="228600" y="1703832"/>
            <a:ext cx="5105400" cy="1877568"/>
          </a:xfrm>
        </p:spPr>
        <p:txBody>
          <a:bodyPr/>
          <a:lstStyle/>
          <a:p>
            <a:pPr algn="l"/>
            <a:r>
              <a:rPr lang="en-US" dirty="0" smtClean="0">
                <a:solidFill>
                  <a:schemeClr val="tx1"/>
                </a:solidFill>
              </a:rPr>
              <a:t>Introduction to IT Automation</a:t>
            </a:r>
            <a:endParaRPr lang="en-US" dirty="0">
              <a:solidFill>
                <a:schemeClr val="tx1"/>
              </a:solidFill>
            </a:endParaRPr>
          </a:p>
        </p:txBody>
      </p:sp>
      <p:sp>
        <p:nvSpPr>
          <p:cNvPr id="3" name="Subtitle 2"/>
          <p:cNvSpPr>
            <a:spLocks noGrp="1"/>
          </p:cNvSpPr>
          <p:nvPr>
            <p:ph type="subTitle" idx="1"/>
          </p:nvPr>
        </p:nvSpPr>
        <p:spPr>
          <a:xfrm>
            <a:off x="752622" y="3699352"/>
            <a:ext cx="5114778" cy="1101248"/>
          </a:xfrm>
        </p:spPr>
        <p:txBody>
          <a:bodyPr>
            <a:normAutofit lnSpcReduction="10000"/>
          </a:bodyPr>
          <a:lstStyle/>
          <a:p>
            <a:pPr algn="l"/>
            <a:r>
              <a:rPr lang="en-US" dirty="0" smtClean="0">
                <a:solidFill>
                  <a:schemeClr val="tx1"/>
                </a:solidFill>
              </a:rPr>
              <a:t>By</a:t>
            </a:r>
          </a:p>
          <a:p>
            <a:pPr algn="l"/>
            <a:r>
              <a:rPr lang="en-US" dirty="0" smtClean="0">
                <a:solidFill>
                  <a:schemeClr val="tx1"/>
                </a:solidFill>
              </a:rPr>
              <a:t>Masoud </a:t>
            </a:r>
            <a:r>
              <a:rPr lang="en-US" dirty="0" smtClean="0">
                <a:solidFill>
                  <a:schemeClr val="tx1"/>
                </a:solidFill>
              </a:rPr>
              <a:t>Sadjadi</a:t>
            </a:r>
            <a:endParaRPr lang="en-US" dirty="0" smtClean="0">
              <a:solidFill>
                <a:schemeClr val="tx1"/>
              </a:solidFill>
            </a:endParaRPr>
          </a:p>
          <a:p>
            <a:pPr algn="l"/>
            <a:r>
              <a:rPr lang="en-US" dirty="0" smtClean="0">
                <a:solidFill>
                  <a:schemeClr val="tx1"/>
                </a:solidFill>
              </a:rPr>
              <a:t>Jan.6, 2009</a:t>
            </a:r>
            <a:endParaRPr lang="en-US" dirty="0" smtClean="0">
              <a:solidFill>
                <a:schemeClr val="tx1"/>
              </a:solidFill>
            </a:endParaRPr>
          </a:p>
        </p:txBody>
      </p:sp>
      <p:pic>
        <p:nvPicPr>
          <p:cNvPr id="14" name="Picture 13" descr="FIU_LOGO.jpg"/>
          <p:cNvPicPr>
            <a:picLocks noChangeAspect="1"/>
          </p:cNvPicPr>
          <p:nvPr/>
        </p:nvPicPr>
        <p:blipFill>
          <a:blip r:embed="rId3"/>
          <a:stretch>
            <a:fillRect/>
          </a:stretch>
        </p:blipFill>
        <p:spPr>
          <a:xfrm>
            <a:off x="0" y="-4418"/>
            <a:ext cx="9144000" cy="9950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Valuation </a:t>
            </a:r>
            <a:r>
              <a:rPr lang="en-US" sz="2800" dirty="0" smtClean="0"/>
              <a:t>(cont.)</a:t>
            </a:r>
            <a:endParaRPr lang="en-US" dirty="0"/>
          </a:p>
        </p:txBody>
      </p:sp>
      <p:sp>
        <p:nvSpPr>
          <p:cNvPr id="3" name="Content Placeholder 2"/>
          <p:cNvSpPr>
            <a:spLocks noGrp="1"/>
          </p:cNvSpPr>
          <p:nvPr>
            <p:ph idx="1"/>
          </p:nvPr>
        </p:nvSpPr>
        <p:spPr/>
        <p:txBody>
          <a:bodyPr>
            <a:normAutofit/>
          </a:bodyPr>
          <a:lstStyle/>
          <a:p>
            <a:r>
              <a:rPr lang="en-US" dirty="0" smtClean="0"/>
              <a:t>But an Annuity-Based Managed Services model easily allows </a:t>
            </a:r>
            <a:r>
              <a:rPr lang="en-US" dirty="0" smtClean="0"/>
              <a:t>you the </a:t>
            </a:r>
            <a:r>
              <a:rPr lang="en-US" dirty="0" smtClean="0"/>
              <a:t>ability to forecast Earnings.</a:t>
            </a:r>
          </a:p>
          <a:p>
            <a:r>
              <a:rPr lang="en-US" dirty="0" smtClean="0"/>
              <a:t>Industry statistics reflect that the value of an IT company employing </a:t>
            </a:r>
          </a:p>
          <a:p>
            <a:pPr lvl="1"/>
            <a:r>
              <a:rPr lang="en-US" dirty="0" smtClean="0"/>
              <a:t>the traditional reactive “break-fix” model may be less than </a:t>
            </a:r>
            <a:r>
              <a:rPr lang="en-US" b="1" i="1" dirty="0" smtClean="0"/>
              <a:t>1x its Earnings</a:t>
            </a:r>
            <a:r>
              <a:rPr lang="en-US" dirty="0" smtClean="0"/>
              <a:t>.</a:t>
            </a:r>
          </a:p>
          <a:p>
            <a:pPr lvl="1"/>
            <a:r>
              <a:rPr lang="en-US" dirty="0" smtClean="0"/>
              <a:t>the manage services model can be as high as a </a:t>
            </a:r>
            <a:r>
              <a:rPr lang="en-US" b="1" i="1" dirty="0" smtClean="0"/>
              <a:t>10x Earnings </a:t>
            </a:r>
            <a:r>
              <a:rPr lang="en-US" dirty="0" smtClean="0"/>
              <a:t>Valuation.</a:t>
            </a:r>
          </a:p>
          <a:p>
            <a:r>
              <a:rPr lang="en-US" dirty="0" smtClean="0"/>
              <a:t>Note: </a:t>
            </a:r>
            <a:r>
              <a:rPr lang="en-US" b="1" i="1" dirty="0" smtClean="0"/>
              <a:t>Earnings, not Gross Revenue!</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Valuation </a:t>
            </a:r>
            <a:r>
              <a:rPr lang="en-US" sz="2800" dirty="0" smtClean="0"/>
              <a:t>(cont.)</a:t>
            </a:r>
            <a:endParaRPr lang="en-US" dirty="0"/>
          </a:p>
        </p:txBody>
      </p:sp>
      <p:sp>
        <p:nvSpPr>
          <p:cNvPr id="3" name="Content Placeholder 2"/>
          <p:cNvSpPr>
            <a:spLocks noGrp="1"/>
          </p:cNvSpPr>
          <p:nvPr>
            <p:ph idx="1"/>
          </p:nvPr>
        </p:nvSpPr>
        <p:spPr/>
        <p:txBody>
          <a:bodyPr>
            <a:normAutofit/>
          </a:bodyPr>
          <a:lstStyle/>
          <a:p>
            <a:r>
              <a:rPr lang="en-US" dirty="0" smtClean="0"/>
              <a:t>There are many other factors to be considered for valuation of a company.</a:t>
            </a:r>
          </a:p>
          <a:p>
            <a:r>
              <a:rPr lang="en-US" dirty="0" smtClean="0"/>
              <a:t>The key is that a buyer would look at the projected earning and not much to the history of your earning.</a:t>
            </a:r>
          </a:p>
          <a:p>
            <a:r>
              <a:rPr lang="en-US" dirty="0" smtClean="0"/>
              <a:t>A great website to visit to begin learning about business valuation is Score’s business valuation page:</a:t>
            </a:r>
          </a:p>
          <a:p>
            <a:pPr lvl="1"/>
            <a:r>
              <a:rPr lang="en-US" dirty="0" smtClean="0">
                <a:hlinkClick r:id="rId2"/>
              </a:rPr>
              <a:t>http://www.score.org/article_business_valuation_101.html</a:t>
            </a:r>
            <a:endParaRPr lang="en-US" dirty="0" smtClean="0"/>
          </a:p>
          <a:p>
            <a:pPr lvl="1"/>
            <a:endParaRPr lang="en-US" dirty="0" smtClean="0"/>
          </a:p>
          <a:p>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Exit </a:t>
            </a:r>
            <a:r>
              <a:rPr lang="en-US" dirty="0" smtClean="0"/>
              <a:t>Strategy</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Every Business Owner needs to be clear on his or her Exit Strategy, which drives their Business and Marketing Plans.</a:t>
            </a:r>
          </a:p>
          <a:p>
            <a:r>
              <a:rPr lang="en-US" dirty="0" smtClean="0"/>
              <a:t>For example, if you want to have the option to sell the company in 5 years for a price of $5 million, then with reverse projection, you need to reach to $83,333.</a:t>
            </a:r>
          </a:p>
          <a:p>
            <a:pPr lvl="1"/>
            <a:r>
              <a:rPr lang="en-US" dirty="0" smtClean="0"/>
              <a:t>Target Amount ÷ Desired Earnings Valuation ÷ 12 = Monthly Earnings</a:t>
            </a:r>
          </a:p>
          <a:p>
            <a:r>
              <a:rPr lang="en-US" dirty="0" smtClean="0"/>
              <a:t>It is not impossible to get there and do even better! ;)</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Background</a:t>
            </a:r>
          </a:p>
          <a:p>
            <a:endParaRPr lang="en-US" dirty="0" smtClean="0"/>
          </a:p>
          <a:p>
            <a:r>
              <a:rPr lang="en-US" dirty="0" smtClean="0"/>
              <a:t>Defining </a:t>
            </a:r>
            <a:r>
              <a:rPr lang="en-US" dirty="0" smtClean="0"/>
              <a:t>Managed Services</a:t>
            </a:r>
          </a:p>
          <a:p>
            <a:endParaRPr lang="en-US" dirty="0" smtClean="0"/>
          </a:p>
          <a:p>
            <a:r>
              <a:rPr lang="en-US" dirty="0" smtClean="0"/>
              <a:t>New </a:t>
            </a:r>
            <a:r>
              <a:rPr lang="en-US" dirty="0" smtClean="0"/>
              <a:t>Trends</a:t>
            </a:r>
          </a:p>
          <a:p>
            <a:endParaRPr lang="en-US" dirty="0" smtClean="0"/>
          </a:p>
          <a:p>
            <a:r>
              <a:rPr lang="en-US" dirty="0" smtClean="0"/>
              <a:t>IT Automation Tools</a:t>
            </a:r>
          </a:p>
          <a:p>
            <a:endParaRPr lang="en-US" dirty="0" smtClean="0"/>
          </a:p>
          <a:p>
            <a:r>
              <a:rPr lang="en-US" dirty="0" smtClean="0"/>
              <a:t>Summary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Traditional SMB IT </a:t>
            </a:r>
            <a:r>
              <a:rPr lang="en-US" dirty="0" smtClean="0"/>
              <a:t>Service</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Traditionally SMB IT service providers adopted a reactive service delivery, called the “break &amp; fix” and “time &amp; material” business model.</a:t>
            </a:r>
          </a:p>
          <a:p>
            <a:pPr lvl="1"/>
            <a:r>
              <a:rPr lang="en-US" dirty="0" smtClean="0"/>
              <a:t>Trades time for money</a:t>
            </a:r>
          </a:p>
          <a:p>
            <a:pPr lvl="1"/>
            <a:r>
              <a:rPr lang="en-US" dirty="0" smtClean="0"/>
              <a:t>Generates immediate income needs</a:t>
            </a:r>
          </a:p>
          <a:p>
            <a:pPr lvl="1"/>
            <a:r>
              <a:rPr lang="en-US" dirty="0" smtClean="0"/>
              <a:t>Does not scale</a:t>
            </a:r>
          </a:p>
          <a:p>
            <a:pPr lvl="1"/>
            <a:r>
              <a:rPr lang="en-US" dirty="0" smtClean="0"/>
              <a:t>Needs heavy on site services by favorite technicians</a:t>
            </a:r>
          </a:p>
          <a:p>
            <a:pPr lvl="1"/>
            <a:r>
              <a:rPr lang="en-US" dirty="0" smtClean="0"/>
              <a:t>The amount of billing relates on the site presence</a:t>
            </a:r>
          </a:p>
          <a:p>
            <a:pPr lvl="1"/>
            <a:r>
              <a:rPr lang="en-US" dirty="0" smtClean="0"/>
              <a:t>Limits technician utilization</a:t>
            </a:r>
          </a:p>
          <a:p>
            <a:pPr lvl="1"/>
            <a:r>
              <a:rPr lang="en-US" dirty="0" smtClean="0"/>
              <a:t>Requires delivery of services first, then billing</a:t>
            </a:r>
          </a:p>
          <a:p>
            <a:pPr lvl="1"/>
            <a:endParaRPr lang="en-US" dirty="0" smtClean="0"/>
          </a:p>
          <a:p>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Managed Service </a:t>
            </a:r>
            <a:r>
              <a:rPr lang="en-US" dirty="0" smtClean="0"/>
              <a:t>Practice</a:t>
            </a:r>
            <a:br>
              <a:rPr lang="en-US" dirty="0" smtClean="0"/>
            </a:br>
            <a:endParaRPr lang="en-US" dirty="0"/>
          </a:p>
        </p:txBody>
      </p:sp>
      <p:sp>
        <p:nvSpPr>
          <p:cNvPr id="3" name="Content Placeholder 2"/>
          <p:cNvSpPr>
            <a:spLocks noGrp="1"/>
          </p:cNvSpPr>
          <p:nvPr>
            <p:ph idx="1"/>
          </p:nvPr>
        </p:nvSpPr>
        <p:spPr>
          <a:xfrm>
            <a:off x="228600" y="1066800"/>
            <a:ext cx="8077200" cy="5410200"/>
          </a:xfrm>
        </p:spPr>
        <p:txBody>
          <a:bodyPr>
            <a:noAutofit/>
          </a:bodyPr>
          <a:lstStyle/>
          <a:p>
            <a:r>
              <a:rPr lang="en-US" sz="2800" dirty="0" smtClean="0"/>
              <a:t>SMB </a:t>
            </a:r>
            <a:r>
              <a:rPr lang="en-US" sz="2800" dirty="0" smtClean="0"/>
              <a:t>IT service providers need to transition to an </a:t>
            </a:r>
            <a:r>
              <a:rPr lang="en-US" sz="2800" i="1" dirty="0" smtClean="0"/>
              <a:t>annuity based</a:t>
            </a:r>
            <a:r>
              <a:rPr lang="en-US" sz="2800" dirty="0" smtClean="0"/>
              <a:t>, </a:t>
            </a:r>
            <a:r>
              <a:rPr lang="en-US" sz="2800" i="1" dirty="0" smtClean="0"/>
              <a:t>proactive</a:t>
            </a:r>
            <a:r>
              <a:rPr lang="en-US" sz="2800" dirty="0" smtClean="0"/>
              <a:t>, </a:t>
            </a:r>
            <a:r>
              <a:rPr lang="en-US" sz="2800" i="1" dirty="0" smtClean="0"/>
              <a:t>managed IT services delivery </a:t>
            </a:r>
            <a:r>
              <a:rPr lang="en-US" sz="2800" dirty="0" smtClean="0"/>
              <a:t>business model</a:t>
            </a:r>
          </a:p>
          <a:p>
            <a:pPr lvl="1"/>
            <a:r>
              <a:rPr lang="en-US" sz="2400" dirty="0" smtClean="0"/>
              <a:t>Proactive nature, so billing occurs in advance, no invoice haggling</a:t>
            </a:r>
          </a:p>
          <a:p>
            <a:pPr lvl="1"/>
            <a:r>
              <a:rPr lang="en-US" sz="2400" dirty="0" smtClean="0"/>
              <a:t>Increasing revenue (triple) without adding more staff</a:t>
            </a:r>
          </a:p>
          <a:p>
            <a:pPr lvl="1"/>
            <a:r>
              <a:rPr lang="en-US" sz="2400" dirty="0" smtClean="0"/>
              <a:t>Preventing fire instead of fighting it</a:t>
            </a:r>
          </a:p>
          <a:p>
            <a:pPr lvl="1"/>
            <a:r>
              <a:rPr lang="en-US" sz="2400" dirty="0" smtClean="0"/>
              <a:t>Recurring revenue that continues to grow</a:t>
            </a:r>
          </a:p>
          <a:p>
            <a:pPr lvl="1"/>
            <a:r>
              <a:rPr lang="en-US" sz="2400" dirty="0" smtClean="0"/>
              <a:t>Ease in projecting revenue and allocating resources</a:t>
            </a:r>
          </a:p>
          <a:p>
            <a:pPr lvl="1"/>
            <a:r>
              <a:rPr lang="en-US" sz="2400" dirty="0" smtClean="0"/>
              <a:t>Increasing value of company</a:t>
            </a:r>
          </a:p>
          <a:p>
            <a:pPr lvl="1"/>
            <a:r>
              <a:rPr lang="en-US" sz="2400" dirty="0" smtClean="0"/>
              <a:t>Possibility of business loans and credit lines</a:t>
            </a:r>
          </a:p>
          <a:p>
            <a:pPr lvl="1"/>
            <a:r>
              <a:rPr lang="en-US" sz="2400" dirty="0" smtClean="0"/>
              <a:t>Possibility of selling other </a:t>
            </a:r>
            <a:r>
              <a:rPr lang="en-US" sz="2400" dirty="0" smtClean="0"/>
              <a:t>solutions when the network in quiet</a:t>
            </a:r>
            <a:endParaRPr lang="en-US" sz="2400" dirty="0" smtClean="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 </a:t>
            </a:r>
            <a:r>
              <a:rPr lang="en-US" dirty="0" smtClean="0"/>
              <a:t>Challenges</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You become comfortable with what you do</a:t>
            </a:r>
          </a:p>
          <a:p>
            <a:pPr lvl="1"/>
            <a:r>
              <a:rPr lang="en-US" dirty="0" smtClean="0"/>
              <a:t>You do not have time for change</a:t>
            </a:r>
          </a:p>
          <a:p>
            <a:pPr lvl="1"/>
            <a:r>
              <a:rPr lang="en-US" dirty="0" smtClean="0"/>
              <a:t>You may be scared of loosing your clients</a:t>
            </a:r>
          </a:p>
          <a:p>
            <a:pPr lvl="1"/>
            <a:r>
              <a:rPr lang="en-US" dirty="0" smtClean="0"/>
              <a:t>You may not trust the new </a:t>
            </a:r>
            <a:r>
              <a:rPr lang="en-US" dirty="0" smtClean="0"/>
              <a:t>model</a:t>
            </a:r>
          </a:p>
          <a:p>
            <a:pPr lvl="1">
              <a:buNone/>
            </a:pPr>
            <a:endParaRPr lang="en-US" dirty="0" smtClean="0"/>
          </a:p>
          <a:p>
            <a:r>
              <a:rPr lang="en-US" dirty="0" smtClean="0"/>
              <a:t>Migrating existing clients is not easy</a:t>
            </a:r>
          </a:p>
          <a:p>
            <a:pPr lvl="1"/>
            <a:r>
              <a:rPr lang="en-US" dirty="0" smtClean="0"/>
              <a:t>They are happy with what they have</a:t>
            </a:r>
          </a:p>
          <a:p>
            <a:pPr lvl="1"/>
            <a:r>
              <a:rPr lang="en-US" dirty="0" smtClean="0"/>
              <a:t>You are your worst enemy as you have been providing a great service to them with the traditional break-fix model! </a:t>
            </a:r>
          </a:p>
          <a:p>
            <a:pPr lvl="1"/>
            <a:endParaRPr lang="en-US" dirty="0" smtClean="0"/>
          </a:p>
          <a:p>
            <a:pPr lvl="1"/>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Background</a:t>
            </a:r>
          </a:p>
          <a:p>
            <a:endParaRPr lang="en-US" dirty="0" smtClean="0">
              <a:solidFill>
                <a:srgbClr val="FF0000"/>
              </a:solidFill>
            </a:endParaRPr>
          </a:p>
          <a:p>
            <a:r>
              <a:rPr lang="en-US" dirty="0" smtClean="0">
                <a:solidFill>
                  <a:srgbClr val="FF0000"/>
                </a:solidFill>
              </a:rPr>
              <a:t>Defining </a:t>
            </a:r>
            <a:r>
              <a:rPr lang="en-US" dirty="0" smtClean="0">
                <a:solidFill>
                  <a:srgbClr val="FF0000"/>
                </a:solidFill>
              </a:rPr>
              <a:t>Managed Services</a:t>
            </a:r>
          </a:p>
          <a:p>
            <a:endParaRPr lang="en-US" dirty="0" smtClean="0"/>
          </a:p>
          <a:p>
            <a:r>
              <a:rPr lang="en-US" dirty="0" smtClean="0"/>
              <a:t>New </a:t>
            </a:r>
            <a:r>
              <a:rPr lang="en-US" dirty="0" smtClean="0"/>
              <a:t>Trends</a:t>
            </a:r>
          </a:p>
          <a:p>
            <a:endParaRPr lang="en-US" dirty="0" smtClean="0"/>
          </a:p>
          <a:p>
            <a:r>
              <a:rPr lang="en-US" dirty="0" smtClean="0"/>
              <a:t>IT Automation Tools</a:t>
            </a:r>
          </a:p>
          <a:p>
            <a:endParaRPr lang="en-US" dirty="0" smtClean="0"/>
          </a:p>
          <a:p>
            <a:r>
              <a:rPr lang="en-US" dirty="0" smtClean="0"/>
              <a:t>Summary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Managed </a:t>
            </a:r>
            <a:r>
              <a:rPr lang="en-US" dirty="0" smtClean="0"/>
              <a:t>Services</a:t>
            </a:r>
            <a:br>
              <a:rPr lang="en-US" dirty="0" smtClean="0"/>
            </a:br>
            <a:endParaRPr lang="en-US" dirty="0"/>
          </a:p>
        </p:txBody>
      </p:sp>
      <p:sp>
        <p:nvSpPr>
          <p:cNvPr id="3" name="Content Placeholder 2"/>
          <p:cNvSpPr>
            <a:spLocks noGrp="1"/>
          </p:cNvSpPr>
          <p:nvPr>
            <p:ph idx="1"/>
          </p:nvPr>
        </p:nvSpPr>
        <p:spPr/>
        <p:txBody>
          <a:bodyPr/>
          <a:lstStyle/>
          <a:p>
            <a:r>
              <a:rPr lang="en-US" dirty="0" smtClean="0"/>
              <a:t>Definition</a:t>
            </a:r>
          </a:p>
          <a:p>
            <a:r>
              <a:rPr lang="en-US" dirty="0" smtClean="0"/>
              <a:t>Benefits to </a:t>
            </a:r>
            <a:r>
              <a:rPr lang="en-US" dirty="0" smtClean="0"/>
              <a:t>You</a:t>
            </a:r>
            <a:endParaRPr lang="en-US" dirty="0" smtClean="0"/>
          </a:p>
          <a:p>
            <a:r>
              <a:rPr lang="en-US" dirty="0" smtClean="0"/>
              <a:t>Benefits to </a:t>
            </a:r>
            <a:r>
              <a:rPr lang="en-US" dirty="0" smtClean="0"/>
              <a:t>Your </a:t>
            </a:r>
            <a:r>
              <a:rPr lang="en-US" dirty="0" smtClean="0"/>
              <a:t>Clients</a:t>
            </a:r>
          </a:p>
          <a:p>
            <a:r>
              <a:rPr lang="en-US" dirty="0" smtClean="0"/>
              <a:t>Managed Services Offerings</a:t>
            </a:r>
          </a:p>
          <a:p>
            <a:pPr lvl="1"/>
            <a:r>
              <a:rPr lang="en-US" dirty="0" smtClean="0"/>
              <a:t>Network </a:t>
            </a:r>
            <a:r>
              <a:rPr lang="en-US" dirty="0" smtClean="0"/>
              <a:t>Monitoring &amp; Management</a:t>
            </a:r>
            <a:endParaRPr lang="en-US" dirty="0" smtClean="0"/>
          </a:p>
          <a:p>
            <a:pPr lvl="1"/>
            <a:r>
              <a:rPr lang="en-US" dirty="0" smtClean="0"/>
              <a:t>Help Desk</a:t>
            </a:r>
          </a:p>
          <a:p>
            <a:pPr lvl="1"/>
            <a:r>
              <a:rPr lang="en-US" dirty="0" smtClean="0"/>
              <a:t>Vendor Management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Managed Services</a:t>
            </a:r>
            <a:r>
              <a:rPr lang="en-US" dirty="0" smtClean="0"/>
              <a:t>?</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b="1" dirty="0" smtClean="0"/>
              <a:t>Any </a:t>
            </a:r>
            <a:r>
              <a:rPr lang="en-US" dirty="0" smtClean="0"/>
              <a:t>defined set of </a:t>
            </a:r>
            <a:r>
              <a:rPr lang="en-US" i="1" dirty="0" smtClean="0"/>
              <a:t>proactive services </a:t>
            </a:r>
            <a:r>
              <a:rPr lang="en-US" dirty="0" smtClean="0"/>
              <a:t>that are </a:t>
            </a:r>
            <a:r>
              <a:rPr lang="en-US" i="1" dirty="0" smtClean="0"/>
              <a:t>remotely delivered </a:t>
            </a:r>
            <a:r>
              <a:rPr lang="en-US" dirty="0" smtClean="0"/>
              <a:t>and </a:t>
            </a:r>
            <a:r>
              <a:rPr lang="en-US" i="1" dirty="0" smtClean="0"/>
              <a:t>prepaid for </a:t>
            </a:r>
            <a:r>
              <a:rPr lang="en-US" dirty="0" smtClean="0"/>
              <a:t>on a </a:t>
            </a:r>
            <a:r>
              <a:rPr lang="en-US" i="1" dirty="0" smtClean="0"/>
              <a:t>recurring basis</a:t>
            </a:r>
            <a:r>
              <a:rPr lang="en-US" dirty="0" smtClean="0"/>
              <a:t>.</a:t>
            </a:r>
          </a:p>
          <a:p>
            <a:pPr lvl="1"/>
            <a:r>
              <a:rPr lang="en-US" dirty="0" smtClean="0"/>
              <a:t>Any services</a:t>
            </a:r>
          </a:p>
          <a:p>
            <a:pPr lvl="2"/>
            <a:r>
              <a:rPr lang="en-US" dirty="0" smtClean="0"/>
              <a:t>HW, SW, </a:t>
            </a:r>
            <a:r>
              <a:rPr lang="en-US" dirty="0" err="1" smtClean="0"/>
              <a:t>HaaS</a:t>
            </a:r>
            <a:r>
              <a:rPr lang="en-US" dirty="0" smtClean="0"/>
              <a:t>, </a:t>
            </a:r>
            <a:r>
              <a:rPr lang="en-US" dirty="0" err="1" smtClean="0"/>
              <a:t>SaaS</a:t>
            </a:r>
            <a:r>
              <a:rPr lang="en-US" dirty="0" smtClean="0"/>
              <a:t>, </a:t>
            </a:r>
            <a:r>
              <a:rPr lang="en-US" dirty="0" err="1" smtClean="0"/>
              <a:t>DaaS</a:t>
            </a:r>
            <a:r>
              <a:rPr lang="en-US" dirty="0" smtClean="0"/>
              <a:t>, </a:t>
            </a:r>
            <a:r>
              <a:rPr lang="en-US" dirty="0" err="1" smtClean="0"/>
              <a:t>XaaS</a:t>
            </a:r>
            <a:r>
              <a:rPr lang="en-US" dirty="0" smtClean="0"/>
              <a:t>.</a:t>
            </a:r>
          </a:p>
          <a:p>
            <a:pPr lvl="1"/>
            <a:r>
              <a:rPr lang="en-US" dirty="0" smtClean="0"/>
              <a:t>Proactive services</a:t>
            </a:r>
          </a:p>
          <a:p>
            <a:pPr lvl="2"/>
            <a:r>
              <a:rPr lang="en-US" dirty="0" smtClean="0"/>
              <a:t>Prevent, less repair, less req. for the favorite technician</a:t>
            </a:r>
          </a:p>
          <a:p>
            <a:pPr lvl="1"/>
            <a:r>
              <a:rPr lang="en-US" dirty="0" smtClean="0"/>
              <a:t>Remotely delivered</a:t>
            </a:r>
          </a:p>
          <a:p>
            <a:pPr lvl="2"/>
            <a:r>
              <a:rPr lang="en-US" dirty="0" smtClean="0"/>
              <a:t>Less travel (80%), more labor utilization, more profit</a:t>
            </a:r>
          </a:p>
          <a:p>
            <a:pPr lvl="1"/>
            <a:r>
              <a:rPr lang="en-US" dirty="0" smtClean="0"/>
              <a:t>Recurring basis</a:t>
            </a:r>
          </a:p>
          <a:p>
            <a:pPr lvl="2"/>
            <a:r>
              <a:rPr lang="en-US" dirty="0" smtClean="0"/>
              <a:t>Increasing the value of the company</a:t>
            </a:r>
          </a:p>
          <a:p>
            <a:pPr lvl="2"/>
            <a:r>
              <a:rPr lang="en-US" dirty="0" smtClean="0"/>
              <a:t>Continue to grow exponentially</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dirty="0" smtClean="0"/>
              <a:t>Motivation</a:t>
            </a:r>
            <a:br>
              <a:rPr lang="en-US" dirty="0" smtClean="0"/>
            </a:br>
            <a:endParaRPr lang="en-US" dirty="0" smtClean="0"/>
          </a:p>
        </p:txBody>
      </p:sp>
      <p:sp>
        <p:nvSpPr>
          <p:cNvPr id="12291" name="Content Placeholder 2"/>
          <p:cNvSpPr>
            <a:spLocks noGrp="1"/>
          </p:cNvSpPr>
          <p:nvPr>
            <p:ph idx="1"/>
          </p:nvPr>
        </p:nvSpPr>
        <p:spPr/>
        <p:txBody>
          <a:bodyPr>
            <a:normAutofit/>
          </a:bodyPr>
          <a:lstStyle/>
          <a:p>
            <a:r>
              <a:rPr lang="en-US" dirty="0" smtClean="0"/>
              <a:t>Computer systems are becoming pervasive</a:t>
            </a:r>
          </a:p>
          <a:p>
            <a:pPr lvl="1"/>
            <a:r>
              <a:rPr lang="en-US" dirty="0" smtClean="0"/>
              <a:t>They are part of our everyday </a:t>
            </a:r>
            <a:r>
              <a:rPr lang="en-US" dirty="0" smtClean="0"/>
              <a:t>life &amp; business</a:t>
            </a:r>
          </a:p>
          <a:p>
            <a:pPr lvl="1"/>
            <a:endParaRPr lang="en-US" dirty="0" smtClean="0"/>
          </a:p>
          <a:p>
            <a:r>
              <a:rPr lang="en-US" dirty="0" smtClean="0"/>
              <a:t>Cost of dedicate in-house IT managers is high</a:t>
            </a:r>
          </a:p>
          <a:p>
            <a:pPr lvl="1"/>
            <a:r>
              <a:rPr lang="en-US" dirty="0" smtClean="0"/>
              <a:t>They may be idle for most of the time</a:t>
            </a:r>
          </a:p>
          <a:p>
            <a:pPr lvl="1"/>
            <a:r>
              <a:rPr lang="en-US" dirty="0" smtClean="0"/>
              <a:t>They may not be as effective in the time of crisis</a:t>
            </a:r>
          </a:p>
          <a:p>
            <a:endParaRPr lang="en-US" dirty="0" smtClean="0">
              <a:solidFill>
                <a:srgbClr val="FF0000"/>
              </a:solidFill>
            </a:endParaRPr>
          </a:p>
          <a:p>
            <a:r>
              <a:rPr lang="en-US" dirty="0" smtClean="0">
                <a:solidFill>
                  <a:srgbClr val="FF0000"/>
                </a:solidFill>
              </a:rPr>
              <a:t>Solution</a:t>
            </a:r>
            <a:endParaRPr lang="en-US" dirty="0" smtClean="0">
              <a:solidFill>
                <a:srgbClr val="FF0000"/>
              </a:solidFill>
            </a:endParaRPr>
          </a:p>
          <a:p>
            <a:pPr lvl="1"/>
            <a:r>
              <a:rPr lang="en-US" dirty="0" smtClean="0">
                <a:solidFill>
                  <a:srgbClr val="FF0000"/>
                </a:solidFill>
              </a:rPr>
              <a:t>Out-sourcing </a:t>
            </a:r>
            <a:r>
              <a:rPr lang="en-US" dirty="0" smtClean="0">
                <a:solidFill>
                  <a:srgbClr val="FF0000"/>
                </a:solidFill>
              </a:rPr>
              <a:t>the IT to IT management companies</a:t>
            </a:r>
          </a:p>
          <a:p>
            <a:pPr lvl="1"/>
            <a:r>
              <a:rPr lang="en-US" dirty="0" smtClean="0">
                <a:solidFill>
                  <a:srgbClr val="FF0000"/>
                </a:solidFill>
              </a:rPr>
              <a:t>IT automation</a:t>
            </a:r>
          </a:p>
          <a:p>
            <a:pPr lvl="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to </a:t>
            </a:r>
            <a:r>
              <a:rPr lang="en-US" dirty="0" smtClean="0"/>
              <a:t>You</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Annuity based revenue model</a:t>
            </a:r>
          </a:p>
          <a:p>
            <a:pPr marL="514350" indent="-514350">
              <a:buFont typeface="+mj-lt"/>
              <a:buAutoNum type="arabicPeriod"/>
            </a:pPr>
            <a:r>
              <a:rPr lang="en-US" dirty="0" smtClean="0"/>
              <a:t>Long-term predictable revenue growth</a:t>
            </a:r>
          </a:p>
          <a:p>
            <a:pPr marL="514350" indent="-514350">
              <a:buFont typeface="+mj-lt"/>
              <a:buAutoNum type="arabicPeriod"/>
            </a:pPr>
            <a:r>
              <a:rPr lang="en-US" dirty="0" smtClean="0"/>
              <a:t>No feast-famine cycles</a:t>
            </a:r>
          </a:p>
          <a:p>
            <a:pPr marL="514350" indent="-514350">
              <a:buFont typeface="+mj-lt"/>
              <a:buAutoNum type="arabicPeriod"/>
            </a:pPr>
            <a:r>
              <a:rPr lang="en-US" dirty="0" smtClean="0"/>
              <a:t>Bill independently of any specific technician</a:t>
            </a:r>
          </a:p>
          <a:p>
            <a:pPr marL="514350" indent="-514350">
              <a:buFont typeface="+mj-lt"/>
              <a:buAutoNum type="arabicPeriod"/>
            </a:pPr>
            <a:r>
              <a:rPr lang="en-US" dirty="0" smtClean="0"/>
              <a:t>No trade of time for money</a:t>
            </a:r>
          </a:p>
          <a:p>
            <a:pPr marL="514350" indent="-514350">
              <a:buFont typeface="+mj-lt"/>
              <a:buAutoNum type="arabicPeriod"/>
            </a:pPr>
            <a:r>
              <a:rPr lang="en-US" dirty="0" smtClean="0"/>
              <a:t>Do much more with less; do much more remotely and proactively with less travel</a:t>
            </a:r>
          </a:p>
          <a:p>
            <a:pPr marL="514350" indent="-514350">
              <a:buFont typeface="+mj-lt"/>
              <a:buAutoNum type="arabicPeriod"/>
            </a:pPr>
            <a:r>
              <a:rPr lang="en-US" dirty="0" smtClean="0"/>
              <a:t>No invoice haggling</a:t>
            </a:r>
          </a:p>
          <a:p>
            <a:pPr marL="514350" indent="-514350">
              <a:buFont typeface="+mj-lt"/>
              <a:buAutoNum type="arabicPeriod"/>
            </a:pPr>
            <a:r>
              <a:rPr lang="en-US" dirty="0" smtClean="0"/>
              <a:t>Sell solutions much easier</a:t>
            </a:r>
          </a:p>
          <a:p>
            <a:pPr marL="514350" indent="-514350">
              <a:buFont typeface="+mj-lt"/>
              <a:buAutoNum type="arabicPeriod"/>
            </a:pPr>
            <a:r>
              <a:rPr lang="en-US" dirty="0" smtClean="0"/>
              <a:t>Increase valuation</a:t>
            </a:r>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to </a:t>
            </a:r>
            <a:r>
              <a:rPr lang="en-US" dirty="0" smtClean="0"/>
              <a:t>Your Clients</a:t>
            </a:r>
            <a:br>
              <a:rPr lang="en-US" dirty="0" smtClean="0"/>
            </a:b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Increase in the operational efficiency</a:t>
            </a:r>
          </a:p>
          <a:p>
            <a:pPr marL="514350" indent="-514350">
              <a:buFont typeface="+mj-lt"/>
              <a:buAutoNum type="arabicPeriod"/>
            </a:pPr>
            <a:r>
              <a:rPr lang="en-US" dirty="0" smtClean="0"/>
              <a:t>Decrease in the operating cost</a:t>
            </a:r>
          </a:p>
          <a:p>
            <a:pPr marL="514350" indent="-514350">
              <a:buFont typeface="+mj-lt"/>
              <a:buAutoNum type="arabicPeriod"/>
            </a:pPr>
            <a:r>
              <a:rPr lang="en-US" dirty="0" smtClean="0"/>
              <a:t>Cost effectively gain in access to enterprise-level IT support</a:t>
            </a:r>
          </a:p>
          <a:p>
            <a:pPr marL="514350" indent="-514350">
              <a:buFont typeface="+mj-lt"/>
              <a:buAutoNum type="arabicPeriod"/>
            </a:pPr>
            <a:r>
              <a:rPr lang="en-US" dirty="0" smtClean="0"/>
              <a:t>Minimized down time</a:t>
            </a:r>
          </a:p>
          <a:p>
            <a:pPr marL="514350" indent="-514350">
              <a:buFont typeface="+mj-lt"/>
              <a:buAutoNum type="arabicPeriod"/>
            </a:pPr>
            <a:r>
              <a:rPr lang="en-US" dirty="0" smtClean="0"/>
              <a:t>Focus on running their business, not their vendors</a:t>
            </a:r>
          </a:p>
          <a:p>
            <a:pPr marL="514350" indent="-514350">
              <a:buFont typeface="+mj-lt"/>
              <a:buAutoNum type="arabicPeriod"/>
            </a:pPr>
            <a:r>
              <a:rPr lang="en-US" dirty="0" smtClean="0"/>
              <a:t>Piece of mind based on 24x7x365 monitoring service</a:t>
            </a:r>
          </a:p>
          <a:p>
            <a:pPr marL="514350" indent="-514350">
              <a:buNone/>
            </a:pPr>
            <a:endParaRPr lang="en-US" dirty="0" smtClean="0"/>
          </a:p>
          <a:p>
            <a:pPr marL="514350" indent="-514350">
              <a:buFont typeface="+mj-lt"/>
              <a:buAutoNum type="arabicPeriod"/>
            </a:pP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Managed Services </a:t>
            </a:r>
            <a:r>
              <a:rPr lang="en-US" dirty="0" smtClean="0"/>
              <a:t>Offerings</a:t>
            </a:r>
            <a:br>
              <a:rPr lang="en-US" dirty="0" smtClean="0"/>
            </a:b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solidFill>
                  <a:srgbClr val="FF0000"/>
                </a:solidFill>
              </a:rPr>
              <a:t>Network </a:t>
            </a:r>
            <a:r>
              <a:rPr lang="en-US" dirty="0" smtClean="0">
                <a:solidFill>
                  <a:srgbClr val="FF0000"/>
                </a:solidFill>
              </a:rPr>
              <a:t>Monitoring &amp; Management</a:t>
            </a:r>
            <a:endParaRPr lang="en-US" dirty="0" smtClean="0">
              <a:solidFill>
                <a:srgbClr val="FF0000"/>
              </a:solidFill>
            </a:endParaRPr>
          </a:p>
          <a:p>
            <a:pPr lvl="1"/>
            <a:r>
              <a:rPr lang="en-US" dirty="0" smtClean="0"/>
              <a:t>Providing Proactive Alerting of problems</a:t>
            </a:r>
          </a:p>
          <a:p>
            <a:pPr lvl="1"/>
            <a:r>
              <a:rPr lang="en-US" dirty="0" smtClean="0"/>
              <a:t>Working 24x7x365; no sick day! ;)</a:t>
            </a:r>
          </a:p>
          <a:p>
            <a:pPr marL="514350" indent="-514350">
              <a:buFont typeface="+mj-lt"/>
              <a:buAutoNum type="arabicPeriod"/>
            </a:pPr>
            <a:r>
              <a:rPr lang="en-US" dirty="0" smtClean="0"/>
              <a:t>Help Desk</a:t>
            </a:r>
          </a:p>
          <a:p>
            <a:pPr marL="914400" lvl="1" indent="-514350"/>
            <a:r>
              <a:rPr lang="en-US" dirty="0" smtClean="0"/>
              <a:t>Providing a Well-trained Staff, a solid SLA, and an Effective Escalation Process</a:t>
            </a:r>
          </a:p>
          <a:p>
            <a:pPr lvl="1"/>
            <a:r>
              <a:rPr lang="en-US" dirty="0" smtClean="0"/>
              <a:t>Inefficient help desk results in losing your clients</a:t>
            </a:r>
          </a:p>
          <a:p>
            <a:pPr marL="514350" indent="-514350">
              <a:buFont typeface="+mj-lt"/>
              <a:buAutoNum type="arabicPeriod"/>
            </a:pPr>
            <a:r>
              <a:rPr lang="en-US" dirty="0" smtClean="0"/>
              <a:t>Vendor Management</a:t>
            </a:r>
          </a:p>
          <a:p>
            <a:pPr lvl="1"/>
            <a:r>
              <a:rPr lang="en-US" dirty="0" smtClean="0"/>
              <a:t>You can manage </a:t>
            </a:r>
            <a:r>
              <a:rPr lang="en-US" dirty="0" smtClean="0"/>
              <a:t>the Client’s Vendors. </a:t>
            </a:r>
          </a:p>
          <a:p>
            <a:pPr lvl="1"/>
            <a:r>
              <a:rPr lang="en-US" i="1" dirty="0" smtClean="0"/>
              <a:t>Maybe even all </a:t>
            </a:r>
            <a:r>
              <a:rPr lang="en-US" i="1" dirty="0" smtClean="0"/>
              <a:t>of </a:t>
            </a:r>
            <a:r>
              <a:rPr lang="en-US" i="1" dirty="0" smtClean="0"/>
              <a:t>them!</a:t>
            </a:r>
            <a:endParaRPr lang="en-US" dirty="0" smtClean="0"/>
          </a:p>
          <a:p>
            <a:pPr marL="914400" lvl="1" indent="-514350"/>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Network </a:t>
            </a:r>
            <a:r>
              <a:rPr lang="en-US" dirty="0" smtClean="0"/>
              <a:t>Monitoring &amp; Management</a:t>
            </a:r>
            <a:endParaRPr lang="en-US" dirty="0"/>
          </a:p>
        </p:txBody>
      </p:sp>
      <p:sp>
        <p:nvSpPr>
          <p:cNvPr id="3" name="Content Placeholder 2"/>
          <p:cNvSpPr>
            <a:spLocks noGrp="1"/>
          </p:cNvSpPr>
          <p:nvPr>
            <p:ph idx="1"/>
          </p:nvPr>
        </p:nvSpPr>
        <p:spPr/>
        <p:txBody>
          <a:bodyPr>
            <a:normAutofit/>
          </a:bodyPr>
          <a:lstStyle/>
          <a:p>
            <a:r>
              <a:rPr lang="en-US" dirty="0" smtClean="0"/>
              <a:t>Monitoring Critical Services and other Network Devices such as Printers, Routers and Firewalls (using events such as WMI, SNMP and </a:t>
            </a:r>
            <a:r>
              <a:rPr lang="en-US" dirty="0" err="1" smtClean="0"/>
              <a:t>Syslogs</a:t>
            </a:r>
            <a:r>
              <a:rPr lang="en-US" dirty="0" smtClean="0"/>
              <a:t>)</a:t>
            </a:r>
          </a:p>
          <a:p>
            <a:endParaRPr lang="en-US" dirty="0" smtClean="0"/>
          </a:p>
          <a:p>
            <a:r>
              <a:rPr lang="en-US" dirty="0" smtClean="0"/>
              <a:t>Example Monitoring Tools and Services</a:t>
            </a:r>
          </a:p>
          <a:p>
            <a:pPr lvl="1"/>
            <a:r>
              <a:rPr lang="en-US" dirty="0" smtClean="0"/>
              <a:t>Kaseya, Level Platforms, N-Able, </a:t>
            </a:r>
            <a:r>
              <a:rPr lang="en-US" dirty="0" err="1" smtClean="0"/>
              <a:t>Nagios</a:t>
            </a:r>
            <a:r>
              <a:rPr lang="en-US" dirty="0" smtClean="0"/>
              <a:t>, Silverback, Zenith </a:t>
            </a:r>
            <a:r>
              <a:rPr lang="en-US" dirty="0" err="1" smtClean="0"/>
              <a:t>Infotech</a:t>
            </a:r>
            <a:r>
              <a:rPr lang="en-US" dirty="0" smtClean="0"/>
              <a:t>, and others</a:t>
            </a:r>
          </a:p>
          <a:p>
            <a:pPr lvl="1"/>
            <a:r>
              <a:rPr lang="en-US" dirty="0" smtClean="0"/>
              <a:t>Each has pros and cons</a:t>
            </a:r>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a Good Network Monitoring Tools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WMI, </a:t>
            </a:r>
            <a:r>
              <a:rPr lang="en-US" dirty="0" err="1" smtClean="0"/>
              <a:t>Syslog</a:t>
            </a:r>
            <a:r>
              <a:rPr lang="en-US" dirty="0" smtClean="0"/>
              <a:t>, SNMP Monitoring and Outputs Detailed Logging</a:t>
            </a:r>
          </a:p>
          <a:p>
            <a:r>
              <a:rPr lang="en-US" dirty="0" smtClean="0"/>
              <a:t>Alerting: Email/Text Page/Pager; Has Configurable Alerts; Supports Escalation</a:t>
            </a:r>
          </a:p>
          <a:p>
            <a:r>
              <a:rPr lang="en-US" dirty="0" smtClean="0"/>
              <a:t>Provides Meaningful Reporting</a:t>
            </a:r>
          </a:p>
          <a:p>
            <a:r>
              <a:rPr lang="en-US" dirty="0" smtClean="0"/>
              <a:t>Multiple Operating Systems; Multiple Types of Hardware: PC’s/Servers/Routers/Switches/Firewalls/Printers</a:t>
            </a:r>
          </a:p>
          <a:p>
            <a:r>
              <a:rPr lang="en-US" dirty="0" smtClean="0"/>
              <a:t>Critical Server Functions: Exchange/SQL/IIS/SharePoint/Linux/Novell</a:t>
            </a:r>
          </a:p>
          <a:p>
            <a:r>
              <a:rPr lang="en-US" dirty="0" smtClean="0"/>
              <a:t>Multiple </a:t>
            </a:r>
            <a:r>
              <a:rPr lang="en-US" dirty="0" smtClean="0"/>
              <a:t>3</a:t>
            </a:r>
            <a:r>
              <a:rPr lang="en-US" baseline="30000" dirty="0" smtClean="0"/>
              <a:t>rd</a:t>
            </a:r>
            <a:r>
              <a:rPr lang="en-US" dirty="0" smtClean="0"/>
              <a:t>-Party </a:t>
            </a:r>
            <a:r>
              <a:rPr lang="en-US" dirty="0" smtClean="0"/>
              <a:t>Software Monitoring</a:t>
            </a:r>
          </a:p>
          <a:p>
            <a:r>
              <a:rPr lang="en-US" dirty="0" smtClean="0"/>
              <a:t>Patch Management</a:t>
            </a:r>
          </a:p>
          <a:p>
            <a:r>
              <a:rPr lang="en-US" dirty="0" smtClean="0"/>
              <a:t>Easily Integrates With Help Desk Systems</a:t>
            </a:r>
          </a:p>
          <a:p>
            <a:r>
              <a:rPr lang="en-US" dirty="0" smtClean="0"/>
              <a:t>Remote Control of Monitored Devices</a:t>
            </a:r>
          </a:p>
          <a:p>
            <a:r>
              <a:rPr lang="en-US" dirty="0" smtClean="0"/>
              <a:t>Is Affordable – Able to Monitor Numerous Devices Cost-Effectively</a:t>
            </a:r>
          </a:p>
          <a:p>
            <a:r>
              <a:rPr lang="en-US" dirty="0" smtClean="0"/>
              <a:t>Is easy to Install, Deploy, Use and Maintain</a:t>
            </a:r>
          </a:p>
          <a:p>
            <a:r>
              <a:rPr lang="en-US" dirty="0" smtClean="0"/>
              <a:t>Has excellent Vendor Support – and during the hours that your organization operates</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should be monitored</a:t>
            </a:r>
            <a:r>
              <a:rPr lang="en-US" dirty="0" smtClean="0"/>
              <a:t>?</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Memory Utilization, Available Memory, Utilized Disk Space, Available Disk Space, CPU Load, Utilized Paging File, Available Paging File, Print Spooler Service, Printing Event, DHCP Service and Events, IIS Service and Events, DNS Service and Event, RRAS Services and Event, Terminal Services and Events, SQL Services and Events, Informational Security Events, Critical Security Events, Informational System Events, Critical System Events, Uninterruptible Power Supply Events, and Backup Events.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dirty="0" smtClean="0"/>
              <a:t>Automating Common IT </a:t>
            </a:r>
            <a:r>
              <a:rPr lang="en-US" dirty="0" smtClean="0"/>
              <a:t>Tasks</a:t>
            </a:r>
            <a:br>
              <a:rPr lang="en-US" dirty="0" smtClean="0"/>
            </a:br>
            <a:endParaRPr lang="en-US" dirty="0" smtClean="0"/>
          </a:p>
        </p:txBody>
      </p:sp>
      <p:sp>
        <p:nvSpPr>
          <p:cNvPr id="22531" name="Content Placeholder 2"/>
          <p:cNvSpPr>
            <a:spLocks noGrp="1"/>
          </p:cNvSpPr>
          <p:nvPr>
            <p:ph idx="1"/>
          </p:nvPr>
        </p:nvSpPr>
        <p:spPr/>
        <p:txBody>
          <a:bodyPr/>
          <a:lstStyle/>
          <a:p>
            <a:r>
              <a:rPr lang="en-US" dirty="0" smtClean="0"/>
              <a:t>Auditing</a:t>
            </a:r>
          </a:p>
          <a:p>
            <a:r>
              <a:rPr lang="en-US" dirty="0" smtClean="0"/>
              <a:t>Monitoring</a:t>
            </a:r>
          </a:p>
          <a:p>
            <a:r>
              <a:rPr lang="en-US" dirty="0" smtClean="0"/>
              <a:t>Patch </a:t>
            </a:r>
            <a:r>
              <a:rPr lang="en-US" dirty="0" smtClean="0"/>
              <a:t>Management</a:t>
            </a:r>
          </a:p>
          <a:p>
            <a:r>
              <a:rPr lang="en-US" dirty="0" smtClean="0"/>
              <a:t>Backup</a:t>
            </a:r>
            <a:endParaRPr lang="en-US" dirty="0" smtClean="0"/>
          </a:p>
          <a:p>
            <a:r>
              <a:rPr lang="en-US" dirty="0" smtClean="0"/>
              <a:t>Endpoint </a:t>
            </a:r>
            <a:r>
              <a:rPr lang="en-US" dirty="0" smtClean="0"/>
              <a:t>Security</a:t>
            </a:r>
          </a:p>
          <a:p>
            <a:r>
              <a:rPr lang="en-US" dirty="0" smtClean="0"/>
              <a:t>User State Management</a:t>
            </a:r>
            <a:endParaRPr lang="en-US" dirty="0" smtClean="0"/>
          </a:p>
          <a:p>
            <a:r>
              <a:rPr lang="en-US" dirty="0" smtClean="0"/>
              <a:t>Help Desk</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Services Offerings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Network Monitoring</a:t>
            </a:r>
          </a:p>
          <a:p>
            <a:pPr lvl="1"/>
            <a:r>
              <a:rPr lang="en-US" dirty="0" smtClean="0"/>
              <a:t>Providing Proactive Alerting of problems</a:t>
            </a:r>
          </a:p>
          <a:p>
            <a:pPr lvl="1"/>
            <a:r>
              <a:rPr lang="en-US" dirty="0" smtClean="0"/>
              <a:t>Working 24x7x365; no sick day! ;)</a:t>
            </a:r>
          </a:p>
          <a:p>
            <a:pPr marL="514350" indent="-514350">
              <a:buFont typeface="+mj-lt"/>
              <a:buAutoNum type="arabicPeriod"/>
            </a:pPr>
            <a:r>
              <a:rPr lang="en-US" dirty="0" smtClean="0">
                <a:solidFill>
                  <a:srgbClr val="FF0000"/>
                </a:solidFill>
              </a:rPr>
              <a:t>Help Desk</a:t>
            </a:r>
          </a:p>
          <a:p>
            <a:pPr marL="914400" lvl="1" indent="-514350"/>
            <a:r>
              <a:rPr lang="en-US" dirty="0" smtClean="0"/>
              <a:t>Providing a Well-trained Staff, a solid SLA, and an Effective Escalation Process</a:t>
            </a:r>
          </a:p>
          <a:p>
            <a:pPr lvl="1"/>
            <a:r>
              <a:rPr lang="en-US" dirty="0" smtClean="0"/>
              <a:t>Inefficient help desk results in losing your clients</a:t>
            </a:r>
          </a:p>
          <a:p>
            <a:pPr marL="514350" indent="-514350">
              <a:buFont typeface="+mj-lt"/>
              <a:buAutoNum type="arabicPeriod"/>
            </a:pPr>
            <a:r>
              <a:rPr lang="en-US" dirty="0" smtClean="0"/>
              <a:t>Vendor Management</a:t>
            </a:r>
          </a:p>
          <a:p>
            <a:pPr lvl="1"/>
            <a:r>
              <a:rPr lang="en-US" dirty="0" smtClean="0"/>
              <a:t>Y</a:t>
            </a:r>
            <a:r>
              <a:rPr lang="en-US" dirty="0" smtClean="0"/>
              <a:t>ou </a:t>
            </a:r>
            <a:r>
              <a:rPr lang="en-US" dirty="0" smtClean="0"/>
              <a:t>manage the Client’s Vendors. </a:t>
            </a:r>
          </a:p>
          <a:p>
            <a:pPr lvl="1"/>
            <a:r>
              <a:rPr lang="en-US" i="1" dirty="0" smtClean="0"/>
              <a:t>Maybe all </a:t>
            </a:r>
            <a:r>
              <a:rPr lang="en-US" i="1" dirty="0" smtClean="0"/>
              <a:t>of </a:t>
            </a:r>
            <a:r>
              <a:rPr lang="en-US" i="1" dirty="0" smtClean="0"/>
              <a:t>them!</a:t>
            </a:r>
            <a:endParaRPr lang="en-US" dirty="0" smtClean="0"/>
          </a:p>
          <a:p>
            <a:pPr marL="914400" lvl="1" indent="-514350"/>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Help Desk</a:t>
            </a:r>
            <a:endParaRPr lang="en-US" dirty="0"/>
          </a:p>
        </p:txBody>
      </p:sp>
      <p:sp>
        <p:nvSpPr>
          <p:cNvPr id="3" name="Content Placeholder 2"/>
          <p:cNvSpPr>
            <a:spLocks noGrp="1"/>
          </p:cNvSpPr>
          <p:nvPr>
            <p:ph idx="1"/>
          </p:nvPr>
        </p:nvSpPr>
        <p:spPr/>
        <p:txBody>
          <a:bodyPr>
            <a:normAutofit/>
          </a:bodyPr>
          <a:lstStyle/>
          <a:p>
            <a:r>
              <a:rPr lang="en-US" dirty="0" smtClean="0"/>
              <a:t>You should </a:t>
            </a:r>
            <a:r>
              <a:rPr lang="en-US" dirty="0" smtClean="0"/>
              <a:t>offer a Remote Help Desk with an Unlimited Remote Support between the hours of 8am and 5pm Monday through Friday, across 4 Time Zones to </a:t>
            </a:r>
            <a:r>
              <a:rPr lang="en-US" dirty="0" smtClean="0"/>
              <a:t>your </a:t>
            </a:r>
            <a:r>
              <a:rPr lang="en-US" dirty="0" smtClean="0"/>
              <a:t>Clients, as well as </a:t>
            </a:r>
            <a:r>
              <a:rPr lang="en-US" dirty="0" smtClean="0"/>
              <a:t>your </a:t>
            </a:r>
            <a:r>
              <a:rPr lang="en-US" dirty="0" smtClean="0"/>
              <a:t>Managed Services Partners’ Clients, with all Services included in their monthly fee. </a:t>
            </a:r>
          </a:p>
          <a:p>
            <a:r>
              <a:rPr lang="en-US" dirty="0" smtClean="0"/>
              <a:t>Clients appreciate being able to budget their IT costs for the entire year, knowing that there will be no unreasonable fluctuations.</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Desk Offerings</a:t>
            </a:r>
            <a:endParaRPr lang="en-US" dirty="0"/>
          </a:p>
        </p:txBody>
      </p:sp>
      <p:sp>
        <p:nvSpPr>
          <p:cNvPr id="3" name="Content Placeholder 2"/>
          <p:cNvSpPr>
            <a:spLocks noGrp="1"/>
          </p:cNvSpPr>
          <p:nvPr>
            <p:ph idx="1"/>
          </p:nvPr>
        </p:nvSpPr>
        <p:spPr/>
        <p:txBody>
          <a:bodyPr>
            <a:normAutofit/>
          </a:bodyPr>
          <a:lstStyle/>
          <a:p>
            <a:r>
              <a:rPr lang="en-US" dirty="0" smtClean="0"/>
              <a:t>Unlimited Remote, Onsite and Lab/Bench Time Support 8am-5pm M-F</a:t>
            </a:r>
          </a:p>
          <a:p>
            <a:pPr lvl="1"/>
            <a:r>
              <a:rPr lang="en-US" dirty="0" smtClean="0"/>
              <a:t>Some Specific Limitations </a:t>
            </a:r>
          </a:p>
          <a:p>
            <a:pPr lvl="2"/>
            <a:r>
              <a:rPr lang="en-US" dirty="0" smtClean="0"/>
              <a:t>for SW that </a:t>
            </a:r>
            <a:r>
              <a:rPr lang="en-US" dirty="0" smtClean="0"/>
              <a:t>you are </a:t>
            </a:r>
            <a:r>
              <a:rPr lang="en-US" dirty="0" smtClean="0"/>
              <a:t>not </a:t>
            </a:r>
            <a:r>
              <a:rPr lang="en-US" dirty="0" smtClean="0"/>
              <a:t>yet familiar with. </a:t>
            </a:r>
            <a:endParaRPr lang="en-US" dirty="0" smtClean="0"/>
          </a:p>
          <a:p>
            <a:pPr lvl="1"/>
            <a:r>
              <a:rPr lang="en-US" dirty="0" smtClean="0"/>
              <a:t>Phone Support</a:t>
            </a:r>
          </a:p>
          <a:p>
            <a:pPr lvl="1"/>
            <a:r>
              <a:rPr lang="en-US" dirty="0" smtClean="0"/>
              <a:t>Remote Desktop Control</a:t>
            </a:r>
          </a:p>
          <a:p>
            <a:r>
              <a:rPr lang="en-US" dirty="0" smtClean="0"/>
              <a:t>5pm-9pm Billable @ 1.5x</a:t>
            </a:r>
          </a:p>
          <a:p>
            <a:r>
              <a:rPr lang="en-US" dirty="0" smtClean="0"/>
              <a:t>All Other Times Billable @ 2x</a:t>
            </a:r>
          </a:p>
          <a:p>
            <a:r>
              <a:rPr lang="en-US" dirty="0" smtClean="0"/>
              <a:t>Server Disaster Recovery Included as Needed</a:t>
            </a:r>
          </a:p>
          <a:p>
            <a:pPr algn="ctr">
              <a:buNone/>
            </a:pPr>
            <a:r>
              <a:rPr lang="en-US" dirty="0" smtClean="0">
                <a:hlinkClick r:id="rId2" action="ppaction://hlinkfile"/>
              </a:rPr>
              <a:t>Sample Agreement</a:t>
            </a:r>
            <a:endParaRPr lang="en-US" dirty="0" smtClean="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7772400" cy="914400"/>
          </a:xfrm>
        </p:spPr>
        <p:txBody>
          <a:bodyPr/>
          <a:lstStyle/>
          <a:p>
            <a:pPr algn="ctr" eaLnBrk="1" hangingPunct="1"/>
            <a:r>
              <a:rPr lang="en-US" sz="3200" dirty="0" smtClean="0"/>
              <a:t>Why </a:t>
            </a:r>
            <a:r>
              <a:rPr lang="en-US" sz="3200" dirty="0" smtClean="0"/>
              <a:t>It automation</a:t>
            </a:r>
            <a:r>
              <a:rPr lang="en-US" sz="3200" dirty="0" smtClean="0"/>
              <a:t>?</a:t>
            </a:r>
          </a:p>
        </p:txBody>
      </p:sp>
      <p:sp>
        <p:nvSpPr>
          <p:cNvPr id="21507" name="Rectangle 3"/>
          <p:cNvSpPr>
            <a:spLocks noGrp="1" noChangeArrowheads="1"/>
          </p:cNvSpPr>
          <p:nvPr>
            <p:ph type="body" idx="1"/>
          </p:nvPr>
        </p:nvSpPr>
        <p:spPr>
          <a:xfrm>
            <a:off x="457200" y="1143000"/>
            <a:ext cx="8229600" cy="5248275"/>
          </a:xfrm>
        </p:spPr>
        <p:txBody>
          <a:bodyPr/>
          <a:lstStyle/>
          <a:p>
            <a:pPr eaLnBrk="1" hangingPunct="1"/>
            <a:r>
              <a:rPr lang="en-US" dirty="0" smtClean="0"/>
              <a:t>More staff increase revenue </a:t>
            </a:r>
            <a:r>
              <a:rPr lang="en-US" i="1" dirty="0" smtClean="0"/>
              <a:t>and </a:t>
            </a:r>
            <a:r>
              <a:rPr lang="en-US" dirty="0" smtClean="0"/>
              <a:t>costs, making it impossible to get ahead</a:t>
            </a:r>
            <a:r>
              <a:rPr lang="en-US" dirty="0" smtClean="0"/>
              <a:t>.</a:t>
            </a:r>
            <a:endParaRPr lang="en-US" dirty="0" smtClean="0"/>
          </a:p>
        </p:txBody>
      </p:sp>
      <p:pic>
        <p:nvPicPr>
          <p:cNvPr id="21508" name="Picture 7"/>
          <p:cNvPicPr>
            <a:picLocks noChangeAspect="1" noChangeArrowheads="1"/>
          </p:cNvPicPr>
          <p:nvPr/>
        </p:nvPicPr>
        <p:blipFill>
          <a:blip r:embed="rId3"/>
          <a:srcRect/>
          <a:stretch>
            <a:fillRect/>
          </a:stretch>
        </p:blipFill>
        <p:spPr bwMode="auto">
          <a:xfrm>
            <a:off x="1066800" y="2286000"/>
            <a:ext cx="5486400" cy="4451350"/>
          </a:xfrm>
          <a:prstGeom prst="rect">
            <a:avLst/>
          </a:prstGeom>
          <a:noFill/>
          <a:ln w="9525">
            <a:noFill/>
            <a:miter lim="800000"/>
            <a:headEnd/>
            <a:tailEnd/>
          </a:ln>
        </p:spPr>
      </p:pic>
      <p:pic>
        <p:nvPicPr>
          <p:cNvPr id="149506" name="Picture 2" descr="http://tbn2.google.com/images?q=tbn:wLOWldgVAVuOaM:http://www.smallbusinessit.com.au/about-us/images/Kaseya.logo.rgb.gif">
            <a:hlinkClick r:id="rId4"/>
          </p:cNvPr>
          <p:cNvPicPr>
            <a:picLocks noChangeAspect="1" noChangeArrowheads="1"/>
          </p:cNvPicPr>
          <p:nvPr/>
        </p:nvPicPr>
        <p:blipFill>
          <a:blip r:embed="rId5"/>
          <a:srcRect/>
          <a:stretch>
            <a:fillRect/>
          </a:stretch>
        </p:blipFill>
        <p:spPr bwMode="auto">
          <a:xfrm>
            <a:off x="6972300" y="6219825"/>
            <a:ext cx="1181100" cy="6381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the On Site Visits</a:t>
            </a:r>
            <a:endParaRPr lang="en-US" dirty="0"/>
          </a:p>
        </p:txBody>
      </p:sp>
      <p:sp>
        <p:nvSpPr>
          <p:cNvPr id="3" name="Content Placeholder 2"/>
          <p:cNvSpPr>
            <a:spLocks noGrp="1"/>
          </p:cNvSpPr>
          <p:nvPr>
            <p:ph idx="1"/>
          </p:nvPr>
        </p:nvSpPr>
        <p:spPr/>
        <p:txBody>
          <a:bodyPr>
            <a:normAutofit/>
          </a:bodyPr>
          <a:lstStyle/>
          <a:p>
            <a:r>
              <a:rPr lang="en-US" dirty="0" smtClean="0"/>
              <a:t>Only go on site when there is a physical HW failure or other extra ordinary reason</a:t>
            </a:r>
          </a:p>
          <a:p>
            <a:r>
              <a:rPr lang="en-US" dirty="0" smtClean="0"/>
              <a:t>Including all Onsite Visits and Lab/Bench Time in </a:t>
            </a:r>
            <a:r>
              <a:rPr lang="en-US" dirty="0" smtClean="0"/>
              <a:t>your </a:t>
            </a:r>
            <a:r>
              <a:rPr lang="en-US" dirty="0" smtClean="0"/>
              <a:t>Service Agreements does not necessarily required to go onsite any more often than </a:t>
            </a:r>
            <a:r>
              <a:rPr lang="en-US" dirty="0" smtClean="0"/>
              <a:t>you </a:t>
            </a:r>
            <a:r>
              <a:rPr lang="en-US" dirty="0" smtClean="0"/>
              <a:t>would otherwise. </a:t>
            </a:r>
          </a:p>
          <a:p>
            <a:r>
              <a:rPr lang="en-US" dirty="0" smtClean="0"/>
              <a:t>This is a tremendous psychological Sales tool, as the Client loves the idea that their monthly fee will not fluctuate, no matter how and where Services are delivered.</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Limiting the On-Site Visits </a:t>
            </a:r>
            <a:r>
              <a:rPr lang="en-US" sz="2800" dirty="0" smtClean="0"/>
              <a:t>(cont.)</a:t>
            </a:r>
            <a:endParaRPr lang="en-US" dirty="0"/>
          </a:p>
        </p:txBody>
      </p:sp>
      <p:sp>
        <p:nvSpPr>
          <p:cNvPr id="3" name="Content Placeholder 2"/>
          <p:cNvSpPr>
            <a:spLocks noGrp="1"/>
          </p:cNvSpPr>
          <p:nvPr>
            <p:ph idx="1"/>
          </p:nvPr>
        </p:nvSpPr>
        <p:spPr/>
        <p:txBody>
          <a:bodyPr>
            <a:normAutofit/>
          </a:bodyPr>
          <a:lstStyle/>
          <a:p>
            <a:r>
              <a:rPr lang="en-US" dirty="0" smtClean="0"/>
              <a:t>How about Disaster Recovery?</a:t>
            </a:r>
          </a:p>
          <a:p>
            <a:pPr lvl="1"/>
            <a:r>
              <a:rPr lang="en-US" dirty="0" smtClean="0"/>
              <a:t>If the Client’s Server is being properly maintained, and Proactively Monitored, </a:t>
            </a:r>
            <a:r>
              <a:rPr lang="en-US" dirty="0" smtClean="0"/>
              <a:t>you are not </a:t>
            </a:r>
            <a:r>
              <a:rPr lang="en-US" dirty="0" smtClean="0"/>
              <a:t>likely to see a failure requiring a complete Recovery.</a:t>
            </a:r>
          </a:p>
          <a:p>
            <a:pPr lvl="1"/>
            <a:r>
              <a:rPr lang="en-US" dirty="0" smtClean="0"/>
              <a:t>So the “All-You-Can Eat” Remote, Onsite and Lab/Bench Time Help Desk Service, with Server Disaster Recovery included in </a:t>
            </a:r>
            <a:r>
              <a:rPr lang="en-US" dirty="0" smtClean="0"/>
              <a:t>your </a:t>
            </a:r>
            <a:r>
              <a:rPr lang="en-US" dirty="0" smtClean="0"/>
              <a:t>Flat-Fee Service Agreements, </a:t>
            </a:r>
            <a:r>
              <a:rPr lang="en-US" dirty="0" smtClean="0"/>
              <a:t>provides you with </a:t>
            </a:r>
            <a:r>
              <a:rPr lang="en-US" dirty="0" smtClean="0"/>
              <a:t>a tremendously powerful Unique Selling Proposition with Prospective Clients.</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the On-Site Visits </a:t>
            </a:r>
            <a:r>
              <a:rPr lang="en-US" sz="2800" dirty="0" smtClean="0"/>
              <a:t>(cont.)</a:t>
            </a:r>
            <a:endParaRPr lang="en-US" dirty="0"/>
          </a:p>
        </p:txBody>
      </p:sp>
      <p:sp>
        <p:nvSpPr>
          <p:cNvPr id="3" name="Content Placeholder 2"/>
          <p:cNvSpPr>
            <a:spLocks noGrp="1"/>
          </p:cNvSpPr>
          <p:nvPr>
            <p:ph idx="1"/>
          </p:nvPr>
        </p:nvSpPr>
        <p:spPr/>
        <p:txBody>
          <a:bodyPr>
            <a:normAutofit/>
          </a:bodyPr>
          <a:lstStyle/>
          <a:p>
            <a:r>
              <a:rPr lang="en-US" dirty="0" smtClean="0"/>
              <a:t>Extra PC</a:t>
            </a:r>
          </a:p>
          <a:p>
            <a:pPr lvl="1"/>
            <a:r>
              <a:rPr lang="en-US" dirty="0" smtClean="0"/>
              <a:t>You should </a:t>
            </a:r>
            <a:r>
              <a:rPr lang="en-US" dirty="0" smtClean="0"/>
              <a:t>require all of </a:t>
            </a:r>
            <a:r>
              <a:rPr lang="en-US" dirty="0" smtClean="0"/>
              <a:t>your </a:t>
            </a:r>
            <a:r>
              <a:rPr lang="en-US" dirty="0" smtClean="0"/>
              <a:t>Clients to purchase an additional PC (or more) as a spare. </a:t>
            </a:r>
          </a:p>
          <a:p>
            <a:pPr lvl="1"/>
            <a:r>
              <a:rPr lang="en-US" dirty="0" smtClean="0"/>
              <a:t>You have </a:t>
            </a:r>
            <a:r>
              <a:rPr lang="en-US" dirty="0" smtClean="0"/>
              <a:t>it configured and stored away somewhere at their location, so that if a user’s PC fails, they simply hook up the spare, </a:t>
            </a:r>
            <a:r>
              <a:rPr lang="en-US" dirty="0" smtClean="0"/>
              <a:t>you remote </a:t>
            </a:r>
            <a:r>
              <a:rPr lang="en-US" dirty="0" smtClean="0"/>
              <a:t>into it and configure the user’s profile, and they’re back to work.</a:t>
            </a:r>
          </a:p>
          <a:p>
            <a:pPr lvl="1"/>
            <a:r>
              <a:rPr lang="en-US" dirty="0" smtClean="0"/>
              <a:t>Your </a:t>
            </a:r>
            <a:r>
              <a:rPr lang="en-US" dirty="0" smtClean="0"/>
              <a:t>clients can get a decent </a:t>
            </a:r>
            <a:r>
              <a:rPr lang="en-US" dirty="0" smtClean="0"/>
              <a:t>PC </a:t>
            </a:r>
            <a:r>
              <a:rPr lang="en-US" dirty="0" smtClean="0"/>
              <a:t>for this purpose for a reasonable price.</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the On-Site Visits </a:t>
            </a:r>
            <a:r>
              <a:rPr lang="en-US" sz="2800" dirty="0" smtClean="0"/>
              <a:t>(cont.)</a:t>
            </a:r>
            <a:endParaRPr lang="en-US" dirty="0"/>
          </a:p>
        </p:txBody>
      </p:sp>
      <p:sp>
        <p:nvSpPr>
          <p:cNvPr id="3" name="Content Placeholder 2"/>
          <p:cNvSpPr>
            <a:spLocks noGrp="1"/>
          </p:cNvSpPr>
          <p:nvPr>
            <p:ph idx="1"/>
          </p:nvPr>
        </p:nvSpPr>
        <p:spPr/>
        <p:txBody>
          <a:bodyPr>
            <a:normAutofit/>
          </a:bodyPr>
          <a:lstStyle/>
          <a:p>
            <a:r>
              <a:rPr lang="en-US" dirty="0" smtClean="0"/>
              <a:t>You need </a:t>
            </a:r>
            <a:r>
              <a:rPr lang="en-US" dirty="0" smtClean="0"/>
              <a:t>to have a Minimum Qualification Requirements</a:t>
            </a:r>
          </a:p>
          <a:p>
            <a:r>
              <a:rPr lang="en-US" dirty="0" smtClean="0"/>
              <a:t>For example</a:t>
            </a:r>
          </a:p>
          <a:p>
            <a:pPr lvl="1"/>
            <a:r>
              <a:rPr lang="en-US" dirty="0" smtClean="0"/>
              <a:t>All Servers with Microsoft Operating Systems must be running Windows Server 2003 or SBS2003 or later, and have all of the latest Microsoft Service Packs and Critical Updates installed. Non-Microsoft Servers must meet similar OS-Specific requirements.</a:t>
            </a:r>
          </a:p>
          <a:p>
            <a:pPr lvl="1"/>
            <a:r>
              <a:rPr lang="en-US" dirty="0" smtClean="0"/>
              <a:t>Anti-Virus, …</a:t>
            </a:r>
          </a:p>
          <a:p>
            <a:pPr lvl="1"/>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Types of Clients Should </a:t>
            </a:r>
            <a:r>
              <a:rPr lang="en-US" dirty="0" smtClean="0"/>
              <a:t>you </a:t>
            </a:r>
            <a:r>
              <a:rPr lang="en-US" dirty="0" smtClean="0"/>
              <a:t>Get?</a:t>
            </a:r>
            <a:endParaRPr lang="en-US" dirty="0"/>
          </a:p>
        </p:txBody>
      </p:sp>
      <p:sp>
        <p:nvSpPr>
          <p:cNvPr id="3" name="Content Placeholder 2"/>
          <p:cNvSpPr>
            <a:spLocks noGrp="1"/>
          </p:cNvSpPr>
          <p:nvPr>
            <p:ph idx="1"/>
          </p:nvPr>
        </p:nvSpPr>
        <p:spPr/>
        <p:txBody>
          <a:bodyPr>
            <a:normAutofit lnSpcReduction="10000"/>
          </a:bodyPr>
          <a:lstStyle/>
          <a:p>
            <a:r>
              <a:rPr lang="en-US" b="1" dirty="0" smtClean="0"/>
              <a:t>“A” Clients:</a:t>
            </a:r>
          </a:p>
          <a:p>
            <a:pPr lvl="1"/>
            <a:r>
              <a:rPr lang="en-US" dirty="0" smtClean="0"/>
              <a:t>Pay On Time – or ahead of time</a:t>
            </a:r>
          </a:p>
          <a:p>
            <a:pPr lvl="1"/>
            <a:r>
              <a:rPr lang="en-US" dirty="0" smtClean="0"/>
              <a:t>Have IT Budgets</a:t>
            </a:r>
          </a:p>
          <a:p>
            <a:pPr lvl="1"/>
            <a:r>
              <a:rPr lang="en-US" dirty="0" smtClean="0"/>
              <a:t>Allow Direct Access to Decision Makers</a:t>
            </a:r>
          </a:p>
          <a:p>
            <a:r>
              <a:rPr lang="en-US" b="1" dirty="0" smtClean="0"/>
              <a:t>“B” Clients:</a:t>
            </a:r>
          </a:p>
          <a:p>
            <a:pPr lvl="1"/>
            <a:r>
              <a:rPr lang="en-US" dirty="0" smtClean="0"/>
              <a:t>May Experience Some Payment Issues</a:t>
            </a:r>
          </a:p>
          <a:p>
            <a:pPr lvl="1"/>
            <a:r>
              <a:rPr lang="en-US" dirty="0" smtClean="0"/>
              <a:t>Have Limited Budgets</a:t>
            </a:r>
          </a:p>
          <a:p>
            <a:pPr lvl="1"/>
            <a:r>
              <a:rPr lang="en-US" dirty="0" smtClean="0"/>
              <a:t>May Not Allow Direct Access To Decision Makers</a:t>
            </a:r>
          </a:p>
          <a:p>
            <a:r>
              <a:rPr lang="en-US" b="1" dirty="0" smtClean="0"/>
              <a:t>“C” Clients:</a:t>
            </a:r>
          </a:p>
          <a:p>
            <a:pPr lvl="1"/>
            <a:r>
              <a:rPr lang="en-US" dirty="0" smtClean="0"/>
              <a:t>Slow Pay</a:t>
            </a:r>
          </a:p>
          <a:p>
            <a:pPr lvl="1"/>
            <a:r>
              <a:rPr lang="en-US" dirty="0" smtClean="0"/>
              <a:t>No Budget</a:t>
            </a:r>
          </a:p>
          <a:p>
            <a:pPr lvl="1"/>
            <a:r>
              <a:rPr lang="en-US" dirty="0" smtClean="0"/>
              <a:t>Does it matter?</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Desk Best Practices</a:t>
            </a:r>
            <a:endParaRPr lang="en-US" dirty="0"/>
          </a:p>
        </p:txBody>
      </p:sp>
      <p:sp>
        <p:nvSpPr>
          <p:cNvPr id="3" name="Content Placeholder 2"/>
          <p:cNvSpPr>
            <a:spLocks noGrp="1"/>
          </p:cNvSpPr>
          <p:nvPr>
            <p:ph idx="1"/>
          </p:nvPr>
        </p:nvSpPr>
        <p:spPr/>
        <p:txBody>
          <a:bodyPr/>
          <a:lstStyle/>
          <a:p>
            <a:r>
              <a:rPr lang="en-US" dirty="0" smtClean="0"/>
              <a:t>Provide a single point of contact for end-user issues</a:t>
            </a:r>
          </a:p>
          <a:p>
            <a:r>
              <a:rPr lang="en-US" dirty="0" smtClean="0"/>
              <a:t>Facilitate the restoration of normal service operation while minimizing impact to the end-user</a:t>
            </a:r>
          </a:p>
          <a:p>
            <a:r>
              <a:rPr lang="en-US" dirty="0" smtClean="0"/>
              <a:t>Deliver services within agreed-upon SLA’s</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Duties for a Successful Help Desk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Receive all incident notifications </a:t>
            </a:r>
          </a:p>
          <a:p>
            <a:r>
              <a:rPr lang="en-US" dirty="0" smtClean="0"/>
              <a:t>Record all incidents</a:t>
            </a:r>
          </a:p>
          <a:p>
            <a:r>
              <a:rPr lang="en-US" dirty="0" smtClean="0"/>
              <a:t>Classify all incidents </a:t>
            </a:r>
          </a:p>
          <a:p>
            <a:r>
              <a:rPr lang="en-US" dirty="0" smtClean="0"/>
              <a:t>Prioritize all incidents </a:t>
            </a:r>
          </a:p>
          <a:p>
            <a:r>
              <a:rPr lang="en-US" dirty="0" smtClean="0"/>
              <a:t>Troubleshoot all incidents </a:t>
            </a:r>
          </a:p>
          <a:p>
            <a:r>
              <a:rPr lang="en-US" dirty="0" smtClean="0"/>
              <a:t>Escalate all incidents as necessary </a:t>
            </a:r>
          </a:p>
          <a:p>
            <a:r>
              <a:rPr lang="en-US" dirty="0" smtClean="0"/>
              <a:t>Maintain consistent communication with all parties</a:t>
            </a:r>
          </a:p>
          <a:p>
            <a:r>
              <a:rPr lang="en-US" dirty="0" smtClean="0"/>
              <a:t>Perform all scheduled activities</a:t>
            </a:r>
          </a:p>
          <a:p>
            <a:r>
              <a:rPr lang="en-US" dirty="0" smtClean="0"/>
              <a:t>Prepare and brief reports to Help Desk Management and/or Clients on Help Desk performance</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Level Agreement</a:t>
            </a:r>
            <a:endParaRPr lang="en-US" dirty="0"/>
          </a:p>
        </p:txBody>
      </p:sp>
      <p:pic>
        <p:nvPicPr>
          <p:cNvPr id="6" name="Content Placeholder 5" descr="1.jpg"/>
          <p:cNvPicPr>
            <a:picLocks noGrp="1" noChangeAspect="1"/>
          </p:cNvPicPr>
          <p:nvPr>
            <p:ph idx="1"/>
          </p:nvPr>
        </p:nvPicPr>
        <p:blipFill>
          <a:blip r:embed="rId2"/>
          <a:stretch>
            <a:fillRect/>
          </a:stretch>
        </p:blipFill>
        <p:spPr>
          <a:xfrm>
            <a:off x="457200" y="2053293"/>
            <a:ext cx="7239000" cy="3959501"/>
          </a:xfrm>
        </p:spPr>
      </p:pic>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Desk Support Tiers</a:t>
            </a:r>
            <a:endParaRPr lang="en-US" dirty="0"/>
          </a:p>
        </p:txBody>
      </p:sp>
      <p:pic>
        <p:nvPicPr>
          <p:cNvPr id="4" name="Content Placeholder 3" descr="1.jpg"/>
          <p:cNvPicPr>
            <a:picLocks noGrp="1" noChangeAspect="1"/>
          </p:cNvPicPr>
          <p:nvPr>
            <p:ph idx="1"/>
          </p:nvPr>
        </p:nvPicPr>
        <p:blipFill>
          <a:blip r:embed="rId2"/>
          <a:stretch>
            <a:fillRect/>
          </a:stretch>
        </p:blipFill>
        <p:spPr>
          <a:xfrm>
            <a:off x="457200" y="2179998"/>
            <a:ext cx="7239000" cy="3706091"/>
          </a:xfrm>
        </p:spPr>
      </p:pic>
      <p:sp>
        <p:nvSpPr>
          <p:cNvPr id="5" name="Rectangle 4"/>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Request Escalation Procedure</a:t>
            </a:r>
            <a:endParaRPr lang="en-US" dirty="0"/>
          </a:p>
        </p:txBody>
      </p:sp>
      <p:sp>
        <p:nvSpPr>
          <p:cNvPr id="3" name="Content Placeholder 2"/>
          <p:cNvSpPr>
            <a:spLocks noGrp="1"/>
          </p:cNvSpPr>
          <p:nvPr>
            <p:ph idx="1"/>
          </p:nvPr>
        </p:nvSpPr>
        <p:spPr/>
        <p:txBody>
          <a:bodyPr/>
          <a:lstStyle/>
          <a:p>
            <a:pPr marL="514350" indent="-514350" algn="ctr">
              <a:buNone/>
            </a:pPr>
            <a:r>
              <a:rPr lang="en-US" dirty="0" smtClean="0">
                <a:hlinkClick r:id="rId2" action="ppaction://hlinkfile"/>
              </a:rPr>
              <a:t>Help Desk Escalation Process</a:t>
            </a:r>
            <a:endParaRPr lang="en-US" dirty="0" smtClean="0"/>
          </a:p>
          <a:p>
            <a:pPr marL="514350" indent="-514350" algn="ctr">
              <a:buNone/>
            </a:pPr>
            <a:r>
              <a:rPr lang="en-US" dirty="0" smtClean="0">
                <a:hlinkClick r:id="rId3" action="ppaction://hlinkfile"/>
              </a:rPr>
              <a:t>Flow Chart</a:t>
            </a:r>
            <a:endParaRPr lang="en-US" dirty="0" smtClean="0"/>
          </a:p>
          <a:p>
            <a:pPr marL="514350" indent="-514350">
              <a:buFont typeface="+mj-lt"/>
              <a:buAutoNum type="arabicPeriod"/>
            </a:pPr>
            <a:r>
              <a:rPr lang="en-US" dirty="0" smtClean="0"/>
              <a:t>Support Request is Received</a:t>
            </a:r>
          </a:p>
          <a:p>
            <a:pPr marL="514350" indent="-514350">
              <a:buFont typeface="+mj-lt"/>
              <a:buAutoNum type="arabicPeriod"/>
            </a:pPr>
            <a:r>
              <a:rPr lang="en-US" dirty="0" smtClean="0"/>
              <a:t>Trouble Ticket is Created</a:t>
            </a:r>
          </a:p>
          <a:p>
            <a:pPr marL="514350" indent="-514350">
              <a:buFont typeface="+mj-lt"/>
              <a:buAutoNum type="arabicPeriod"/>
            </a:pPr>
            <a:r>
              <a:rPr lang="en-US" dirty="0" smtClean="0"/>
              <a:t>Issue is Identified and documented in Help Desk system</a:t>
            </a:r>
          </a:p>
          <a:p>
            <a:pPr marL="514350" indent="-514350">
              <a:buFont typeface="+mj-lt"/>
              <a:buAutoNum type="arabicPeriod"/>
            </a:pPr>
            <a:r>
              <a:rPr lang="en-US" dirty="0" smtClean="0"/>
              <a:t>Issue is qualified to determine if it can be resolved through Tier 1 Support</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3"/>
          <a:srcRect/>
          <a:stretch>
            <a:fillRect/>
          </a:stretch>
        </p:blipFill>
        <p:spPr bwMode="auto">
          <a:xfrm>
            <a:off x="1066800" y="2286000"/>
            <a:ext cx="5791200" cy="4475163"/>
          </a:xfrm>
          <a:prstGeom prst="rect">
            <a:avLst/>
          </a:prstGeom>
          <a:noFill/>
          <a:ln w="9525">
            <a:noFill/>
            <a:miter lim="800000"/>
            <a:headEnd/>
            <a:tailEnd/>
          </a:ln>
        </p:spPr>
      </p:pic>
      <p:sp>
        <p:nvSpPr>
          <p:cNvPr id="22531" name="Rectangle 2"/>
          <p:cNvSpPr>
            <a:spLocks noGrp="1" noChangeArrowheads="1"/>
          </p:cNvSpPr>
          <p:nvPr>
            <p:ph type="title"/>
          </p:nvPr>
        </p:nvSpPr>
        <p:spPr/>
        <p:txBody>
          <a:bodyPr>
            <a:normAutofit fontScale="90000"/>
          </a:bodyPr>
          <a:lstStyle/>
          <a:p>
            <a:pPr eaLnBrk="1" hangingPunct="1"/>
            <a:r>
              <a:rPr lang="en-US" dirty="0" smtClean="0"/>
              <a:t>Scale with </a:t>
            </a:r>
            <a:r>
              <a:rPr lang="en-US" dirty="0" smtClean="0"/>
              <a:t>IT Automation</a:t>
            </a:r>
            <a:br>
              <a:rPr lang="en-US" dirty="0" smtClean="0"/>
            </a:br>
            <a:endParaRPr lang="en-US" dirty="0" smtClean="0"/>
          </a:p>
        </p:txBody>
      </p:sp>
      <p:sp>
        <p:nvSpPr>
          <p:cNvPr id="22532" name="Rectangle 3"/>
          <p:cNvSpPr>
            <a:spLocks noGrp="1" noChangeArrowheads="1"/>
          </p:cNvSpPr>
          <p:nvPr>
            <p:ph type="body" idx="1"/>
          </p:nvPr>
        </p:nvSpPr>
        <p:spPr>
          <a:xfrm>
            <a:off x="457200" y="1219200"/>
            <a:ext cx="7696200" cy="5172075"/>
          </a:xfrm>
        </p:spPr>
        <p:txBody>
          <a:bodyPr/>
          <a:lstStyle/>
          <a:p>
            <a:pPr eaLnBrk="1" hangingPunct="1"/>
            <a:r>
              <a:rPr lang="en-US" dirty="0" smtClean="0"/>
              <a:t>IT Automation allows service providers to keep costs the same while increasing revenue.</a:t>
            </a:r>
            <a:endParaRPr lang="en-US" dirty="0" smtClean="0"/>
          </a:p>
        </p:txBody>
      </p:sp>
      <p:pic>
        <p:nvPicPr>
          <p:cNvPr id="5" name="Picture 2" descr="http://tbn2.google.com/images?q=tbn:wLOWldgVAVuOaM:http://www.smallbusinessit.com.au/about-us/images/Kaseya.logo.rgb.gif">
            <a:hlinkClick r:id="rId4"/>
          </p:cNvPr>
          <p:cNvPicPr>
            <a:picLocks noChangeAspect="1" noChangeArrowheads="1"/>
          </p:cNvPicPr>
          <p:nvPr/>
        </p:nvPicPr>
        <p:blipFill>
          <a:blip r:embed="rId5"/>
          <a:srcRect/>
          <a:stretch>
            <a:fillRect/>
          </a:stretch>
        </p:blipFill>
        <p:spPr bwMode="auto">
          <a:xfrm>
            <a:off x="6972300" y="6219825"/>
            <a:ext cx="1181100" cy="6381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Request Escalation </a:t>
            </a:r>
            <a:r>
              <a:rPr lang="en-US" dirty="0" smtClean="0"/>
              <a:t>Procedure </a:t>
            </a:r>
            <a:r>
              <a:rPr lang="en-US" sz="2700" dirty="0" smtClean="0"/>
              <a:t>(Cont</a:t>
            </a:r>
            <a:r>
              <a:rPr lang="en-US" sz="2700" dirty="0" smtClean="0"/>
              <a:t>.)</a:t>
            </a:r>
            <a:endParaRPr lang="en-US" dirty="0"/>
          </a:p>
        </p:txBody>
      </p:sp>
      <p:sp>
        <p:nvSpPr>
          <p:cNvPr id="3" name="Content Placeholder 2"/>
          <p:cNvSpPr>
            <a:spLocks noGrp="1"/>
          </p:cNvSpPr>
          <p:nvPr>
            <p:ph idx="1"/>
          </p:nvPr>
        </p:nvSpPr>
        <p:spPr/>
        <p:txBody>
          <a:bodyPr>
            <a:normAutofit/>
          </a:bodyPr>
          <a:lstStyle/>
          <a:p>
            <a:pPr>
              <a:buNone/>
            </a:pPr>
            <a:r>
              <a:rPr lang="en-US" b="1" dirty="0" smtClean="0"/>
              <a:t>If issue can be resolved through Tier 1 Support:</a:t>
            </a:r>
          </a:p>
          <a:p>
            <a:pPr marL="514350" indent="-514350">
              <a:buFont typeface="+mj-lt"/>
              <a:buAutoNum type="arabicPeriod" startAt="5"/>
            </a:pPr>
            <a:r>
              <a:rPr lang="en-US" dirty="0" smtClean="0"/>
              <a:t>Level 1 Resolution - issue is worked to successful resolution</a:t>
            </a:r>
          </a:p>
          <a:p>
            <a:pPr marL="514350" indent="-514350">
              <a:buFont typeface="+mj-lt"/>
              <a:buAutoNum type="arabicPeriod" startAt="5"/>
            </a:pPr>
            <a:r>
              <a:rPr lang="en-US" dirty="0" smtClean="0"/>
              <a:t>Quality Control - Issue is verified to be resolved to Client’s satisfaction</a:t>
            </a:r>
          </a:p>
          <a:p>
            <a:pPr marL="514350" indent="-514350">
              <a:buFont typeface="+mj-lt"/>
              <a:buAutoNum type="arabicPeriod" startAt="5"/>
            </a:pPr>
            <a:r>
              <a:rPr lang="en-US" dirty="0" smtClean="0"/>
              <a:t>Trouble Ticket is closed, after complete problem resolution details have been updated in Help Desk system</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Request Escalation </a:t>
            </a:r>
            <a:r>
              <a:rPr lang="en-US" dirty="0" smtClean="0"/>
              <a:t>Procedure </a:t>
            </a:r>
            <a:r>
              <a:rPr lang="en-US" sz="2700" dirty="0" smtClean="0"/>
              <a:t>(Cont</a:t>
            </a:r>
            <a:r>
              <a:rPr lang="en-US" sz="2700" dirty="0" smtClean="0"/>
              <a:t>.)</a:t>
            </a:r>
            <a:endParaRPr lang="en-US" dirty="0"/>
          </a:p>
        </p:txBody>
      </p:sp>
      <p:sp>
        <p:nvSpPr>
          <p:cNvPr id="3" name="Content Placeholder 2"/>
          <p:cNvSpPr>
            <a:spLocks noGrp="1"/>
          </p:cNvSpPr>
          <p:nvPr>
            <p:ph idx="1"/>
          </p:nvPr>
        </p:nvSpPr>
        <p:spPr/>
        <p:txBody>
          <a:bodyPr>
            <a:normAutofit lnSpcReduction="10000"/>
          </a:bodyPr>
          <a:lstStyle/>
          <a:p>
            <a:pPr marL="514350" indent="-514350">
              <a:buNone/>
            </a:pPr>
            <a:r>
              <a:rPr lang="en-US" b="1" i="1" dirty="0" smtClean="0"/>
              <a:t>If issue cannot be resolved through Tier 1 Support:</a:t>
            </a:r>
          </a:p>
          <a:p>
            <a:pPr marL="514350" indent="-514350">
              <a:buFont typeface="+mj-lt"/>
              <a:buAutoNum type="arabicPeriod" startAt="5"/>
            </a:pPr>
            <a:r>
              <a:rPr lang="en-US" dirty="0" smtClean="0"/>
              <a:t>Issue is escalated to Tier 2 Support</a:t>
            </a:r>
          </a:p>
          <a:p>
            <a:pPr marL="514350" indent="-514350">
              <a:buFont typeface="+mj-lt"/>
              <a:buAutoNum type="arabicPeriod" startAt="5"/>
            </a:pPr>
            <a:r>
              <a:rPr lang="en-US" dirty="0" smtClean="0"/>
              <a:t>Issue is qualified to determine if it can be resolved by Tier 2 Support</a:t>
            </a:r>
          </a:p>
          <a:p>
            <a:pPr marL="514350" indent="-514350">
              <a:buNone/>
            </a:pPr>
            <a:endParaRPr lang="en-US" b="1" dirty="0" smtClean="0"/>
          </a:p>
          <a:p>
            <a:pPr marL="514350" indent="-514350">
              <a:buNone/>
            </a:pPr>
            <a:r>
              <a:rPr lang="en-US" b="1" dirty="0" smtClean="0"/>
              <a:t>If issue can be resolved through Tier 2 Support:</a:t>
            </a:r>
          </a:p>
          <a:p>
            <a:pPr marL="514350" indent="-514350">
              <a:buFont typeface="+mj-lt"/>
              <a:buAutoNum type="arabicPeriod" startAt="7"/>
            </a:pPr>
            <a:r>
              <a:rPr lang="en-US" dirty="0" smtClean="0"/>
              <a:t>Level 2 Resolution - issue is worked to successful resolution</a:t>
            </a:r>
          </a:p>
          <a:p>
            <a:pPr marL="514350" indent="-514350">
              <a:buFont typeface="+mj-lt"/>
              <a:buAutoNum type="arabicPeriod" startAt="7"/>
            </a:pPr>
            <a:r>
              <a:rPr lang="en-US" dirty="0" smtClean="0"/>
              <a:t>Quality Control - Issue is verified to be resolved to Client’s satisfaction</a:t>
            </a:r>
          </a:p>
          <a:p>
            <a:pPr marL="514350" indent="-514350">
              <a:buNone/>
            </a:pP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Request Escalation </a:t>
            </a:r>
            <a:r>
              <a:rPr lang="en-US" dirty="0" smtClean="0"/>
              <a:t>Procedure </a:t>
            </a:r>
            <a:r>
              <a:rPr lang="en-US" sz="2700" dirty="0" smtClean="0"/>
              <a:t>(Cont</a:t>
            </a:r>
            <a:r>
              <a:rPr lang="en-US" sz="2700" dirty="0" smtClean="0"/>
              <a:t>.)</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US" b="1" i="1" dirty="0" smtClean="0"/>
              <a:t>If issue cannot be resolved through Tier 1 Support:</a:t>
            </a:r>
          </a:p>
          <a:p>
            <a:pPr marL="514350" indent="-514350">
              <a:buFont typeface="+mj-lt"/>
              <a:buAutoNum type="arabicPeriod" startAt="5"/>
            </a:pPr>
            <a:r>
              <a:rPr lang="en-US" dirty="0" smtClean="0"/>
              <a:t>Issue is escalated to Tier 2 Support</a:t>
            </a:r>
          </a:p>
          <a:p>
            <a:pPr marL="514350" indent="-514350">
              <a:buFont typeface="+mj-lt"/>
              <a:buAutoNum type="arabicPeriod" startAt="5"/>
            </a:pPr>
            <a:r>
              <a:rPr lang="en-US" dirty="0" smtClean="0"/>
              <a:t>Issue is qualified to determine if it can be resolved by Tier 2 Support</a:t>
            </a:r>
          </a:p>
          <a:p>
            <a:pPr marL="514350" indent="-514350">
              <a:buNone/>
            </a:pPr>
            <a:endParaRPr lang="en-US" b="1" dirty="0" smtClean="0"/>
          </a:p>
          <a:p>
            <a:pPr marL="514350" indent="-514350">
              <a:buNone/>
            </a:pPr>
            <a:r>
              <a:rPr lang="en-US" b="1" dirty="0" smtClean="0"/>
              <a:t>If issue can be resolved through Tier 2 Support:</a:t>
            </a:r>
          </a:p>
          <a:p>
            <a:pPr marL="514350" indent="-514350">
              <a:buFont typeface="+mj-lt"/>
              <a:buAutoNum type="arabicPeriod" startAt="7"/>
            </a:pPr>
            <a:r>
              <a:rPr lang="en-US" dirty="0" smtClean="0"/>
              <a:t>Level 2 Resolution - issue is worked to successful resolution</a:t>
            </a:r>
          </a:p>
          <a:p>
            <a:pPr marL="514350" indent="-514350">
              <a:buFont typeface="+mj-lt"/>
              <a:buAutoNum type="arabicPeriod" startAt="7"/>
            </a:pPr>
            <a:r>
              <a:rPr lang="en-US" dirty="0" smtClean="0"/>
              <a:t>Quality Control - Issue is verified to be resolved to Client’s satisfaction</a:t>
            </a:r>
          </a:p>
          <a:p>
            <a:pPr marL="514350" indent="-514350">
              <a:buFont typeface="+mj-lt"/>
              <a:buAutoNum type="arabicPeriod" startAt="7"/>
            </a:pPr>
            <a:r>
              <a:rPr lang="en-US" dirty="0" smtClean="0"/>
              <a:t>Trouble Ticket is closed, after complete problem resolution details have been updated in Help Desk system</a:t>
            </a:r>
          </a:p>
          <a:p>
            <a:pPr marL="514350" indent="-514350">
              <a:buNone/>
            </a:pP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Request Escalation </a:t>
            </a:r>
            <a:r>
              <a:rPr lang="en-US" dirty="0" smtClean="0"/>
              <a:t>Procedure </a:t>
            </a:r>
            <a:r>
              <a:rPr lang="en-US" sz="2700" dirty="0" smtClean="0"/>
              <a:t>(Cont</a:t>
            </a:r>
            <a:r>
              <a:rPr lang="en-US" sz="2700"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None/>
            </a:pPr>
            <a:r>
              <a:rPr lang="en-US" b="1" i="1" dirty="0" smtClean="0"/>
              <a:t>If issue cannot be resolved through Tier 2 Support:</a:t>
            </a:r>
          </a:p>
          <a:p>
            <a:pPr marL="514350" indent="-514350">
              <a:buFont typeface="+mj-lt"/>
              <a:buAutoNum type="arabicPeriod" startAt="7"/>
            </a:pPr>
            <a:r>
              <a:rPr lang="en-US" dirty="0" smtClean="0"/>
              <a:t>Issue is escalated to Tier 3 Support</a:t>
            </a:r>
          </a:p>
          <a:p>
            <a:pPr marL="514350" indent="-514350">
              <a:buFont typeface="+mj-lt"/>
              <a:buAutoNum type="arabicPeriod" startAt="7"/>
            </a:pPr>
            <a:r>
              <a:rPr lang="en-US" dirty="0" smtClean="0"/>
              <a:t>Issue is qualified to determine if it can be resolved through Tier 3 Support</a:t>
            </a:r>
          </a:p>
          <a:p>
            <a:pPr marL="514350" indent="-514350">
              <a:buNone/>
            </a:pPr>
            <a:r>
              <a:rPr lang="en-US" b="1" dirty="0" smtClean="0"/>
              <a:t>If issue can be resolved through Tier 3 Support:</a:t>
            </a:r>
          </a:p>
          <a:p>
            <a:pPr marL="514350" indent="-514350">
              <a:buFont typeface="+mj-lt"/>
              <a:buAutoNum type="arabicPeriod" startAt="9"/>
            </a:pPr>
            <a:r>
              <a:rPr lang="en-US" dirty="0" smtClean="0"/>
              <a:t>Level 3 Resolution - issue is worked to successful resolution</a:t>
            </a:r>
          </a:p>
          <a:p>
            <a:pPr marL="514350" indent="-514350">
              <a:buFont typeface="+mj-lt"/>
              <a:buAutoNum type="arabicPeriod" startAt="9"/>
            </a:pPr>
            <a:r>
              <a:rPr lang="en-US" dirty="0" smtClean="0"/>
              <a:t>Quality Control - Issue is verified to be resolved to Client’s satisfaction</a:t>
            </a:r>
          </a:p>
          <a:p>
            <a:pPr marL="514350" indent="-514350">
              <a:buFont typeface="+mj-lt"/>
              <a:buAutoNum type="arabicPeriod" startAt="9"/>
            </a:pPr>
            <a:r>
              <a:rPr lang="en-US" dirty="0" smtClean="0"/>
              <a:t>Trouble Ticket is closed, after complete problem resolution details have been updated in Help Desk system</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Request Escalation </a:t>
            </a:r>
            <a:r>
              <a:rPr lang="en-US" dirty="0" smtClean="0"/>
              <a:t>Procedure </a:t>
            </a:r>
            <a:r>
              <a:rPr lang="en-US" sz="2700" dirty="0" smtClean="0"/>
              <a:t>(Cont</a:t>
            </a:r>
            <a:r>
              <a:rPr lang="en-US" sz="2700" dirty="0" smtClean="0"/>
              <a:t>.)</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None/>
            </a:pPr>
            <a:r>
              <a:rPr lang="en-US" b="1" i="1" dirty="0" smtClean="0"/>
              <a:t>If issue cannot be resolved through Tier 3 Support:</a:t>
            </a:r>
          </a:p>
          <a:p>
            <a:pPr marL="514350" indent="-514350">
              <a:buFont typeface="+mj-lt"/>
              <a:buAutoNum type="arabicPeriod" startAt="9"/>
            </a:pPr>
            <a:r>
              <a:rPr lang="en-US" dirty="0" smtClean="0"/>
              <a:t>Issue is escalated to Onsite Support</a:t>
            </a:r>
          </a:p>
          <a:p>
            <a:pPr marL="514350" indent="-514350">
              <a:buFont typeface="+mj-lt"/>
              <a:buAutoNum type="arabicPeriod" startAt="9"/>
            </a:pPr>
            <a:r>
              <a:rPr lang="en-US" dirty="0" smtClean="0"/>
              <a:t>Issue is qualified to determine if it can be resolved through Onsite Support</a:t>
            </a:r>
          </a:p>
          <a:p>
            <a:pPr marL="514350" indent="-514350">
              <a:buNone/>
            </a:pPr>
            <a:r>
              <a:rPr lang="en-US" b="1" dirty="0" smtClean="0"/>
              <a:t>If issue can be resolved through Onsite Support:</a:t>
            </a:r>
          </a:p>
          <a:p>
            <a:pPr marL="514350" indent="-514350">
              <a:buFont typeface="+mj-lt"/>
              <a:buAutoNum type="arabicPeriod" startAt="11"/>
            </a:pPr>
            <a:r>
              <a:rPr lang="en-US" dirty="0" smtClean="0"/>
              <a:t>Onsite Resolution - issue is worked to successful resolution</a:t>
            </a:r>
          </a:p>
          <a:p>
            <a:pPr marL="514350" indent="-514350">
              <a:buFont typeface="+mj-lt"/>
              <a:buAutoNum type="arabicPeriod" startAt="11"/>
            </a:pPr>
            <a:r>
              <a:rPr lang="en-US" dirty="0" smtClean="0"/>
              <a:t>Quality Control - Issue is verified to be resolved to Client’s satisfaction </a:t>
            </a:r>
          </a:p>
          <a:p>
            <a:pPr marL="514350" indent="-514350">
              <a:buFont typeface="+mj-lt"/>
              <a:buAutoNum type="arabicPeriod" startAt="11"/>
            </a:pPr>
            <a:r>
              <a:rPr lang="en-US" dirty="0" smtClean="0"/>
              <a:t>Trouble Ticket is closed, after complete problem resolution details have been updated in Help Desk system</a:t>
            </a:r>
          </a:p>
          <a:p>
            <a:pPr marL="514350" indent="-514350">
              <a:buNone/>
            </a:pPr>
            <a:r>
              <a:rPr lang="en-US" b="1" i="1" dirty="0" smtClean="0"/>
              <a:t>If issue cannot be resolved through Onsite Support:</a:t>
            </a:r>
          </a:p>
          <a:p>
            <a:pPr marL="514350" indent="-514350">
              <a:buFont typeface="+mj-lt"/>
              <a:buAutoNum type="arabicPeriod" startAt="14"/>
            </a:pPr>
            <a:r>
              <a:rPr lang="en-US" dirty="0" smtClean="0"/>
              <a:t>IT Manager Decision Point – request is updated with complete details of all activity performed</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Request Escalation </a:t>
            </a:r>
            <a:r>
              <a:rPr lang="en-US" dirty="0" smtClean="0"/>
              <a:t>Procedure </a:t>
            </a:r>
            <a:r>
              <a:rPr lang="en-US" sz="2700" dirty="0" smtClean="0"/>
              <a:t>(Cont</a:t>
            </a:r>
            <a:r>
              <a:rPr lang="en-US" sz="2700" dirty="0" smtClean="0"/>
              <a:t>.)</a:t>
            </a:r>
            <a:endParaRPr lang="en-US" dirty="0"/>
          </a:p>
        </p:txBody>
      </p:sp>
      <p:sp>
        <p:nvSpPr>
          <p:cNvPr id="4" name="Content Placeholder 3"/>
          <p:cNvSpPr>
            <a:spLocks noGrp="1"/>
          </p:cNvSpPr>
          <p:nvPr>
            <p:ph idx="1"/>
          </p:nvPr>
        </p:nvSpPr>
        <p:spPr/>
        <p:txBody>
          <a:bodyPr/>
          <a:lstStyle/>
          <a:p>
            <a:r>
              <a:rPr lang="en-US" dirty="0" smtClean="0"/>
              <a:t>Do </a:t>
            </a:r>
            <a:r>
              <a:rPr lang="en-US" dirty="0" smtClean="0"/>
              <a:t>you have </a:t>
            </a:r>
            <a:r>
              <a:rPr lang="en-US" dirty="0" smtClean="0"/>
              <a:t>to have 3 tiers at the beginning?</a:t>
            </a:r>
          </a:p>
          <a:p>
            <a:pPr lvl="1"/>
            <a:r>
              <a:rPr lang="en-US" dirty="0" smtClean="0"/>
              <a:t>No, </a:t>
            </a:r>
            <a:r>
              <a:rPr lang="en-US" dirty="0" smtClean="0"/>
              <a:t>you can </a:t>
            </a:r>
            <a:r>
              <a:rPr lang="en-US" dirty="0" smtClean="0"/>
              <a:t>start with less tiers.</a:t>
            </a:r>
          </a:p>
          <a:p>
            <a:r>
              <a:rPr lang="en-US" dirty="0" smtClean="0"/>
              <a:t>Do </a:t>
            </a:r>
            <a:r>
              <a:rPr lang="en-US" dirty="0" smtClean="0"/>
              <a:t>you need </a:t>
            </a:r>
            <a:r>
              <a:rPr lang="en-US" dirty="0" smtClean="0"/>
              <a:t>different personnel for these tiers?</a:t>
            </a:r>
          </a:p>
          <a:p>
            <a:pPr lvl="1"/>
            <a:r>
              <a:rPr lang="en-US" dirty="0" smtClean="0"/>
              <a:t>Those supporting higher tiers can resolve the lower tier problems also.</a:t>
            </a:r>
          </a:p>
          <a:p>
            <a:r>
              <a:rPr lang="en-US" dirty="0" smtClean="0"/>
              <a:t>Do </a:t>
            </a:r>
            <a:r>
              <a:rPr lang="en-US" dirty="0" smtClean="0"/>
              <a:t>you </a:t>
            </a:r>
            <a:r>
              <a:rPr lang="en-US" dirty="0" smtClean="0"/>
              <a:t>need </a:t>
            </a:r>
            <a:r>
              <a:rPr lang="en-US" dirty="0" smtClean="0"/>
              <a:t>a help desk software package</a:t>
            </a:r>
            <a:r>
              <a:rPr lang="en-US" dirty="0" smtClean="0"/>
              <a:t>?</a:t>
            </a:r>
          </a:p>
          <a:p>
            <a:pPr lvl="1"/>
            <a:r>
              <a:rPr lang="en-US" dirty="0" smtClean="0"/>
              <a:t>It is up to you?</a:t>
            </a:r>
          </a:p>
          <a:p>
            <a:pPr lvl="1"/>
            <a:r>
              <a:rPr lang="en-US" dirty="0" smtClean="0"/>
              <a:t>You may purchase one when your business has grown large enough.</a:t>
            </a:r>
            <a:endParaRPr lang="en-US" dirty="0" smtClean="0"/>
          </a:p>
        </p:txBody>
      </p:sp>
      <p:sp>
        <p:nvSpPr>
          <p:cNvPr id="5" name="Rectangle 4"/>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Evaluating a Help Desk SW Package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ability to automatically receive Trouble Ticket requests via Email</a:t>
            </a:r>
          </a:p>
          <a:p>
            <a:r>
              <a:rPr lang="en-US" dirty="0" smtClean="0"/>
              <a:t>The ability to automatically Classify and Prioritize Incidents based upon keywords in Email Subject or Body</a:t>
            </a:r>
          </a:p>
          <a:p>
            <a:r>
              <a:rPr lang="en-US" dirty="0" smtClean="0"/>
              <a:t>The ability to configure automatic Escalation based on either severity, elapsed time, assigned Staff, or any combination of the above</a:t>
            </a:r>
          </a:p>
          <a:p>
            <a:r>
              <a:rPr lang="en-US" dirty="0" smtClean="0"/>
              <a:t>The ability to perform multiple means of Alerting – Email, Text Messaging, Paging, etc.</a:t>
            </a:r>
          </a:p>
          <a:p>
            <a:r>
              <a:rPr lang="en-US" dirty="0" smtClean="0"/>
              <a:t>The ability to easily allow Staff to Create, Update, Escalate and communicate Incidents and Status</a:t>
            </a:r>
          </a:p>
          <a:p>
            <a:r>
              <a:rPr lang="en-US" dirty="0" smtClean="0"/>
              <a:t>Ease of Customization – especially in the areas of Time Tracking, Escalation, Alerting and Billing</a:t>
            </a:r>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Evaluating a Help Desk SW </a:t>
            </a:r>
            <a:r>
              <a:rPr lang="en-US" dirty="0" smtClean="0"/>
              <a:t>Package </a:t>
            </a:r>
            <a:r>
              <a:rPr lang="en-US" sz="2700" dirty="0" smtClean="0"/>
              <a:t>(cont</a:t>
            </a:r>
            <a:r>
              <a:rPr lang="en-US" sz="2700"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Excellent Vendor Support – especially during your hours of operation</a:t>
            </a:r>
          </a:p>
          <a:p>
            <a:r>
              <a:rPr lang="en-US" dirty="0" smtClean="0"/>
              <a:t>Support for your Tax Rates – especially if outside of the United States</a:t>
            </a:r>
          </a:p>
          <a:p>
            <a:r>
              <a:rPr lang="en-US" dirty="0" smtClean="0"/>
              <a:t>Ease of Operation and Maintenance</a:t>
            </a:r>
          </a:p>
          <a:p>
            <a:r>
              <a:rPr lang="en-US" dirty="0" smtClean="0"/>
              <a:t>The ability to easily and automatically communicate status to end-users, Clients or Internal Staff from within the system as Service Requests are received, and as Status changes occur</a:t>
            </a:r>
          </a:p>
          <a:p>
            <a:r>
              <a:rPr lang="en-US" dirty="0" smtClean="0"/>
              <a:t>The ability to track Assets, Inventory and Licensing</a:t>
            </a:r>
          </a:p>
          <a:p>
            <a:r>
              <a:rPr lang="en-US" dirty="0" smtClean="0"/>
              <a:t>The ability to output Network Diagrams of supported environments</a:t>
            </a:r>
          </a:p>
          <a:p>
            <a:r>
              <a:rPr lang="en-US" dirty="0" smtClean="0"/>
              <a:t>The ability to track all Client and End-User information</a:t>
            </a:r>
          </a:p>
          <a:p>
            <a:endParaRPr lang="en-US" dirty="0" smtClean="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Evaluating a Help Desk SW </a:t>
            </a:r>
            <a:r>
              <a:rPr lang="en-US" dirty="0" smtClean="0"/>
              <a:t>Package </a:t>
            </a:r>
            <a:r>
              <a:rPr lang="en-US" sz="2700" dirty="0" smtClean="0"/>
              <a:t>(cont</a:t>
            </a:r>
            <a:r>
              <a:rPr lang="en-US" sz="2700"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ability to provide Remote Assistance from within the system itself</a:t>
            </a:r>
          </a:p>
          <a:p>
            <a:r>
              <a:rPr lang="en-US" dirty="0" smtClean="0"/>
              <a:t>Meaningful reporting capabilities – track tickets opened/closed, time to close, summary and detail, utilization, etc</a:t>
            </a:r>
          </a:p>
          <a:p>
            <a:r>
              <a:rPr lang="en-US" dirty="0" smtClean="0"/>
              <a:t>The ability to access the system securely from the Internet – great for closing Incidents when Onsite</a:t>
            </a:r>
          </a:p>
          <a:p>
            <a:r>
              <a:rPr lang="en-US" dirty="0" smtClean="0"/>
              <a:t>The ability to easily integrate with Network Monitoring Systems</a:t>
            </a:r>
          </a:p>
          <a:p>
            <a:r>
              <a:rPr lang="en-US" dirty="0" smtClean="0"/>
              <a:t>The ability to easily integrate with Accounting Systems</a:t>
            </a:r>
          </a:p>
          <a:p>
            <a:r>
              <a:rPr lang="en-US" dirty="0" smtClean="0"/>
              <a:t>Affordability</a:t>
            </a:r>
          </a:p>
          <a:p>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Services Offerings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Network Monitoring</a:t>
            </a:r>
          </a:p>
          <a:p>
            <a:pPr lvl="1"/>
            <a:r>
              <a:rPr lang="en-US" dirty="0" smtClean="0"/>
              <a:t>Providing Proactive Alerting of problems</a:t>
            </a:r>
          </a:p>
          <a:p>
            <a:pPr lvl="1"/>
            <a:r>
              <a:rPr lang="en-US" dirty="0" smtClean="0"/>
              <a:t>Working 24x7x365; no sick day! ;)</a:t>
            </a:r>
          </a:p>
          <a:p>
            <a:pPr marL="514350" indent="-514350">
              <a:buFont typeface="+mj-lt"/>
              <a:buAutoNum type="arabicPeriod"/>
            </a:pPr>
            <a:r>
              <a:rPr lang="en-US" dirty="0" smtClean="0"/>
              <a:t>Help Desk</a:t>
            </a:r>
          </a:p>
          <a:p>
            <a:pPr marL="914400" lvl="1" indent="-514350"/>
            <a:r>
              <a:rPr lang="en-US" dirty="0" smtClean="0"/>
              <a:t>Providing a Well-trained Staff, a solid SLA, and an Effective Escalation Process</a:t>
            </a:r>
          </a:p>
          <a:p>
            <a:pPr lvl="1"/>
            <a:r>
              <a:rPr lang="en-US" dirty="0" smtClean="0"/>
              <a:t>Inefficient help desk results in losing your clients</a:t>
            </a:r>
          </a:p>
          <a:p>
            <a:pPr marL="514350" indent="-514350">
              <a:buFont typeface="+mj-lt"/>
              <a:buAutoNum type="arabicPeriod"/>
            </a:pPr>
            <a:r>
              <a:rPr lang="en-US" dirty="0" smtClean="0">
                <a:solidFill>
                  <a:srgbClr val="FF0000"/>
                </a:solidFill>
              </a:rPr>
              <a:t>Vendor Management</a:t>
            </a:r>
          </a:p>
          <a:p>
            <a:pPr lvl="1"/>
            <a:r>
              <a:rPr lang="en-US" dirty="0" smtClean="0"/>
              <a:t>You can manage </a:t>
            </a:r>
            <a:r>
              <a:rPr lang="en-US" dirty="0" smtClean="0"/>
              <a:t>the Client’s Vendors. </a:t>
            </a:r>
          </a:p>
          <a:p>
            <a:pPr lvl="1"/>
            <a:r>
              <a:rPr lang="en-US" i="1" dirty="0" smtClean="0"/>
              <a:t>Maybe all </a:t>
            </a:r>
            <a:r>
              <a:rPr lang="en-US" i="1" dirty="0" smtClean="0"/>
              <a:t>of </a:t>
            </a:r>
            <a:r>
              <a:rPr lang="en-US" i="1" dirty="0" smtClean="0"/>
              <a:t>them!</a:t>
            </a:r>
            <a:endParaRPr lang="en-US" dirty="0" smtClean="0"/>
          </a:p>
          <a:p>
            <a:pPr marL="914400" lvl="1" indent="-514350"/>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pic>
        <p:nvPicPr>
          <p:cNvPr id="13315" name="Picture 2" descr="Cost of Management.jpg"/>
          <p:cNvPicPr>
            <a:picLocks noChangeAspect="1"/>
          </p:cNvPicPr>
          <p:nvPr/>
        </p:nvPicPr>
        <p:blipFill>
          <a:blip r:embed="rId3"/>
          <a:srcRect/>
          <a:stretch>
            <a:fillRect/>
          </a:stretch>
        </p:blipFill>
        <p:spPr bwMode="auto">
          <a:xfrm>
            <a:off x="0" y="0"/>
            <a:ext cx="9144000" cy="685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Vendor Management</a:t>
            </a:r>
            <a:endParaRPr lang="en-US" dirty="0"/>
          </a:p>
        </p:txBody>
      </p:sp>
      <p:sp>
        <p:nvSpPr>
          <p:cNvPr id="3" name="Content Placeholder 2"/>
          <p:cNvSpPr>
            <a:spLocks noGrp="1"/>
          </p:cNvSpPr>
          <p:nvPr>
            <p:ph idx="1"/>
          </p:nvPr>
        </p:nvSpPr>
        <p:spPr/>
        <p:txBody>
          <a:bodyPr>
            <a:normAutofit/>
          </a:bodyPr>
          <a:lstStyle/>
          <a:p>
            <a:r>
              <a:rPr lang="en-US" dirty="0" smtClean="0"/>
              <a:t>You should manage </a:t>
            </a:r>
            <a:r>
              <a:rPr lang="en-US" dirty="0" smtClean="0"/>
              <a:t>the Client’s Vendors. </a:t>
            </a:r>
          </a:p>
          <a:p>
            <a:r>
              <a:rPr lang="en-US" dirty="0" smtClean="0"/>
              <a:t>Why?</a:t>
            </a:r>
          </a:p>
          <a:p>
            <a:pPr lvl="1"/>
            <a:r>
              <a:rPr lang="en-US" dirty="0" smtClean="0"/>
              <a:t>You are supporting your clients with Vendor Management anyway!</a:t>
            </a:r>
          </a:p>
          <a:p>
            <a:pPr lvl="1"/>
            <a:r>
              <a:rPr lang="en-US" dirty="0" smtClean="0"/>
              <a:t>Why not getting paid for it too?! ;)</a:t>
            </a:r>
          </a:p>
          <a:p>
            <a:pPr lvl="1"/>
            <a:r>
              <a:rPr lang="en-US" dirty="0" smtClean="0"/>
              <a:t>No matter how proactive your services are, your client vendors will cause you to become reactive!</a:t>
            </a:r>
          </a:p>
          <a:p>
            <a:r>
              <a:rPr lang="en-US" dirty="0" smtClean="0"/>
              <a:t>Therefore, </a:t>
            </a:r>
            <a:r>
              <a:rPr lang="en-US" dirty="0" smtClean="0"/>
              <a:t>you manage </a:t>
            </a:r>
            <a:r>
              <a:rPr lang="en-US" dirty="0" smtClean="0"/>
              <a:t>as many as </a:t>
            </a:r>
            <a:r>
              <a:rPr lang="en-US" dirty="0" smtClean="0"/>
              <a:t>you can</a:t>
            </a:r>
            <a:r>
              <a:rPr lang="en-US" dirty="0" smtClean="0"/>
              <a:t>!</a:t>
            </a:r>
          </a:p>
          <a:p>
            <a:pPr lvl="1"/>
            <a:r>
              <a:rPr lang="en-US" dirty="0" smtClean="0"/>
              <a:t>At least the Infrastructure ones that matter</a:t>
            </a:r>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Infrastructure Vendor Management</a:t>
            </a:r>
            <a:endParaRPr lang="en-US" dirty="0"/>
          </a:p>
        </p:txBody>
      </p:sp>
      <p:sp>
        <p:nvSpPr>
          <p:cNvPr id="3" name="Content Placeholder 2"/>
          <p:cNvSpPr>
            <a:spLocks noGrp="1"/>
          </p:cNvSpPr>
          <p:nvPr>
            <p:ph idx="1"/>
          </p:nvPr>
        </p:nvSpPr>
        <p:spPr/>
        <p:txBody>
          <a:bodyPr>
            <a:normAutofit/>
          </a:bodyPr>
          <a:lstStyle/>
          <a:p>
            <a:r>
              <a:rPr lang="en-US" dirty="0" smtClean="0"/>
              <a:t>Telco/Long Distance/Teleconferencing </a:t>
            </a:r>
          </a:p>
          <a:p>
            <a:pPr lvl="1"/>
            <a:r>
              <a:rPr lang="en-US" dirty="0" smtClean="0"/>
              <a:t>SBC/ATT/Bell/Verizon/Sprint/All Others</a:t>
            </a:r>
          </a:p>
          <a:p>
            <a:r>
              <a:rPr lang="en-US" dirty="0" smtClean="0"/>
              <a:t>Broadband </a:t>
            </a:r>
          </a:p>
          <a:p>
            <a:pPr lvl="1"/>
            <a:r>
              <a:rPr lang="en-US" dirty="0" smtClean="0"/>
              <a:t>SBC/</a:t>
            </a:r>
            <a:r>
              <a:rPr lang="en-US" dirty="0" err="1" smtClean="0"/>
              <a:t>TelePacific</a:t>
            </a:r>
            <a:r>
              <a:rPr lang="en-US" dirty="0" smtClean="0"/>
              <a:t>/XO/</a:t>
            </a:r>
            <a:r>
              <a:rPr lang="en-US" dirty="0" err="1" smtClean="0"/>
              <a:t>MPower</a:t>
            </a:r>
            <a:r>
              <a:rPr lang="en-US" dirty="0" smtClean="0"/>
              <a:t>/All Others</a:t>
            </a:r>
          </a:p>
          <a:p>
            <a:r>
              <a:rPr lang="en-US" dirty="0" smtClean="0"/>
              <a:t>Network Fax/Copier/Printer </a:t>
            </a:r>
          </a:p>
          <a:p>
            <a:pPr lvl="1"/>
            <a:r>
              <a:rPr lang="en-US" dirty="0" smtClean="0"/>
              <a:t>Xerox/Toshiba/Panasonic/Minolta/HP/All Others</a:t>
            </a:r>
          </a:p>
          <a:p>
            <a:r>
              <a:rPr lang="en-US" dirty="0" smtClean="0"/>
              <a:t>Web/Dev/Database </a:t>
            </a:r>
          </a:p>
          <a:p>
            <a:pPr lvl="1"/>
            <a:r>
              <a:rPr lang="en-US" dirty="0" smtClean="0"/>
              <a:t>Webmasters/Developers/All Others</a:t>
            </a:r>
          </a:p>
          <a:p>
            <a:r>
              <a:rPr lang="en-US" dirty="0" smtClean="0"/>
              <a:t>Line Of Business Software </a:t>
            </a:r>
          </a:p>
          <a:p>
            <a:pPr lvl="1"/>
            <a:r>
              <a:rPr lang="en-US" dirty="0" err="1" smtClean="0"/>
              <a:t>AccPac</a:t>
            </a:r>
            <a:r>
              <a:rPr lang="en-US" dirty="0" smtClean="0"/>
              <a:t>/Legal Solutions/</a:t>
            </a:r>
            <a:r>
              <a:rPr lang="en-US" dirty="0" err="1" smtClean="0"/>
              <a:t>TimeSlips</a:t>
            </a:r>
            <a:r>
              <a:rPr lang="en-US" dirty="0" smtClean="0"/>
              <a:t>/</a:t>
            </a:r>
            <a:r>
              <a:rPr lang="en-US" dirty="0" err="1" smtClean="0"/>
              <a:t>Quickbooks</a:t>
            </a:r>
            <a:r>
              <a:rPr lang="en-US" dirty="0" smtClean="0"/>
              <a:t>/Point/All Others</a:t>
            </a:r>
          </a:p>
          <a:p>
            <a:pPr lvl="1">
              <a:buNone/>
            </a:pP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Infrastructure Vendor Management </a:t>
            </a:r>
            <a:r>
              <a:rPr lang="en-US" sz="4000" dirty="0" smtClean="0"/>
              <a:t>(cont.)</a:t>
            </a:r>
            <a:endParaRPr lang="en-US" dirty="0"/>
          </a:p>
        </p:txBody>
      </p:sp>
      <p:sp>
        <p:nvSpPr>
          <p:cNvPr id="3" name="Content Placeholder 2"/>
          <p:cNvSpPr>
            <a:spLocks noGrp="1"/>
          </p:cNvSpPr>
          <p:nvPr>
            <p:ph idx="1"/>
          </p:nvPr>
        </p:nvSpPr>
        <p:spPr/>
        <p:txBody>
          <a:bodyPr>
            <a:normAutofit/>
          </a:bodyPr>
          <a:lstStyle/>
          <a:p>
            <a:r>
              <a:rPr lang="en-US" dirty="0" smtClean="0"/>
              <a:t>Hosting/Co-Lo </a:t>
            </a:r>
          </a:p>
          <a:p>
            <a:pPr lvl="1"/>
            <a:r>
              <a:rPr lang="en-US" dirty="0" smtClean="0"/>
              <a:t>Web Host/Co-Location Facility/All Others</a:t>
            </a:r>
          </a:p>
          <a:p>
            <a:r>
              <a:rPr lang="en-US" dirty="0" smtClean="0"/>
              <a:t>Equipment </a:t>
            </a:r>
          </a:p>
          <a:p>
            <a:pPr lvl="1"/>
            <a:r>
              <a:rPr lang="en-US" dirty="0" smtClean="0"/>
              <a:t>Dell/HP/IBM/Cisco/All Others</a:t>
            </a:r>
          </a:p>
          <a:p>
            <a:r>
              <a:rPr lang="en-US" dirty="0" smtClean="0"/>
              <a:t>Point Of Sale </a:t>
            </a:r>
          </a:p>
          <a:p>
            <a:pPr lvl="1"/>
            <a:r>
              <a:rPr lang="en-US" dirty="0" smtClean="0"/>
              <a:t>Keystroke/MS Retail Management System/All Others</a:t>
            </a:r>
          </a:p>
          <a:p>
            <a:r>
              <a:rPr lang="en-US" dirty="0" smtClean="0"/>
              <a:t>Phone System </a:t>
            </a:r>
          </a:p>
          <a:p>
            <a:pPr lvl="1"/>
            <a:r>
              <a:rPr lang="en-US" dirty="0" smtClean="0"/>
              <a:t>Avaya/Lucent/Nortel/Panasonic/VoIP/All Others</a:t>
            </a:r>
          </a:p>
          <a:p>
            <a:r>
              <a:rPr lang="en-US" dirty="0" smtClean="0"/>
              <a:t>Local Phone System Service Company </a:t>
            </a:r>
          </a:p>
          <a:p>
            <a:pPr lvl="1"/>
            <a:r>
              <a:rPr lang="en-US" dirty="0" smtClean="0"/>
              <a:t>All</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Vendor 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For </a:t>
            </a:r>
            <a:r>
              <a:rPr lang="en-US" dirty="0" smtClean="0"/>
              <a:t>your </a:t>
            </a:r>
            <a:r>
              <a:rPr lang="en-US" dirty="0" smtClean="0"/>
              <a:t>clients</a:t>
            </a:r>
          </a:p>
          <a:p>
            <a:pPr lvl="1"/>
            <a:r>
              <a:rPr lang="en-US" dirty="0" smtClean="0"/>
              <a:t>You add </a:t>
            </a:r>
            <a:r>
              <a:rPr lang="en-US" dirty="0" smtClean="0"/>
              <a:t>value for the Client by taking care of all situations relating to any of their Vendors, relieving the Client from dealing with issues that </a:t>
            </a:r>
            <a:r>
              <a:rPr lang="en-US" dirty="0" smtClean="0"/>
              <a:t>you can </a:t>
            </a:r>
            <a:r>
              <a:rPr lang="en-US" dirty="0" smtClean="0"/>
              <a:t>resolve more quickly, and allowing them to focus on running their business – not their Vendors.</a:t>
            </a:r>
          </a:p>
          <a:p>
            <a:r>
              <a:rPr lang="en-US" dirty="0" smtClean="0"/>
              <a:t>For </a:t>
            </a:r>
            <a:r>
              <a:rPr lang="en-US" dirty="0" smtClean="0"/>
              <a:t>you</a:t>
            </a:r>
            <a:endParaRPr lang="en-US" dirty="0" smtClean="0"/>
          </a:p>
          <a:p>
            <a:pPr lvl="1"/>
            <a:r>
              <a:rPr lang="en-US" dirty="0" smtClean="0"/>
              <a:t>You can </a:t>
            </a:r>
            <a:r>
              <a:rPr lang="en-US" dirty="0" smtClean="0"/>
              <a:t>bring in one of </a:t>
            </a:r>
            <a:r>
              <a:rPr lang="en-US" dirty="0" smtClean="0"/>
              <a:t>your </a:t>
            </a:r>
            <a:r>
              <a:rPr lang="en-US" dirty="0" smtClean="0"/>
              <a:t>own </a:t>
            </a:r>
            <a:r>
              <a:rPr lang="en-US" i="1" dirty="0" smtClean="0"/>
              <a:t>Preferred Vendors</a:t>
            </a:r>
          </a:p>
          <a:p>
            <a:pPr lvl="1"/>
            <a:r>
              <a:rPr lang="en-US" dirty="0" smtClean="0"/>
              <a:t>While saving some money for </a:t>
            </a:r>
            <a:r>
              <a:rPr lang="en-US" dirty="0" smtClean="0"/>
              <a:t>your </a:t>
            </a:r>
            <a:r>
              <a:rPr lang="en-US" dirty="0" smtClean="0"/>
              <a:t>clients, </a:t>
            </a:r>
            <a:r>
              <a:rPr lang="en-US" dirty="0" smtClean="0"/>
              <a:t>you get </a:t>
            </a:r>
            <a:r>
              <a:rPr lang="en-US" dirty="0" smtClean="0"/>
              <a:t>a commission and annuity for what </a:t>
            </a:r>
            <a:r>
              <a:rPr lang="en-US" dirty="0" smtClean="0"/>
              <a:t>you sell </a:t>
            </a:r>
            <a:r>
              <a:rPr lang="en-US" dirty="0" smtClean="0"/>
              <a:t>for them.</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a:t>
            </a:r>
            <a:r>
              <a:rPr lang="en-US" dirty="0" smtClean="0"/>
              <a:t>Your </a:t>
            </a:r>
            <a:r>
              <a:rPr lang="en-US" dirty="0" smtClean="0"/>
              <a:t>Service Offerings</a:t>
            </a:r>
            <a:endParaRPr lang="en-US" dirty="0"/>
          </a:p>
        </p:txBody>
      </p:sp>
      <p:sp>
        <p:nvSpPr>
          <p:cNvPr id="3" name="Content Placeholder 2"/>
          <p:cNvSpPr>
            <a:spLocks noGrp="1"/>
          </p:cNvSpPr>
          <p:nvPr>
            <p:ph idx="1"/>
          </p:nvPr>
        </p:nvSpPr>
        <p:spPr>
          <a:xfrm>
            <a:off x="457200" y="1609416"/>
            <a:ext cx="7696200" cy="4846320"/>
          </a:xfrm>
        </p:spPr>
        <p:txBody>
          <a:bodyPr>
            <a:normAutofit/>
          </a:bodyPr>
          <a:lstStyle/>
          <a:p>
            <a:pPr marL="514350" indent="-514350">
              <a:buFont typeface="+mj-lt"/>
              <a:buAutoNum type="arabicPeriod"/>
            </a:pPr>
            <a:r>
              <a:rPr lang="en-US" sz="3200" dirty="0" smtClean="0"/>
              <a:t>24x7x365 Network </a:t>
            </a:r>
            <a:r>
              <a:rPr lang="en-US" sz="3200" dirty="0" smtClean="0"/>
              <a:t>Monitoring &amp; Management</a:t>
            </a:r>
          </a:p>
          <a:p>
            <a:pPr marL="514350" indent="-514350">
              <a:buFont typeface="+mj-lt"/>
              <a:buAutoNum type="arabicPeriod"/>
            </a:pPr>
            <a:endParaRPr lang="en-US" sz="3200" dirty="0" smtClean="0"/>
          </a:p>
          <a:p>
            <a:pPr marL="514350" indent="-514350">
              <a:buFont typeface="+mj-lt"/>
              <a:buAutoNum type="arabicPeriod"/>
            </a:pPr>
            <a:r>
              <a:rPr lang="en-US" sz="3200" dirty="0" smtClean="0"/>
              <a:t>“All-You-Can Eat” Help Desk</a:t>
            </a:r>
          </a:p>
          <a:p>
            <a:pPr marL="514350" indent="-514350">
              <a:buFont typeface="+mj-lt"/>
              <a:buAutoNum type="arabicPeriod"/>
            </a:pPr>
            <a:endParaRPr lang="en-US" sz="3200" dirty="0" smtClean="0"/>
          </a:p>
          <a:p>
            <a:pPr marL="514350" indent="-514350">
              <a:buFont typeface="+mj-lt"/>
              <a:buAutoNum type="arabicPeriod"/>
            </a:pPr>
            <a:r>
              <a:rPr lang="en-US" sz="3200" dirty="0" smtClean="0"/>
              <a:t>Vendor </a:t>
            </a:r>
            <a:r>
              <a:rPr lang="en-US" sz="3200" dirty="0" smtClean="0"/>
              <a:t>Management</a:t>
            </a:r>
          </a:p>
          <a:p>
            <a:pPr>
              <a:buNone/>
            </a:pPr>
            <a:endParaRPr lang="en-US" sz="3200" dirty="0" smtClean="0"/>
          </a:p>
          <a:p>
            <a:pPr>
              <a:buNone/>
            </a:pPr>
            <a:r>
              <a:rPr lang="en-US" sz="3200" dirty="0" smtClean="0"/>
              <a:t>All </a:t>
            </a:r>
            <a:r>
              <a:rPr lang="en-US" sz="3200" dirty="0" smtClean="0"/>
              <a:t>for one fixed, monthly fee!</a:t>
            </a:r>
            <a:endParaRPr lang="en-US" sz="3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Background</a:t>
            </a:r>
          </a:p>
          <a:p>
            <a:endParaRPr lang="en-US" dirty="0" smtClean="0"/>
          </a:p>
          <a:p>
            <a:r>
              <a:rPr lang="en-US" dirty="0" smtClean="0"/>
              <a:t>Defining </a:t>
            </a:r>
            <a:r>
              <a:rPr lang="en-US" dirty="0" smtClean="0"/>
              <a:t>Managed Services</a:t>
            </a:r>
          </a:p>
          <a:p>
            <a:endParaRPr lang="en-US" dirty="0" smtClean="0"/>
          </a:p>
          <a:p>
            <a:r>
              <a:rPr lang="en-US" dirty="0" smtClean="0">
                <a:solidFill>
                  <a:srgbClr val="FF0000"/>
                </a:solidFill>
              </a:rPr>
              <a:t>New </a:t>
            </a:r>
            <a:r>
              <a:rPr lang="en-US" dirty="0" smtClean="0">
                <a:solidFill>
                  <a:srgbClr val="FF0000"/>
                </a:solidFill>
              </a:rPr>
              <a:t>Trends</a:t>
            </a:r>
          </a:p>
          <a:p>
            <a:endParaRPr lang="en-US" dirty="0" smtClean="0"/>
          </a:p>
          <a:p>
            <a:r>
              <a:rPr lang="en-US" dirty="0" smtClean="0"/>
              <a:t>IT Automation</a:t>
            </a:r>
          </a:p>
          <a:p>
            <a:endParaRPr lang="en-US" dirty="0" smtClean="0"/>
          </a:p>
          <a:p>
            <a:r>
              <a:rPr lang="en-US" dirty="0" smtClean="0"/>
              <a:t>Summary</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Trends</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Virtualization</a:t>
            </a:r>
          </a:p>
          <a:p>
            <a:pPr lvl="1"/>
            <a:r>
              <a:rPr lang="en-US" dirty="0" smtClean="0"/>
              <a:t>Server</a:t>
            </a:r>
          </a:p>
          <a:p>
            <a:pPr lvl="1"/>
            <a:r>
              <a:rPr lang="en-US" dirty="0" smtClean="0"/>
              <a:t>Desktop </a:t>
            </a:r>
          </a:p>
          <a:p>
            <a:pPr lvl="1"/>
            <a:r>
              <a:rPr lang="en-US" dirty="0" smtClean="0"/>
              <a:t>Application</a:t>
            </a:r>
          </a:p>
          <a:p>
            <a:pPr lvl="1"/>
            <a:r>
              <a:rPr lang="en-US" dirty="0" smtClean="0"/>
              <a:t>…</a:t>
            </a:r>
          </a:p>
          <a:p>
            <a:pPr lvl="1"/>
            <a:endParaRPr lang="en-US" dirty="0" smtClean="0"/>
          </a:p>
          <a:p>
            <a:r>
              <a:rPr lang="en-US" dirty="0" smtClean="0"/>
              <a:t>Utility Computing, Grid Computing, and Cloud Computing</a:t>
            </a:r>
          </a:p>
          <a:p>
            <a:pPr lvl="1"/>
            <a:r>
              <a:rPr lang="en-US" dirty="0" smtClean="0"/>
              <a:t>*</a:t>
            </a:r>
            <a:r>
              <a:rPr lang="en-US" dirty="0" err="1" smtClean="0"/>
              <a:t>aaS</a:t>
            </a:r>
            <a:r>
              <a:rPr lang="en-US" dirty="0" smtClean="0"/>
              <a:t>: </a:t>
            </a:r>
            <a:r>
              <a:rPr lang="en-US" dirty="0" err="1" smtClean="0"/>
              <a:t>SaaS</a:t>
            </a:r>
            <a:r>
              <a:rPr lang="en-US" dirty="0" smtClean="0"/>
              <a:t>, </a:t>
            </a:r>
            <a:r>
              <a:rPr lang="en-US" dirty="0" err="1" smtClean="0"/>
              <a:t>HaaS</a:t>
            </a:r>
            <a:r>
              <a:rPr lang="en-US" dirty="0" smtClean="0"/>
              <a:t>, </a:t>
            </a:r>
            <a:r>
              <a:rPr lang="en-US" dirty="0" err="1" smtClean="0"/>
              <a:t>WaaS</a:t>
            </a:r>
            <a:r>
              <a:rPr lang="en-US" dirty="0" smtClean="0"/>
              <a:t>, …</a:t>
            </a:r>
          </a:p>
          <a:p>
            <a:endParaRPr lang="en-US" dirty="0" smtClean="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dirty="0" smtClean="0"/>
              <a:t>Virtualization</a:t>
            </a:r>
            <a:br>
              <a:rPr lang="en-US" dirty="0" smtClean="0"/>
            </a:br>
            <a:endParaRPr lang="en-US" dirty="0" smtClean="0"/>
          </a:p>
        </p:txBody>
      </p:sp>
      <p:sp>
        <p:nvSpPr>
          <p:cNvPr id="3" name="Content Placeholder 2"/>
          <p:cNvSpPr>
            <a:spLocks noGrp="1"/>
          </p:cNvSpPr>
          <p:nvPr>
            <p:ph idx="1"/>
          </p:nvPr>
        </p:nvSpPr>
        <p:spPr/>
        <p:txBody>
          <a:bodyPr rtlCol="0">
            <a:normAutofit fontScale="92500"/>
          </a:bodyPr>
          <a:lstStyle/>
          <a:p>
            <a:pPr fontAlgn="auto">
              <a:spcAft>
                <a:spcPts val="0"/>
              </a:spcAft>
              <a:defRPr/>
            </a:pPr>
            <a:r>
              <a:rPr lang="en-US" dirty="0" smtClean="0"/>
              <a:t>IDC has stated that the virtualization services market alone is going to reach $11.7 billion by 2011. </a:t>
            </a:r>
            <a:endParaRPr lang="en-US" dirty="0" smtClean="0"/>
          </a:p>
          <a:p>
            <a:pPr fontAlgn="auto">
              <a:spcAft>
                <a:spcPts val="0"/>
              </a:spcAft>
              <a:defRPr/>
            </a:pPr>
            <a:endParaRPr lang="en-US" dirty="0" smtClean="0"/>
          </a:p>
          <a:p>
            <a:pPr fontAlgn="auto">
              <a:spcAft>
                <a:spcPts val="0"/>
              </a:spcAft>
              <a:defRPr/>
            </a:pPr>
            <a:r>
              <a:rPr lang="en-US" dirty="0" smtClean="0"/>
              <a:t>Virtualization is fast becoming a key requirement for every server in the data center, enabling increased workloads in server consolidation projects, efficient software development and testing, resource management for dynamic data centers, application re-hosting and compatibility, and high-availability partitions. </a:t>
            </a:r>
            <a:br>
              <a:rPr lang="en-US" dirty="0" smtClean="0"/>
            </a:b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erver Explosion Moderates.jpg"/>
          <p:cNvPicPr>
            <a:picLocks noChangeAspect="1"/>
          </p:cNvPicPr>
          <p:nvPr/>
        </p:nvPicPr>
        <p:blipFill>
          <a:blip r:embed="rId3"/>
          <a:srcRect/>
          <a:stretch>
            <a:fillRect/>
          </a:stretch>
        </p:blipFill>
        <p:spPr bwMode="auto">
          <a:xfrm>
            <a:off x="0" y="1588"/>
            <a:ext cx="9144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p:cNvSpPr>
          <p:nvPr>
            <p:ph type="title"/>
          </p:nvPr>
        </p:nvSpPr>
        <p:spPr/>
        <p:txBody>
          <a:bodyPr>
            <a:normAutofit fontScale="90000"/>
          </a:bodyPr>
          <a:lstStyle/>
          <a:p>
            <a:r>
              <a:rPr lang="en-US" dirty="0" smtClean="0"/>
              <a:t>Merrill Lynch </a:t>
            </a:r>
            <a:r>
              <a:rPr lang="en-US" dirty="0" smtClean="0"/>
              <a:t>Report</a:t>
            </a:r>
            <a:br>
              <a:rPr lang="en-US" dirty="0" smtClean="0"/>
            </a:br>
            <a:endParaRPr lang="en-US" dirty="0" smtClean="0"/>
          </a:p>
        </p:txBody>
      </p:sp>
      <p:sp>
        <p:nvSpPr>
          <p:cNvPr id="320515" name="Rectangle 3"/>
          <p:cNvSpPr>
            <a:spLocks noGrp="1"/>
          </p:cNvSpPr>
          <p:nvPr>
            <p:ph idx="1"/>
          </p:nvPr>
        </p:nvSpPr>
        <p:spPr/>
        <p:txBody>
          <a:bodyPr/>
          <a:lstStyle/>
          <a:p>
            <a:r>
              <a:rPr lang="en-US" dirty="0" smtClean="0"/>
              <a:t>Cloud </a:t>
            </a:r>
            <a:r>
              <a:rPr lang="en-US" dirty="0" err="1" smtClean="0"/>
              <a:t>vs</a:t>
            </a:r>
            <a:r>
              <a:rPr lang="en-US" dirty="0" smtClean="0"/>
              <a:t> </a:t>
            </a:r>
            <a:r>
              <a:rPr lang="en-US" dirty="0" smtClean="0"/>
              <a:t>Traditional</a:t>
            </a:r>
          </a:p>
          <a:p>
            <a:endParaRPr lang="en-US" dirty="0" smtClean="0"/>
          </a:p>
          <a:p>
            <a:r>
              <a:rPr lang="en-US" dirty="0" smtClean="0"/>
              <a:t>Small businesses are going to Cloud much faster than the Enterprise.</a:t>
            </a:r>
          </a:p>
          <a:p>
            <a:pPr lvl="1"/>
            <a:r>
              <a:rPr lang="en-US" dirty="0" smtClean="0"/>
              <a:t>Small, mid-size, and Enterprise!</a:t>
            </a:r>
          </a:p>
          <a:p>
            <a:pPr lvl="1"/>
            <a:r>
              <a:rPr lang="en-US" dirty="0" smtClean="0"/>
              <a:t>5 mil in USA, 55 mil in world for small</a:t>
            </a:r>
          </a:p>
          <a:p>
            <a:pPr lvl="2"/>
            <a:r>
              <a:rPr lang="en-US" dirty="0" smtClean="0"/>
              <a:t>US is the most competitive</a:t>
            </a:r>
          </a:p>
          <a:p>
            <a:pPr lvl="2"/>
            <a:endParaRPr lang="en-US" dirty="0" smtClean="0"/>
          </a:p>
          <a:p>
            <a:pPr lvl="1"/>
            <a:endParaRPr lang="en-US" dirty="0" smtClean="0"/>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State of Infrastructure.jpg"/>
          <p:cNvPicPr>
            <a:picLocks noChangeAspect="1"/>
          </p:cNvPicPr>
          <p:nvPr/>
        </p:nvPicPr>
        <p:blipFill>
          <a:blip r:embed="rId3"/>
          <a:srcRect/>
          <a:stretch>
            <a:fillRect/>
          </a:stretch>
        </p:blipFill>
        <p:spPr bwMode="auto">
          <a:xfrm>
            <a:off x="0" y="1588"/>
            <a:ext cx="9144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5"/>
          <p:cNvSpPr>
            <a:spLocks noGrp="1"/>
          </p:cNvSpPr>
          <p:nvPr>
            <p:ph type="title"/>
          </p:nvPr>
        </p:nvSpPr>
        <p:spPr/>
        <p:txBody>
          <a:bodyPr>
            <a:normAutofit fontScale="90000"/>
          </a:bodyPr>
          <a:lstStyle/>
          <a:p>
            <a:r>
              <a:rPr lang="en-US" smtClean="0">
                <a:cs typeface="Arial" pitchFamily="34" charset="0"/>
              </a:rPr>
              <a:t>Virtualization Market Opportunity</a:t>
            </a:r>
            <a:endParaRPr lang="en-US" smtClean="0"/>
          </a:p>
        </p:txBody>
      </p:sp>
      <p:graphicFrame>
        <p:nvGraphicFramePr>
          <p:cNvPr id="1026" name="Content Placeholder 3"/>
          <p:cNvGraphicFramePr>
            <a:graphicFrameLocks/>
          </p:cNvGraphicFramePr>
          <p:nvPr/>
        </p:nvGraphicFramePr>
        <p:xfrm>
          <a:off x="1752600" y="1428750"/>
          <a:ext cx="5622925" cy="4667250"/>
        </p:xfrm>
        <a:graphic>
          <a:graphicData uri="http://schemas.openxmlformats.org/presentationml/2006/ole">
            <p:oleObj spid="_x0000_s1026" name="Graphique" r:id="rId4" imgW="5391089" imgH="3962468" progId="Excel.Sheet.8">
              <p:embed/>
            </p:oleObj>
          </a:graphicData>
        </a:graphic>
      </p:graphicFrame>
      <p:sp>
        <p:nvSpPr>
          <p:cNvPr id="1028" name="TextBox 6"/>
          <p:cNvSpPr txBox="1">
            <a:spLocks noChangeArrowheads="1"/>
          </p:cNvSpPr>
          <p:nvPr/>
        </p:nvSpPr>
        <p:spPr bwMode="auto">
          <a:xfrm>
            <a:off x="2590800" y="6096000"/>
            <a:ext cx="4067175" cy="274638"/>
          </a:xfrm>
          <a:prstGeom prst="rect">
            <a:avLst/>
          </a:prstGeom>
          <a:noFill/>
          <a:ln w="9525">
            <a:noFill/>
            <a:miter lim="800000"/>
            <a:headEnd/>
            <a:tailEnd/>
          </a:ln>
        </p:spPr>
        <p:txBody>
          <a:bodyPr>
            <a:spAutoFit/>
          </a:bodyPr>
          <a:lstStyle/>
          <a:p>
            <a:r>
              <a:rPr lang="en-US" sz="1200">
                <a:latin typeface="Calibri" pitchFamily="34" charset="0"/>
              </a:rPr>
              <a:t>Source: IDC Virtualization Market Forecast 2007 - 2011</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0040"/>
            <a:ext cx="8686800" cy="1143000"/>
          </a:xfrm>
        </p:spPr>
        <p:txBody>
          <a:bodyPr rtlCol="0">
            <a:normAutofit fontScale="90000"/>
          </a:bodyPr>
          <a:lstStyle/>
          <a:p>
            <a:pPr fontAlgn="auto">
              <a:spcAft>
                <a:spcPts val="0"/>
              </a:spcAft>
              <a:defRPr/>
            </a:pPr>
            <a:r>
              <a:rPr lang="en-US" dirty="0" smtClean="0"/>
              <a:t>Virtualization Technology </a:t>
            </a:r>
            <a:r>
              <a:rPr lang="en-US" dirty="0" smtClean="0"/>
              <a:t/>
            </a:r>
            <a:br>
              <a:rPr lang="en-US" dirty="0" smtClean="0"/>
            </a:br>
            <a:r>
              <a:rPr lang="en-US" dirty="0" smtClean="0"/>
              <a:t>Providers </a:t>
            </a:r>
            <a:r>
              <a:rPr lang="en-US" dirty="0" smtClean="0"/>
              <a:t>and Contributors in 2008</a:t>
            </a:r>
            <a:endParaRPr lang="en-US" dirty="0"/>
          </a:p>
        </p:txBody>
      </p:sp>
      <p:sp>
        <p:nvSpPr>
          <p:cNvPr id="17411" name="Content Placeholder 2"/>
          <p:cNvSpPr>
            <a:spLocks noGrp="1"/>
          </p:cNvSpPr>
          <p:nvPr>
            <p:ph idx="1"/>
          </p:nvPr>
        </p:nvSpPr>
        <p:spPr>
          <a:xfrm>
            <a:off x="0" y="1524000"/>
            <a:ext cx="8229600" cy="5334000"/>
          </a:xfrm>
        </p:spPr>
        <p:txBody>
          <a:bodyPr>
            <a:normAutofit lnSpcReduction="10000"/>
          </a:bodyPr>
          <a:lstStyle/>
          <a:p>
            <a:r>
              <a:rPr lang="en-US" sz="1300" dirty="0" smtClean="0"/>
              <a:t>3Leaf Systems, 3PAR, 3Tera, </a:t>
            </a:r>
            <a:r>
              <a:rPr lang="en-US" sz="1300" dirty="0" err="1" smtClean="0"/>
              <a:t>Acronis</a:t>
            </a:r>
            <a:r>
              <a:rPr lang="en-US" sz="1300" dirty="0" smtClean="0"/>
              <a:t>, </a:t>
            </a:r>
            <a:r>
              <a:rPr lang="en-US" sz="1300" dirty="0" err="1" smtClean="0"/>
              <a:t>Actional</a:t>
            </a:r>
            <a:r>
              <a:rPr lang="en-US" sz="1300" dirty="0" smtClean="0"/>
              <a:t>, Active Endpoints, </a:t>
            </a:r>
            <a:r>
              <a:rPr lang="en-US" sz="1300" dirty="0" err="1" smtClean="0"/>
              <a:t>ActiveGrid</a:t>
            </a:r>
            <a:r>
              <a:rPr lang="en-US" sz="1300" dirty="0" smtClean="0"/>
              <a:t>, </a:t>
            </a:r>
            <a:r>
              <a:rPr lang="en-US" sz="1300" dirty="0" err="1" smtClean="0"/>
              <a:t>activePDF</a:t>
            </a:r>
            <a:r>
              <a:rPr lang="en-US" sz="1300" dirty="0" smtClean="0"/>
              <a:t>, </a:t>
            </a:r>
            <a:r>
              <a:rPr lang="en-US" sz="1300" dirty="0" err="1" smtClean="0"/>
              <a:t>ActiveServers</a:t>
            </a:r>
            <a:r>
              <a:rPr lang="en-US" sz="1300" dirty="0" smtClean="0"/>
              <a:t>, </a:t>
            </a:r>
            <a:r>
              <a:rPr lang="en-US" sz="1300" dirty="0" err="1" smtClean="0"/>
              <a:t>ActiveState</a:t>
            </a:r>
            <a:r>
              <a:rPr lang="en-US" sz="1300" dirty="0" smtClean="0"/>
              <a:t>, Actuate, Agile Software, Agilent, </a:t>
            </a:r>
            <a:r>
              <a:rPr lang="en-US" sz="1300" dirty="0" err="1" smtClean="0"/>
              <a:t>AGiLiENCE</a:t>
            </a:r>
            <a:r>
              <a:rPr lang="en-US" sz="1300" dirty="0" smtClean="0"/>
              <a:t>, </a:t>
            </a:r>
            <a:r>
              <a:rPr lang="en-US" sz="1300" dirty="0" err="1" smtClean="0"/>
              <a:t>Agilysys</a:t>
            </a:r>
            <a:r>
              <a:rPr lang="en-US" sz="1300" dirty="0" smtClean="0"/>
              <a:t>, </a:t>
            </a:r>
            <a:r>
              <a:rPr lang="en-US" sz="1300" dirty="0" err="1" smtClean="0"/>
              <a:t>Akamai</a:t>
            </a:r>
            <a:r>
              <a:rPr lang="en-US" sz="1300" dirty="0" smtClean="0"/>
              <a:t>, </a:t>
            </a:r>
            <a:r>
              <a:rPr lang="en-US" sz="1300" dirty="0" err="1" smtClean="0"/>
              <a:t>Akorri</a:t>
            </a:r>
            <a:r>
              <a:rPr lang="en-US" sz="1300" dirty="0" smtClean="0"/>
              <a:t>, </a:t>
            </a:r>
            <a:r>
              <a:rPr lang="en-US" sz="1300" dirty="0" err="1" smtClean="0"/>
              <a:t>AlachiSoft</a:t>
            </a:r>
            <a:r>
              <a:rPr lang="en-US" sz="1300" dirty="0" smtClean="0"/>
              <a:t>, </a:t>
            </a:r>
            <a:r>
              <a:rPr lang="en-US" sz="1300" dirty="0" err="1" smtClean="0"/>
              <a:t>Altova</a:t>
            </a:r>
            <a:r>
              <a:rPr lang="en-US" sz="1300" dirty="0" smtClean="0"/>
              <a:t>, AMD, AMDAHL, </a:t>
            </a:r>
            <a:r>
              <a:rPr lang="en-US" sz="1300" dirty="0" err="1" smtClean="0"/>
              <a:t>Amentra</a:t>
            </a:r>
            <a:r>
              <a:rPr lang="en-US" sz="1300" dirty="0" smtClean="0"/>
              <a:t>, </a:t>
            </a:r>
            <a:r>
              <a:rPr lang="en-US" sz="1300" dirty="0" err="1" smtClean="0"/>
              <a:t>Amyuni</a:t>
            </a:r>
            <a:r>
              <a:rPr lang="en-US" sz="1300" dirty="0" smtClean="0"/>
              <a:t>, </a:t>
            </a:r>
            <a:r>
              <a:rPr lang="en-US" sz="1300" dirty="0" err="1" smtClean="0"/>
              <a:t>anacubis</a:t>
            </a:r>
            <a:r>
              <a:rPr lang="en-US" sz="1300" dirty="0" smtClean="0"/>
              <a:t>, </a:t>
            </a:r>
            <a:r>
              <a:rPr lang="en-US" sz="1300" dirty="0" err="1" smtClean="0"/>
              <a:t>Apani</a:t>
            </a:r>
            <a:r>
              <a:rPr lang="en-US" sz="1300" dirty="0" smtClean="0"/>
              <a:t>, APC, </a:t>
            </a:r>
            <a:r>
              <a:rPr lang="en-US" sz="1300" dirty="0" err="1" smtClean="0"/>
              <a:t>Appcelerator</a:t>
            </a:r>
            <a:r>
              <a:rPr lang="en-US" sz="1300" dirty="0" smtClean="0"/>
              <a:t>, </a:t>
            </a:r>
            <a:r>
              <a:rPr lang="en-US" sz="1300" dirty="0" err="1" smtClean="0"/>
              <a:t>Appistry</a:t>
            </a:r>
            <a:r>
              <a:rPr lang="en-US" sz="1300" dirty="0" smtClean="0"/>
              <a:t>, </a:t>
            </a:r>
            <a:r>
              <a:rPr lang="en-US" sz="1300" dirty="0" err="1" smtClean="0"/>
              <a:t>AppStream</a:t>
            </a:r>
            <a:r>
              <a:rPr lang="en-US" sz="1300" dirty="0" smtClean="0"/>
              <a:t>, </a:t>
            </a:r>
            <a:r>
              <a:rPr lang="en-US" sz="1300" dirty="0" err="1" smtClean="0"/>
              <a:t>Ascential</a:t>
            </a:r>
            <a:r>
              <a:rPr lang="en-US" sz="1300" dirty="0" smtClean="0"/>
              <a:t>, </a:t>
            </a:r>
            <a:r>
              <a:rPr lang="en-US" sz="1300" dirty="0" err="1" smtClean="0"/>
              <a:t>Astaro</a:t>
            </a:r>
            <a:r>
              <a:rPr lang="en-US" sz="1300" dirty="0" smtClean="0"/>
              <a:t>, Attune Systems, Autodesk, </a:t>
            </a:r>
            <a:r>
              <a:rPr lang="en-US" sz="1300" dirty="0" err="1" smtClean="0"/>
              <a:t>AutoVirt</a:t>
            </a:r>
            <a:r>
              <a:rPr lang="en-US" sz="1300" dirty="0" smtClean="0"/>
              <a:t>, </a:t>
            </a:r>
            <a:r>
              <a:rPr lang="en-US" sz="1300" dirty="0" err="1" smtClean="0"/>
              <a:t>Availl</a:t>
            </a:r>
            <a:r>
              <a:rPr lang="en-US" sz="1300" dirty="0" smtClean="0"/>
              <a:t>, </a:t>
            </a:r>
            <a:r>
              <a:rPr lang="en-US" sz="1300" dirty="0" err="1" smtClean="0"/>
              <a:t>Azul</a:t>
            </a:r>
            <a:r>
              <a:rPr lang="en-US" sz="1300" dirty="0" smtClean="0"/>
              <a:t> Systems, BEA Systems, B-Hive, Black Duck Software, Black Hat, </a:t>
            </a:r>
            <a:r>
              <a:rPr lang="en-US" sz="1300" dirty="0" err="1" smtClean="0"/>
              <a:t>Blackbaud</a:t>
            </a:r>
            <a:r>
              <a:rPr lang="en-US" sz="1300" dirty="0" smtClean="0"/>
              <a:t>, Blue Lane Technologies, </a:t>
            </a:r>
            <a:r>
              <a:rPr lang="en-US" sz="1300" dirty="0" err="1" smtClean="0"/>
              <a:t>BlueArc</a:t>
            </a:r>
            <a:r>
              <a:rPr lang="en-US" sz="1300" dirty="0" smtClean="0"/>
              <a:t>, </a:t>
            </a:r>
            <a:r>
              <a:rPr lang="en-US" sz="1300" dirty="0" err="1" smtClean="0"/>
              <a:t>BlueNote</a:t>
            </a:r>
            <a:r>
              <a:rPr lang="en-US" sz="1300" dirty="0" smtClean="0"/>
              <a:t>, </a:t>
            </a:r>
            <a:r>
              <a:rPr lang="en-US" sz="1300" dirty="0" err="1" smtClean="0"/>
              <a:t>BluePhoenix</a:t>
            </a:r>
            <a:r>
              <a:rPr lang="en-US" sz="1300" dirty="0" smtClean="0"/>
              <a:t> Solutions, BMC Software, Borland, Bristol Technology, </a:t>
            </a:r>
            <a:r>
              <a:rPr lang="en-US" sz="1300" dirty="0" err="1" smtClean="0"/>
              <a:t>Brix</a:t>
            </a:r>
            <a:r>
              <a:rPr lang="en-US" sz="1300" dirty="0" smtClean="0"/>
              <a:t> Networks, </a:t>
            </a:r>
            <a:r>
              <a:rPr lang="en-US" sz="1300" dirty="0" err="1" smtClean="0"/>
              <a:t>BroadVision</a:t>
            </a:r>
            <a:r>
              <a:rPr lang="en-US" sz="1300" dirty="0" smtClean="0"/>
              <a:t>, Brocade, Burton Group, Business Objects, CA, </a:t>
            </a:r>
            <a:r>
              <a:rPr lang="en-US" sz="1300" dirty="0" err="1" smtClean="0"/>
              <a:t>CalAmp</a:t>
            </a:r>
            <a:r>
              <a:rPr lang="en-US" sz="1300" dirty="0" smtClean="0"/>
              <a:t>, Cassatt, Cast Iron, Catbird, Cayenne Technologies, </a:t>
            </a:r>
            <a:r>
              <a:rPr lang="en-US" sz="1300" dirty="0" err="1" smtClean="0"/>
              <a:t>Ceedo</a:t>
            </a:r>
            <a:r>
              <a:rPr lang="en-US" sz="1300" dirty="0" smtClean="0"/>
              <a:t> Technologies, </a:t>
            </a:r>
            <a:r>
              <a:rPr lang="en-US" sz="1300" dirty="0" err="1" smtClean="0"/>
              <a:t>Cenzic</a:t>
            </a:r>
            <a:r>
              <a:rPr lang="en-US" sz="1300" dirty="0" smtClean="0"/>
              <a:t>, </a:t>
            </a:r>
            <a:r>
              <a:rPr lang="en-US" sz="1300" dirty="0" err="1" smtClean="0"/>
              <a:t>Certeon</a:t>
            </a:r>
            <a:r>
              <a:rPr lang="en-US" sz="1300" dirty="0" smtClean="0"/>
              <a:t>, </a:t>
            </a:r>
            <a:r>
              <a:rPr lang="en-US" sz="1300" dirty="0" err="1" smtClean="0"/>
              <a:t>CiRBA</a:t>
            </a:r>
            <a:r>
              <a:rPr lang="en-US" sz="1300" dirty="0" smtClean="0"/>
              <a:t>, Cisco Systems, Citrix Systems, </a:t>
            </a:r>
            <a:r>
              <a:rPr lang="en-US" sz="1300" dirty="0" err="1" smtClean="0"/>
              <a:t>ClearApp</a:t>
            </a:r>
            <a:r>
              <a:rPr lang="en-US" sz="1300" dirty="0" smtClean="0"/>
              <a:t>, </a:t>
            </a:r>
            <a:r>
              <a:rPr lang="en-US" sz="1300" dirty="0" err="1" smtClean="0"/>
              <a:t>ClearCube</a:t>
            </a:r>
            <a:r>
              <a:rPr lang="en-US" sz="1300" dirty="0" smtClean="0"/>
              <a:t> Technology, Compass America, Composite Software, Compuware, </a:t>
            </a:r>
            <a:r>
              <a:rPr lang="en-US" sz="1300" dirty="0" err="1" smtClean="0"/>
              <a:t>Configuresoft</a:t>
            </a:r>
            <a:r>
              <a:rPr lang="en-US" sz="1300" dirty="0" smtClean="0"/>
              <a:t>, Continuity Software, </a:t>
            </a:r>
            <a:r>
              <a:rPr lang="en-US" sz="1300" dirty="0" err="1" smtClean="0"/>
              <a:t>Coraid</a:t>
            </a:r>
            <a:r>
              <a:rPr lang="en-US" sz="1300" dirty="0" smtClean="0"/>
              <a:t>, </a:t>
            </a:r>
            <a:r>
              <a:rPr lang="en-US" sz="1300" dirty="0" err="1" smtClean="0"/>
              <a:t>Courion</a:t>
            </a:r>
            <a:r>
              <a:rPr lang="en-US" sz="1300" dirty="0" smtClean="0"/>
              <a:t>, Coyote Point Systems, </a:t>
            </a:r>
            <a:r>
              <a:rPr lang="en-US" sz="1300" dirty="0" err="1" smtClean="0"/>
              <a:t>DataDirect</a:t>
            </a:r>
            <a:r>
              <a:rPr lang="en-US" sz="1300" dirty="0" smtClean="0"/>
              <a:t>, </a:t>
            </a:r>
            <a:r>
              <a:rPr lang="en-US" sz="1300" dirty="0" err="1" smtClean="0"/>
              <a:t>DataSynapse</a:t>
            </a:r>
            <a:r>
              <a:rPr lang="en-US" sz="1300" dirty="0" smtClean="0"/>
              <a:t>, Dell, Double-Take Software, </a:t>
            </a:r>
            <a:r>
              <a:rPr lang="en-US" sz="1300" dirty="0" err="1" smtClean="0"/>
              <a:t>Ecora</a:t>
            </a:r>
            <a:r>
              <a:rPr lang="en-US" sz="1300" dirty="0" smtClean="0"/>
              <a:t> Software, EDS, </a:t>
            </a:r>
            <a:r>
              <a:rPr lang="en-US" sz="1300" dirty="0" err="1" smtClean="0"/>
              <a:t>Egenera</a:t>
            </a:r>
            <a:r>
              <a:rPr lang="en-US" sz="1300" dirty="0" smtClean="0"/>
              <a:t>, </a:t>
            </a:r>
            <a:r>
              <a:rPr lang="en-US" sz="1300" dirty="0" err="1" smtClean="0"/>
              <a:t>Elastra</a:t>
            </a:r>
            <a:r>
              <a:rPr lang="en-US" sz="1300" dirty="0" smtClean="0"/>
              <a:t> Corporation, Embarcadero, EMC Corporation, </a:t>
            </a:r>
            <a:r>
              <a:rPr lang="en-US" sz="1300" dirty="0" err="1" smtClean="0"/>
              <a:t>Enomaly</a:t>
            </a:r>
            <a:r>
              <a:rPr lang="en-US" sz="1300" dirty="0" smtClean="0"/>
              <a:t> Open Source, Enterprise Management Associates, </a:t>
            </a:r>
            <a:r>
              <a:rPr lang="en-US" sz="1300" dirty="0" err="1" smtClean="0"/>
              <a:t>Entuity</a:t>
            </a:r>
            <a:r>
              <a:rPr lang="en-US" sz="1300" dirty="0" smtClean="0"/>
              <a:t>, </a:t>
            </a:r>
            <a:r>
              <a:rPr lang="en-US" sz="1300" dirty="0" err="1" smtClean="0"/>
              <a:t>EqualLogic</a:t>
            </a:r>
            <a:r>
              <a:rPr lang="en-US" sz="1300" dirty="0" smtClean="0"/>
              <a:t>, ESRI, F5 Networks, </a:t>
            </a:r>
            <a:r>
              <a:rPr lang="en-US" sz="1300" dirty="0" err="1" smtClean="0"/>
              <a:t>Fortisphere</a:t>
            </a:r>
            <a:r>
              <a:rPr lang="en-US" sz="1300" dirty="0" smtClean="0"/>
              <a:t>, Forum Systems, Fujitsu, </a:t>
            </a:r>
            <a:r>
              <a:rPr lang="en-US" sz="1300" dirty="0" err="1" smtClean="0"/>
              <a:t>GemStone</a:t>
            </a:r>
            <a:r>
              <a:rPr lang="en-US" sz="1300" dirty="0" smtClean="0"/>
              <a:t>, Getronics, </a:t>
            </a:r>
            <a:r>
              <a:rPr lang="en-US" sz="1300" dirty="0" err="1" smtClean="0"/>
              <a:t>GigaSpaces</a:t>
            </a:r>
            <a:r>
              <a:rPr lang="en-US" sz="1300" dirty="0" smtClean="0"/>
              <a:t>, Green Hills Software, Grid Dynamics, </a:t>
            </a:r>
            <a:r>
              <a:rPr lang="en-US" sz="1300" dirty="0" err="1" smtClean="0"/>
              <a:t>GridGain</a:t>
            </a:r>
            <a:r>
              <a:rPr lang="en-US" sz="1300" dirty="0" smtClean="0"/>
              <a:t> Systems, GT Software, Hitachi Data Systems, HP, </a:t>
            </a:r>
            <a:r>
              <a:rPr lang="en-US" sz="1300" dirty="0" err="1" smtClean="0"/>
              <a:t>Hyperic</a:t>
            </a:r>
            <a:r>
              <a:rPr lang="en-US" sz="1300" dirty="0" smtClean="0"/>
              <a:t>, IBM, </a:t>
            </a:r>
            <a:r>
              <a:rPr lang="en-US" sz="1300" dirty="0" err="1" smtClean="0"/>
              <a:t>ICEsoft</a:t>
            </a:r>
            <a:r>
              <a:rPr lang="en-US" sz="1300" dirty="0" smtClean="0"/>
              <a:t>, </a:t>
            </a:r>
            <a:r>
              <a:rPr lang="en-US" sz="1300" dirty="0" err="1" smtClean="0"/>
              <a:t>Illumita</a:t>
            </a:r>
            <a:r>
              <a:rPr lang="en-US" sz="1300" dirty="0" smtClean="0"/>
              <a:t>, ILOG, IMEX Research, Information Builders, </a:t>
            </a:r>
            <a:r>
              <a:rPr lang="en-US" sz="1300" dirty="0" err="1" smtClean="0"/>
              <a:t>InstallFree</a:t>
            </a:r>
            <a:r>
              <a:rPr lang="en-US" sz="1300" dirty="0" smtClean="0"/>
              <a:t>, Intel, International </a:t>
            </a:r>
            <a:r>
              <a:rPr lang="en-US" sz="1300" dirty="0" err="1" smtClean="0"/>
              <a:t>Computerware</a:t>
            </a:r>
            <a:r>
              <a:rPr lang="en-US" sz="1300" dirty="0" smtClean="0"/>
              <a:t>, </a:t>
            </a:r>
            <a:r>
              <a:rPr lang="en-US" sz="1300" dirty="0" err="1" smtClean="0"/>
              <a:t>iTKO</a:t>
            </a:r>
            <a:r>
              <a:rPr lang="en-US" sz="1300" dirty="0" smtClean="0"/>
              <a:t> LISA, </a:t>
            </a:r>
            <a:r>
              <a:rPr lang="en-US" sz="1300" dirty="0" err="1" smtClean="0"/>
              <a:t>JBoss</a:t>
            </a:r>
            <a:r>
              <a:rPr lang="en-US" sz="1300" dirty="0" smtClean="0"/>
              <a:t>, Juniper, </a:t>
            </a:r>
            <a:r>
              <a:rPr lang="en-US" sz="1300" dirty="0" err="1" smtClean="0"/>
              <a:t>Kidaro</a:t>
            </a:r>
            <a:r>
              <a:rPr lang="en-US" sz="1300" dirty="0" smtClean="0"/>
              <a:t>, </a:t>
            </a:r>
            <a:r>
              <a:rPr lang="en-US" sz="1300" dirty="0" err="1" smtClean="0"/>
              <a:t>LynuxWorks</a:t>
            </a:r>
            <a:r>
              <a:rPr lang="en-US" sz="1300" dirty="0" smtClean="0"/>
              <a:t>, </a:t>
            </a:r>
            <a:r>
              <a:rPr lang="en-US" sz="1300" dirty="0" err="1" smtClean="0"/>
              <a:t>ManageIQ</a:t>
            </a:r>
            <a:r>
              <a:rPr lang="en-US" sz="1300" dirty="0" smtClean="0"/>
              <a:t>, Managed Methods, Marathon Technologies, </a:t>
            </a:r>
            <a:r>
              <a:rPr lang="en-US" sz="1300" dirty="0" err="1" smtClean="0"/>
              <a:t>Mellanox</a:t>
            </a:r>
            <a:r>
              <a:rPr lang="en-US" sz="1300" dirty="0" smtClean="0"/>
              <a:t>, Microsoft, </a:t>
            </a:r>
            <a:r>
              <a:rPr lang="en-US" sz="1300" dirty="0" err="1" smtClean="0"/>
              <a:t>Mindreef</a:t>
            </a:r>
            <a:r>
              <a:rPr lang="en-US" sz="1300" dirty="0" smtClean="0"/>
              <a:t>, MKS, Moka5, Motorola, </a:t>
            </a:r>
            <a:r>
              <a:rPr lang="en-US" sz="1300" dirty="0" err="1" smtClean="0"/>
              <a:t>MQSoftware</a:t>
            </a:r>
            <a:r>
              <a:rPr lang="en-US" sz="1300" dirty="0" smtClean="0"/>
              <a:t>, NASTEL, </a:t>
            </a:r>
            <a:r>
              <a:rPr lang="en-US" sz="1300" dirty="0" err="1" smtClean="0"/>
              <a:t>Ncomputing</a:t>
            </a:r>
            <a:r>
              <a:rPr lang="en-US" sz="1300" dirty="0" smtClean="0"/>
              <a:t>, NEC, </a:t>
            </a:r>
            <a:r>
              <a:rPr lang="en-US" sz="1300" dirty="0" err="1" smtClean="0"/>
              <a:t>NetApp</a:t>
            </a:r>
            <a:r>
              <a:rPr lang="en-US" sz="1300" dirty="0" smtClean="0"/>
              <a:t>, </a:t>
            </a:r>
            <a:r>
              <a:rPr lang="en-US" sz="1300" dirty="0" err="1" smtClean="0"/>
              <a:t>Netegrity</a:t>
            </a:r>
            <a:r>
              <a:rPr lang="en-US" sz="1300" dirty="0" smtClean="0"/>
              <a:t>, </a:t>
            </a:r>
            <a:r>
              <a:rPr lang="en-US" sz="1300" dirty="0" err="1" smtClean="0"/>
              <a:t>Neverfail</a:t>
            </a:r>
            <a:r>
              <a:rPr lang="en-US" sz="1300" dirty="0" smtClean="0"/>
              <a:t>, </a:t>
            </a:r>
            <a:r>
              <a:rPr lang="en-US" sz="1300" dirty="0" err="1" smtClean="0"/>
              <a:t>Nexaweb</a:t>
            </a:r>
            <a:r>
              <a:rPr lang="en-US" sz="1300" dirty="0" smtClean="0"/>
              <a:t>, </a:t>
            </a:r>
            <a:r>
              <a:rPr lang="en-US" sz="1300" dirty="0" err="1" smtClean="0"/>
              <a:t>NextAxiom</a:t>
            </a:r>
            <a:r>
              <a:rPr lang="en-US" sz="1300" dirty="0" smtClean="0"/>
              <a:t>, Nimbus, Novell, </a:t>
            </a:r>
            <a:r>
              <a:rPr lang="en-US" sz="1300" dirty="0" err="1" smtClean="0"/>
              <a:t>OpenSpan</a:t>
            </a:r>
            <a:r>
              <a:rPr lang="en-US" sz="1300" dirty="0" smtClean="0"/>
              <a:t>, OPNET Technologies, </a:t>
            </a:r>
            <a:r>
              <a:rPr lang="en-US" sz="1300" dirty="0" err="1" smtClean="0"/>
              <a:t>OpTier</a:t>
            </a:r>
            <a:r>
              <a:rPr lang="en-US" sz="1300" dirty="0" smtClean="0"/>
              <a:t>, Oracle, Panacea Software, Parallels, Pillar Data Systems, </a:t>
            </a:r>
            <a:r>
              <a:rPr lang="en-US" sz="1300" dirty="0" err="1" smtClean="0"/>
              <a:t>PlateSpin</a:t>
            </a:r>
            <a:r>
              <a:rPr lang="en-US" sz="1300" dirty="0" smtClean="0"/>
              <a:t>, PLX Technologies, Progress Software, </a:t>
            </a:r>
            <a:r>
              <a:rPr lang="en-US" sz="1300" dirty="0" err="1" smtClean="0"/>
              <a:t>Prolifics</a:t>
            </a:r>
            <a:r>
              <a:rPr lang="en-US" sz="1300" dirty="0" smtClean="0"/>
              <a:t>, </a:t>
            </a:r>
            <a:r>
              <a:rPr lang="en-US" sz="1300" dirty="0" err="1" smtClean="0"/>
              <a:t>Prosync</a:t>
            </a:r>
            <a:r>
              <a:rPr lang="en-US" sz="1300" dirty="0" smtClean="0"/>
              <a:t> Technology, Provision Networks, </a:t>
            </a:r>
            <a:r>
              <a:rPr lang="en-US" sz="1300" dirty="0" err="1" smtClean="0"/>
              <a:t>QLogic</a:t>
            </a:r>
            <a:r>
              <a:rPr lang="en-US" sz="1300" dirty="0" smtClean="0"/>
              <a:t>, Quest Software, </a:t>
            </a:r>
            <a:r>
              <a:rPr lang="en-US" sz="1300" dirty="0" err="1" smtClean="0"/>
              <a:t>Racemi</a:t>
            </a:r>
            <a:r>
              <a:rPr lang="en-US" sz="1300" dirty="0" smtClean="0"/>
              <a:t>, </a:t>
            </a:r>
            <a:r>
              <a:rPr lang="en-US" sz="1300" dirty="0" err="1" smtClean="0"/>
              <a:t>Raxco</a:t>
            </a:r>
            <a:r>
              <a:rPr lang="en-US" sz="1300" dirty="0" smtClean="0"/>
              <a:t> Software, Red Hat, Reflex Security, Resolutions Enterprises, Riverbed Technology, Rogue Wave, </a:t>
            </a:r>
            <a:r>
              <a:rPr lang="en-US" sz="1300" dirty="0" err="1" smtClean="0"/>
              <a:t>rPath</a:t>
            </a:r>
            <a:r>
              <a:rPr lang="en-US" sz="1300" dirty="0" smtClean="0"/>
              <a:t>, RSA Security, SanDisk, SAP, Saugatuck Technology, </a:t>
            </a:r>
            <a:r>
              <a:rPr lang="en-US" sz="1300" dirty="0" err="1" smtClean="0"/>
              <a:t>ScaleMP</a:t>
            </a:r>
            <a:r>
              <a:rPr lang="en-US" sz="1300" dirty="0" smtClean="0"/>
              <a:t>, Secure Command, </a:t>
            </a:r>
            <a:r>
              <a:rPr lang="en-US" sz="1300" dirty="0" err="1" smtClean="0"/>
              <a:t>ShavLik</a:t>
            </a:r>
            <a:r>
              <a:rPr lang="en-US" sz="1300" dirty="0" smtClean="0"/>
              <a:t>, </a:t>
            </a:r>
            <a:r>
              <a:rPr lang="en-US" sz="1300" dirty="0" err="1" smtClean="0"/>
              <a:t>ServInt</a:t>
            </a:r>
            <a:r>
              <a:rPr lang="en-US" sz="1300" dirty="0" smtClean="0"/>
              <a:t> Internet Services, </a:t>
            </a:r>
            <a:r>
              <a:rPr lang="en-US" sz="1300" dirty="0" err="1" smtClean="0"/>
              <a:t>Silpion</a:t>
            </a:r>
            <a:r>
              <a:rPr lang="en-US" sz="1300" dirty="0" smtClean="0"/>
              <a:t> IT Solutions, </a:t>
            </a:r>
            <a:r>
              <a:rPr lang="en-US" sz="1300" dirty="0" err="1" smtClean="0"/>
              <a:t>Skytap</a:t>
            </a:r>
            <a:r>
              <a:rPr lang="en-US" sz="1300" dirty="0" smtClean="0"/>
              <a:t>, Software AG, </a:t>
            </a:r>
            <a:r>
              <a:rPr lang="en-US" sz="1300" dirty="0" err="1" smtClean="0"/>
              <a:t>Splunk</a:t>
            </a:r>
            <a:r>
              <a:rPr lang="en-US" sz="1300" dirty="0" smtClean="0"/>
              <a:t>, </a:t>
            </a:r>
            <a:r>
              <a:rPr lang="en-US" sz="1300" dirty="0" err="1" smtClean="0"/>
              <a:t>StackSafe</a:t>
            </a:r>
            <a:r>
              <a:rPr lang="en-US" sz="1300" dirty="0" smtClean="0"/>
              <a:t>, Stoneware, </a:t>
            </a:r>
            <a:r>
              <a:rPr lang="en-US" sz="1300" dirty="0" err="1" smtClean="0"/>
              <a:t>StoreVault</a:t>
            </a:r>
            <a:r>
              <a:rPr lang="en-US" sz="1300" dirty="0" smtClean="0"/>
              <a:t>, </a:t>
            </a:r>
            <a:r>
              <a:rPr lang="en-US" sz="1300" dirty="0" err="1" smtClean="0"/>
              <a:t>StrikeIron</a:t>
            </a:r>
            <a:r>
              <a:rPr lang="en-US" sz="1300" dirty="0" smtClean="0"/>
              <a:t>, STT, </a:t>
            </a:r>
            <a:r>
              <a:rPr lang="en-US" sz="1300" dirty="0" err="1" smtClean="0"/>
              <a:t>WebOS</a:t>
            </a:r>
            <a:r>
              <a:rPr lang="en-US" sz="1300" dirty="0" smtClean="0"/>
              <a:t>, Sun Microsystems, </a:t>
            </a:r>
            <a:r>
              <a:rPr lang="en-US" sz="1300" dirty="0" err="1" smtClean="0"/>
              <a:t>Surgient</a:t>
            </a:r>
            <a:r>
              <a:rPr lang="en-US" sz="1300" dirty="0" smtClean="0"/>
              <a:t>, Sybase, Symantec, Tenfold, </a:t>
            </a:r>
            <a:r>
              <a:rPr lang="en-US" sz="1300" dirty="0" err="1" smtClean="0"/>
              <a:t>TheInfoPro</a:t>
            </a:r>
            <a:r>
              <a:rPr lang="en-US" sz="1300" dirty="0" smtClean="0"/>
              <a:t>, </a:t>
            </a:r>
            <a:r>
              <a:rPr lang="en-US" sz="1300" dirty="0" err="1" smtClean="0"/>
              <a:t>Thinstall</a:t>
            </a:r>
            <a:r>
              <a:rPr lang="en-US" sz="1300" dirty="0" smtClean="0"/>
              <a:t>, Third Brigade, TIBCO Software, Tideway Systems, TRANGO Virtual Processors, Transitive, Trend Micro, </a:t>
            </a:r>
            <a:r>
              <a:rPr lang="en-US" sz="1300" dirty="0" err="1" smtClean="0"/>
              <a:t>Trigence</a:t>
            </a:r>
            <a:r>
              <a:rPr lang="en-US" sz="1300" dirty="0" smtClean="0"/>
              <a:t>, Unisys, </a:t>
            </a:r>
            <a:r>
              <a:rPr lang="en-US" sz="1300" dirty="0" err="1" smtClean="0"/>
              <a:t>Verio</a:t>
            </a:r>
            <a:r>
              <a:rPr lang="en-US" sz="1300" dirty="0" smtClean="0"/>
              <a:t>, VeriSign, Virtual Iron, </a:t>
            </a:r>
            <a:r>
              <a:rPr lang="en-US" sz="1300" dirty="0" err="1" smtClean="0"/>
              <a:t>VirtualLogix</a:t>
            </a:r>
            <a:r>
              <a:rPr lang="en-US" sz="1300" dirty="0" smtClean="0"/>
              <a:t>, </a:t>
            </a:r>
            <a:r>
              <a:rPr lang="en-US" sz="1300" dirty="0" err="1" smtClean="0"/>
              <a:t>Vizioncore</a:t>
            </a:r>
            <a:r>
              <a:rPr lang="en-US" sz="1300" dirty="0" smtClean="0"/>
              <a:t>, </a:t>
            </a:r>
            <a:r>
              <a:rPr lang="en-US" sz="1300" dirty="0" err="1" smtClean="0"/>
              <a:t>VKernel</a:t>
            </a:r>
            <a:r>
              <a:rPr lang="en-US" sz="1300" dirty="0" smtClean="0"/>
              <a:t>, </a:t>
            </a:r>
            <a:r>
              <a:rPr lang="en-US" sz="1300" dirty="0" err="1" smtClean="0"/>
              <a:t>VMLogix</a:t>
            </a:r>
            <a:r>
              <a:rPr lang="en-US" sz="1300" dirty="0" smtClean="0"/>
              <a:t>, </a:t>
            </a:r>
            <a:r>
              <a:rPr lang="en-US" sz="1300" dirty="0" err="1" smtClean="0"/>
              <a:t>vmSight</a:t>
            </a:r>
            <a:r>
              <a:rPr lang="en-US" sz="1300" dirty="0" smtClean="0"/>
              <a:t>, VMware, Web Age Solutions, WSO2, XDS, </a:t>
            </a:r>
            <a:r>
              <a:rPr lang="en-US" sz="1300" dirty="0" err="1" smtClean="0"/>
              <a:t>Xiotech</a:t>
            </a:r>
            <a:r>
              <a:rPr lang="en-US" sz="1300" dirty="0" smtClean="0"/>
              <a:t>, </a:t>
            </a:r>
            <a:r>
              <a:rPr lang="en-US" sz="1300" dirty="0" err="1" smtClean="0"/>
              <a:t>xkoto</a:t>
            </a:r>
            <a:r>
              <a:rPr lang="en-US" sz="1300" dirty="0" smtClean="0"/>
              <a:t>, and </a:t>
            </a:r>
            <a:r>
              <a:rPr lang="en-US" sz="1300" dirty="0" err="1" smtClean="0"/>
              <a:t>Xsigo</a:t>
            </a:r>
            <a:r>
              <a:rPr lang="en-US" sz="1300" dirty="0" smtClean="0"/>
              <a:t> Systems.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Background</a:t>
            </a:r>
          </a:p>
          <a:p>
            <a:endParaRPr lang="en-US" dirty="0" smtClean="0"/>
          </a:p>
          <a:p>
            <a:r>
              <a:rPr lang="en-US" dirty="0" smtClean="0"/>
              <a:t>Defining </a:t>
            </a:r>
            <a:r>
              <a:rPr lang="en-US" dirty="0" smtClean="0"/>
              <a:t>Managed Services</a:t>
            </a:r>
          </a:p>
          <a:p>
            <a:endParaRPr lang="en-US" dirty="0" smtClean="0"/>
          </a:p>
          <a:p>
            <a:r>
              <a:rPr lang="en-US" dirty="0" smtClean="0"/>
              <a:t>New </a:t>
            </a:r>
            <a:r>
              <a:rPr lang="en-US" dirty="0" smtClean="0"/>
              <a:t>Trends</a:t>
            </a:r>
          </a:p>
          <a:p>
            <a:endParaRPr lang="en-US" dirty="0" smtClean="0"/>
          </a:p>
          <a:p>
            <a:r>
              <a:rPr lang="en-US" dirty="0" smtClean="0">
                <a:solidFill>
                  <a:srgbClr val="FF0000"/>
                </a:solidFill>
              </a:rPr>
              <a:t>IT Automation Tools</a:t>
            </a:r>
          </a:p>
          <a:p>
            <a:endParaRPr lang="en-US" dirty="0" smtClean="0"/>
          </a:p>
          <a:p>
            <a:r>
              <a:rPr lang="en-US" dirty="0" smtClean="0"/>
              <a:t>Summary</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3200" dirty="0" smtClean="0"/>
              <a:t>What Services to Include in </a:t>
            </a:r>
            <a:r>
              <a:rPr lang="en-US" sz="3200" dirty="0" smtClean="0"/>
              <a:t>SLAs</a:t>
            </a:r>
            <a:br>
              <a:rPr lang="en-US" sz="3200" dirty="0" smtClean="0"/>
            </a:br>
            <a:endParaRPr lang="en-US" sz="3200" dirty="0" smtClean="0"/>
          </a:p>
        </p:txBody>
      </p:sp>
      <p:graphicFrame>
        <p:nvGraphicFramePr>
          <p:cNvPr id="1026" name="Object 4"/>
          <p:cNvGraphicFramePr>
            <a:graphicFrameLocks noChangeAspect="1"/>
          </p:cNvGraphicFramePr>
          <p:nvPr>
            <p:ph idx="4294967295"/>
          </p:nvPr>
        </p:nvGraphicFramePr>
        <p:xfrm>
          <a:off x="-152400" y="1208088"/>
          <a:ext cx="8686800" cy="4886325"/>
        </p:xfrm>
        <a:graphic>
          <a:graphicData uri="http://schemas.openxmlformats.org/presentationml/2006/ole">
            <p:oleObj spid="_x0000_s137218" name="Chart" r:id="rId4" imgW="8686800" imgH="4886257" progId="MSGraph.Chart.8">
              <p:embed followColorScheme="full"/>
            </p:oleObj>
          </a:graphicData>
        </a:graphic>
      </p:graphicFrame>
      <p:sp>
        <p:nvSpPr>
          <p:cNvPr id="1028" name="Text Box 3"/>
          <p:cNvSpPr txBox="1">
            <a:spLocks noChangeArrowheads="1"/>
          </p:cNvSpPr>
          <p:nvPr/>
        </p:nvSpPr>
        <p:spPr bwMode="auto">
          <a:xfrm>
            <a:off x="0" y="6324600"/>
            <a:ext cx="6934200" cy="234950"/>
          </a:xfrm>
          <a:prstGeom prst="rect">
            <a:avLst/>
          </a:prstGeom>
          <a:solidFill>
            <a:schemeClr val="bg1">
              <a:alpha val="67058"/>
            </a:schemeClr>
          </a:solidFill>
          <a:ln w="9525" algn="ctr">
            <a:noFill/>
            <a:miter lim="800000"/>
            <a:headEnd/>
            <a:tailEnd/>
          </a:ln>
        </p:spPr>
        <p:txBody>
          <a:bodyPr lIns="228600" tIns="36576" rIns="0" anchor="b">
            <a:spAutoFit/>
          </a:bodyPr>
          <a:lstStyle/>
          <a:p>
            <a:r>
              <a:rPr lang="en-US" sz="1000"/>
              <a:t>Q: Which of the following computer systems management tasks are performed at your company?</a:t>
            </a:r>
          </a:p>
        </p:txBody>
      </p:sp>
      <p:pic>
        <p:nvPicPr>
          <p:cNvPr id="5" name="Picture 2" descr="http://tbn2.google.com/images?q=tbn:wLOWldgVAVuOaM:http://www.smallbusinessit.com.au/about-us/images/Kaseya.logo.rgb.gif">
            <a:hlinkClick r:id="rId5"/>
          </p:cNvPr>
          <p:cNvPicPr>
            <a:picLocks noChangeAspect="1" noChangeArrowheads="1"/>
          </p:cNvPicPr>
          <p:nvPr/>
        </p:nvPicPr>
        <p:blipFill>
          <a:blip r:embed="rId6"/>
          <a:srcRect/>
          <a:stretch>
            <a:fillRect/>
          </a:stretch>
        </p:blipFill>
        <p:spPr bwMode="auto">
          <a:xfrm>
            <a:off x="6972300" y="6219825"/>
            <a:ext cx="1181100" cy="63817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Some Popular Network Monitoring Tools</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Altiris</a:t>
            </a:r>
            <a:r>
              <a:rPr lang="en-US" dirty="0" smtClean="0"/>
              <a:t>, </a:t>
            </a:r>
            <a:r>
              <a:rPr lang="en-US" dirty="0" smtClean="0">
                <a:hlinkClick r:id="rId2"/>
              </a:rPr>
              <a:t>http://www.altiris.com/</a:t>
            </a:r>
            <a:endParaRPr lang="en-US" dirty="0" smtClean="0"/>
          </a:p>
          <a:p>
            <a:r>
              <a:rPr lang="en-US" dirty="0" err="1" smtClean="0"/>
              <a:t>LANdesk</a:t>
            </a:r>
            <a:r>
              <a:rPr lang="en-US" dirty="0" smtClean="0"/>
              <a:t>, </a:t>
            </a:r>
            <a:r>
              <a:rPr lang="en-US" dirty="0" smtClean="0">
                <a:hlinkClick r:id="rId3"/>
              </a:rPr>
              <a:t>http://www.landesk.com/</a:t>
            </a:r>
            <a:endParaRPr lang="en-US" dirty="0" smtClean="0"/>
          </a:p>
          <a:p>
            <a:r>
              <a:rPr lang="en-US" dirty="0" err="1" smtClean="0"/>
              <a:t>TrakIT</a:t>
            </a:r>
            <a:r>
              <a:rPr lang="en-US" dirty="0" smtClean="0"/>
              <a:t>, </a:t>
            </a:r>
            <a:r>
              <a:rPr lang="en-US" dirty="0" smtClean="0">
                <a:hlinkClick r:id="rId4"/>
              </a:rPr>
              <a:t>http://www.numarasoftware.com/Track-It.asp</a:t>
            </a:r>
            <a:r>
              <a:rPr lang="en-US" dirty="0" smtClean="0"/>
              <a:t>?</a:t>
            </a:r>
          </a:p>
          <a:p>
            <a:r>
              <a:rPr lang="en-US" dirty="0" err="1" smtClean="0"/>
              <a:t>Handsfree</a:t>
            </a:r>
            <a:r>
              <a:rPr lang="en-US" dirty="0" smtClean="0"/>
              <a:t> Networks:  </a:t>
            </a:r>
            <a:r>
              <a:rPr lang="en-US" dirty="0" smtClean="0">
                <a:hlinkClick r:id="rId5"/>
              </a:rPr>
              <a:t>www.handsfreenetworks.com</a:t>
            </a:r>
            <a:r>
              <a:rPr lang="en-US" dirty="0" smtClean="0"/>
              <a:t> </a:t>
            </a:r>
          </a:p>
          <a:p>
            <a:r>
              <a:rPr lang="en-US" dirty="0" err="1" smtClean="0"/>
              <a:t>HyBlue</a:t>
            </a:r>
            <a:r>
              <a:rPr lang="en-US" dirty="0" smtClean="0"/>
              <a:t>:  </a:t>
            </a:r>
            <a:r>
              <a:rPr lang="en-US" dirty="0" smtClean="0">
                <a:hlinkClick r:id="rId6"/>
              </a:rPr>
              <a:t>www.hyblue.com</a:t>
            </a:r>
            <a:r>
              <a:rPr lang="en-US" dirty="0" smtClean="0"/>
              <a:t> </a:t>
            </a:r>
          </a:p>
          <a:p>
            <a:r>
              <a:rPr lang="en-US" dirty="0" err="1" smtClean="0"/>
              <a:t>Kaseya</a:t>
            </a:r>
            <a:r>
              <a:rPr lang="en-US" dirty="0" smtClean="0"/>
              <a:t>: </a:t>
            </a:r>
            <a:r>
              <a:rPr lang="en-US" dirty="0" smtClean="0">
                <a:hlinkClick r:id="rId7"/>
              </a:rPr>
              <a:t>www.kaseya.com</a:t>
            </a:r>
            <a:r>
              <a:rPr lang="en-US" dirty="0" smtClean="0"/>
              <a:t> </a:t>
            </a:r>
          </a:p>
          <a:p>
            <a:r>
              <a:rPr lang="en-US" dirty="0" smtClean="0"/>
              <a:t>Level Platforms: </a:t>
            </a:r>
            <a:r>
              <a:rPr lang="en-US" dirty="0" smtClean="0">
                <a:hlinkClick r:id="rId8"/>
              </a:rPr>
              <a:t>www.levelplatforms.com</a:t>
            </a:r>
            <a:r>
              <a:rPr lang="en-US" dirty="0" smtClean="0"/>
              <a:t> </a:t>
            </a:r>
          </a:p>
          <a:p>
            <a:r>
              <a:rPr lang="en-US" dirty="0" smtClean="0"/>
              <a:t>N-able: </a:t>
            </a:r>
            <a:r>
              <a:rPr lang="en-US" dirty="0" smtClean="0">
                <a:hlinkClick r:id="rId9"/>
              </a:rPr>
              <a:t>www.n-able.com</a:t>
            </a:r>
            <a:r>
              <a:rPr lang="en-US" dirty="0" smtClean="0"/>
              <a:t> </a:t>
            </a:r>
          </a:p>
          <a:p>
            <a:r>
              <a:rPr lang="en-US" dirty="0" err="1" smtClean="0"/>
              <a:t>Nagios</a:t>
            </a:r>
            <a:r>
              <a:rPr lang="en-US" dirty="0" smtClean="0"/>
              <a:t>: </a:t>
            </a:r>
            <a:r>
              <a:rPr lang="en-US" dirty="0" smtClean="0">
                <a:hlinkClick r:id="rId10"/>
              </a:rPr>
              <a:t>www.nagios.org</a:t>
            </a:r>
            <a:r>
              <a:rPr lang="en-US" dirty="0" smtClean="0"/>
              <a:t> </a:t>
            </a:r>
          </a:p>
          <a:p>
            <a:r>
              <a:rPr lang="en-US" dirty="0" smtClean="0"/>
              <a:t>Silverback Technologies: </a:t>
            </a:r>
            <a:r>
              <a:rPr lang="en-US" dirty="0" smtClean="0">
                <a:hlinkClick r:id="rId11"/>
              </a:rPr>
              <a:t>www.silverbacktech.com</a:t>
            </a:r>
            <a:r>
              <a:rPr lang="en-US" dirty="0" smtClean="0"/>
              <a:t> </a:t>
            </a:r>
          </a:p>
          <a:p>
            <a:r>
              <a:rPr lang="en-US" dirty="0" smtClean="0"/>
              <a:t>Zenith </a:t>
            </a:r>
            <a:r>
              <a:rPr lang="en-US" dirty="0" err="1" smtClean="0"/>
              <a:t>Infotech</a:t>
            </a:r>
            <a:r>
              <a:rPr lang="en-US" dirty="0" smtClean="0"/>
              <a:t>: </a:t>
            </a:r>
            <a:r>
              <a:rPr lang="en-US" dirty="0" smtClean="0">
                <a:hlinkClick r:id="rId12"/>
              </a:rPr>
              <a:t>www.zenithinfotech</a:t>
            </a:r>
            <a:r>
              <a:rPr lang="en-US" dirty="0" smtClean="0"/>
              <a:t>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 Desk Software Vendors</a:t>
            </a:r>
            <a:endParaRPr lang="en-US" dirty="0"/>
          </a:p>
        </p:txBody>
      </p:sp>
      <p:sp>
        <p:nvSpPr>
          <p:cNvPr id="3" name="Content Placeholder 2"/>
          <p:cNvSpPr>
            <a:spLocks noGrp="1"/>
          </p:cNvSpPr>
          <p:nvPr>
            <p:ph idx="1"/>
          </p:nvPr>
        </p:nvSpPr>
        <p:spPr/>
        <p:txBody>
          <a:bodyPr>
            <a:normAutofit/>
          </a:bodyPr>
          <a:lstStyle/>
          <a:p>
            <a:r>
              <a:rPr lang="en-US" dirty="0" err="1" smtClean="0"/>
              <a:t>Autotask</a:t>
            </a:r>
            <a:r>
              <a:rPr lang="en-US" dirty="0" smtClean="0"/>
              <a:t>: </a:t>
            </a:r>
            <a:r>
              <a:rPr lang="en-US" dirty="0" smtClean="0">
                <a:hlinkClick r:id="rId2"/>
              </a:rPr>
              <a:t>www.autotask.com</a:t>
            </a:r>
            <a:r>
              <a:rPr lang="en-US" dirty="0" smtClean="0"/>
              <a:t> </a:t>
            </a:r>
          </a:p>
          <a:p>
            <a:r>
              <a:rPr lang="en-US" dirty="0" err="1" smtClean="0"/>
              <a:t>ConnectWise</a:t>
            </a:r>
            <a:r>
              <a:rPr lang="en-US" dirty="0" smtClean="0"/>
              <a:t>: </a:t>
            </a:r>
            <a:r>
              <a:rPr lang="en-US" dirty="0" smtClean="0">
                <a:hlinkClick r:id="rId3"/>
              </a:rPr>
              <a:t>www.connectwise.com</a:t>
            </a:r>
            <a:r>
              <a:rPr lang="en-US" dirty="0" smtClean="0"/>
              <a:t> </a:t>
            </a:r>
          </a:p>
          <a:p>
            <a:r>
              <a:rPr lang="en-US" dirty="0" err="1" smtClean="0"/>
              <a:t>Frontrange</a:t>
            </a:r>
            <a:r>
              <a:rPr lang="en-US" dirty="0" smtClean="0"/>
              <a:t> Solutions: </a:t>
            </a:r>
            <a:r>
              <a:rPr lang="en-US" dirty="0" smtClean="0">
                <a:hlinkClick r:id="rId4"/>
              </a:rPr>
              <a:t>www.frontrange.com</a:t>
            </a:r>
            <a:r>
              <a:rPr lang="en-US" dirty="0" smtClean="0"/>
              <a:t> </a:t>
            </a:r>
          </a:p>
          <a:p>
            <a:r>
              <a:rPr lang="en-US" dirty="0" err="1" smtClean="0"/>
              <a:t>Kemma</a:t>
            </a:r>
            <a:r>
              <a:rPr lang="en-US" dirty="0" smtClean="0"/>
              <a:t> Software: </a:t>
            </a:r>
            <a:r>
              <a:rPr lang="en-US" dirty="0" smtClean="0">
                <a:hlinkClick r:id="rId5"/>
              </a:rPr>
              <a:t>www.kemma.com</a:t>
            </a:r>
            <a:r>
              <a:rPr lang="en-US" dirty="0" smtClean="0"/>
              <a:t> </a:t>
            </a:r>
          </a:p>
          <a:p>
            <a:r>
              <a:rPr lang="en-US" dirty="0" smtClean="0"/>
              <a:t>GWI Software: </a:t>
            </a:r>
            <a:r>
              <a:rPr lang="en-US" dirty="0" smtClean="0">
                <a:hlinkClick r:id="rId6"/>
              </a:rPr>
              <a:t>www.gwi.com</a:t>
            </a:r>
            <a:r>
              <a:rPr lang="en-US" dirty="0" smtClean="0"/>
              <a:t> </a:t>
            </a:r>
          </a:p>
          <a:p>
            <a:r>
              <a:rPr lang="en-US" dirty="0" err="1" smtClean="0"/>
              <a:t>Helpstar</a:t>
            </a:r>
            <a:r>
              <a:rPr lang="en-US" dirty="0" smtClean="0"/>
              <a:t>: </a:t>
            </a:r>
            <a:r>
              <a:rPr lang="en-US" dirty="0" smtClean="0">
                <a:hlinkClick r:id="rId7"/>
              </a:rPr>
              <a:t>www.helpstar.com</a:t>
            </a:r>
            <a:r>
              <a:rPr lang="en-US" dirty="0" smtClean="0"/>
              <a:t> </a:t>
            </a:r>
          </a:p>
          <a:p>
            <a:r>
              <a:rPr lang="en-US" dirty="0" err="1" smtClean="0"/>
              <a:t>NetHelpDesk</a:t>
            </a:r>
            <a:r>
              <a:rPr lang="en-US" dirty="0" smtClean="0"/>
              <a:t>: </a:t>
            </a:r>
            <a:r>
              <a:rPr lang="en-US" dirty="0" smtClean="0">
                <a:hlinkClick r:id="rId8"/>
              </a:rPr>
              <a:t>www.nethelpdesk.com</a:t>
            </a:r>
            <a:r>
              <a:rPr lang="en-US" dirty="0" smtClean="0"/>
              <a:t> </a:t>
            </a:r>
          </a:p>
          <a:p>
            <a:r>
              <a:rPr lang="en-US" dirty="0" smtClean="0"/>
              <a:t>Novo Solutions: </a:t>
            </a:r>
            <a:r>
              <a:rPr lang="en-US" dirty="0" smtClean="0">
                <a:hlinkClick r:id="rId9"/>
              </a:rPr>
              <a:t>www.novosolutions.com</a:t>
            </a:r>
            <a:r>
              <a:rPr lang="en-US" dirty="0" smtClean="0"/>
              <a:t> </a:t>
            </a:r>
          </a:p>
          <a:p>
            <a:r>
              <a:rPr lang="en-US" dirty="0" err="1" smtClean="0"/>
              <a:t>Shockey</a:t>
            </a:r>
            <a:r>
              <a:rPr lang="en-US" dirty="0" smtClean="0"/>
              <a:t> Monkey: </a:t>
            </a:r>
            <a:r>
              <a:rPr lang="en-US" dirty="0" smtClean="0">
                <a:hlinkClick r:id="rId10"/>
              </a:rPr>
              <a:t>www.shockeymonkey.com</a:t>
            </a:r>
            <a:r>
              <a:rPr lang="en-US" dirty="0" smtClean="0"/>
              <a:t>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dirty="0" smtClean="0"/>
              <a:t>Why </a:t>
            </a:r>
            <a:r>
              <a:rPr lang="en-US" dirty="0" err="1" smtClean="0"/>
              <a:t>Kaseya</a:t>
            </a:r>
            <a:r>
              <a:rPr lang="en-US" dirty="0" smtClean="0"/>
              <a:t> was Selected to be Used for This Class?</a:t>
            </a:r>
            <a:endParaRPr lang="en-US" dirty="0" smtClean="0"/>
          </a:p>
        </p:txBody>
      </p:sp>
      <p:sp>
        <p:nvSpPr>
          <p:cNvPr id="24579" name="Content Placeholder 2"/>
          <p:cNvSpPr>
            <a:spLocks noGrp="1"/>
          </p:cNvSpPr>
          <p:nvPr>
            <p:ph idx="1"/>
          </p:nvPr>
        </p:nvSpPr>
        <p:spPr>
          <a:xfrm>
            <a:off x="457200" y="1609416"/>
            <a:ext cx="7239000" cy="5248584"/>
          </a:xfrm>
        </p:spPr>
        <p:txBody>
          <a:bodyPr>
            <a:normAutofit/>
          </a:bodyPr>
          <a:lstStyle/>
          <a:p>
            <a:pPr>
              <a:lnSpc>
                <a:spcPct val="90000"/>
              </a:lnSpc>
            </a:pPr>
            <a:r>
              <a:rPr lang="en-US" sz="2400" dirty="0" err="1" smtClean="0"/>
              <a:t>Kaseya</a:t>
            </a:r>
            <a:r>
              <a:rPr lang="en-US" sz="2400" dirty="0" smtClean="0"/>
              <a:t> is a </a:t>
            </a:r>
            <a:r>
              <a:rPr lang="en-US" sz="2400" b="1" i="1" dirty="0" smtClean="0">
                <a:solidFill>
                  <a:srgbClr val="FF0000"/>
                </a:solidFill>
              </a:rPr>
              <a:t>GLUE</a:t>
            </a:r>
            <a:r>
              <a:rPr lang="en-US" sz="2400" dirty="0" smtClean="0"/>
              <a:t>, integrating many IT automation tools.</a:t>
            </a:r>
          </a:p>
          <a:p>
            <a:pPr>
              <a:lnSpc>
                <a:spcPct val="90000"/>
              </a:lnSpc>
            </a:pPr>
            <a:r>
              <a:rPr lang="en-US" sz="2400" dirty="0" err="1" smtClean="0"/>
              <a:t>Kaseya</a:t>
            </a:r>
            <a:r>
              <a:rPr lang="en-US" sz="2400" dirty="0" smtClean="0"/>
              <a:t> provided us with a free use of their tools for educational purposes</a:t>
            </a:r>
          </a:p>
          <a:p>
            <a:pPr>
              <a:lnSpc>
                <a:spcPct val="90000"/>
              </a:lnSpc>
            </a:pPr>
            <a:r>
              <a:rPr lang="en-US" sz="2400" dirty="0" smtClean="0"/>
              <a:t>Comprehensive </a:t>
            </a:r>
            <a:r>
              <a:rPr lang="en-US" sz="2400" dirty="0" smtClean="0"/>
              <a:t>IT Automation Framework (</a:t>
            </a:r>
            <a:r>
              <a:rPr lang="en-US" sz="2400" i="1" dirty="0" smtClean="0"/>
              <a:t>not</a:t>
            </a:r>
            <a:r>
              <a:rPr lang="en-US" sz="2400" dirty="0" smtClean="0"/>
              <a:t> a tool vendor)</a:t>
            </a:r>
          </a:p>
          <a:p>
            <a:pPr>
              <a:lnSpc>
                <a:spcPct val="90000"/>
              </a:lnSpc>
            </a:pPr>
            <a:r>
              <a:rPr lang="en-US" sz="2400" dirty="0" smtClean="0"/>
              <a:t>Web </a:t>
            </a:r>
            <a:r>
              <a:rPr lang="en-US" sz="2400" dirty="0" smtClean="0"/>
              <a:t>Based – remotely accessible from anywhere anytime.</a:t>
            </a:r>
          </a:p>
          <a:p>
            <a:pPr>
              <a:lnSpc>
                <a:spcPct val="90000"/>
              </a:lnSpc>
            </a:pPr>
            <a:r>
              <a:rPr lang="en-US" sz="2400" dirty="0" smtClean="0"/>
              <a:t>Extensible Automation – as easy to work with 500 machines as it is to work with one.</a:t>
            </a:r>
          </a:p>
          <a:p>
            <a:pPr>
              <a:lnSpc>
                <a:spcPct val="90000"/>
              </a:lnSpc>
            </a:pPr>
            <a:r>
              <a:rPr lang="en-US" sz="2400" dirty="0" smtClean="0"/>
              <a:t>Unattended – virtually no end user input required </a:t>
            </a:r>
          </a:p>
          <a:p>
            <a:pPr>
              <a:lnSpc>
                <a:spcPct val="90000"/>
              </a:lnSpc>
            </a:pPr>
            <a:r>
              <a:rPr lang="en-US" sz="2400" dirty="0" smtClean="0"/>
              <a:t>Easy to Deploy</a:t>
            </a:r>
          </a:p>
          <a:p>
            <a:pPr>
              <a:lnSpc>
                <a:spcPct val="90000"/>
              </a:lnSpc>
            </a:pPr>
            <a:r>
              <a:rPr lang="en-US" sz="2400" dirty="0" smtClean="0"/>
              <a:t>No infrastructure reconfiguration required</a:t>
            </a:r>
          </a:p>
          <a:p>
            <a:pPr>
              <a:buFont typeface="Times" pitchFamily="18" charset="0"/>
              <a:buNone/>
            </a:pPr>
            <a:endParaRPr lang="en-US" dirty="0" smtClean="0"/>
          </a:p>
        </p:txBody>
      </p:sp>
      <p:pic>
        <p:nvPicPr>
          <p:cNvPr id="4" name="Picture 2" descr="http://tbn2.google.com/images?q=tbn:wLOWldgVAVuOaM:http://www.smallbusinessit.com.au/about-us/images/Kaseya.logo.rgb.gif">
            <a:hlinkClick r:id="rId3"/>
          </p:cNvPr>
          <p:cNvPicPr>
            <a:picLocks noChangeAspect="1" noChangeArrowheads="1"/>
          </p:cNvPicPr>
          <p:nvPr/>
        </p:nvPicPr>
        <p:blipFill>
          <a:blip r:embed="rId4"/>
          <a:srcRect/>
          <a:stretch>
            <a:fillRect/>
          </a:stretch>
        </p:blipFill>
        <p:spPr bwMode="auto">
          <a:xfrm>
            <a:off x="6972300" y="6219825"/>
            <a:ext cx="1181100" cy="63817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Grp="1" noChangeAspect="1" noChangeArrowheads="1"/>
          </p:cNvPicPr>
          <p:nvPr>
            <p:ph sz="half" idx="2"/>
          </p:nvPr>
        </p:nvPicPr>
        <p:blipFill>
          <a:blip r:embed="rId3"/>
          <a:srcRect/>
          <a:stretch>
            <a:fillRect/>
          </a:stretch>
        </p:blipFill>
        <p:spPr>
          <a:xfrm>
            <a:off x="2743200" y="5791200"/>
            <a:ext cx="1924050" cy="1066800"/>
          </a:xfrm>
        </p:spPr>
      </p:pic>
      <p:sp>
        <p:nvSpPr>
          <p:cNvPr id="15363" name="Text Placeholder 7"/>
          <p:cNvSpPr>
            <a:spLocks noGrp="1"/>
          </p:cNvSpPr>
          <p:nvPr>
            <p:ph type="body" sz="half" idx="1"/>
          </p:nvPr>
        </p:nvSpPr>
        <p:spPr>
          <a:xfrm>
            <a:off x="685800" y="1371600"/>
            <a:ext cx="6629400" cy="4724400"/>
          </a:xfrm>
        </p:spPr>
        <p:txBody>
          <a:bodyPr/>
          <a:lstStyle/>
          <a:p>
            <a:pPr>
              <a:buFont typeface="Arial" pitchFamily="34" charset="0"/>
              <a:buChar char="•"/>
            </a:pPr>
            <a:r>
              <a:rPr lang="en-US" sz="2400" dirty="0" err="1" smtClean="0"/>
              <a:t>Kaseya</a:t>
            </a:r>
            <a:r>
              <a:rPr lang="en-US" sz="2400" dirty="0" smtClean="0"/>
              <a:t> 2008 with the KUSM and Intel® Core™2 Processor with </a:t>
            </a:r>
            <a:r>
              <a:rPr lang="en-US" sz="2400" dirty="0" err="1" smtClean="0"/>
              <a:t>vPro</a:t>
            </a:r>
            <a:r>
              <a:rPr lang="en-US" sz="2400" dirty="0" smtClean="0"/>
              <a:t>™ Technology increases productivity while contributing to energy conservation. </a:t>
            </a:r>
          </a:p>
          <a:p>
            <a:pPr>
              <a:buFont typeface="Arial" pitchFamily="34" charset="0"/>
              <a:buChar char="•"/>
            </a:pPr>
            <a:r>
              <a:rPr lang="en-US" sz="2400" dirty="0" smtClean="0"/>
              <a:t>Remotely power off computers and promote energy efficiency during non productive hours then power on to conduct routine off hour IT tasks.</a:t>
            </a:r>
          </a:p>
          <a:p>
            <a:r>
              <a:rPr lang="en-US" sz="2400" dirty="0" smtClean="0"/>
              <a:t>Use of remote IT management  contributes to an overall reduction in the carbon footprint through fewer “truck rolls”...</a:t>
            </a:r>
            <a:endParaRPr lang="en-US" sz="2800" dirty="0" smtClean="0">
              <a:solidFill>
                <a:srgbClr val="000000"/>
              </a:solidFill>
            </a:endParaRPr>
          </a:p>
          <a:p>
            <a:endParaRPr lang="en-US" sz="2400" dirty="0" smtClean="0"/>
          </a:p>
          <a:p>
            <a:pPr lvl="1">
              <a:buFont typeface="Times" pitchFamily="18" charset="0"/>
              <a:buNone/>
            </a:pPr>
            <a:endParaRPr lang="en-US" sz="2000" dirty="0" smtClean="0"/>
          </a:p>
        </p:txBody>
      </p:sp>
      <p:sp>
        <p:nvSpPr>
          <p:cNvPr id="15364" name="Title 6"/>
          <p:cNvSpPr>
            <a:spLocks noGrp="1"/>
          </p:cNvSpPr>
          <p:nvPr>
            <p:ph type="title"/>
          </p:nvPr>
        </p:nvSpPr>
        <p:spPr/>
        <p:txBody>
          <a:bodyPr/>
          <a:lstStyle/>
          <a:p>
            <a:r>
              <a:rPr lang="en-US" smtClean="0"/>
              <a:t>Kaseya Green Initiative</a:t>
            </a:r>
          </a:p>
        </p:txBody>
      </p:sp>
      <p:pic>
        <p:nvPicPr>
          <p:cNvPr id="5" name="Picture 2" descr="http://tbn2.google.com/images?q=tbn:wLOWldgVAVuOaM:http://www.smallbusinessit.com.au/about-us/images/Kaseya.logo.rgb.gif">
            <a:hlinkClick r:id="rId4"/>
          </p:cNvPr>
          <p:cNvPicPr>
            <a:picLocks noChangeAspect="1" noChangeArrowheads="1"/>
          </p:cNvPicPr>
          <p:nvPr/>
        </p:nvPicPr>
        <p:blipFill>
          <a:blip r:embed="rId5"/>
          <a:srcRect/>
          <a:stretch>
            <a:fillRect/>
          </a:stretch>
        </p:blipFill>
        <p:spPr bwMode="auto">
          <a:xfrm>
            <a:off x="6972300" y="6219825"/>
            <a:ext cx="1181100" cy="638175"/>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0"/>
          <p:cNvPicPr>
            <a:picLocks noChangeAspect="1" noChangeArrowheads="1"/>
          </p:cNvPicPr>
          <p:nvPr/>
        </p:nvPicPr>
        <p:blipFill>
          <a:blip r:embed="rId3"/>
          <a:srcRect/>
          <a:stretch>
            <a:fillRect/>
          </a:stretch>
        </p:blipFill>
        <p:spPr bwMode="auto">
          <a:xfrm>
            <a:off x="2170113" y="1514475"/>
            <a:ext cx="6821487" cy="5114925"/>
          </a:xfrm>
          <a:prstGeom prst="rect">
            <a:avLst/>
          </a:prstGeom>
          <a:noFill/>
          <a:ln w="9525">
            <a:noFill/>
            <a:miter lim="800000"/>
            <a:headEnd/>
            <a:tailEnd/>
          </a:ln>
        </p:spPr>
      </p:pic>
      <p:sp>
        <p:nvSpPr>
          <p:cNvPr id="16387" name="Text Box 23"/>
          <p:cNvSpPr txBox="1">
            <a:spLocks noChangeArrowheads="1"/>
          </p:cNvSpPr>
          <p:nvPr/>
        </p:nvSpPr>
        <p:spPr bwMode="gray">
          <a:xfrm>
            <a:off x="1905000" y="1066800"/>
            <a:ext cx="7010400" cy="369888"/>
          </a:xfrm>
          <a:prstGeom prst="rect">
            <a:avLst/>
          </a:prstGeom>
          <a:noFill/>
          <a:ln w="9525">
            <a:noFill/>
            <a:miter lim="800000"/>
            <a:headEnd/>
            <a:tailEnd/>
          </a:ln>
        </p:spPr>
        <p:txBody>
          <a:bodyPr>
            <a:spAutoFit/>
          </a:bodyPr>
          <a:lstStyle/>
          <a:p>
            <a:r>
              <a:rPr lang="en-US" sz="1800" b="1">
                <a:solidFill>
                  <a:srgbClr val="7C7F7D"/>
                </a:solidFill>
                <a:latin typeface="Myriad Web Pro" pitchFamily="34" charset="0"/>
                <a:ea typeface="MS PGothic" pitchFamily="34" charset="-128"/>
              </a:rPr>
              <a:t>Seamless and Consistent Integration Customizable Reporting</a:t>
            </a:r>
          </a:p>
        </p:txBody>
      </p:sp>
      <p:sp>
        <p:nvSpPr>
          <p:cNvPr id="16388" name="Rectangle 24"/>
          <p:cNvSpPr>
            <a:spLocks noChangeArrowheads="1"/>
          </p:cNvSpPr>
          <p:nvPr/>
        </p:nvSpPr>
        <p:spPr bwMode="auto">
          <a:xfrm>
            <a:off x="76200" y="1524000"/>
            <a:ext cx="4419600" cy="4340225"/>
          </a:xfrm>
          <a:prstGeom prst="rect">
            <a:avLst/>
          </a:prstGeom>
          <a:noFill/>
          <a:ln w="9525">
            <a:noFill/>
            <a:miter lim="800000"/>
            <a:headEnd/>
            <a:tailEnd/>
          </a:ln>
        </p:spPr>
        <p:txBody>
          <a:bodyPr anchor="ctr">
            <a:spAutoFit/>
          </a:bodyPr>
          <a:lstStyle/>
          <a:p>
            <a:r>
              <a:rPr lang="en-US" sz="1200" i="1">
                <a:solidFill>
                  <a:srgbClr val="7C7F7D"/>
                </a:solidFill>
                <a:latin typeface="Myriad Web Pro" pitchFamily="34" charset="0"/>
                <a:ea typeface="MS PGothic" pitchFamily="34" charset="-128"/>
              </a:rPr>
              <a:t>24x7x365 Automated System Management</a:t>
            </a:r>
          </a:p>
          <a:p>
            <a:endParaRPr lang="en-US" sz="1200" i="1">
              <a:solidFill>
                <a:srgbClr val="7C7F7D"/>
              </a:solidFill>
              <a:latin typeface="Myriad Web Pro" pitchFamily="34" charset="0"/>
              <a:ea typeface="MS PGothic" pitchFamily="34" charset="-128"/>
            </a:endParaRPr>
          </a:p>
          <a:p>
            <a:r>
              <a:rPr lang="en-US" sz="1200" i="1">
                <a:solidFill>
                  <a:srgbClr val="7C7F7D"/>
                </a:solidFill>
                <a:latin typeface="Myriad Web Pro" pitchFamily="34" charset="0"/>
                <a:ea typeface="MS PGothic" pitchFamily="34" charset="-128"/>
              </a:rPr>
              <a:t>Patch Management and Updates</a:t>
            </a:r>
          </a:p>
          <a:p>
            <a:endParaRPr lang="en-US" sz="1200" i="1">
              <a:solidFill>
                <a:srgbClr val="7C7F7D"/>
              </a:solidFill>
              <a:latin typeface="Myriad Web Pro" pitchFamily="34" charset="0"/>
              <a:ea typeface="MS PGothic" pitchFamily="34" charset="-128"/>
            </a:endParaRPr>
          </a:p>
          <a:p>
            <a:r>
              <a:rPr lang="en-US" sz="1200" i="1">
                <a:solidFill>
                  <a:srgbClr val="7C7F7D"/>
                </a:solidFill>
                <a:latin typeface="Myriad Web Pro" pitchFamily="34" charset="0"/>
                <a:ea typeface="MS PGothic" pitchFamily="34" charset="-128"/>
              </a:rPr>
              <a:t>Monitoring</a:t>
            </a:r>
          </a:p>
          <a:p>
            <a:endParaRPr lang="en-US" sz="1200" i="1">
              <a:solidFill>
                <a:srgbClr val="7C7F7D"/>
              </a:solidFill>
              <a:latin typeface="Myriad Web Pro" pitchFamily="34" charset="0"/>
              <a:ea typeface="MS PGothic" pitchFamily="34" charset="-128"/>
            </a:endParaRPr>
          </a:p>
          <a:p>
            <a:r>
              <a:rPr lang="en-US" sz="1200" i="1">
                <a:solidFill>
                  <a:srgbClr val="7C7F7D"/>
                </a:solidFill>
                <a:latin typeface="Myriad Web Pro" pitchFamily="34" charset="0"/>
                <a:ea typeface="MS PGothic" pitchFamily="34" charset="-128"/>
              </a:rPr>
              <a:t>Remote  Management</a:t>
            </a:r>
          </a:p>
          <a:p>
            <a:endParaRPr lang="en-US" sz="1200" i="1">
              <a:solidFill>
                <a:srgbClr val="7C7F7D"/>
              </a:solidFill>
              <a:latin typeface="Myriad Web Pro" pitchFamily="34" charset="0"/>
              <a:ea typeface="MS PGothic" pitchFamily="34" charset="-128"/>
            </a:endParaRPr>
          </a:p>
          <a:p>
            <a:r>
              <a:rPr lang="en-US" sz="1200" i="1">
                <a:solidFill>
                  <a:srgbClr val="7C7F7D"/>
                </a:solidFill>
                <a:latin typeface="Myriad Web Pro" pitchFamily="34" charset="0"/>
                <a:ea typeface="MS PGothic" pitchFamily="34" charset="-128"/>
              </a:rPr>
              <a:t>Application Deployment</a:t>
            </a:r>
          </a:p>
          <a:p>
            <a:endParaRPr lang="en-US" sz="1200" i="1">
              <a:solidFill>
                <a:srgbClr val="7C7F7D"/>
              </a:solidFill>
              <a:latin typeface="Myriad Web Pro" pitchFamily="34" charset="0"/>
              <a:ea typeface="MS PGothic" pitchFamily="34" charset="-128"/>
            </a:endParaRPr>
          </a:p>
          <a:p>
            <a:r>
              <a:rPr lang="en-US" sz="1200" i="1">
                <a:solidFill>
                  <a:srgbClr val="7C7F7D"/>
                </a:solidFill>
                <a:latin typeface="Myriad Web Pro" pitchFamily="34" charset="0"/>
                <a:ea typeface="MS PGothic" pitchFamily="34" charset="-128"/>
              </a:rPr>
              <a:t>Asset Management</a:t>
            </a:r>
          </a:p>
          <a:p>
            <a:endParaRPr lang="en-US" sz="1200" i="1">
              <a:solidFill>
                <a:srgbClr val="7C7F7D"/>
              </a:solidFill>
              <a:latin typeface="Myriad Web Pro" pitchFamily="34" charset="0"/>
              <a:ea typeface="MS PGothic" pitchFamily="34" charset="-128"/>
            </a:endParaRPr>
          </a:p>
          <a:p>
            <a:r>
              <a:rPr lang="en-US" sz="1200" i="1">
                <a:solidFill>
                  <a:srgbClr val="7C7F7D"/>
                </a:solidFill>
                <a:latin typeface="Myriad Web Pro" pitchFamily="34" charset="0"/>
                <a:ea typeface="MS PGothic" pitchFamily="34" charset="-128"/>
              </a:rPr>
              <a:t>Ticketing, / Service Desk</a:t>
            </a:r>
          </a:p>
          <a:p>
            <a:endParaRPr lang="en-US" sz="1200" i="1">
              <a:solidFill>
                <a:srgbClr val="7C7F7D"/>
              </a:solidFill>
              <a:latin typeface="Myriad Web Pro" pitchFamily="34" charset="0"/>
              <a:ea typeface="MS PGothic" pitchFamily="34" charset="-128"/>
            </a:endParaRPr>
          </a:p>
          <a:p>
            <a:r>
              <a:rPr lang="en-US" sz="1200" i="1">
                <a:solidFill>
                  <a:srgbClr val="7C7F7D"/>
                </a:solidFill>
                <a:latin typeface="Myriad Web Pro" pitchFamily="34" charset="0"/>
                <a:ea typeface="MS PGothic" pitchFamily="34" charset="-128"/>
              </a:rPr>
              <a:t>Data Protection, </a:t>
            </a:r>
          </a:p>
          <a:p>
            <a:endParaRPr lang="en-US" sz="1200" i="1">
              <a:solidFill>
                <a:srgbClr val="7C7F7D"/>
              </a:solidFill>
              <a:latin typeface="Myriad Web Pro" pitchFamily="34" charset="0"/>
              <a:ea typeface="MS PGothic" pitchFamily="34" charset="-128"/>
            </a:endParaRPr>
          </a:p>
          <a:p>
            <a:r>
              <a:rPr lang="en-US" sz="1200" i="1">
                <a:solidFill>
                  <a:srgbClr val="7C7F7D"/>
                </a:solidFill>
                <a:latin typeface="Myriad Web Pro" pitchFamily="34" charset="0"/>
                <a:ea typeface="MS PGothic" pitchFamily="34" charset="-128"/>
              </a:rPr>
              <a:t>Privacy – Anti-Spy, </a:t>
            </a:r>
          </a:p>
          <a:p>
            <a:endParaRPr lang="en-US" sz="1200" i="1">
              <a:solidFill>
                <a:srgbClr val="7C7F7D"/>
              </a:solidFill>
              <a:latin typeface="Myriad Web Pro" pitchFamily="34" charset="0"/>
              <a:ea typeface="MS PGothic" pitchFamily="34" charset="-128"/>
            </a:endParaRPr>
          </a:p>
          <a:p>
            <a:r>
              <a:rPr lang="en-US" sz="1200" i="1">
                <a:solidFill>
                  <a:srgbClr val="7C7F7D"/>
                </a:solidFill>
                <a:latin typeface="Myriad Web Pro" pitchFamily="34" charset="0"/>
                <a:ea typeface="MS PGothic" pitchFamily="34" charset="-128"/>
              </a:rPr>
              <a:t>Anti-Virus </a:t>
            </a:r>
          </a:p>
          <a:p>
            <a:endParaRPr lang="en-US" sz="1200" i="1">
              <a:solidFill>
                <a:srgbClr val="7C7F7D"/>
              </a:solidFill>
              <a:latin typeface="Myriad Web Pro" pitchFamily="34" charset="0"/>
              <a:ea typeface="MS PGothic" pitchFamily="34" charset="-128"/>
            </a:endParaRPr>
          </a:p>
          <a:p>
            <a:r>
              <a:rPr lang="en-US" sz="1200" i="1">
                <a:solidFill>
                  <a:srgbClr val="7C7F7D"/>
                </a:solidFill>
                <a:latin typeface="Myriad Web Pro" pitchFamily="34" charset="0"/>
                <a:ea typeface="MS PGothic" pitchFamily="34" charset="-128"/>
              </a:rPr>
              <a:t>User State Management</a:t>
            </a:r>
          </a:p>
          <a:p>
            <a:endParaRPr lang="en-US" sz="1200" i="1">
              <a:solidFill>
                <a:srgbClr val="7C7F7D"/>
              </a:solidFill>
              <a:latin typeface="Myriad Web Pro" pitchFamily="34" charset="0"/>
              <a:ea typeface="MS PGothic" pitchFamily="34" charset="-128"/>
            </a:endParaRPr>
          </a:p>
          <a:p>
            <a:r>
              <a:rPr lang="en-US" sz="1200" i="1">
                <a:solidFill>
                  <a:srgbClr val="7C7F7D"/>
                </a:solidFill>
                <a:latin typeface="Myriad Web Pro" pitchFamily="34" charset="0"/>
                <a:ea typeface="MS PGothic" pitchFamily="34" charset="-128"/>
              </a:rPr>
              <a:t>More….</a:t>
            </a:r>
            <a:endParaRPr lang="en-US" sz="1200">
              <a:latin typeface="Myriad Web Pro" pitchFamily="34" charset="0"/>
              <a:ea typeface="MS PGothic" pitchFamily="34" charset="-128"/>
            </a:endParaRPr>
          </a:p>
        </p:txBody>
      </p:sp>
      <p:sp>
        <p:nvSpPr>
          <p:cNvPr id="16389" name="Rectangle 29"/>
          <p:cNvSpPr>
            <a:spLocks noGrp="1" noChangeArrowheads="1"/>
          </p:cNvSpPr>
          <p:nvPr>
            <p:ph type="title" idx="4294967295"/>
          </p:nvPr>
        </p:nvSpPr>
        <p:spPr>
          <a:xfrm>
            <a:off x="0" y="152400"/>
            <a:ext cx="7543800" cy="762000"/>
          </a:xfrm>
        </p:spPr>
        <p:txBody>
          <a:bodyPr>
            <a:normAutofit fontScale="90000"/>
          </a:bodyPr>
          <a:lstStyle/>
          <a:p>
            <a:pPr eaLnBrk="1" hangingPunct="1"/>
            <a:r>
              <a:rPr lang="en-US" sz="3200" smtClean="0"/>
              <a:t> What Kaseya’s Framework Provides</a:t>
            </a:r>
          </a:p>
        </p:txBody>
      </p:sp>
      <p:pic>
        <p:nvPicPr>
          <p:cNvPr id="6" name="Picture 2" descr="http://tbn2.google.com/images?q=tbn:wLOWldgVAVuOaM:http://www.smallbusinessit.com.au/about-us/images/Kaseya.logo.rgb.gif">
            <a:hlinkClick r:id="rId4"/>
          </p:cNvPr>
          <p:cNvPicPr>
            <a:picLocks noChangeAspect="1" noChangeArrowheads="1"/>
          </p:cNvPicPr>
          <p:nvPr/>
        </p:nvPicPr>
        <p:blipFill>
          <a:blip r:embed="rId5"/>
          <a:srcRect/>
          <a:stretch>
            <a:fillRect/>
          </a:stretch>
        </p:blipFill>
        <p:spPr bwMode="auto">
          <a:xfrm>
            <a:off x="6972300" y="6219825"/>
            <a:ext cx="1181100" cy="638175"/>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dirty="0" smtClean="0"/>
              <a:t>Flexible </a:t>
            </a:r>
            <a:r>
              <a:rPr lang="en-US" dirty="0" smtClean="0"/>
              <a:t>Deployment</a:t>
            </a:r>
            <a:br>
              <a:rPr lang="en-US" dirty="0" smtClean="0"/>
            </a:br>
            <a:endParaRPr lang="en-US" dirty="0" smtClean="0"/>
          </a:p>
        </p:txBody>
      </p:sp>
      <p:sp>
        <p:nvSpPr>
          <p:cNvPr id="6147" name="Slide Number Placeholder 3"/>
          <p:cNvSpPr>
            <a:spLocks noGrp="1"/>
          </p:cNvSpPr>
          <p:nvPr>
            <p:ph type="sldNum" sz="quarter" idx="10"/>
          </p:nvPr>
        </p:nvSpPr>
        <p:spPr>
          <a:noFill/>
        </p:spPr>
        <p:txBody>
          <a:bodyPr/>
          <a:lstStyle/>
          <a:p>
            <a:fld id="{832BE465-76D1-45C7-B723-D9D867AB99B4}" type="slidenum">
              <a:rPr lang="en-US" smtClean="0">
                <a:latin typeface="Arial" pitchFamily="34" charset="0"/>
              </a:rPr>
              <a:pPr/>
              <a:t>69</a:t>
            </a:fld>
            <a:endParaRPr lang="en-US" smtClean="0">
              <a:latin typeface="Arial" pitchFamily="34" charset="0"/>
            </a:endParaRPr>
          </a:p>
        </p:txBody>
      </p:sp>
      <p:pic>
        <p:nvPicPr>
          <p:cNvPr id="6148" name="Picture 2"/>
          <p:cNvPicPr>
            <a:picLocks noChangeAspect="1" noChangeArrowheads="1"/>
          </p:cNvPicPr>
          <p:nvPr/>
        </p:nvPicPr>
        <p:blipFill>
          <a:blip r:embed="rId3"/>
          <a:srcRect/>
          <a:stretch>
            <a:fillRect/>
          </a:stretch>
        </p:blipFill>
        <p:spPr bwMode="auto">
          <a:xfrm>
            <a:off x="417512" y="1246187"/>
            <a:ext cx="7735888" cy="5230813"/>
          </a:xfrm>
          <a:prstGeom prst="rect">
            <a:avLst/>
          </a:prstGeom>
          <a:noFill/>
          <a:ln w="9525">
            <a:noFill/>
            <a:miter lim="800000"/>
            <a:headEnd/>
            <a:tailEnd/>
          </a:ln>
        </p:spPr>
      </p:pic>
      <p:pic>
        <p:nvPicPr>
          <p:cNvPr id="5" name="Picture 2" descr="http://tbn2.google.com/images?q=tbn:wLOWldgVAVuOaM:http://www.smallbusinessit.com.au/about-us/images/Kaseya.logo.rgb.gif">
            <a:hlinkClick r:id="rId4"/>
          </p:cNvPr>
          <p:cNvPicPr>
            <a:picLocks noChangeAspect="1" noChangeArrowheads="1"/>
          </p:cNvPicPr>
          <p:nvPr/>
        </p:nvPicPr>
        <p:blipFill>
          <a:blip r:embed="rId5"/>
          <a:srcRect/>
          <a:stretch>
            <a:fillRect/>
          </a:stretch>
        </p:blipFill>
        <p:spPr bwMode="auto">
          <a:xfrm>
            <a:off x="6972300" y="6219825"/>
            <a:ext cx="1181100" cy="63817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Transition Now</a:t>
            </a:r>
            <a:r>
              <a:rPr lang="en-US" dirty="0" smtClean="0"/>
              <a:t>?</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According to Gartner (</a:t>
            </a:r>
            <a:r>
              <a:rPr lang="en-US" i="1" dirty="0" smtClean="0"/>
              <a:t>January 3rd, 2005)</a:t>
            </a:r>
            <a:endParaRPr lang="en-US" dirty="0" smtClean="0"/>
          </a:p>
          <a:p>
            <a:pPr lvl="1"/>
            <a:endParaRPr lang="en-US" b="1" i="1" dirty="0" smtClean="0"/>
          </a:p>
          <a:p>
            <a:pPr lvl="1"/>
            <a:r>
              <a:rPr lang="en-US" b="1" i="1" dirty="0" smtClean="0"/>
              <a:t>“the fastest growing part of the IT Management Market is the Remote Operation and Management of Networks and IT Infrastructure”</a:t>
            </a:r>
          </a:p>
          <a:p>
            <a:pPr lvl="1"/>
            <a:endParaRPr lang="en-US" b="1" i="1" dirty="0" smtClean="0"/>
          </a:p>
          <a:p>
            <a:pPr lvl="1"/>
            <a:r>
              <a:rPr lang="en-US" b="1" i="1" dirty="0" smtClean="0"/>
              <a:t>“the Remote Monitoring and Management market is expected to grow at a compound annual growth rate of 36 percent through 2008”.</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tbn2.google.com/images?q=tbn:wLOWldgVAVuOaM:http://www.smallbusinessit.com.au/about-us/images/Kaseya.logo.rgb.gif">
            <a:hlinkClick r:id="rId4"/>
          </p:cNvPr>
          <p:cNvPicPr>
            <a:picLocks noChangeAspect="1" noChangeArrowheads="1"/>
          </p:cNvPicPr>
          <p:nvPr/>
        </p:nvPicPr>
        <p:blipFill>
          <a:blip r:embed="rId5"/>
          <a:srcRect/>
          <a:stretch>
            <a:fillRect/>
          </a:stretch>
        </p:blipFill>
        <p:spPr bwMode="auto">
          <a:xfrm>
            <a:off x="6972300" y="6219825"/>
            <a:ext cx="1181100" cy="638175"/>
          </a:xfrm>
          <a:prstGeom prst="rect">
            <a:avLst/>
          </a:prstGeom>
          <a:noFill/>
        </p:spPr>
      </p:pic>
      <p:sp>
        <p:nvSpPr>
          <p:cNvPr id="2051" name="Rectangle 2"/>
          <p:cNvSpPr>
            <a:spLocks noGrp="1" noChangeArrowheads="1"/>
          </p:cNvSpPr>
          <p:nvPr>
            <p:ph type="title"/>
          </p:nvPr>
        </p:nvSpPr>
        <p:spPr/>
        <p:txBody>
          <a:bodyPr>
            <a:normAutofit fontScale="90000"/>
          </a:bodyPr>
          <a:lstStyle/>
          <a:p>
            <a:r>
              <a:rPr lang="en-US" smtClean="0"/>
              <a:t>Kaseya Agent Topography Simulation</a:t>
            </a:r>
          </a:p>
        </p:txBody>
      </p:sp>
      <p:graphicFrame>
        <p:nvGraphicFramePr>
          <p:cNvPr id="2050" name="Object 2"/>
          <p:cNvGraphicFramePr>
            <a:graphicFrameLocks noChangeAspect="1"/>
          </p:cNvGraphicFramePr>
          <p:nvPr/>
        </p:nvGraphicFramePr>
        <p:xfrm>
          <a:off x="838200" y="1219200"/>
          <a:ext cx="6880225" cy="5197475"/>
        </p:xfrm>
        <a:graphic>
          <a:graphicData uri="http://schemas.openxmlformats.org/presentationml/2006/ole">
            <p:oleObj spid="_x0000_s138242" name="Visio" r:id="rId6" imgW="9081135" imgH="6859143" progId="Visio.Drawing.11">
              <p:embed/>
            </p:oleObj>
          </a:graphicData>
        </a:graphic>
      </p:graphicFrame>
      <p:sp>
        <p:nvSpPr>
          <p:cNvPr id="505860" name="Oval 4"/>
          <p:cNvSpPr>
            <a:spLocks noChangeArrowheads="1"/>
          </p:cNvSpPr>
          <p:nvPr/>
        </p:nvSpPr>
        <p:spPr bwMode="gray">
          <a:xfrm>
            <a:off x="6477000" y="2057400"/>
            <a:ext cx="88900" cy="88900"/>
          </a:xfrm>
          <a:prstGeom prst="ellipse">
            <a:avLst/>
          </a:prstGeom>
          <a:gradFill rotWithShape="1">
            <a:gsLst>
              <a:gs pos="0">
                <a:schemeClr val="folHlink"/>
              </a:gs>
              <a:gs pos="100000">
                <a:schemeClr val="folHlink">
                  <a:gamma/>
                  <a:tint val="48627"/>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505861" name="Oval 5"/>
          <p:cNvSpPr>
            <a:spLocks noChangeArrowheads="1"/>
          </p:cNvSpPr>
          <p:nvPr/>
        </p:nvSpPr>
        <p:spPr bwMode="gray">
          <a:xfrm>
            <a:off x="6858000" y="2233613"/>
            <a:ext cx="88900" cy="88900"/>
          </a:xfrm>
          <a:prstGeom prst="ellipse">
            <a:avLst/>
          </a:prstGeom>
          <a:gradFill rotWithShape="1">
            <a:gsLst>
              <a:gs pos="0">
                <a:schemeClr val="folHlink"/>
              </a:gs>
              <a:gs pos="100000">
                <a:schemeClr val="folHlink">
                  <a:gamma/>
                  <a:tint val="48627"/>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505862" name="Oval 6"/>
          <p:cNvSpPr>
            <a:spLocks noChangeArrowheads="1"/>
          </p:cNvSpPr>
          <p:nvPr/>
        </p:nvSpPr>
        <p:spPr bwMode="gray">
          <a:xfrm>
            <a:off x="7210425" y="2433638"/>
            <a:ext cx="88900" cy="88900"/>
          </a:xfrm>
          <a:prstGeom prst="ellipse">
            <a:avLst/>
          </a:prstGeom>
          <a:gradFill rotWithShape="1">
            <a:gsLst>
              <a:gs pos="0">
                <a:schemeClr val="folHlink"/>
              </a:gs>
              <a:gs pos="100000">
                <a:schemeClr val="folHlink">
                  <a:gamma/>
                  <a:tint val="48627"/>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505863" name="Oval 7"/>
          <p:cNvSpPr>
            <a:spLocks noChangeArrowheads="1"/>
          </p:cNvSpPr>
          <p:nvPr/>
        </p:nvSpPr>
        <p:spPr bwMode="gray">
          <a:xfrm>
            <a:off x="3581400" y="5295900"/>
            <a:ext cx="88900" cy="88900"/>
          </a:xfrm>
          <a:prstGeom prst="ellipse">
            <a:avLst/>
          </a:prstGeom>
          <a:gradFill rotWithShape="1">
            <a:gsLst>
              <a:gs pos="0">
                <a:schemeClr val="folHlink"/>
              </a:gs>
              <a:gs pos="100000">
                <a:schemeClr val="folHlink">
                  <a:gamma/>
                  <a:tint val="48627"/>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505864" name="Oval 8"/>
          <p:cNvSpPr>
            <a:spLocks noChangeArrowheads="1"/>
          </p:cNvSpPr>
          <p:nvPr/>
        </p:nvSpPr>
        <p:spPr bwMode="gray">
          <a:xfrm>
            <a:off x="3381375" y="3810000"/>
            <a:ext cx="88900" cy="88900"/>
          </a:xfrm>
          <a:prstGeom prst="ellipse">
            <a:avLst/>
          </a:prstGeom>
          <a:gradFill rotWithShape="1">
            <a:gsLst>
              <a:gs pos="0">
                <a:schemeClr val="folHlink"/>
              </a:gs>
              <a:gs pos="100000">
                <a:schemeClr val="folHlink">
                  <a:gamma/>
                  <a:tint val="48627"/>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505865" name="Oval 9"/>
          <p:cNvSpPr>
            <a:spLocks noChangeArrowheads="1"/>
          </p:cNvSpPr>
          <p:nvPr/>
        </p:nvSpPr>
        <p:spPr bwMode="gray">
          <a:xfrm>
            <a:off x="2895600" y="3810000"/>
            <a:ext cx="88900" cy="88900"/>
          </a:xfrm>
          <a:prstGeom prst="ellipse">
            <a:avLst/>
          </a:prstGeom>
          <a:gradFill rotWithShape="1">
            <a:gsLst>
              <a:gs pos="0">
                <a:schemeClr val="folHlink"/>
              </a:gs>
              <a:gs pos="100000">
                <a:schemeClr val="folHlink">
                  <a:gamma/>
                  <a:tint val="48627"/>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505866" name="Oval 10"/>
          <p:cNvSpPr>
            <a:spLocks noChangeArrowheads="1"/>
          </p:cNvSpPr>
          <p:nvPr/>
        </p:nvSpPr>
        <p:spPr bwMode="gray">
          <a:xfrm>
            <a:off x="3867150" y="3819525"/>
            <a:ext cx="88900" cy="88900"/>
          </a:xfrm>
          <a:prstGeom prst="ellipse">
            <a:avLst/>
          </a:prstGeom>
          <a:gradFill rotWithShape="1">
            <a:gsLst>
              <a:gs pos="0">
                <a:schemeClr val="folHlink"/>
              </a:gs>
              <a:gs pos="100000">
                <a:schemeClr val="folHlink">
                  <a:gamma/>
                  <a:tint val="48627"/>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505867" name="Oval 11"/>
          <p:cNvSpPr>
            <a:spLocks noChangeArrowheads="1"/>
          </p:cNvSpPr>
          <p:nvPr/>
        </p:nvSpPr>
        <p:spPr bwMode="gray">
          <a:xfrm>
            <a:off x="4371975" y="3810000"/>
            <a:ext cx="88900" cy="88900"/>
          </a:xfrm>
          <a:prstGeom prst="ellipse">
            <a:avLst/>
          </a:prstGeom>
          <a:gradFill rotWithShape="1">
            <a:gsLst>
              <a:gs pos="0">
                <a:schemeClr val="folHlink"/>
              </a:gs>
              <a:gs pos="100000">
                <a:schemeClr val="folHlink">
                  <a:gamma/>
                  <a:tint val="48627"/>
                  <a:invGamma/>
                </a:schemeClr>
              </a:gs>
            </a:gsLst>
            <a:path path="shape">
              <a:fillToRect l="50000" t="50000" r="50000" b="50000"/>
            </a:path>
          </a:gradFill>
          <a:ln w="9525">
            <a:noFill/>
            <a:round/>
            <a:headEnd/>
            <a:tailEnd/>
          </a:ln>
          <a:effectLst/>
        </p:spPr>
        <p:txBody>
          <a:bodyPr wrap="none" anchor="ctr"/>
          <a:lstStyle/>
          <a:p>
            <a:pPr>
              <a:defRPr/>
            </a:pPr>
            <a:endParaRPr lang="en-US"/>
          </a:p>
        </p:txBody>
      </p:sp>
      <p:grpSp>
        <p:nvGrpSpPr>
          <p:cNvPr id="2" name="Group 12"/>
          <p:cNvGrpSpPr>
            <a:grpSpLocks/>
          </p:cNvGrpSpPr>
          <p:nvPr/>
        </p:nvGrpSpPr>
        <p:grpSpPr bwMode="auto">
          <a:xfrm>
            <a:off x="2109788" y="5715000"/>
            <a:ext cx="450850" cy="339725"/>
            <a:chOff x="604" y="2496"/>
            <a:chExt cx="538" cy="406"/>
          </a:xfrm>
        </p:grpSpPr>
        <p:sp>
          <p:nvSpPr>
            <p:cNvPr id="2064" name="Oval 13"/>
            <p:cNvSpPr>
              <a:spLocks noChangeArrowheads="1"/>
            </p:cNvSpPr>
            <p:nvPr/>
          </p:nvSpPr>
          <p:spPr bwMode="gray">
            <a:xfrm>
              <a:off x="672" y="2496"/>
              <a:ext cx="398" cy="406"/>
            </a:xfrm>
            <a:prstGeom prst="ellipse">
              <a:avLst/>
            </a:prstGeom>
            <a:gradFill rotWithShape="1">
              <a:gsLst>
                <a:gs pos="0">
                  <a:srgbClr val="CC3300"/>
                </a:gs>
                <a:gs pos="100000">
                  <a:srgbClr val="822000"/>
                </a:gs>
              </a:gsLst>
              <a:lin ang="5400000" scaled="1"/>
            </a:gradFill>
            <a:ln w="9525">
              <a:noFill/>
              <a:round/>
              <a:headEnd/>
              <a:tailEnd/>
            </a:ln>
          </p:spPr>
          <p:txBody>
            <a:bodyPr wrap="none" anchor="ctr"/>
            <a:lstStyle/>
            <a:p>
              <a:endParaRPr lang="en-US"/>
            </a:p>
          </p:txBody>
        </p:sp>
        <p:sp>
          <p:nvSpPr>
            <p:cNvPr id="2065" name="Freeform 14"/>
            <p:cNvSpPr>
              <a:spLocks/>
            </p:cNvSpPr>
            <p:nvPr/>
          </p:nvSpPr>
          <p:spPr bwMode="gray">
            <a:xfrm>
              <a:off x="717" y="2503"/>
              <a:ext cx="308" cy="153"/>
            </a:xfrm>
            <a:custGeom>
              <a:avLst/>
              <a:gdLst>
                <a:gd name="T0" fmla="*/ 303 w 1321"/>
                <a:gd name="T1" fmla="*/ 86 h 712"/>
                <a:gd name="T2" fmla="*/ 307 w 1321"/>
                <a:gd name="T3" fmla="*/ 95 h 712"/>
                <a:gd name="T4" fmla="*/ 308 w 1321"/>
                <a:gd name="T5" fmla="*/ 103 h 712"/>
                <a:gd name="T6" fmla="*/ 307 w 1321"/>
                <a:gd name="T7" fmla="*/ 111 h 712"/>
                <a:gd name="T8" fmla="*/ 303 w 1321"/>
                <a:gd name="T9" fmla="*/ 118 h 712"/>
                <a:gd name="T10" fmla="*/ 297 w 1321"/>
                <a:gd name="T11" fmla="*/ 124 h 712"/>
                <a:gd name="T12" fmla="*/ 289 w 1321"/>
                <a:gd name="T13" fmla="*/ 130 h 712"/>
                <a:gd name="T14" fmla="*/ 279 w 1321"/>
                <a:gd name="T15" fmla="*/ 135 h 712"/>
                <a:gd name="T16" fmla="*/ 267 w 1321"/>
                <a:gd name="T17" fmla="*/ 139 h 712"/>
                <a:gd name="T18" fmla="*/ 255 w 1321"/>
                <a:gd name="T19" fmla="*/ 143 h 712"/>
                <a:gd name="T20" fmla="*/ 240 w 1321"/>
                <a:gd name="T21" fmla="*/ 147 h 712"/>
                <a:gd name="T22" fmla="*/ 225 w 1321"/>
                <a:gd name="T23" fmla="*/ 149 h 712"/>
                <a:gd name="T24" fmla="*/ 209 w 1321"/>
                <a:gd name="T25" fmla="*/ 151 h 712"/>
                <a:gd name="T26" fmla="*/ 192 w 1321"/>
                <a:gd name="T27" fmla="*/ 153 h 712"/>
                <a:gd name="T28" fmla="*/ 185 w 1321"/>
                <a:gd name="T29" fmla="*/ 153 h 712"/>
                <a:gd name="T30" fmla="*/ 111 w 1321"/>
                <a:gd name="T31" fmla="*/ 153 h 712"/>
                <a:gd name="T32" fmla="*/ 110 w 1321"/>
                <a:gd name="T33" fmla="*/ 153 h 712"/>
                <a:gd name="T34" fmla="*/ 95 w 1321"/>
                <a:gd name="T35" fmla="*/ 152 h 712"/>
                <a:gd name="T36" fmla="*/ 81 w 1321"/>
                <a:gd name="T37" fmla="*/ 151 h 712"/>
                <a:gd name="T38" fmla="*/ 68 w 1321"/>
                <a:gd name="T39" fmla="*/ 150 h 712"/>
                <a:gd name="T40" fmla="*/ 55 w 1321"/>
                <a:gd name="T41" fmla="*/ 148 h 712"/>
                <a:gd name="T42" fmla="*/ 43 w 1321"/>
                <a:gd name="T43" fmla="*/ 145 h 712"/>
                <a:gd name="T44" fmla="*/ 33 w 1321"/>
                <a:gd name="T45" fmla="*/ 142 h 712"/>
                <a:gd name="T46" fmla="*/ 24 w 1321"/>
                <a:gd name="T47" fmla="*/ 139 h 712"/>
                <a:gd name="T48" fmla="*/ 16 w 1321"/>
                <a:gd name="T49" fmla="*/ 135 h 712"/>
                <a:gd name="T50" fmla="*/ 9 w 1321"/>
                <a:gd name="T51" fmla="*/ 131 h 712"/>
                <a:gd name="T52" fmla="*/ 4 w 1321"/>
                <a:gd name="T53" fmla="*/ 125 h 712"/>
                <a:gd name="T54" fmla="*/ 1 w 1321"/>
                <a:gd name="T55" fmla="*/ 119 h 712"/>
                <a:gd name="T56" fmla="*/ 0 w 1321"/>
                <a:gd name="T57" fmla="*/ 113 h 712"/>
                <a:gd name="T58" fmla="*/ 0 w 1321"/>
                <a:gd name="T59" fmla="*/ 112 h 712"/>
                <a:gd name="T60" fmla="*/ 1 w 1321"/>
                <a:gd name="T61" fmla="*/ 105 h 712"/>
                <a:gd name="T62" fmla="*/ 4 w 1321"/>
                <a:gd name="T63" fmla="*/ 96 h 712"/>
                <a:gd name="T64" fmla="*/ 12 w 1321"/>
                <a:gd name="T65" fmla="*/ 80 h 712"/>
                <a:gd name="T66" fmla="*/ 22 w 1321"/>
                <a:gd name="T67" fmla="*/ 64 h 712"/>
                <a:gd name="T68" fmla="*/ 34 w 1321"/>
                <a:gd name="T69" fmla="*/ 50 h 712"/>
                <a:gd name="T70" fmla="*/ 48 w 1321"/>
                <a:gd name="T71" fmla="*/ 38 h 712"/>
                <a:gd name="T72" fmla="*/ 63 w 1321"/>
                <a:gd name="T73" fmla="*/ 27 h 712"/>
                <a:gd name="T74" fmla="*/ 80 w 1321"/>
                <a:gd name="T75" fmla="*/ 18 h 712"/>
                <a:gd name="T76" fmla="*/ 97 w 1321"/>
                <a:gd name="T77" fmla="*/ 10 h 712"/>
                <a:gd name="T78" fmla="*/ 116 w 1321"/>
                <a:gd name="T79" fmla="*/ 5 h 712"/>
                <a:gd name="T80" fmla="*/ 135 w 1321"/>
                <a:gd name="T81" fmla="*/ 1 h 712"/>
                <a:gd name="T82" fmla="*/ 156 w 1321"/>
                <a:gd name="T83" fmla="*/ 0 h 712"/>
                <a:gd name="T84" fmla="*/ 156 w 1321"/>
                <a:gd name="T85" fmla="*/ 0 h 712"/>
                <a:gd name="T86" fmla="*/ 177 w 1321"/>
                <a:gd name="T87" fmla="*/ 1 h 712"/>
                <a:gd name="T88" fmla="*/ 197 w 1321"/>
                <a:gd name="T89" fmla="*/ 5 h 712"/>
                <a:gd name="T90" fmla="*/ 217 w 1321"/>
                <a:gd name="T91" fmla="*/ 11 h 712"/>
                <a:gd name="T92" fmla="*/ 235 w 1321"/>
                <a:gd name="T93" fmla="*/ 19 h 712"/>
                <a:gd name="T94" fmla="*/ 252 w 1321"/>
                <a:gd name="T95" fmla="*/ 29 h 712"/>
                <a:gd name="T96" fmla="*/ 268 w 1321"/>
                <a:gd name="T97" fmla="*/ 42 h 712"/>
                <a:gd name="T98" fmla="*/ 282 w 1321"/>
                <a:gd name="T99" fmla="*/ 55 h 712"/>
                <a:gd name="T100" fmla="*/ 293 w 1321"/>
                <a:gd name="T101" fmla="*/ 70 h 712"/>
                <a:gd name="T102" fmla="*/ 303 w 1321"/>
                <a:gd name="T103" fmla="*/ 86 h 712"/>
                <a:gd name="T104" fmla="*/ 303 w 1321"/>
                <a:gd name="T105" fmla="*/ 8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3300"/>
                </a:gs>
              </a:gsLst>
              <a:lin ang="5400000" scaled="1"/>
            </a:gradFill>
            <a:ln w="0">
              <a:noFill/>
              <a:round/>
              <a:headEnd/>
              <a:tailEnd/>
            </a:ln>
          </p:spPr>
          <p:txBody>
            <a:bodyPr/>
            <a:lstStyle/>
            <a:p>
              <a:endParaRPr lang="en-US"/>
            </a:p>
          </p:txBody>
        </p:sp>
        <p:sp>
          <p:nvSpPr>
            <p:cNvPr id="2066" name="Text Box 15"/>
            <p:cNvSpPr txBox="1">
              <a:spLocks noChangeArrowheads="1"/>
            </p:cNvSpPr>
            <p:nvPr/>
          </p:nvSpPr>
          <p:spPr bwMode="gray">
            <a:xfrm>
              <a:off x="604" y="2629"/>
              <a:ext cx="538" cy="273"/>
            </a:xfrm>
            <a:prstGeom prst="rect">
              <a:avLst/>
            </a:prstGeom>
            <a:noFill/>
            <a:ln w="9525">
              <a:noFill/>
              <a:miter lim="800000"/>
              <a:headEnd/>
              <a:tailEnd/>
            </a:ln>
          </p:spPr>
          <p:txBody>
            <a:bodyPr wrap="none">
              <a:spAutoFit/>
            </a:bodyPr>
            <a:lstStyle/>
            <a:p>
              <a:pPr algn="ctr"/>
              <a:r>
                <a:rPr lang="en-US" sz="900">
                  <a:solidFill>
                    <a:srgbClr val="FFFFFF"/>
                  </a:solidFill>
                  <a:latin typeface="Myriad Web Pro" pitchFamily="34" charset="0"/>
                </a:rPr>
                <a:t>Tasks</a:t>
              </a:r>
            </a:p>
          </p:txBody>
        </p:sp>
      </p:grpSp>
      <p:sp>
        <p:nvSpPr>
          <p:cNvPr id="505872" name="Text Box 16"/>
          <p:cNvSpPr txBox="1">
            <a:spLocks noChangeArrowheads="1"/>
          </p:cNvSpPr>
          <p:nvPr/>
        </p:nvSpPr>
        <p:spPr bwMode="auto">
          <a:xfrm>
            <a:off x="76200" y="3505200"/>
            <a:ext cx="1981200" cy="1552575"/>
          </a:xfrm>
          <a:prstGeom prst="rect">
            <a:avLst/>
          </a:prstGeom>
          <a:noFill/>
          <a:ln w="9525">
            <a:noFill/>
            <a:miter lim="800000"/>
            <a:headEnd/>
            <a:tailEnd/>
          </a:ln>
          <a:effectLst/>
        </p:spPr>
        <p:txBody>
          <a:bodyPr>
            <a:spAutoFit/>
          </a:bodyPr>
          <a:lstStyle/>
          <a:p>
            <a:pPr>
              <a:defRPr/>
            </a:pPr>
            <a:r>
              <a:rPr lang="en-US" sz="1400" b="1">
                <a:effectLst>
                  <a:outerShdw blurRad="38100" dist="38100" dir="2700000" algn="tl">
                    <a:srgbClr val="C0C0C0"/>
                  </a:outerShdw>
                </a:effectLst>
                <a:latin typeface="Myriad Web Pro" pitchFamily="34" charset="0"/>
              </a:rPr>
              <a:t>Agent Quick Check-in</a:t>
            </a:r>
          </a:p>
          <a:p>
            <a:pPr>
              <a:defRPr/>
            </a:pPr>
            <a:r>
              <a:rPr lang="en-US" sz="1200" b="1">
                <a:latin typeface="Myriad Web Pro" pitchFamily="34" charset="0"/>
              </a:rPr>
              <a:t>Default 30 Sec</a:t>
            </a:r>
          </a:p>
          <a:p>
            <a:pPr>
              <a:defRPr/>
            </a:pPr>
            <a:r>
              <a:rPr lang="en-US" sz="1000" b="1">
                <a:latin typeface="Myriad Web Pro" pitchFamily="34" charset="0"/>
              </a:rPr>
              <a:t>Like a Ping</a:t>
            </a:r>
          </a:p>
          <a:p>
            <a:pPr>
              <a:defRPr/>
            </a:pPr>
            <a:endParaRPr lang="en-US" sz="1400">
              <a:solidFill>
                <a:srgbClr val="001D3A"/>
              </a:solidFill>
              <a:latin typeface="Verdana" pitchFamily="34" charset="0"/>
            </a:endParaRPr>
          </a:p>
          <a:p>
            <a:pPr>
              <a:buSzPct val="60000"/>
              <a:defRPr/>
            </a:pPr>
            <a:r>
              <a:rPr lang="en-US" sz="1400" b="1">
                <a:effectLst>
                  <a:outerShdw blurRad="38100" dist="38100" dir="2700000" algn="tl">
                    <a:srgbClr val="C0C0C0"/>
                  </a:outerShdw>
                </a:effectLst>
                <a:latin typeface="Myriad Web Pro" pitchFamily="34" charset="0"/>
              </a:rPr>
              <a:t>Agent Full Check-in</a:t>
            </a:r>
          </a:p>
          <a:p>
            <a:pPr>
              <a:buSzPct val="60000"/>
              <a:defRPr/>
            </a:pPr>
            <a:r>
              <a:rPr lang="en-US" sz="1200" b="1">
                <a:latin typeface="Myriad Web Pro" pitchFamily="34" charset="0"/>
              </a:rPr>
              <a:t>When Task is scheduled</a:t>
            </a:r>
          </a:p>
          <a:p>
            <a:pPr>
              <a:buSzPct val="60000"/>
              <a:defRPr/>
            </a:pPr>
            <a:r>
              <a:rPr lang="en-US" sz="1000" b="1">
                <a:latin typeface="Myriad Web Pro" pitchFamily="34" charset="0"/>
              </a:rPr>
              <a:t>Instructing the agent to do something</a:t>
            </a:r>
          </a:p>
        </p:txBody>
      </p:sp>
      <p:sp>
        <p:nvSpPr>
          <p:cNvPr id="505873" name="Rectangle 17"/>
          <p:cNvSpPr>
            <a:spLocks noChangeArrowheads="1"/>
          </p:cNvSpPr>
          <p:nvPr/>
        </p:nvSpPr>
        <p:spPr bwMode="auto">
          <a:xfrm>
            <a:off x="609600" y="5562600"/>
            <a:ext cx="792163" cy="228600"/>
          </a:xfrm>
          <a:prstGeom prst="rect">
            <a:avLst/>
          </a:prstGeom>
          <a:noFill/>
          <a:ln w="9525">
            <a:noFill/>
            <a:miter lim="800000"/>
            <a:headEnd/>
            <a:tailEnd/>
          </a:ln>
        </p:spPr>
        <p:txBody>
          <a:bodyPr wrap="none">
            <a:spAutoFit/>
          </a:bodyPr>
          <a:lstStyle/>
          <a:p>
            <a:pPr>
              <a:buSzPct val="60000"/>
            </a:pPr>
            <a:r>
              <a:rPr lang="en-US" sz="900" b="1">
                <a:latin typeface="Myriad Web Pro" pitchFamily="34" charset="0"/>
              </a:rPr>
              <a:t>Agent Alive</a:t>
            </a:r>
          </a:p>
        </p:txBody>
      </p:sp>
      <p:sp>
        <p:nvSpPr>
          <p:cNvPr id="505874" name="Rectangle 18"/>
          <p:cNvSpPr>
            <a:spLocks noChangeArrowheads="1"/>
          </p:cNvSpPr>
          <p:nvPr/>
        </p:nvSpPr>
        <p:spPr bwMode="auto">
          <a:xfrm>
            <a:off x="2667000" y="5943600"/>
            <a:ext cx="5910263" cy="244475"/>
          </a:xfrm>
          <a:prstGeom prst="rect">
            <a:avLst/>
          </a:prstGeom>
          <a:noFill/>
          <a:ln w="9525">
            <a:noFill/>
            <a:miter lim="800000"/>
            <a:headEnd/>
            <a:tailEnd/>
          </a:ln>
        </p:spPr>
        <p:txBody>
          <a:bodyPr wrap="none">
            <a:spAutoFit/>
          </a:bodyPr>
          <a:lstStyle/>
          <a:p>
            <a:pPr>
              <a:buSzPct val="60000"/>
            </a:pPr>
            <a:r>
              <a:rPr lang="en-US" sz="1000" b="1">
                <a:solidFill>
                  <a:srgbClr val="CC3300"/>
                </a:solidFill>
                <a:latin typeface="Myriad Web Pro" pitchFamily="34" charset="0"/>
              </a:rPr>
              <a:t>When Task is scheduled the Agent Grabs the task and executes without needing firewall ports open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dir="cw">
                                      <p:cBhvr override="childStyle">
                                        <p:cTn id="6" dur="250" autoRev="1" fill="hold"/>
                                        <p:tgtEl>
                                          <p:spTgt spid="505872">
                                            <p:txEl>
                                              <p:pRg st="0" end="0"/>
                                            </p:txEl>
                                          </p:spTgt>
                                        </p:tgtEl>
                                        <p:attrNameLst>
                                          <p:attrName>style.color</p:attrName>
                                        </p:attrNameLst>
                                      </p:cBhvr>
                                      <p:to>
                                        <a:schemeClr val="bg1"/>
                                      </p:to>
                                    </p:animClr>
                                    <p:animClr clrSpc="rgb" dir="cw">
                                      <p:cBhvr>
                                        <p:cTn id="7" dur="250" autoRev="1" fill="hold"/>
                                        <p:tgtEl>
                                          <p:spTgt spid="505872">
                                            <p:txEl>
                                              <p:pRg st="0" end="0"/>
                                            </p:txEl>
                                          </p:spTgt>
                                        </p:tgtEl>
                                        <p:attrNameLst>
                                          <p:attrName>fillcolor</p:attrName>
                                        </p:attrNameLst>
                                      </p:cBhvr>
                                      <p:to>
                                        <a:schemeClr val="bg1"/>
                                      </p:to>
                                    </p:animClr>
                                    <p:set>
                                      <p:cBhvr>
                                        <p:cTn id="8" dur="250" autoRev="1" fill="hold"/>
                                        <p:tgtEl>
                                          <p:spTgt spid="505872">
                                            <p:txEl>
                                              <p:pRg st="0" end="0"/>
                                            </p:txEl>
                                          </p:spTgt>
                                        </p:tgtEl>
                                        <p:attrNameLst>
                                          <p:attrName>fill.type</p:attrName>
                                        </p:attrNameLst>
                                      </p:cBhvr>
                                      <p:to>
                                        <p:strVal val="solid"/>
                                      </p:to>
                                    </p:set>
                                    <p:set>
                                      <p:cBhvr>
                                        <p:cTn id="9" dur="250" autoRev="1" fill="hold"/>
                                        <p:tgtEl>
                                          <p:spTgt spid="505872">
                                            <p:txEl>
                                              <p:pRg st="0" end="0"/>
                                            </p:txEl>
                                          </p:spTgt>
                                        </p:tgtEl>
                                        <p:attrNameLst>
                                          <p:attrName>fill.on</p:attrName>
                                        </p:attrNameLst>
                                      </p:cBhvr>
                                      <p:to>
                                        <p:strVal val="true"/>
                                      </p:to>
                                    </p:set>
                                  </p:childTnLst>
                                </p:cTn>
                              </p:par>
                            </p:childTnLst>
                          </p:cTn>
                        </p:par>
                        <p:par>
                          <p:cTn id="10" fill="hold">
                            <p:stCondLst>
                              <p:cond delay="500"/>
                            </p:stCondLst>
                            <p:childTnLst>
                              <p:par>
                                <p:cTn id="11" presetID="0" presetClass="path" presetSubtype="0" repeatCount="indefinite" accel="50000" decel="50000" fill="remove" grpId="0" nodeType="afterEffect">
                                  <p:stCondLst>
                                    <p:cond delay="0"/>
                                  </p:stCondLst>
                                  <p:childTnLst>
                                    <p:animMotion origin="layout" path="M 0 0 L -0.3 0.44444 " pathEditMode="relative" ptsTypes="AA">
                                      <p:cBhvr>
                                        <p:cTn id="12" dur="2000" fill="hold"/>
                                        <p:tgtEl>
                                          <p:spTgt spid="505860"/>
                                        </p:tgtEl>
                                        <p:attrNameLst>
                                          <p:attrName>ppt_x</p:attrName>
                                          <p:attrName>ppt_y</p:attrName>
                                        </p:attrNameLst>
                                      </p:cBhvr>
                                    </p:animMotion>
                                  </p:childTnLst>
                                </p:cTn>
                              </p:par>
                              <p:par>
                                <p:cTn id="13" presetID="0" presetClass="path" presetSubtype="0" repeatCount="indefinite" accel="50000" decel="50000" fill="hold" grpId="0" nodeType="withEffect">
                                  <p:stCondLst>
                                    <p:cond delay="0"/>
                                  </p:stCondLst>
                                  <p:childTnLst>
                                    <p:animMotion origin="layout" path="M -1.11111E-6 -4.81481E-6 L -0.33819 0.42338 " pathEditMode="relative" rAng="0" ptsTypes="AA">
                                      <p:cBhvr>
                                        <p:cTn id="14" dur="2000" fill="hold"/>
                                        <p:tgtEl>
                                          <p:spTgt spid="505861"/>
                                        </p:tgtEl>
                                        <p:attrNameLst>
                                          <p:attrName>ppt_x</p:attrName>
                                          <p:attrName>ppt_y</p:attrName>
                                        </p:attrNameLst>
                                      </p:cBhvr>
                                      <p:rCtr x="-169" y="212"/>
                                    </p:animMotion>
                                  </p:childTnLst>
                                </p:cTn>
                              </p:par>
                              <p:par>
                                <p:cTn id="15" presetID="0" presetClass="path" presetSubtype="0" repeatCount="indefinite" accel="50000" decel="50000" fill="hold" grpId="0" nodeType="withEffect">
                                  <p:stCondLst>
                                    <p:cond delay="0"/>
                                  </p:stCondLst>
                                  <p:childTnLst>
                                    <p:animMotion origin="layout" path="M -2.77778E-6 -1.48148E-6 L -0.37673 0.39421 " pathEditMode="relative" rAng="0" ptsTypes="AA">
                                      <p:cBhvr>
                                        <p:cTn id="16" dur="2000" fill="hold"/>
                                        <p:tgtEl>
                                          <p:spTgt spid="505862"/>
                                        </p:tgtEl>
                                        <p:attrNameLst>
                                          <p:attrName>ppt_x</p:attrName>
                                          <p:attrName>ppt_y</p:attrName>
                                        </p:attrNameLst>
                                      </p:cBhvr>
                                      <p:rCtr x="-188" y="197"/>
                                    </p:animMotion>
                                  </p:childTnLst>
                                </p:cTn>
                              </p:par>
                              <p:par>
                                <p:cTn id="17" presetID="0" presetClass="path" presetSubtype="0" repeatCount="indefinite" accel="50000" decel="50000" fill="hold" grpId="0" nodeType="withEffect">
                                  <p:stCondLst>
                                    <p:cond delay="2000"/>
                                  </p:stCondLst>
                                  <p:childTnLst>
                                    <p:animMotion origin="layout" path="M -2.22222E-6 5.92593E-6 L -0.18333 0.04445 " pathEditMode="relative" ptsTypes="AA">
                                      <p:cBhvr>
                                        <p:cTn id="18" dur="2000" fill="hold"/>
                                        <p:tgtEl>
                                          <p:spTgt spid="505863"/>
                                        </p:tgtEl>
                                        <p:attrNameLst>
                                          <p:attrName>ppt_x</p:attrName>
                                          <p:attrName>ppt_y</p:attrName>
                                        </p:attrNameLst>
                                      </p:cBhvr>
                                    </p:animMotion>
                                  </p:childTnLst>
                                </p:cTn>
                              </p:par>
                              <p:par>
                                <p:cTn id="19" presetID="0" presetClass="path" presetSubtype="0" repeatCount="indefinite" accel="50000" decel="50000" fill="hold" grpId="0" nodeType="withEffect">
                                  <p:stCondLst>
                                    <p:cond delay="0"/>
                                  </p:stCondLst>
                                  <p:childTnLst>
                                    <p:animMotion origin="layout" path="M 0.00486 0.01204 L 0.075 0.21667 " pathEditMode="relative" rAng="0" ptsTypes="AA">
                                      <p:cBhvr>
                                        <p:cTn id="20" dur="2000" fill="hold"/>
                                        <p:tgtEl>
                                          <p:spTgt spid="505865"/>
                                        </p:tgtEl>
                                        <p:attrNameLst>
                                          <p:attrName>ppt_x</p:attrName>
                                          <p:attrName>ppt_y</p:attrName>
                                        </p:attrNameLst>
                                      </p:cBhvr>
                                      <p:rCtr x="35" y="102"/>
                                    </p:animMotion>
                                  </p:childTnLst>
                                </p:cTn>
                              </p:par>
                              <p:par>
                                <p:cTn id="21" presetID="0" presetClass="path" presetSubtype="0" repeatCount="indefinite" accel="50000" decel="50000" fill="hold" grpId="0" nodeType="withEffect">
                                  <p:stCondLst>
                                    <p:cond delay="0"/>
                                  </p:stCondLst>
                                  <p:childTnLst>
                                    <p:animMotion origin="layout" path="M 0 -4.44444E-6 L 0.02153 0.22315 " pathEditMode="relative" rAng="0" ptsTypes="AA">
                                      <p:cBhvr>
                                        <p:cTn id="22" dur="2000" fill="hold"/>
                                        <p:tgtEl>
                                          <p:spTgt spid="505864"/>
                                        </p:tgtEl>
                                        <p:attrNameLst>
                                          <p:attrName>ppt_x</p:attrName>
                                          <p:attrName>ppt_y</p:attrName>
                                        </p:attrNameLst>
                                      </p:cBhvr>
                                      <p:rCtr x="11" y="112"/>
                                    </p:animMotion>
                                  </p:childTnLst>
                                </p:cTn>
                              </p:par>
                              <p:par>
                                <p:cTn id="23" presetID="0" presetClass="path" presetSubtype="0" repeatCount="indefinite" accel="50000" decel="50000" fill="hold" grpId="0" nodeType="withEffect">
                                  <p:stCondLst>
                                    <p:cond delay="0"/>
                                  </p:stCondLst>
                                  <p:childTnLst>
                                    <p:animMotion origin="layout" path="M 0 -4.44444E-6 L -0.02847 0.22315 " pathEditMode="relative" rAng="0" ptsTypes="AA">
                                      <p:cBhvr>
                                        <p:cTn id="24" dur="2000" fill="hold"/>
                                        <p:tgtEl>
                                          <p:spTgt spid="505866"/>
                                        </p:tgtEl>
                                        <p:attrNameLst>
                                          <p:attrName>ppt_x</p:attrName>
                                          <p:attrName>ppt_y</p:attrName>
                                        </p:attrNameLst>
                                      </p:cBhvr>
                                      <p:rCtr x="-14" y="112"/>
                                    </p:animMotion>
                                  </p:childTnLst>
                                </p:cTn>
                              </p:par>
                              <p:par>
                                <p:cTn id="25" presetID="0" presetClass="path" presetSubtype="0" repeatCount="indefinite" accel="50000" decel="50000" fill="hold" grpId="0" nodeType="withEffect">
                                  <p:stCondLst>
                                    <p:cond delay="0"/>
                                  </p:stCondLst>
                                  <p:childTnLst>
                                    <p:animMotion origin="layout" path="M -3.33333E-6 -4.44444E-6 L -0.0868 0.22315 " pathEditMode="relative" rAng="0" ptsTypes="AA">
                                      <p:cBhvr>
                                        <p:cTn id="26" dur="2000" fill="hold"/>
                                        <p:tgtEl>
                                          <p:spTgt spid="505867"/>
                                        </p:tgtEl>
                                        <p:attrNameLst>
                                          <p:attrName>ppt_x</p:attrName>
                                          <p:attrName>ppt_y</p:attrName>
                                        </p:attrNameLst>
                                      </p:cBhvr>
                                      <p:rCtr x="-43" y="112"/>
                                    </p:animMotion>
                                  </p:childTnLst>
                                </p:cTn>
                              </p:par>
                              <p:par>
                                <p:cTn id="27" presetID="27" presetClass="emph" presetSubtype="0" repeatCount="indefinite" fill="hold" nodeType="withEffect">
                                  <p:stCondLst>
                                    <p:cond delay="4000"/>
                                  </p:stCondLst>
                                  <p:childTnLst>
                                    <p:animClr clrSpc="rgb" dir="cw">
                                      <p:cBhvr override="childStyle">
                                        <p:cTn id="28" dur="250" autoRev="1" fill="hold"/>
                                        <p:tgtEl>
                                          <p:spTgt spid="505873">
                                            <p:txEl>
                                              <p:pRg st="0" end="0"/>
                                            </p:txEl>
                                          </p:spTgt>
                                        </p:tgtEl>
                                        <p:attrNameLst>
                                          <p:attrName>style.color</p:attrName>
                                        </p:attrNameLst>
                                      </p:cBhvr>
                                      <p:to>
                                        <a:schemeClr val="bg1"/>
                                      </p:to>
                                    </p:animClr>
                                    <p:animClr clrSpc="rgb" dir="cw">
                                      <p:cBhvr>
                                        <p:cTn id="29" dur="250" autoRev="1" fill="hold"/>
                                        <p:tgtEl>
                                          <p:spTgt spid="505873">
                                            <p:txEl>
                                              <p:pRg st="0" end="0"/>
                                            </p:txEl>
                                          </p:spTgt>
                                        </p:tgtEl>
                                        <p:attrNameLst>
                                          <p:attrName>fillcolor</p:attrName>
                                        </p:attrNameLst>
                                      </p:cBhvr>
                                      <p:to>
                                        <a:schemeClr val="bg1"/>
                                      </p:to>
                                    </p:animClr>
                                    <p:set>
                                      <p:cBhvr>
                                        <p:cTn id="30" dur="250" autoRev="1" fill="hold"/>
                                        <p:tgtEl>
                                          <p:spTgt spid="505873">
                                            <p:txEl>
                                              <p:pRg st="0" end="0"/>
                                            </p:txEl>
                                          </p:spTgt>
                                        </p:tgtEl>
                                        <p:attrNameLst>
                                          <p:attrName>fill.type</p:attrName>
                                        </p:attrNameLst>
                                      </p:cBhvr>
                                      <p:to>
                                        <p:strVal val="solid"/>
                                      </p:to>
                                    </p:set>
                                    <p:set>
                                      <p:cBhvr>
                                        <p:cTn id="31" dur="250" autoRev="1" fill="hold"/>
                                        <p:tgtEl>
                                          <p:spTgt spid="505873">
                                            <p:txEl>
                                              <p:pRg st="0" end="0"/>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nodeType="clickEffect">
                                  <p:stCondLst>
                                    <p:cond delay="0"/>
                                  </p:stCondLst>
                                  <p:childTnLst>
                                    <p:animClr clrSpc="rgb" dir="cw">
                                      <p:cBhvr override="childStyle">
                                        <p:cTn id="35" dur="100" fill="hold"/>
                                        <p:tgtEl>
                                          <p:spTgt spid="505872">
                                            <p:txEl>
                                              <p:pRg st="4" end="4"/>
                                            </p:txEl>
                                          </p:spTgt>
                                        </p:tgtEl>
                                        <p:attrNameLst>
                                          <p:attrName>style.color</p:attrName>
                                        </p:attrNameLst>
                                      </p:cBhvr>
                                      <p:to>
                                        <a:schemeClr val="accent2"/>
                                      </p:to>
                                    </p:animClr>
                                    <p:animClr clrSpc="rgb" dir="cw">
                                      <p:cBhvr>
                                        <p:cTn id="36" dur="100" fill="hold"/>
                                        <p:tgtEl>
                                          <p:spTgt spid="505872">
                                            <p:txEl>
                                              <p:pRg st="4" end="4"/>
                                            </p:txEl>
                                          </p:spTgt>
                                        </p:tgtEl>
                                        <p:attrNameLst>
                                          <p:attrName>fillcolor</p:attrName>
                                        </p:attrNameLst>
                                      </p:cBhvr>
                                      <p:to>
                                        <a:schemeClr val="accent2"/>
                                      </p:to>
                                    </p:animClr>
                                    <p:set>
                                      <p:cBhvr>
                                        <p:cTn id="37" dur="100" fill="hold"/>
                                        <p:tgtEl>
                                          <p:spTgt spid="505872">
                                            <p:txEl>
                                              <p:pRg st="4" end="4"/>
                                            </p:txEl>
                                          </p:spTgt>
                                        </p:tgtEl>
                                        <p:attrNameLst>
                                          <p:attrName>fill.type</p:attrName>
                                        </p:attrNameLst>
                                      </p:cBhvr>
                                      <p:to>
                                        <p:strVal val="solid"/>
                                      </p:to>
                                    </p:set>
                                    <p:set>
                                      <p:cBhvr>
                                        <p:cTn id="38" dur="100" fill="hold"/>
                                        <p:tgtEl>
                                          <p:spTgt spid="505872">
                                            <p:txEl>
                                              <p:pRg st="4" end="4"/>
                                            </p:txEl>
                                          </p:spTgt>
                                        </p:tgtEl>
                                        <p:attrNameLst>
                                          <p:attrName>fill.on</p:attrName>
                                        </p:attrNameLst>
                                      </p:cBhvr>
                                      <p:to>
                                        <p:strVal val="true"/>
                                      </p:to>
                                    </p:set>
                                    <p:animRot by="120000">
                                      <p:cBhvr>
                                        <p:cTn id="39" dur="100" fill="hold">
                                          <p:stCondLst>
                                            <p:cond delay="0"/>
                                          </p:stCondLst>
                                        </p:cTn>
                                        <p:tgtEl>
                                          <p:spTgt spid="505872">
                                            <p:txEl>
                                              <p:pRg st="4" end="4"/>
                                            </p:txEl>
                                          </p:spTgt>
                                        </p:tgtEl>
                                        <p:attrNameLst>
                                          <p:attrName>r</p:attrName>
                                        </p:attrNameLst>
                                      </p:cBhvr>
                                    </p:animRot>
                                    <p:animRot by="-240000">
                                      <p:cBhvr>
                                        <p:cTn id="40" dur="200" fill="hold">
                                          <p:stCondLst>
                                            <p:cond delay="200"/>
                                          </p:stCondLst>
                                        </p:cTn>
                                        <p:tgtEl>
                                          <p:spTgt spid="505872">
                                            <p:txEl>
                                              <p:pRg st="4" end="4"/>
                                            </p:txEl>
                                          </p:spTgt>
                                        </p:tgtEl>
                                        <p:attrNameLst>
                                          <p:attrName>r</p:attrName>
                                        </p:attrNameLst>
                                      </p:cBhvr>
                                    </p:animRot>
                                    <p:animRot by="240000">
                                      <p:cBhvr>
                                        <p:cTn id="41" dur="200" fill="hold">
                                          <p:stCondLst>
                                            <p:cond delay="400"/>
                                          </p:stCondLst>
                                        </p:cTn>
                                        <p:tgtEl>
                                          <p:spTgt spid="505872">
                                            <p:txEl>
                                              <p:pRg st="4" end="4"/>
                                            </p:txEl>
                                          </p:spTgt>
                                        </p:tgtEl>
                                        <p:attrNameLst>
                                          <p:attrName>r</p:attrName>
                                        </p:attrNameLst>
                                      </p:cBhvr>
                                    </p:animRot>
                                    <p:animRot by="-240000">
                                      <p:cBhvr>
                                        <p:cTn id="42" dur="200" fill="hold">
                                          <p:stCondLst>
                                            <p:cond delay="600"/>
                                          </p:stCondLst>
                                        </p:cTn>
                                        <p:tgtEl>
                                          <p:spTgt spid="505872">
                                            <p:txEl>
                                              <p:pRg st="4" end="4"/>
                                            </p:txEl>
                                          </p:spTgt>
                                        </p:tgtEl>
                                        <p:attrNameLst>
                                          <p:attrName>r</p:attrName>
                                        </p:attrNameLst>
                                      </p:cBhvr>
                                    </p:animRot>
                                    <p:animRot by="120000">
                                      <p:cBhvr>
                                        <p:cTn id="43" dur="200" fill="hold">
                                          <p:stCondLst>
                                            <p:cond delay="800"/>
                                          </p:stCondLst>
                                        </p:cTn>
                                        <p:tgtEl>
                                          <p:spTgt spid="505872">
                                            <p:txEl>
                                              <p:pRg st="4" end="4"/>
                                            </p:txEl>
                                          </p:spTgt>
                                        </p:tgtEl>
                                        <p:attrNameLst>
                                          <p:attrName>r</p:attrName>
                                        </p:attrNameLst>
                                      </p:cBhvr>
                                    </p:animRot>
                                  </p:childTnLst>
                                </p:cTn>
                              </p:par>
                            </p:childTnLst>
                          </p:cTn>
                        </p:par>
                        <p:par>
                          <p:cTn id="44" fill="hold">
                            <p:stCondLst>
                              <p:cond delay="1000"/>
                            </p:stCondLst>
                            <p:childTnLst>
                              <p:par>
                                <p:cTn id="45" presetID="27" presetClass="emph" presetSubtype="0" fill="hold" grpId="0" nodeType="afterEffect">
                                  <p:stCondLst>
                                    <p:cond delay="0"/>
                                  </p:stCondLst>
                                  <p:iterate type="wd">
                                    <p:tmPct val="10000"/>
                                  </p:iterate>
                                  <p:childTnLst>
                                    <p:animClr clrSpc="rgb" dir="cw">
                                      <p:cBhvr override="childStyle">
                                        <p:cTn id="46" dur="250" autoRev="1" fill="hold"/>
                                        <p:tgtEl>
                                          <p:spTgt spid="505874"/>
                                        </p:tgtEl>
                                        <p:attrNameLst>
                                          <p:attrName>style.color</p:attrName>
                                        </p:attrNameLst>
                                      </p:cBhvr>
                                      <p:to>
                                        <a:schemeClr val="bg1"/>
                                      </p:to>
                                    </p:animClr>
                                    <p:animClr clrSpc="rgb" dir="cw">
                                      <p:cBhvr>
                                        <p:cTn id="47" dur="250" autoRev="1" fill="hold"/>
                                        <p:tgtEl>
                                          <p:spTgt spid="505874"/>
                                        </p:tgtEl>
                                        <p:attrNameLst>
                                          <p:attrName>fillcolor</p:attrName>
                                        </p:attrNameLst>
                                      </p:cBhvr>
                                      <p:to>
                                        <a:schemeClr val="bg1"/>
                                      </p:to>
                                    </p:animClr>
                                    <p:set>
                                      <p:cBhvr>
                                        <p:cTn id="48" dur="250" autoRev="1" fill="hold"/>
                                        <p:tgtEl>
                                          <p:spTgt spid="505874"/>
                                        </p:tgtEl>
                                        <p:attrNameLst>
                                          <p:attrName>fill.type</p:attrName>
                                        </p:attrNameLst>
                                      </p:cBhvr>
                                      <p:to>
                                        <p:strVal val="solid"/>
                                      </p:to>
                                    </p:set>
                                    <p:set>
                                      <p:cBhvr>
                                        <p:cTn id="49" dur="250" autoRev="1" fill="hold"/>
                                        <p:tgtEl>
                                          <p:spTgt spid="505874"/>
                                        </p:tgtEl>
                                        <p:attrNameLst>
                                          <p:attrName>fill.on</p:attrName>
                                        </p:attrNameLst>
                                      </p:cBhvr>
                                      <p:to>
                                        <p:strVal val="true"/>
                                      </p:to>
                                    </p:set>
                                  </p:childTnLst>
                                </p:cTn>
                              </p:par>
                            </p:childTnLst>
                          </p:cTn>
                        </p:par>
                        <p:par>
                          <p:cTn id="50" fill="hold">
                            <p:stCondLst>
                              <p:cond delay="2250"/>
                            </p:stCondLst>
                            <p:childTnLst>
                              <p:par>
                                <p:cTn id="51" presetID="0" presetClass="path" presetSubtype="0" accel="50000" decel="50000" fill="hold" nodeType="afterEffect">
                                  <p:stCondLst>
                                    <p:cond delay="0"/>
                                  </p:stCondLst>
                                  <p:childTnLst>
                                    <p:animMotion origin="layout" path="M 5.27778E-6 -1.48148E-6 C 0.03143 0.00209 0.06285 0.0044 0.13959 -0.08889 C 0.21633 -0.18217 0.33837 -0.37106 0.46042 -0.55972 " pathEditMode="relative" ptsTypes="aaA">
                                      <p:cBhvr>
                                        <p:cTn id="52" dur="2000" fill="hold"/>
                                        <p:tgtEl>
                                          <p:spTgt spid="2"/>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iterate type="wd">
                                    <p:tmAbs val="0"/>
                                  </p:iterate>
                                  <p:childTnLst>
                                    <p:set>
                                      <p:cBhvr>
                                        <p:cTn id="56" dur="1" fill="hold">
                                          <p:stCondLst>
                                            <p:cond delay="0"/>
                                          </p:stCondLst>
                                        </p:cTn>
                                        <p:tgtEl>
                                          <p:spTgt spid="50587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0" grpId="0" animBg="1"/>
      <p:bldP spid="505861" grpId="0" animBg="1"/>
      <p:bldP spid="505862" grpId="0" animBg="1"/>
      <p:bldP spid="505863" grpId="0" animBg="1"/>
      <p:bldP spid="505864" grpId="0" animBg="1"/>
      <p:bldP spid="505865" grpId="0" animBg="1"/>
      <p:bldP spid="505866" grpId="0" animBg="1"/>
      <p:bldP spid="505867" grpId="0" animBg="1"/>
      <p:bldP spid="505874" grpId="0"/>
      <p:bldP spid="505874"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Background</a:t>
            </a:r>
          </a:p>
          <a:p>
            <a:endParaRPr lang="en-US" dirty="0" smtClean="0"/>
          </a:p>
          <a:p>
            <a:r>
              <a:rPr lang="en-US" dirty="0" smtClean="0"/>
              <a:t>Defining </a:t>
            </a:r>
            <a:r>
              <a:rPr lang="en-US" dirty="0" smtClean="0"/>
              <a:t>Managed Services</a:t>
            </a:r>
          </a:p>
          <a:p>
            <a:endParaRPr lang="en-US" dirty="0" smtClean="0"/>
          </a:p>
          <a:p>
            <a:r>
              <a:rPr lang="en-US" dirty="0" smtClean="0"/>
              <a:t>New </a:t>
            </a:r>
            <a:r>
              <a:rPr lang="en-US" dirty="0" smtClean="0"/>
              <a:t>Trends</a:t>
            </a:r>
          </a:p>
          <a:p>
            <a:endParaRPr lang="en-US" dirty="0" smtClean="0"/>
          </a:p>
          <a:p>
            <a:r>
              <a:rPr lang="en-US" dirty="0" smtClean="0"/>
              <a:t>IT Automation Tools</a:t>
            </a:r>
          </a:p>
          <a:p>
            <a:endParaRPr lang="en-US" dirty="0" smtClean="0"/>
          </a:p>
          <a:p>
            <a:r>
              <a:rPr lang="en-US" dirty="0" smtClean="0">
                <a:solidFill>
                  <a:srgbClr val="FF0000"/>
                </a:solidFill>
              </a:rPr>
              <a:t>Summary</a:t>
            </a:r>
            <a:endParaRPr lang="en-US" dirty="0">
              <a:solidFill>
                <a:srgbClr val="FF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Thesis Statement</a:t>
            </a: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i="1" dirty="0" smtClean="0"/>
              <a:t>There is no single desktop delivery solution or technology that will EVER work for 100% of users. The future will see a blend of some local desktops and some remote, some shared and some single instance, some local apps and some streamed, some online and some offline. The "holy grail" is not a single technology that can be used for all, but a single product (or suite) that's INTEGRATED that lets all of these various technologies work together to truly provide any app, to any device, over any connection. But that is still a dream at this point.</a:t>
            </a:r>
            <a:endParaRPr lang="en-US" dirty="0" smtClean="0"/>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57200" y="1609416"/>
            <a:ext cx="7620000" cy="4846320"/>
          </a:xfrm>
        </p:spPr>
        <p:txBody>
          <a:bodyPr>
            <a:normAutofit fontScale="92500" lnSpcReduction="10000"/>
          </a:bodyPr>
          <a:lstStyle/>
          <a:p>
            <a:r>
              <a:rPr lang="en-US" dirty="0" err="1" smtClean="0"/>
              <a:t>Kaseya</a:t>
            </a:r>
            <a:r>
              <a:rPr lang="en-US" dirty="0" smtClean="0"/>
              <a:t> Staff</a:t>
            </a:r>
          </a:p>
          <a:p>
            <a:pPr lvl="1"/>
            <a:r>
              <a:rPr lang="en-US" dirty="0" smtClean="0"/>
              <a:t>Especial thanks to Charles Spencer, Mike </a:t>
            </a:r>
            <a:r>
              <a:rPr lang="en-US" dirty="0" err="1" smtClean="0"/>
              <a:t>DeArmond</a:t>
            </a:r>
            <a:r>
              <a:rPr lang="en-US" dirty="0" smtClean="0"/>
              <a:t>, Tim </a:t>
            </a:r>
            <a:r>
              <a:rPr lang="en-US" dirty="0" err="1" smtClean="0"/>
              <a:t>McCullen</a:t>
            </a:r>
            <a:r>
              <a:rPr lang="en-US" dirty="0" smtClean="0"/>
              <a:t>, Mike Hendrie, Dan Shapiro and others in the </a:t>
            </a:r>
            <a:r>
              <a:rPr lang="en-US" dirty="0" err="1" smtClean="0"/>
              <a:t>Kaseya</a:t>
            </a:r>
            <a:r>
              <a:rPr lang="en-US" dirty="0" smtClean="0"/>
              <a:t> training and support team.</a:t>
            </a:r>
          </a:p>
          <a:p>
            <a:r>
              <a:rPr lang="en-US" dirty="0" smtClean="0"/>
              <a:t>Erick </a:t>
            </a:r>
            <a:r>
              <a:rPr lang="en-US" dirty="0" smtClean="0"/>
              <a:t>Simpson, CIO of Intelligent Enterprise, MSP University </a:t>
            </a:r>
            <a:endParaRPr lang="en-US" dirty="0" smtClean="0"/>
          </a:p>
          <a:p>
            <a:pPr lvl="1"/>
            <a:r>
              <a:rPr lang="en-US" b="1" dirty="0" smtClean="0"/>
              <a:t>The Guide to a Successful Managed Services Practice</a:t>
            </a:r>
          </a:p>
          <a:p>
            <a:pPr lvl="1"/>
            <a:r>
              <a:rPr lang="en-US" b="1" dirty="0" smtClean="0"/>
              <a:t>The </a:t>
            </a:r>
            <a:r>
              <a:rPr lang="en-US" b="1" dirty="0" smtClean="0"/>
              <a:t>Best I.T. Service Delivery BOOK EVER</a:t>
            </a:r>
            <a:r>
              <a:rPr lang="en-US" b="1" dirty="0" smtClean="0"/>
              <a:t>!</a:t>
            </a:r>
            <a:endParaRPr lang="en-US" dirty="0" smtClean="0"/>
          </a:p>
          <a:p>
            <a:r>
              <a:rPr lang="en-US" dirty="0" smtClean="0"/>
              <a:t>Joe </a:t>
            </a:r>
            <a:r>
              <a:rPr lang="en-US" dirty="0" err="1" smtClean="0"/>
              <a:t>Panettieri</a:t>
            </a:r>
            <a:r>
              <a:rPr lang="en-US" dirty="0" smtClean="0"/>
              <a:t>, Editorial Director, </a:t>
            </a:r>
            <a:r>
              <a:rPr lang="en-US" dirty="0" err="1" smtClean="0"/>
              <a:t>MSPmentor</a:t>
            </a:r>
            <a:endParaRPr lang="en-US" dirty="0" smtClean="0"/>
          </a:p>
          <a:p>
            <a:r>
              <a:rPr lang="en-US" dirty="0" smtClean="0"/>
              <a:t>Gartner</a:t>
            </a:r>
          </a:p>
          <a:p>
            <a:r>
              <a:rPr lang="en-US" dirty="0" smtClean="0"/>
              <a:t>IDC</a:t>
            </a:r>
          </a:p>
          <a:p>
            <a:r>
              <a:rPr lang="en-US" dirty="0" smtClean="0"/>
              <a:t>The </a:t>
            </a:r>
            <a:r>
              <a:rPr lang="en-US" dirty="0" err="1" smtClean="0"/>
              <a:t>TechRepublic</a:t>
            </a:r>
            <a:r>
              <a:rPr lang="en-US" dirty="0" smtClean="0"/>
              <a:t> Webcasts Staff</a:t>
            </a:r>
          </a:p>
          <a:p>
            <a:r>
              <a:rPr lang="en-US" dirty="0" err="1" smtClean="0"/>
              <a:t>Autotask</a:t>
            </a:r>
            <a:r>
              <a:rPr lang="en-US" dirty="0" smtClean="0"/>
              <a:t> </a:t>
            </a:r>
            <a:r>
              <a:rPr lang="en-US" dirty="0" smtClean="0"/>
              <a:t>Staff</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Transition Now? </a:t>
            </a:r>
            <a:r>
              <a:rPr lang="en-US" sz="2800" dirty="0" smtClean="0"/>
              <a:t>(cont</a:t>
            </a:r>
            <a:r>
              <a:rPr lang="en-US" sz="2800" dirty="0" smtClean="0"/>
              <a:t>.)</a:t>
            </a:r>
            <a:br>
              <a:rPr lang="en-US" sz="2800" dirty="0" smtClean="0"/>
            </a:br>
            <a:endParaRPr lang="en-US" dirty="0"/>
          </a:p>
        </p:txBody>
      </p:sp>
      <p:sp>
        <p:nvSpPr>
          <p:cNvPr id="3" name="Content Placeholder 2"/>
          <p:cNvSpPr>
            <a:spLocks noGrp="1"/>
          </p:cNvSpPr>
          <p:nvPr>
            <p:ph idx="1"/>
          </p:nvPr>
        </p:nvSpPr>
        <p:spPr/>
        <p:txBody>
          <a:bodyPr>
            <a:normAutofit/>
          </a:bodyPr>
          <a:lstStyle/>
          <a:p>
            <a:r>
              <a:rPr lang="en-US" dirty="0" smtClean="0"/>
              <a:t>Rising acceptance of the paradigm shift to Proactive Service Delivery, the traditional “break-fix” model will become increasingly less appealing to the end-user Client. </a:t>
            </a:r>
          </a:p>
          <a:p>
            <a:endParaRPr lang="en-US" dirty="0" smtClean="0"/>
          </a:p>
          <a:p>
            <a:r>
              <a:rPr lang="en-US" dirty="0" smtClean="0"/>
              <a:t>Commoditization </a:t>
            </a:r>
            <a:r>
              <a:rPr lang="en-US" dirty="0" smtClean="0"/>
              <a:t>of these Services is inevitable, and price wars will follow soon afterwards.</a:t>
            </a:r>
            <a:endParaRPr lang="en-US" dirty="0"/>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Business </a:t>
            </a:r>
            <a:r>
              <a:rPr lang="en-US" dirty="0" smtClean="0"/>
              <a:t>Valuation</a:t>
            </a:r>
            <a:br>
              <a:rPr lang="en-US" dirty="0" smtClean="0"/>
            </a:br>
            <a:endParaRPr lang="en-US" dirty="0"/>
          </a:p>
        </p:txBody>
      </p:sp>
      <p:sp>
        <p:nvSpPr>
          <p:cNvPr id="3" name="Content Placeholder 2"/>
          <p:cNvSpPr>
            <a:spLocks noGrp="1"/>
          </p:cNvSpPr>
          <p:nvPr>
            <p:ph idx="1"/>
          </p:nvPr>
        </p:nvSpPr>
        <p:spPr/>
        <p:txBody>
          <a:bodyPr>
            <a:normAutofit/>
          </a:bodyPr>
          <a:lstStyle/>
          <a:p>
            <a:r>
              <a:rPr lang="en-US" b="1" i="1" dirty="0" smtClean="0"/>
              <a:t>The key to maximizing the value of an organization is in maximizing consistent Earnings over time.</a:t>
            </a:r>
          </a:p>
          <a:p>
            <a:endParaRPr lang="en-US" b="1" i="1" dirty="0" smtClean="0"/>
          </a:p>
          <a:p>
            <a:r>
              <a:rPr lang="en-US" dirty="0" smtClean="0"/>
              <a:t>Characteristics of break-fix service</a:t>
            </a:r>
          </a:p>
          <a:p>
            <a:pPr lvl="1"/>
            <a:r>
              <a:rPr lang="en-US" dirty="0" smtClean="0"/>
              <a:t>Working long hours</a:t>
            </a:r>
          </a:p>
          <a:p>
            <a:pPr lvl="1"/>
            <a:r>
              <a:rPr lang="en-US" dirty="0" smtClean="0"/>
              <a:t>Reacting to clients needs</a:t>
            </a:r>
          </a:p>
          <a:p>
            <a:pPr lvl="1"/>
            <a:r>
              <a:rPr lang="en-US" dirty="0" smtClean="0"/>
              <a:t>Never have time to take the time off</a:t>
            </a:r>
          </a:p>
          <a:p>
            <a:pPr lvl="1"/>
            <a:r>
              <a:rPr lang="en-US" dirty="0" smtClean="0"/>
              <a:t>Does NOT provide a consistent earning over time!</a:t>
            </a:r>
          </a:p>
        </p:txBody>
      </p:sp>
      <p:sp>
        <p:nvSpPr>
          <p:cNvPr id="4" name="Rectangle 3"/>
          <p:cNvSpPr/>
          <p:nvPr/>
        </p:nvSpPr>
        <p:spPr>
          <a:xfrm>
            <a:off x="685800" y="6488668"/>
            <a:ext cx="7848600" cy="369332"/>
          </a:xfrm>
          <a:prstGeom prst="rect">
            <a:avLst/>
          </a:prstGeom>
        </p:spPr>
        <p:txBody>
          <a:bodyPr wrap="square">
            <a:spAutoFit/>
          </a:bodyPr>
          <a:lstStyle/>
          <a:p>
            <a:r>
              <a:rPr lang="en-US" i="1" dirty="0" smtClean="0">
                <a:solidFill>
                  <a:schemeClr val="bg1">
                    <a:lumMod val="50000"/>
                  </a:schemeClr>
                </a:solidFill>
              </a:rPr>
              <a:t>The Guide to a Successful Managed Services Practice by Erick Simpson</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5313</TotalTime>
  <Words>4631</Words>
  <Application>Microsoft Office PowerPoint</Application>
  <PresentationFormat>On-screen Show (4:3)</PresentationFormat>
  <Paragraphs>570</Paragraphs>
  <Slides>73</Slides>
  <Notes>19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73</vt:i4>
      </vt:variant>
    </vt:vector>
  </HeadingPairs>
  <TitlesOfParts>
    <vt:vector size="77" baseType="lpstr">
      <vt:lpstr>Opulent</vt:lpstr>
      <vt:lpstr>Graphique</vt:lpstr>
      <vt:lpstr>Microsoft Graph Chart</vt:lpstr>
      <vt:lpstr>Microsoft Visio Drawing</vt:lpstr>
      <vt:lpstr>Introduction to IT Automation</vt:lpstr>
      <vt:lpstr>Motivation </vt:lpstr>
      <vt:lpstr>Why It automation?</vt:lpstr>
      <vt:lpstr>Scale with IT Automation </vt:lpstr>
      <vt:lpstr>Slide 5</vt:lpstr>
      <vt:lpstr>Slide 6</vt:lpstr>
      <vt:lpstr>Why Transition Now? </vt:lpstr>
      <vt:lpstr>Why Transition Now? (cont.) </vt:lpstr>
      <vt:lpstr>The Business Valuation </vt:lpstr>
      <vt:lpstr>The Business Valuation (cont.)</vt:lpstr>
      <vt:lpstr>The Business Valuation (cont.)</vt:lpstr>
      <vt:lpstr>Exit Strategy </vt:lpstr>
      <vt:lpstr>Agenda </vt:lpstr>
      <vt:lpstr>Traditional SMB IT Service </vt:lpstr>
      <vt:lpstr>Managed Service Practice </vt:lpstr>
      <vt:lpstr>Transition Challenges </vt:lpstr>
      <vt:lpstr>Agenda </vt:lpstr>
      <vt:lpstr>Managed Services </vt:lpstr>
      <vt:lpstr>Managed Services? </vt:lpstr>
      <vt:lpstr>Benefits to You </vt:lpstr>
      <vt:lpstr>Benefits to Your Clients </vt:lpstr>
      <vt:lpstr>Managed Services Offerings </vt:lpstr>
      <vt:lpstr>1. Network Monitoring &amp; Management</vt:lpstr>
      <vt:lpstr>Characteristics of a Good Network Monitoring Tools </vt:lpstr>
      <vt:lpstr>What should be monitored? </vt:lpstr>
      <vt:lpstr>Automating Common IT Tasks </vt:lpstr>
      <vt:lpstr>Managed Services Offerings</vt:lpstr>
      <vt:lpstr>2. Help Desk</vt:lpstr>
      <vt:lpstr>Help Desk Offerings</vt:lpstr>
      <vt:lpstr>Limiting the On Site Visits</vt:lpstr>
      <vt:lpstr>Limiting the On-Site Visits (cont.)</vt:lpstr>
      <vt:lpstr>Limiting the On-Site Visits (cont.)</vt:lpstr>
      <vt:lpstr>Limiting the On-Site Visits (cont.)</vt:lpstr>
      <vt:lpstr>What Types of Clients Should you Get?</vt:lpstr>
      <vt:lpstr>Help Desk Best Practices</vt:lpstr>
      <vt:lpstr>Duties for a Successful Help Desk</vt:lpstr>
      <vt:lpstr>Service Level Agreement</vt:lpstr>
      <vt:lpstr>Help Desk Support Tiers</vt:lpstr>
      <vt:lpstr>Service Request Escalation Procedure</vt:lpstr>
      <vt:lpstr>Service Request Escalation Procedure (Cont.)</vt:lpstr>
      <vt:lpstr>Service Request Escalation Procedure (Cont.)</vt:lpstr>
      <vt:lpstr>Service Request Escalation Procedure (Cont.)</vt:lpstr>
      <vt:lpstr>Service Request Escalation Procedure (Cont.)</vt:lpstr>
      <vt:lpstr>Service Request Escalation Procedure (Cont.)</vt:lpstr>
      <vt:lpstr>Service Request Escalation Procedure (Cont.)</vt:lpstr>
      <vt:lpstr>Evaluating a Help Desk SW Package</vt:lpstr>
      <vt:lpstr>Evaluating a Help Desk SW Package (cont.)</vt:lpstr>
      <vt:lpstr>Evaluating a Help Desk SW Package (cont.)</vt:lpstr>
      <vt:lpstr>Managed Services Offerings</vt:lpstr>
      <vt:lpstr>3. Vendor Management</vt:lpstr>
      <vt:lpstr>Infrastructure Vendor Management</vt:lpstr>
      <vt:lpstr>Infrastructure Vendor Management (cont.)</vt:lpstr>
      <vt:lpstr>Benefits of Vendor Management</vt:lpstr>
      <vt:lpstr>Summary of Your Service Offerings</vt:lpstr>
      <vt:lpstr>Agenda </vt:lpstr>
      <vt:lpstr>Trends </vt:lpstr>
      <vt:lpstr>Virtualization </vt:lpstr>
      <vt:lpstr>Slide 58</vt:lpstr>
      <vt:lpstr>Merrill Lynch Report </vt:lpstr>
      <vt:lpstr>Virtualization Market Opportunity</vt:lpstr>
      <vt:lpstr>Virtualization Technology  Providers and Contributors in 2008</vt:lpstr>
      <vt:lpstr>Agenda </vt:lpstr>
      <vt:lpstr>What Services to Include in SLAs </vt:lpstr>
      <vt:lpstr>Some Popular Network Monitoring Tools</vt:lpstr>
      <vt:lpstr>Help Desk Software Vendors</vt:lpstr>
      <vt:lpstr>Why Kaseya was Selected to be Used for This Class?</vt:lpstr>
      <vt:lpstr>Kaseya Green Initiative</vt:lpstr>
      <vt:lpstr> What Kaseya’s Framework Provides</vt:lpstr>
      <vt:lpstr>Flexible Deployment </vt:lpstr>
      <vt:lpstr>Kaseya Agent Topography Simulation</vt:lpstr>
      <vt:lpstr>Agenda </vt:lpstr>
      <vt:lpstr>Thesis Statement</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a Successful Managed Services Practice</dc:title>
  <dc:creator>sadjadi</dc:creator>
  <cp:lastModifiedBy>sadjadi</cp:lastModifiedBy>
  <cp:revision>374</cp:revision>
  <dcterms:created xsi:type="dcterms:W3CDTF">2006-08-16T00:00:00Z</dcterms:created>
  <dcterms:modified xsi:type="dcterms:W3CDTF">2009-01-06T16:51:23Z</dcterms:modified>
</cp:coreProperties>
</file>