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bin" ContentType="application/vnd.ms-powerpoint.smartTags"/>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5" r:id="rId26"/>
    <p:sldId id="318" r:id="rId27"/>
    <p:sldId id="319" r:id="rId28"/>
    <p:sldId id="320" r:id="rId29"/>
    <p:sldId id="321" r:id="rId30"/>
    <p:sldId id="322" r:id="rId31"/>
    <p:sldId id="323" r:id="rId32"/>
  </p:sldIdLst>
  <p:sldSz cx="9144000" cy="6858000" type="screen4x3"/>
  <p:notesSz cx="6858000" cy="9144000"/>
  <p:smartTags r:id="rId3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varScale="1">
        <p:scale>
          <a:sx n="67" d="100"/>
          <a:sy n="67" d="100"/>
        </p:scale>
        <p:origin x="-11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06/relationships/smartTags" Target="smartTags.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4/4/2010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4/4/2010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4/4/2010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4/4/2010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4/4/2010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4/4/2010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r>
              <a:rPr lang="en-US" dirty="0"/>
              <a:t>A Feature-Based Analysis &amp; Comparison of IT Automation Tools: </a:t>
            </a:r>
            <a:br>
              <a:rPr lang="en-US" dirty="0"/>
            </a:br>
            <a:r>
              <a:rPr lang="en-US" dirty="0"/>
              <a:t>Comparing </a:t>
            </a:r>
            <a:r>
              <a:rPr lang="en-US" dirty="0" err="1"/>
              <a:t>Kaseya</a:t>
            </a:r>
            <a:r>
              <a:rPr lang="en-US" dirty="0"/>
              <a:t> to &lt;Your Tool&gt;</a:t>
            </a:r>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&lt;your name&gt; &amp; &lt;your teammate name&gt;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remote control ability</a:t>
            </a:r>
            <a:endParaRPr lang="en-US" dirty="0"/>
          </a:p>
          <a:p>
            <a:pPr lvl="0"/>
            <a:r>
              <a:rPr lang="en-US" i="1" dirty="0"/>
              <a:t>Discuss what can be done with remote control (file transfer, etc)</a:t>
            </a:r>
            <a:endParaRPr lang="en-US" dirty="0"/>
          </a:p>
          <a:p>
            <a:pPr lvl="0"/>
            <a:r>
              <a:rPr lang="en-US" i="1" dirty="0"/>
              <a:t>Use the </a:t>
            </a:r>
            <a:r>
              <a:rPr lang="en-US" i="1" dirty="0" err="1"/>
              <a:t>Kaseya</a:t>
            </a:r>
            <a:r>
              <a:rPr lang="en-US" i="1" dirty="0"/>
              <a:t> Remote Control module as a reference.</a:t>
            </a:r>
            <a:endParaRPr lang="en-US" dirty="0"/>
          </a:p>
          <a:p>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t>
            </a:r>
            <a:r>
              <a:rPr lang="en-US" b="1" dirty="0"/>
              <a:t>Automation</a:t>
            </a:r>
            <a:endParaRPr lang="en-US" dirty="0"/>
          </a:p>
        </p:txBody>
      </p:sp>
      <p:sp>
        <p:nvSpPr>
          <p:cNvPr id="3" name="Content Placeholder 2"/>
          <p:cNvSpPr>
            <a:spLocks noGrp="1"/>
          </p:cNvSpPr>
          <p:nvPr>
            <p:ph idx="1"/>
          </p:nvPr>
        </p:nvSpPr>
        <p:spPr/>
        <p:txBody>
          <a:bodyPr/>
          <a:lstStyle/>
          <a:p>
            <a:pPr lvl="0"/>
            <a:r>
              <a:rPr lang="en-US" i="1" dirty="0"/>
              <a:t>Discuss if the researched solution has a built-in support for automation, such as agent procedures, scripts, etc.</a:t>
            </a:r>
            <a:endParaRPr lang="en-US" dirty="0"/>
          </a:p>
          <a:p>
            <a:pPr lvl="0"/>
            <a:r>
              <a:rPr lang="en-US" i="1" dirty="0"/>
              <a:t>Discuss if the researched solution supports using other automation scripts</a:t>
            </a:r>
            <a:endParaRPr lang="en-US" dirty="0"/>
          </a:p>
          <a:p>
            <a:pPr lvl="0"/>
            <a:r>
              <a:rPr lang="en-US" i="1" dirty="0"/>
              <a:t>Discuss the strength, level of sophistication, and ease of use for the supported automation in this solution.</a:t>
            </a:r>
            <a:endParaRPr lang="en-US" dirty="0"/>
          </a:p>
          <a:p>
            <a:pPr lvl="0"/>
            <a:r>
              <a:rPr lang="en-US" i="1" dirty="0"/>
              <a:t>Use the </a:t>
            </a:r>
            <a:r>
              <a:rPr lang="en-US" i="1" dirty="0" err="1"/>
              <a:t>Kaseya</a:t>
            </a:r>
            <a:r>
              <a:rPr lang="en-US" i="1" dirty="0"/>
              <a:t> Agent Procedure module as a reference.</a:t>
            </a:r>
            <a:endParaRPr lang="en-US" dirty="0"/>
          </a:p>
          <a:p>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a:t>
            </a:r>
            <a:r>
              <a:rPr lang="en-US" b="1" dirty="0"/>
              <a:t>Monitoring</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monitoring ability</a:t>
            </a:r>
            <a:endParaRPr lang="en-US" dirty="0"/>
          </a:p>
          <a:p>
            <a:pPr lvl="0"/>
            <a:r>
              <a:rPr lang="en-US" i="1" dirty="0"/>
              <a:t>Discuss how monitoring is accomplished </a:t>
            </a:r>
            <a:endParaRPr lang="en-US" dirty="0"/>
          </a:p>
          <a:p>
            <a:pPr lvl="0"/>
            <a:r>
              <a:rPr lang="en-US" i="1" dirty="0"/>
              <a:t>Discuss what can and cannot be monitored</a:t>
            </a:r>
            <a:endParaRPr lang="en-US" dirty="0"/>
          </a:p>
          <a:p>
            <a:pPr lvl="0"/>
            <a:r>
              <a:rPr lang="en-US" i="1" dirty="0"/>
              <a:t>Discuss what monitoring information can and cannot be attained</a:t>
            </a:r>
            <a:endParaRPr lang="en-US" dirty="0"/>
          </a:p>
          <a:p>
            <a:pPr lvl="0"/>
            <a:r>
              <a:rPr lang="en-US" i="1" dirty="0"/>
              <a:t>Use the </a:t>
            </a:r>
            <a:r>
              <a:rPr lang="en-US" i="1" dirty="0" err="1"/>
              <a:t>Kaseya</a:t>
            </a:r>
            <a:r>
              <a:rPr lang="en-US" i="1" dirty="0"/>
              <a:t> Monitoring module as a reference</a:t>
            </a:r>
            <a:r>
              <a:rPr lang="en-US" i="1" dirty="0"/>
              <a: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a:t>
            </a:r>
            <a:r>
              <a:rPr lang="en-US" b="1" dirty="0"/>
              <a:t>Management</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patch management ability</a:t>
            </a:r>
            <a:endParaRPr lang="en-US" dirty="0"/>
          </a:p>
          <a:p>
            <a:pPr lvl="0"/>
            <a:r>
              <a:rPr lang="en-US" i="1" dirty="0"/>
              <a:t>Discuss how patch management is accomplished </a:t>
            </a:r>
            <a:endParaRPr lang="en-US" dirty="0"/>
          </a:p>
          <a:p>
            <a:pPr lvl="0"/>
            <a:r>
              <a:rPr lang="en-US" i="1" dirty="0"/>
              <a:t>Discuss what can and cannot be patched</a:t>
            </a:r>
            <a:endParaRPr lang="en-US" dirty="0"/>
          </a:p>
          <a:p>
            <a:pPr lvl="0"/>
            <a:r>
              <a:rPr lang="en-US" i="1" dirty="0"/>
              <a:t>Discuss what patch management information can and cannot be attained</a:t>
            </a:r>
            <a:endParaRPr lang="en-US" dirty="0"/>
          </a:p>
          <a:p>
            <a:pPr lvl="0"/>
            <a:r>
              <a:rPr lang="en-US" i="1" dirty="0"/>
              <a:t>Use the </a:t>
            </a:r>
            <a:r>
              <a:rPr lang="en-US" i="1" dirty="0" err="1"/>
              <a:t>Kaseya</a:t>
            </a:r>
            <a:r>
              <a:rPr lang="en-US" i="1" dirty="0"/>
              <a:t> Patch Management module as a reference</a:t>
            </a:r>
            <a:r>
              <a:rPr lang="en-US" i="1" dirty="0"/>
              <a: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backup &amp; disaster recovery ability</a:t>
            </a:r>
            <a:endParaRPr lang="en-US" dirty="0"/>
          </a:p>
          <a:p>
            <a:pPr lvl="0"/>
            <a:r>
              <a:rPr lang="en-US" i="1" dirty="0"/>
              <a:t>Discuss how backup &amp; disaster recovery is accomplished </a:t>
            </a:r>
            <a:endParaRPr lang="en-US" dirty="0"/>
          </a:p>
          <a:p>
            <a:pPr lvl="0"/>
            <a:r>
              <a:rPr lang="en-US" i="1" dirty="0"/>
              <a:t>Discuss what can and cannot be backup and recovered</a:t>
            </a:r>
            <a:endParaRPr lang="en-US" dirty="0"/>
          </a:p>
          <a:p>
            <a:pPr lvl="0"/>
            <a:r>
              <a:rPr lang="en-US" i="1" dirty="0"/>
              <a:t>Discuss what backup &amp; disaster recovery information can and cannot be attained</a:t>
            </a:r>
            <a:endParaRPr lang="en-US" dirty="0"/>
          </a:p>
          <a:p>
            <a:pPr lvl="0"/>
            <a:r>
              <a:rPr lang="en-US" i="1" dirty="0"/>
              <a:t>Use the </a:t>
            </a:r>
            <a:r>
              <a:rPr lang="en-US" i="1" dirty="0" err="1"/>
              <a:t>Kaseya</a:t>
            </a:r>
            <a:r>
              <a:rPr lang="en-US" i="1" dirty="0"/>
              <a:t> BUDR module as a reference</a:t>
            </a:r>
            <a:r>
              <a:rPr lang="en-US" i="1" dirty="0"/>
              <a: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a:t>
            </a:r>
            <a:r>
              <a:rPr lang="en-US" b="1" dirty="0"/>
              <a:t>Security</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endpoint security ability</a:t>
            </a:r>
            <a:endParaRPr lang="en-US" dirty="0"/>
          </a:p>
          <a:p>
            <a:pPr lvl="0"/>
            <a:r>
              <a:rPr lang="en-US" i="1" dirty="0"/>
              <a:t>Discuss how endpoint security is accomplished </a:t>
            </a:r>
            <a:endParaRPr lang="en-US" dirty="0"/>
          </a:p>
          <a:p>
            <a:pPr lvl="0"/>
            <a:r>
              <a:rPr lang="en-US" i="1" dirty="0"/>
              <a:t>Discuss what can and cannot be secured via endpoint security</a:t>
            </a:r>
            <a:endParaRPr lang="en-US" dirty="0"/>
          </a:p>
          <a:p>
            <a:pPr lvl="0"/>
            <a:r>
              <a:rPr lang="en-US" i="1" dirty="0"/>
              <a:t>Discuss what endpoint security information can and cannot be attained</a:t>
            </a:r>
            <a:endParaRPr lang="en-US" dirty="0"/>
          </a:p>
          <a:p>
            <a:pPr lvl="0"/>
            <a:r>
              <a:rPr lang="en-US" i="1" dirty="0"/>
              <a:t>Use the </a:t>
            </a:r>
            <a:r>
              <a:rPr lang="en-US" i="1" dirty="0" err="1"/>
              <a:t>Kaseya</a:t>
            </a:r>
            <a:r>
              <a:rPr lang="en-US" i="1" dirty="0"/>
              <a:t> KES module as a reference.</a:t>
            </a:r>
            <a:endParaRPr lang="en-US" dirty="0"/>
          </a:p>
          <a:p>
            <a:pPr>
              <a:buNone/>
            </a:pP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 User State Management </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user state management ability</a:t>
            </a:r>
            <a:endParaRPr lang="en-US" dirty="0"/>
          </a:p>
          <a:p>
            <a:pPr lvl="0"/>
            <a:r>
              <a:rPr lang="en-US" i="1" dirty="0"/>
              <a:t>Discuss how user state management is accomplished </a:t>
            </a:r>
            <a:endParaRPr lang="en-US" dirty="0"/>
          </a:p>
          <a:p>
            <a:pPr lvl="0"/>
            <a:r>
              <a:rPr lang="en-US" i="1" dirty="0"/>
              <a:t>Discuss what user state can and cannot be managed</a:t>
            </a:r>
            <a:endParaRPr lang="en-US" dirty="0"/>
          </a:p>
          <a:p>
            <a:pPr lvl="0"/>
            <a:r>
              <a:rPr lang="en-US" i="1" dirty="0"/>
              <a:t>Discuss what user state management information can and cannot be attained</a:t>
            </a:r>
            <a:endParaRPr lang="en-US" dirty="0"/>
          </a:p>
          <a:p>
            <a:pPr lvl="0"/>
            <a:r>
              <a:rPr lang="en-US" i="1" dirty="0"/>
              <a:t>Use the </a:t>
            </a:r>
            <a:r>
              <a:rPr lang="en-US" i="1" dirty="0" err="1"/>
              <a:t>Kaseya</a:t>
            </a:r>
            <a:r>
              <a:rPr lang="en-US" i="1" dirty="0"/>
              <a:t> KDPM module as a reference.</a:t>
            </a:r>
            <a:endParaRPr lang="en-US" dirty="0"/>
          </a:p>
          <a:p>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1.10 Help Desk </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help desk ability</a:t>
            </a:r>
            <a:endParaRPr lang="en-US" dirty="0"/>
          </a:p>
          <a:p>
            <a:pPr lvl="0"/>
            <a:r>
              <a:rPr lang="en-US" i="1" dirty="0"/>
              <a:t>Discuss how help desk is accomplished </a:t>
            </a:r>
            <a:endParaRPr lang="en-US" dirty="0"/>
          </a:p>
          <a:p>
            <a:pPr lvl="0"/>
            <a:r>
              <a:rPr lang="en-US" i="1" dirty="0"/>
              <a:t>Discuss what help desk information can and cannot be attained</a:t>
            </a:r>
            <a:endParaRPr lang="en-US" dirty="0"/>
          </a:p>
          <a:p>
            <a:pPr lvl="0"/>
            <a:r>
              <a:rPr lang="en-US" i="1" dirty="0"/>
              <a:t>Use the </a:t>
            </a:r>
            <a:r>
              <a:rPr lang="en-US" i="1" dirty="0" err="1"/>
              <a:t>Kaseya</a:t>
            </a:r>
            <a:r>
              <a:rPr lang="en-US" i="1" dirty="0"/>
              <a:t> Ticketing and Service Desk modules as reference.</a:t>
            </a:r>
            <a:endParaRPr lang="en-US" dirty="0"/>
          </a:p>
          <a:p>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1.11 </a:t>
            </a:r>
            <a:r>
              <a:rPr lang="en-US" b="1" dirty="0"/>
              <a:t>Reporting</a:t>
            </a:r>
            <a:endParaRPr lang="en-US" dirty="0"/>
          </a:p>
        </p:txBody>
      </p:sp>
      <p:sp>
        <p:nvSpPr>
          <p:cNvPr id="3" name="Content Placeholder 2"/>
          <p:cNvSpPr>
            <a:spLocks noGrp="1"/>
          </p:cNvSpPr>
          <p:nvPr>
            <p:ph idx="1"/>
          </p:nvPr>
        </p:nvSpPr>
        <p:spPr/>
        <p:txBody>
          <a:bodyPr/>
          <a:lstStyle/>
          <a:p>
            <a:pPr lvl="0"/>
            <a:r>
              <a:rPr lang="en-US" i="1" dirty="0"/>
              <a:t>Discuss if the researched solution provides predefined executive summary reports</a:t>
            </a:r>
            <a:endParaRPr lang="en-US" dirty="0"/>
          </a:p>
          <a:p>
            <a:pPr lvl="0"/>
            <a:r>
              <a:rPr lang="en-US" i="1" dirty="0"/>
              <a:t>Discuss if the researched solution provides customized reports</a:t>
            </a:r>
            <a:endParaRPr lang="en-US" dirty="0"/>
          </a:p>
          <a:p>
            <a:pPr lvl="0"/>
            <a:r>
              <a:rPr lang="en-US" i="1" dirty="0"/>
              <a:t>Discuss the strength, level of sophistication, and the ease of use for developing new reports</a:t>
            </a:r>
            <a:endParaRPr lang="en-US" dirty="0"/>
          </a:p>
          <a:p>
            <a:pPr lvl="0"/>
            <a:r>
              <a:rPr lang="en-US" i="1" dirty="0"/>
              <a:t>Use the </a:t>
            </a:r>
            <a:r>
              <a:rPr lang="en-US" i="1" dirty="0" err="1"/>
              <a:t>Kaseya</a:t>
            </a:r>
            <a:r>
              <a:rPr lang="en-US" i="1" dirty="0"/>
              <a:t> Info Center module as a reference.</a:t>
            </a:r>
            <a:endParaRPr lang="en-US" dirty="0"/>
          </a:p>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1.12 System/User/Admin </a:t>
            </a:r>
            <a:r>
              <a:rPr lang="en-US" b="1" dirty="0"/>
              <a:t>Management</a:t>
            </a:r>
            <a:endParaRPr lang="en-US" dirty="0"/>
          </a:p>
        </p:txBody>
      </p:sp>
      <p:sp>
        <p:nvSpPr>
          <p:cNvPr id="3" name="Content Placeholder 2"/>
          <p:cNvSpPr>
            <a:spLocks noGrp="1"/>
          </p:cNvSpPr>
          <p:nvPr>
            <p:ph idx="1"/>
          </p:nvPr>
        </p:nvSpPr>
        <p:spPr/>
        <p:txBody>
          <a:bodyPr/>
          <a:lstStyle/>
          <a:p>
            <a:pPr lvl="0"/>
            <a:r>
              <a:rPr lang="en-US" sz="2000" i="1" dirty="0"/>
              <a:t>Discuss if the researched solution provides configuring the system to the users’ needs</a:t>
            </a:r>
            <a:endParaRPr lang="en-US" sz="2000" dirty="0"/>
          </a:p>
          <a:p>
            <a:pPr lvl="0"/>
            <a:r>
              <a:rPr lang="en-US" sz="2000" i="1" dirty="0"/>
              <a:t>Discuss if the researched solution provides a way to restrict access of different functionalities to different admin users</a:t>
            </a:r>
            <a:endParaRPr lang="en-US" sz="2000" dirty="0"/>
          </a:p>
          <a:p>
            <a:pPr lvl="0"/>
            <a:r>
              <a:rPr lang="en-US" sz="2000" i="1" dirty="0"/>
              <a:t>Discuss if the researched solution provides a way to restrict access of different machines, objects, etc. to different admin users</a:t>
            </a:r>
            <a:endParaRPr lang="en-US" sz="2000" dirty="0"/>
          </a:p>
          <a:p>
            <a:pPr lvl="0"/>
            <a:r>
              <a:rPr lang="en-US" sz="2000" i="1" dirty="0"/>
              <a:t>Discuss the strength, level of sophistication, and the ease of use for defining new users, their access rights, scope of work, etc. </a:t>
            </a:r>
            <a:endParaRPr lang="en-US" sz="2000" dirty="0"/>
          </a:p>
          <a:p>
            <a:r>
              <a:rPr lang="en-US" sz="2000" i="1" dirty="0"/>
              <a:t>Use the </a:t>
            </a:r>
            <a:r>
              <a:rPr lang="en-US" sz="2000" i="1" dirty="0" err="1"/>
              <a:t>Kaseya</a:t>
            </a:r>
            <a:r>
              <a:rPr lang="en-US" sz="2000" i="1" dirty="0"/>
              <a:t> System module as a reference.</a:t>
            </a:r>
            <a:endParaRPr lang="en-US" sz="2000"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1.13 </a:t>
            </a:r>
            <a:r>
              <a:rPr lang="en-US" b="1" dirty="0"/>
              <a:t>Usability</a:t>
            </a:r>
            <a:endParaRPr lang="en-US" dirty="0"/>
          </a:p>
        </p:txBody>
      </p:sp>
      <p:sp>
        <p:nvSpPr>
          <p:cNvPr id="3" name="Content Placeholder 2"/>
          <p:cNvSpPr>
            <a:spLocks noGrp="1"/>
          </p:cNvSpPr>
          <p:nvPr>
            <p:ph idx="1"/>
          </p:nvPr>
        </p:nvSpPr>
        <p:spPr/>
        <p:txBody>
          <a:bodyPr/>
          <a:lstStyle/>
          <a:p>
            <a:pPr lvl="0"/>
            <a:r>
              <a:rPr lang="en-US" sz="2400" i="1" dirty="0"/>
              <a:t>Discuss the overall usability of the researched solution</a:t>
            </a:r>
            <a:endParaRPr lang="en-US" sz="3200" dirty="0"/>
          </a:p>
          <a:p>
            <a:pPr lvl="1"/>
            <a:r>
              <a:rPr lang="en-US" i="1" dirty="0"/>
              <a:t>Is the interface Web-based?</a:t>
            </a:r>
            <a:endParaRPr lang="en-US" sz="2800" dirty="0"/>
          </a:p>
          <a:p>
            <a:pPr lvl="1"/>
            <a:r>
              <a:rPr lang="en-US" i="1" dirty="0"/>
              <a:t>Is the interface user friendly?</a:t>
            </a:r>
            <a:endParaRPr lang="en-US" sz="2800" dirty="0"/>
          </a:p>
          <a:p>
            <a:pPr lvl="1"/>
            <a:r>
              <a:rPr lang="en-US" i="1" dirty="0"/>
              <a:t>How steep is the learning curve?</a:t>
            </a:r>
            <a:endParaRPr lang="en-US" sz="2800" dirty="0"/>
          </a:p>
          <a:p>
            <a:pPr lvl="1"/>
            <a:r>
              <a:rPr lang="en-US" i="1" dirty="0"/>
              <a:t>Do you need to jump from one interface to another one to accomplish a task or everything is well integrated into one portal (compare with the </a:t>
            </a:r>
            <a:r>
              <a:rPr lang="en-US" i="1" dirty="0" err="1"/>
              <a:t>Kaseya</a:t>
            </a:r>
            <a:r>
              <a:rPr lang="en-US" i="1" dirty="0"/>
              <a:t> Web-based portal)?</a:t>
            </a:r>
            <a:endParaRPr lang="en-US" sz="2800" dirty="0"/>
          </a:p>
          <a:p>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1.14 </a:t>
            </a:r>
            <a:r>
              <a:rPr lang="en-US" b="1" dirty="0"/>
              <a:t>Reliability</a:t>
            </a:r>
            <a:endParaRPr lang="en-US" dirty="0"/>
          </a:p>
        </p:txBody>
      </p:sp>
      <p:sp>
        <p:nvSpPr>
          <p:cNvPr id="3" name="Content Placeholder 2"/>
          <p:cNvSpPr>
            <a:spLocks noGrp="1"/>
          </p:cNvSpPr>
          <p:nvPr>
            <p:ph idx="1"/>
          </p:nvPr>
        </p:nvSpPr>
        <p:spPr/>
        <p:txBody>
          <a:bodyPr/>
          <a:lstStyle/>
          <a:p>
            <a:pPr lvl="0"/>
            <a:r>
              <a:rPr lang="en-US" sz="2400" i="1" dirty="0"/>
              <a:t>Discuss the overall reliability of the researched solution</a:t>
            </a:r>
            <a:endParaRPr lang="en-US" sz="3200" dirty="0"/>
          </a:p>
          <a:p>
            <a:pPr lvl="1"/>
            <a:r>
              <a:rPr lang="en-US" i="1" dirty="0"/>
              <a:t>How often the system may not be available and for how long (refer to customer online reviews)?</a:t>
            </a:r>
            <a:endParaRPr lang="en-US" sz="2800" dirty="0"/>
          </a:p>
          <a:p>
            <a:pPr lvl="1"/>
            <a:r>
              <a:rPr lang="en-US" i="1" dirty="0"/>
              <a:t>How robust are the functionalities?</a:t>
            </a:r>
            <a:endParaRPr lang="en-US" sz="2800" dirty="0"/>
          </a:p>
          <a:p>
            <a:pPr lvl="1"/>
            <a:r>
              <a:rPr lang="en-US" i="1" dirty="0"/>
              <a:t>How comprehensive are the functions (e.g., backup and disaster recovery, security, etc.)?</a:t>
            </a:r>
            <a:endParaRPr lang="en-US" sz="2800" dirty="0"/>
          </a:p>
          <a:p>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1.15 Performance </a:t>
            </a:r>
            <a:endParaRPr lang="en-US" dirty="0"/>
          </a:p>
        </p:txBody>
      </p:sp>
      <p:sp>
        <p:nvSpPr>
          <p:cNvPr id="3" name="Content Placeholder 2"/>
          <p:cNvSpPr>
            <a:spLocks noGrp="1"/>
          </p:cNvSpPr>
          <p:nvPr>
            <p:ph idx="1"/>
          </p:nvPr>
        </p:nvSpPr>
        <p:spPr/>
        <p:txBody>
          <a:bodyPr/>
          <a:lstStyle/>
          <a:p>
            <a:pPr lvl="0"/>
            <a:r>
              <a:rPr lang="en-US" sz="2400" i="1" dirty="0"/>
              <a:t>Discuss the overall performance of the researched solution</a:t>
            </a:r>
            <a:endParaRPr lang="en-US" sz="3200" dirty="0"/>
          </a:p>
          <a:p>
            <a:pPr lvl="1"/>
            <a:r>
              <a:rPr lang="en-US" i="1" dirty="0"/>
              <a:t>How fast does the system perform in general?</a:t>
            </a:r>
            <a:endParaRPr lang="en-US" sz="2800" dirty="0"/>
          </a:p>
          <a:p>
            <a:pPr lvl="1"/>
            <a:r>
              <a:rPr lang="en-US" i="1" dirty="0"/>
              <a:t>How responsive is the system?</a:t>
            </a:r>
            <a:endParaRPr lang="en-US" sz="2800" dirty="0"/>
          </a:p>
          <a:p>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1.16 Supportability </a:t>
            </a:r>
            <a:endParaRPr lang="en-US" dirty="0"/>
          </a:p>
        </p:txBody>
      </p:sp>
      <p:sp>
        <p:nvSpPr>
          <p:cNvPr id="3" name="Content Placeholder 2"/>
          <p:cNvSpPr>
            <a:spLocks noGrp="1"/>
          </p:cNvSpPr>
          <p:nvPr>
            <p:ph idx="1"/>
          </p:nvPr>
        </p:nvSpPr>
        <p:spPr/>
        <p:txBody>
          <a:bodyPr/>
          <a:lstStyle/>
          <a:p>
            <a:pPr lvl="0"/>
            <a:r>
              <a:rPr lang="en-US" sz="2400" i="1" dirty="0"/>
              <a:t>Discuss the overall supportability of the researched solution</a:t>
            </a:r>
            <a:endParaRPr lang="en-US" sz="3200" dirty="0"/>
          </a:p>
          <a:p>
            <a:pPr lvl="1"/>
            <a:r>
              <a:rPr lang="en-US" i="1" dirty="0"/>
              <a:t>Do they have a strong help desk?</a:t>
            </a:r>
            <a:endParaRPr lang="en-US" sz="2800" dirty="0"/>
          </a:p>
          <a:p>
            <a:pPr lvl="1"/>
            <a:r>
              <a:rPr lang="en-US" i="1" dirty="0"/>
              <a:t>Support structure: Tier1/Tier2/Tier3?</a:t>
            </a:r>
            <a:endParaRPr lang="en-US" sz="2800" dirty="0"/>
          </a:p>
          <a:p>
            <a:pPr lvl="1"/>
            <a:r>
              <a:rPr lang="en-US" i="1" dirty="0"/>
              <a:t>How fast the support team responds to the request in general?</a:t>
            </a:r>
            <a:endParaRPr lang="en-US" sz="2800" dirty="0"/>
          </a:p>
          <a:p>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endParaRPr lang="en-US" dirty="0"/>
          </a:p>
        </p:txBody>
      </p:sp>
      <p:sp>
        <p:nvSpPr>
          <p:cNvPr id="3" name="Content Placeholder 2"/>
          <p:cNvSpPr>
            <a:spLocks noGrp="1"/>
          </p:cNvSpPr>
          <p:nvPr>
            <p:ph idx="1"/>
          </p:nvPr>
        </p:nvSpPr>
        <p:spPr/>
        <p:txBody>
          <a:bodyPr/>
          <a:lstStyle/>
          <a:p>
            <a:r>
              <a:rPr lang="en-US" i="1" dirty="0"/>
              <a:t>[In this section, you need to discuss and evaluate the solutions introduced in the previous section and compare it to </a:t>
            </a:r>
            <a:r>
              <a:rPr lang="en-US" i="1" dirty="0" err="1"/>
              <a:t>Kaseya</a:t>
            </a:r>
            <a:r>
              <a:rPr lang="en-US" i="1" dirty="0"/>
              <a:t>, which is our baseline solution. You need to use rating ranged from 1-5 with 1 being BAD, 2 being </a:t>
            </a:r>
            <a:r>
              <a:rPr lang="en-US" i="1" dirty="0" smtId="1"/>
              <a:t>FAIR</a:t>
            </a:r>
            <a:r>
              <a:rPr lang="en-US" i="1" dirty="0"/>
              <a:t>, 3 being GOOD, 4 being VERY GOOD, and 5 being EXCELLENT. A solution is called ACCEPTABLE, if it is rated 3 or above. Any solution with a rating of 3 or above is an acceptable solution with regard to your metrics. Any solution below 3 is not acceptable.]</a:t>
            </a:r>
            <a:endParaRPr lang="en-US" dirty="0"/>
          </a:p>
          <a:p>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Evaluating and </a:t>
            </a:r>
            <a:r>
              <a:rPr lang="en-US" b="1" dirty="0"/>
              <a:t>Discussing</a:t>
            </a:r>
            <a:endParaRPr lang="en-US" dirty="0"/>
          </a:p>
        </p:txBody>
      </p:sp>
      <p:graphicFrame>
        <p:nvGraphicFramePr>
          <p:cNvPr id="4" name="Table 3"/>
          <p:cNvGraphicFramePr>
            <a:graphicFrameLocks noGrp="1"/>
          </p:cNvGraphicFramePr>
          <p:nvPr/>
        </p:nvGraphicFramePr>
        <p:xfrm>
          <a:off x="990600" y="1600200"/>
          <a:ext cx="7162800" cy="5047488"/>
        </p:xfrm>
        <a:graphic>
          <a:graphicData uri="http://schemas.openxmlformats.org/drawingml/2006/table">
            <a:tbl>
              <a:tblPr/>
              <a:tblGrid>
                <a:gridCol w="340437"/>
                <a:gridCol w="1716963"/>
                <a:gridCol w="5105400"/>
              </a:tblGrid>
              <a:tr h="254000">
                <a:tc>
                  <a:txBody>
                    <a:bodyPr/>
                    <a:lstStyle/>
                    <a:p>
                      <a:pPr marL="0" marR="0" algn="ctr">
                        <a:lnSpc>
                          <a:spcPct val="115000"/>
                        </a:lnSpc>
                        <a:spcBef>
                          <a:spcPts val="0"/>
                        </a:spcBef>
                        <a:spcAft>
                          <a:spcPts val="0"/>
                        </a:spcAft>
                      </a:pPr>
                      <a:r>
                        <a:rPr lang="en-US" sz="900">
                          <a:latin typeface="Times New Roman"/>
                          <a:ea typeface="Calibri"/>
                          <a:cs typeface="Times New Roman"/>
                        </a:rPr>
                        <a:t>1</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Architecture</a:t>
                      </a:r>
                      <a:endParaRPr lang="en-US" sz="1000">
                        <a:latin typeface="Calibri"/>
                        <a:ea typeface="Calibri"/>
                        <a:cs typeface="Times New Roman"/>
                      </a:endParaRPr>
                    </a:p>
                    <a:p>
                      <a:pPr marL="0" marR="0">
                        <a:lnSpc>
                          <a:spcPct val="115000"/>
                        </a:lnSpc>
                        <a:spcBef>
                          <a:spcPts val="0"/>
                        </a:spcBef>
                        <a:spcAft>
                          <a:spcPts val="0"/>
                        </a:spcAft>
                      </a:pP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2</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Audit &amp; Asset Mgt</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3</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Remote Control</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4</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Automation</a:t>
                      </a:r>
                      <a:endParaRPr lang="en-US" sz="1000">
                        <a:latin typeface="Calibri"/>
                        <a:ea typeface="Calibri"/>
                        <a:cs typeface="Times New Roman"/>
                      </a:endParaRPr>
                    </a:p>
                    <a:p>
                      <a:pPr marL="0" marR="0">
                        <a:lnSpc>
                          <a:spcPct val="115000"/>
                        </a:lnSpc>
                        <a:spcBef>
                          <a:spcPts val="0"/>
                        </a:spcBef>
                        <a:spcAft>
                          <a:spcPts val="0"/>
                        </a:spcAft>
                      </a:pP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5</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Monitoring</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6</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Patch Mgt</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7</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Backup &amp; Disaster Recovery</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8</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Endpoint Security</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9</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User State Mgt</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10</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HelpDesk</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11</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Reporting</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12</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System</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13</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Usability</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14</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Reliability</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15</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Performance</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a:latin typeface="Times New Roman"/>
                          <a:ea typeface="Calibri"/>
                          <a:cs typeface="Times New Roman"/>
                        </a:rPr>
                        <a:t>Why?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16</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Supportability</a:t>
                      </a:r>
                      <a:br>
                        <a:rPr lang="en-US" sz="900">
                          <a:latin typeface="Times New Roman"/>
                          <a:ea typeface="Calibri"/>
                          <a:cs typeface="Times New Roman"/>
                        </a:rPr>
                      </a:br>
                      <a:r>
                        <a:rPr lang="en-US" sz="900" b="1">
                          <a:latin typeface="Times New Roman"/>
                          <a:ea typeface="Calibri"/>
                          <a:cs typeface="Times New Roman"/>
                        </a:rPr>
                        <a:t>Rating: ?</a:t>
                      </a:r>
                      <a:endParaRPr lang="en-US" sz="100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dirty="0">
                          <a:latin typeface="Times New Roman"/>
                          <a:ea typeface="Calibri"/>
                          <a:cs typeface="Times New Roman"/>
                        </a:rPr>
                        <a:t>Why? …</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3" name="Table 2"/>
          <p:cNvGraphicFramePr>
            <a:graphicFrameLocks noGrp="1"/>
          </p:cNvGraphicFramePr>
          <p:nvPr/>
        </p:nvGraphicFramePr>
        <p:xfrm>
          <a:off x="914398" y="1600200"/>
          <a:ext cx="7543802" cy="4486656"/>
        </p:xfrm>
        <a:graphic>
          <a:graphicData uri="http://schemas.openxmlformats.org/drawingml/2006/table">
            <a:tbl>
              <a:tblPr/>
              <a:tblGrid>
                <a:gridCol w="629524"/>
                <a:gridCol w="2494676"/>
                <a:gridCol w="2133600"/>
                <a:gridCol w="2286002"/>
              </a:tblGrid>
              <a:tr h="0">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Kaseya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Your Assigned Solution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Architecture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Audit &amp; Asset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Remote Control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Automation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Monitoring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Patch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Backup &amp; Disaster Recovery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Endpoint Security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User State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algn="ctr">
                        <a:lnSpc>
                          <a:spcPct val="115000"/>
                        </a:lnSpc>
                        <a:spcBef>
                          <a:spcPts val="0"/>
                        </a:spcBef>
                        <a:spcAft>
                          <a:spcPts val="0"/>
                        </a:spcAft>
                      </a:pPr>
                      <a:r>
                        <a:rPr lang="en-US" sz="1400">
                          <a:latin typeface="Times New Roman"/>
                          <a:ea typeface="Calibri"/>
                          <a:cs typeface="Times New Roman"/>
                        </a:rPr>
                        <a:t>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HelpDesk</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Reporting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System</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Reliability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Performance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Supportability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Calibri"/>
                          <a:cs typeface="Times New Roman"/>
                        </a:rPr>
                        <a:t>Total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p:txBody>
          <a:bodyPr/>
          <a:lstStyle/>
          <a:p>
            <a:r>
              <a:rPr lang="en-US" i="1" dirty="0"/>
              <a:t>[A glossary of important terms, to ensure consistency in the system design document. It also spells out all the acronyms used in this document and explain what each mean.]</a:t>
            </a:r>
            <a:endParaRPr lang="en-US" dirty="0"/>
          </a:p>
          <a:p>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endParaRPr lang="en-US" dirty="0"/>
          </a:p>
        </p:txBody>
      </p:sp>
      <p:sp>
        <p:nvSpPr>
          <p:cNvPr id="3" name="Content Placeholder 2"/>
          <p:cNvSpPr>
            <a:spLocks noGrp="1"/>
          </p:cNvSpPr>
          <p:nvPr>
            <p:ph idx="1"/>
          </p:nvPr>
        </p:nvSpPr>
        <p:spPr/>
        <p:txBody>
          <a:bodyPr/>
          <a:lstStyle/>
          <a:p>
            <a:r>
              <a:rPr lang="en-US"/>
              <a:t>[Overview the main IT management and automation products / solutions that the company offers along with a summarized description of each individual offering, whether they are free or not, and a brief assessment of the quality of these products (using Kaseya as a reference).]</a:t>
            </a:r>
          </a:p>
          <a:p>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t>
            </a:r>
            <a:r>
              <a:rPr lang="en-US" b="1" dirty="0"/>
              <a:t>Acknowledgements</a:t>
            </a:r>
            <a:endParaRPr lang="en-US" dirty="0"/>
          </a:p>
        </p:txBody>
      </p:sp>
      <p:sp>
        <p:nvSpPr>
          <p:cNvPr id="3" name="Content Placeholder 2"/>
          <p:cNvSpPr>
            <a:spLocks noGrp="1"/>
          </p:cNvSpPr>
          <p:nvPr>
            <p:ph idx="1"/>
          </p:nvPr>
        </p:nvSpPr>
        <p:spPr/>
        <p:txBody>
          <a:bodyPr/>
          <a:lstStyle/>
          <a:p>
            <a:r>
              <a:rPr lang="en-US" i="1" dirty="0"/>
              <a:t>[Include all the individuals, with their title and contact information, who helped you in any way with the development of this document. Special thanks should go to the company and the individuals who provided the trial version of the software to you and who answered your questions.]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a:t>
            </a:r>
            <a:r>
              <a:rPr lang="en-US" b="1" dirty="0"/>
              <a:t>References</a:t>
            </a:r>
            <a:endParaRPr lang="en-US" dirty="0"/>
          </a:p>
        </p:txBody>
      </p:sp>
      <p:sp>
        <p:nvSpPr>
          <p:cNvPr id="3" name="Content Placeholder 2"/>
          <p:cNvSpPr>
            <a:spLocks noGrp="1"/>
          </p:cNvSpPr>
          <p:nvPr>
            <p:ph idx="1"/>
          </p:nvPr>
        </p:nvSpPr>
        <p:spPr/>
        <p:txBody>
          <a:bodyPr/>
          <a:lstStyle/>
          <a:p>
            <a:r>
              <a:rPr lang="en-US" i="1" dirty="0"/>
              <a:t>[All references used to develop this document MUST be listed in this section. Note that it is EXTREMELY important that you properly cite other people’s work. If you want to quote what is mentioned in another document or by another person as is, you have to put the text in double quotes and properly refer to the original document, Web URL, etc. In case you paraphrase, you still MUST properly cite the reference where you found the original material.]</a:t>
            </a:r>
            <a:endParaRPr lang="en-US" dirty="0"/>
          </a:p>
          <a:p>
            <a:r>
              <a:rPr lang="en-US" dirty="0"/>
              <a:t> </a:t>
            </a:r>
          </a:p>
          <a:p>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r>
              <a:rPr lang="en-US" dirty="0"/>
              <a:t>[Overview the main IT management and automation products / solutions that the company offers along with a summarized description of each individual offering, whether they are free or not, and a brief assessment of the quality of these products (using </a:t>
            </a:r>
            <a:r>
              <a:rPr lang="en-US" dirty="0" err="1"/>
              <a:t>Kaseya</a:t>
            </a:r>
            <a:r>
              <a:rPr lang="en-US" dirty="0"/>
              <a:t> as a reference).]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Coverage</a:t>
            </a:r>
            <a:endParaRPr lang="en-US" dirty="0"/>
          </a:p>
        </p:txBody>
      </p:sp>
      <p:sp>
        <p:nvSpPr>
          <p:cNvPr id="3" name="Content Placeholder 2"/>
          <p:cNvSpPr>
            <a:spLocks noGrp="1"/>
          </p:cNvSpPr>
          <p:nvPr>
            <p:ph idx="1"/>
          </p:nvPr>
        </p:nvSpPr>
        <p:spPr/>
        <p:txBody>
          <a:bodyPr/>
          <a:lstStyle/>
          <a:p>
            <a:r>
              <a:rPr lang="en-US" dirty="0"/>
              <a:t>[Which </a:t>
            </a:r>
            <a:r>
              <a:rPr lang="en-US" dirty="0"/>
              <a:t>operating systems are supported.] </a:t>
            </a:r>
          </a:p>
          <a:p>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p:txBody>
          <a:bodyPr/>
          <a:lstStyle/>
          <a:p>
            <a:r>
              <a:rPr lang="en-US" dirty="0"/>
              <a:t>[Explain </a:t>
            </a:r>
            <a:r>
              <a:rPr lang="en-US" dirty="0"/>
              <a:t>what facilities are provided by this solution to group managed devices (managed devices includes any devices in the network that is being monitored and remotely or locally managed including desktops, laptops, servers, network devices, etc.). Especially, explain if it is possible to group managed devices based on their locality (being in the same </a:t>
            </a:r>
            <a:r>
              <a:rPr lang="en-US" dirty="0" err="1"/>
              <a:t>subnetwork</a:t>
            </a:r>
            <a:r>
              <a:rPr lang="en-US" dirty="0"/>
              <a:t>, for example) and whether it is possible to filter them or group them based on their roles (e.g., servers, workstations, laptops, windows XP, windows Vista, windows 2003 servers, finance computers, sales computers, machines with a specific software installed on them, etc.)]</a:t>
            </a:r>
          </a:p>
          <a:p>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3" name="Content Placeholder 2"/>
          <p:cNvSpPr>
            <a:spLocks noGrp="1"/>
          </p:cNvSpPr>
          <p:nvPr>
            <p:ph idx="1"/>
          </p:nvPr>
        </p:nvSpPr>
        <p:spPr/>
        <p:txBody>
          <a:bodyPr/>
          <a:lstStyle/>
          <a:p>
            <a:r>
              <a:rPr lang="en-US" dirty="0"/>
              <a:t>[List the functionalities that are covered by the product you are studying. You can compare with </a:t>
            </a:r>
            <a:r>
              <a:rPr lang="en-US" dirty="0" err="1"/>
              <a:t>Kaseya’s</a:t>
            </a:r>
            <a:r>
              <a:rPr lang="en-US" dirty="0"/>
              <a:t> functionalities to the ones supported in this product: Agent-Based Architecture, Auditing &amp; Asset management, Remote Control, Agent Procedures, Monitoring, Patch Management, Backup &amp; Disaster Recovery, Endpoint Security, User State Management, Help Desk, Reporting, and System/User/Admin Management. </a:t>
            </a:r>
          </a:p>
          <a:p>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a:t>
            </a:r>
            <a:r>
              <a:rPr lang="en-US" dirty="0"/>
              <a:t>Architecture</a:t>
            </a:r>
            <a:endParaRPr lang="en-US" dirty="0"/>
          </a:p>
        </p:txBody>
      </p:sp>
      <p:sp>
        <p:nvSpPr>
          <p:cNvPr id="3" name="Content Placeholder 2"/>
          <p:cNvSpPr>
            <a:spLocks noGrp="1"/>
          </p:cNvSpPr>
          <p:nvPr>
            <p:ph idx="1"/>
          </p:nvPr>
        </p:nvSpPr>
        <p:spPr/>
        <p:txBody>
          <a:bodyPr/>
          <a:lstStyle/>
          <a:p>
            <a:pPr lvl="0"/>
            <a:r>
              <a:rPr lang="en-US" i="1" dirty="0"/>
              <a:t>Explain if the researched solution has an agent-based of agent-less architecture (compare the pros and cons to the agent-based architecture used in </a:t>
            </a:r>
            <a:r>
              <a:rPr lang="en-US" i="1" dirty="0" err="1"/>
              <a:t>Kaseya</a:t>
            </a:r>
            <a:r>
              <a:rPr lang="en-US" i="1" dirty="0"/>
              <a:t>.</a:t>
            </a:r>
            <a:endParaRPr lang="en-US" dirty="0"/>
          </a:p>
          <a:p>
            <a:pPr lvl="0"/>
            <a:r>
              <a:rPr lang="en-US" i="1" dirty="0"/>
              <a:t>Explain what can and cannot be managed by this solution and explain what underlying technology (agent, probe, etc.) is used. </a:t>
            </a:r>
            <a:endParaRPr lang="en-US" dirty="0"/>
          </a:p>
          <a:p>
            <a:pPr lvl="0"/>
            <a:r>
              <a:rPr lang="en-US" i="1" dirty="0"/>
              <a:t>Describe the architecture using different architectural diagrams, deployment diagrams, etc.</a:t>
            </a:r>
            <a:endParaRPr lang="en-US" dirty="0"/>
          </a:p>
          <a:p>
            <a:pPr lvl="0"/>
            <a:r>
              <a:rPr lang="en-US" i="1" dirty="0"/>
              <a:t>Use the </a:t>
            </a:r>
            <a:r>
              <a:rPr lang="en-US" i="1" dirty="0" err="1"/>
              <a:t>Kaseya</a:t>
            </a:r>
            <a:r>
              <a:rPr lang="en-US" i="1" dirty="0"/>
              <a:t> Agent module as a reference.</a:t>
            </a:r>
            <a:endParaRPr lang="en-US" dirty="0"/>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pPr lvl="0"/>
            <a:r>
              <a:rPr lang="en-US" i="1" dirty="0"/>
              <a:t>Discuss if the researched solution has built-in auditing &amp; asset management ability</a:t>
            </a:r>
            <a:endParaRPr lang="en-US" dirty="0"/>
          </a:p>
          <a:p>
            <a:pPr lvl="0"/>
            <a:r>
              <a:rPr lang="en-US" i="1" dirty="0"/>
              <a:t>Discuss how auditing is accomplished </a:t>
            </a:r>
            <a:endParaRPr lang="en-US" dirty="0"/>
          </a:p>
          <a:p>
            <a:pPr lvl="0"/>
            <a:r>
              <a:rPr lang="en-US" i="1" dirty="0"/>
              <a:t>Discuss what can and cannot be audited</a:t>
            </a:r>
            <a:endParaRPr lang="en-US" dirty="0"/>
          </a:p>
          <a:p>
            <a:pPr lvl="0"/>
            <a:r>
              <a:rPr lang="en-US" i="1" dirty="0"/>
              <a:t>Discuss what asset information can and cannot be attained</a:t>
            </a:r>
            <a:endParaRPr lang="en-US" dirty="0"/>
          </a:p>
          <a:p>
            <a:pPr lvl="0"/>
            <a:r>
              <a:rPr lang="en-US" i="1" dirty="0"/>
              <a:t>Use the </a:t>
            </a:r>
            <a:r>
              <a:rPr lang="en-US" i="1" dirty="0" err="1"/>
              <a:t>Kaseya</a:t>
            </a:r>
            <a:r>
              <a:rPr lang="en-US" i="1" dirty="0"/>
              <a:t> Audit module as a reference.</a:t>
            </a:r>
            <a:endParaRPr lang="en-US" dirty="0"/>
          </a:p>
          <a:p>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773</TotalTime>
  <Words>1597</Words>
  <Application>Microsoft Office PowerPoint</Application>
  <PresentationFormat>On-screen Show (4:3)</PresentationFormat>
  <Paragraphs>211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Revolution</vt:lpstr>
      <vt:lpstr>A Feature-Based Analysis &amp; Comparison of IT Automation Tools:  Comparing Kaseya to &lt;Your Tool&gt;</vt:lpstr>
      <vt:lpstr>Agenda</vt:lpstr>
      <vt:lpstr>Overview</vt:lpstr>
      <vt:lpstr>Background</vt:lpstr>
      <vt:lpstr>OS Coverage</vt:lpstr>
      <vt:lpstr>Grouping Managed Devices</vt:lpstr>
      <vt:lpstr>Functional Coverage</vt:lpstr>
      <vt:lpstr>1.1 Architecture</vt:lpstr>
      <vt:lpstr>1.2 Auditing &amp; Asset management</vt:lpstr>
      <vt:lpstr>1.3 Remote Control </vt:lpstr>
      <vt:lpstr>1.4 Automation</vt:lpstr>
      <vt:lpstr>1.5 Monitoring</vt:lpstr>
      <vt:lpstr>1.6 Patch Management</vt:lpstr>
      <vt:lpstr>1.7 Backup &amp; Disaster Recovery </vt:lpstr>
      <vt:lpstr>Slide 15</vt:lpstr>
      <vt:lpstr>1.8 Endpoint Security</vt:lpstr>
      <vt:lpstr>1.9 User State Management </vt:lpstr>
      <vt:lpstr>1.10 Help Desk </vt:lpstr>
      <vt:lpstr>1.11 Reporting</vt:lpstr>
      <vt:lpstr>1.12 System/User/Admin Management</vt:lpstr>
      <vt:lpstr>1.13 Usability</vt:lpstr>
      <vt:lpstr>1.14 Reliability</vt:lpstr>
      <vt:lpstr>1.15 Performance </vt:lpstr>
      <vt:lpstr>1.16 Supportability </vt:lpstr>
      <vt:lpstr>Agenda</vt:lpstr>
      <vt:lpstr>2. Comparison and Discussion </vt:lpstr>
      <vt:lpstr>2.1 Evaluating and Discussing</vt:lpstr>
      <vt:lpstr>2.2 Rating Results Explanation/Discussion</vt:lpstr>
      <vt:lpstr>3. Glossary </vt:lpstr>
      <vt:lpstr>4. Acknowledgements</vt:lpstr>
      <vt:lpstr>5.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sadjadi</cp:lastModifiedBy>
  <cp:revision>84</cp:revision>
  <dcterms:created xsi:type="dcterms:W3CDTF">2010-04-01T14:56:23Z</dcterms:created>
  <dcterms:modified xsi:type="dcterms:W3CDTF">2010-04-04T17:36:53Z</dcterms:modified>
</cp:coreProperties>
</file>