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14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15.xml" ContentType="application/vnd.openxmlformats-officedocument.presentationml.notesSlide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notesSlides/notesSlide16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notesSlides/notesSlide20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notesSlides/notesSlide24.xml" ContentType="application/vnd.openxmlformats-officedocument.presentationml.notesSlide+xml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notesSlides/notesSlide25.xml" ContentType="application/vnd.openxmlformats-officedocument.presentationml.notesSlide+xml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notesSlides/notesSlide29.xml" ContentType="application/vnd.openxmlformats-officedocument.presentationml.notesSlide+xml"/>
  <Override PartName="/ppt/embeddings/oleObject36.bin" ContentType="application/vnd.openxmlformats-officedocument.oleObject"/>
  <Override PartName="/ppt/notesSlides/notesSlide30.xml" ContentType="application/vnd.openxmlformats-officedocument.presentationml.notesSlide+xml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14" r:id="rId3"/>
    <p:sldId id="325" r:id="rId4"/>
    <p:sldId id="257" r:id="rId5"/>
    <p:sldId id="291" r:id="rId6"/>
    <p:sldId id="293" r:id="rId7"/>
    <p:sldId id="296" r:id="rId8"/>
    <p:sldId id="294" r:id="rId9"/>
    <p:sldId id="327" r:id="rId10"/>
    <p:sldId id="297" r:id="rId11"/>
    <p:sldId id="337" r:id="rId12"/>
    <p:sldId id="336" r:id="rId13"/>
    <p:sldId id="332" r:id="rId14"/>
    <p:sldId id="329" r:id="rId15"/>
    <p:sldId id="330" r:id="rId16"/>
    <p:sldId id="331" r:id="rId17"/>
    <p:sldId id="333" r:id="rId18"/>
    <p:sldId id="320" r:id="rId19"/>
    <p:sldId id="284" r:id="rId20"/>
    <p:sldId id="334" r:id="rId21"/>
    <p:sldId id="279" r:id="rId22"/>
    <p:sldId id="323" r:id="rId23"/>
    <p:sldId id="309" r:id="rId24"/>
    <p:sldId id="335" r:id="rId25"/>
    <p:sldId id="286" r:id="rId26"/>
    <p:sldId id="304" r:id="rId27"/>
    <p:sldId id="322" r:id="rId28"/>
    <p:sldId id="289" r:id="rId29"/>
    <p:sldId id="281" r:id="rId30"/>
    <p:sldId id="308" r:id="rId31"/>
    <p:sldId id="313" r:id="rId32"/>
    <p:sldId id="338" r:id="rId33"/>
    <p:sldId id="283" r:id="rId34"/>
    <p:sldId id="307" r:id="rId35"/>
    <p:sldId id="321" r:id="rId36"/>
    <p:sldId id="312" r:id="rId37"/>
    <p:sldId id="311" r:id="rId38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SimSun" charset="0"/>
        <a:cs typeface="SimSun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SimSun" charset="0"/>
        <a:cs typeface="SimSun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SimSun" charset="0"/>
        <a:cs typeface="SimSun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SimSun" charset="0"/>
        <a:cs typeface="SimSun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SimSun" charset="0"/>
        <a:cs typeface="SimSun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SimSun" charset="0"/>
        <a:cs typeface="SimSun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SimSun" charset="0"/>
        <a:cs typeface="SimSun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SimSun" charset="0"/>
        <a:cs typeface="SimSun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SimSun" charset="0"/>
        <a:cs typeface="SimSu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9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264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4" Type="http://schemas.openxmlformats.org/officeDocument/2006/relationships/image" Target="../media/image16.emf"/><Relationship Id="rId5" Type="http://schemas.openxmlformats.org/officeDocument/2006/relationships/image" Target="../media/image17.wmf"/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1" Type="http://schemas.openxmlformats.org/officeDocument/2006/relationships/image" Target="../media/image24.emf"/><Relationship Id="rId2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1" Type="http://schemas.openxmlformats.org/officeDocument/2006/relationships/image" Target="../media/image30.emf"/><Relationship Id="rId2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Relationship Id="rId2" Type="http://schemas.openxmlformats.org/officeDocument/2006/relationships/image" Target="../media/image41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emf"/><Relationship Id="rId5" Type="http://schemas.openxmlformats.org/officeDocument/2006/relationships/image" Target="../media/image46.emf"/><Relationship Id="rId1" Type="http://schemas.openxmlformats.org/officeDocument/2006/relationships/image" Target="../media/image42.emf"/><Relationship Id="rId2" Type="http://schemas.openxmlformats.org/officeDocument/2006/relationships/image" Target="../media/image4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Relationship Id="rId2" Type="http://schemas.openxmlformats.org/officeDocument/2006/relationships/image" Target="../media/image5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Relationship Id="rId2" Type="http://schemas.openxmlformats.org/officeDocument/2006/relationships/image" Target="../media/image5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Relationship Id="rId2" Type="http://schemas.openxmlformats.org/officeDocument/2006/relationships/image" Target="../media/image6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147DE-30CD-9A42-B58A-C20C6DF5D87F}" type="datetimeFigureOut">
              <a:rPr lang="en-US" smtClean="0"/>
              <a:t>9/9/14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C12A0-8978-4B44-9F7A-DC6AB0703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26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8D81E607-C998-0D44-9FC9-03F2DF564571}" type="datetimeFigureOut">
              <a:rPr lang="en-US"/>
              <a:pPr>
                <a:defRPr/>
              </a:pPr>
              <a:t>9/9/14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29388E4-FFFB-2F45-843F-B7352ECB0A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924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 charset="0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 charset="0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 charset="0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fld id="{99173021-D217-E445-83BC-3186F8EF5634}" type="slidenum">
              <a:rPr lang="en-US" sz="1200"/>
              <a:pPr/>
              <a:t>1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Introducing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</a:t>
            </a:r>
            <a:r>
              <a:rPr lang="en-US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a very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interesting topic . It is about attack and defense.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fld id="{4DF90CE8-74CB-2A4D-8906-B6CAAF373605}" type="slidenum">
              <a:rPr lang="en-US" sz="1200"/>
              <a:pPr/>
              <a:t>2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fld id="{B8C34B8A-7244-1241-B5EA-25958F924A11}" type="slidenum">
              <a:rPr lang="en-US" sz="1200"/>
              <a:pPr/>
              <a:t>3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fld id="{B8C34B8A-7244-1241-B5EA-25958F924A11}" type="slidenum">
              <a:rPr lang="en-US" sz="1200"/>
              <a:pPr/>
              <a:t>4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fld id="{8B3BC936-D89B-B349-B97E-502DD60085E4}" type="slidenum">
              <a:rPr lang="en-US" sz="1200"/>
              <a:pPr/>
              <a:t>5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fld id="{E8B5C9DC-64F5-5E4F-90B7-F6C77D735A5A}" type="slidenum">
              <a:rPr lang="en-US" sz="1200"/>
              <a:pPr/>
              <a:t>6</a:t>
            </a:fld>
            <a:endParaRPr 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99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  <a:ea typeface="宋体" charset="0"/>
            </a:endParaRP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fld id="{5FA2B08F-F438-8941-A42D-23C1658B35C7}" type="slidenum">
              <a:rPr lang="en-US" sz="1200"/>
              <a:pPr/>
              <a:t>8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  <a:ea typeface="宋体" charset="0"/>
            </a:endParaRP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fld id="{5FA2B08F-F438-8941-A42D-23C1658B35C7}" type="slidenum">
              <a:rPr lang="en-US" sz="1200"/>
              <a:pPr/>
              <a:t>9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Besides, RFID tags are widely used for tracking inventory and maintaining the physical security.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Location distinction can provide a warning on moving objects and is helpful to allocate resources to be focus on moving objects, like 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camera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following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moving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object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as shown in the figure.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9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02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And each path performs like a time and space varying filter, and distorts the multipath component.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The effect of such filter can be called as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component response. In general, the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component response characterizes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the distortion that each path has on the multipath component.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47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47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9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Upper case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92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892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114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135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6328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 In general, one key cannot open two doors at the same time.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010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Thus, a dramatic change of estimated channel impulse responses at the helper can indicate the potential existence of virtual multipath attacks.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0019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Similarly, if the attacker knows the real channel impulse between herself and the receiver’s helper and creates a virtual channel to fool the helper, the channel impulse responses estimated at the receiver side would be inconsistent.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0019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206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4050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About the experiment, we performed it outside our lab in USF.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9181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The receiver estimates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the channel impulse response from the received signals and verifies whether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or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not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there is a location change by comparing a newly estimated channel impulse response with an old one. For each estimates, we perform 100 trails.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477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407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1094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The attacker can drag the estimated value of channel impulse response far away from its true value and make it very close to her specified one.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With a carefully selected threshold, virtual multipath attacks make the location distinction false alarm rate to be very high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1029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477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The attacker launches the virtual multipath attack. Both the receiver and the helper do the channel estimation from two successive transmissions and then calculate the Euclidean distance between two estimates.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We can see that the distance at the receiver is very small so that it can not detect the virtual multipath attack by itself. However, at the helper, the distance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d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_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helper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is much larger so that the helper can effectively detect the attack.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725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In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terms of detection and false positive rates,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The helper may use a threshold to enforce the location. If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d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_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helper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is larger than the threshold, the attack is assumed.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The detection rate is the probability that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d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_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helper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is larger than the threshold when there is indeed an attack.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The false positive rate is the probability that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d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_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helper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宋体" charset="0"/>
              </a:rPr>
              <a:t> is larger than the threshold when there is no attack.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277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611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9388E4-FFFB-2F45-843F-B7352ECB0ADE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23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59F22-C29D-1B44-A254-BEE9CB6349C4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4362F-E64F-374F-B092-C3AA254FCE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09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D9D61-DD27-C240-9E2F-C0348CB38635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BACC8-4D01-9C41-9536-039EEDC9719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455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A3CDA-4106-3748-BFF8-306FDC32EDA5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EA066-C69C-754E-BFE1-9034B41EA1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633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E940D-8DFA-A84C-B86C-BFCDF5A77D2B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C8794-9479-364D-8C50-DB530EA235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48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272C-13EB-9C4C-937E-4DFBA5E0237B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E8A42-B6A6-FB45-BF51-670F89468E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37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BEDCE-E3B0-F947-B5FE-5D3E75AFA800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E8B3E-E864-3A40-9040-41EEF95410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59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F247B-D333-2640-A129-98C73016F2A1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7F9C6-247A-B64F-8CF8-E5DADF6A430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909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D4FE6-C5D1-E34C-8B27-109B6015B270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21087-F988-1549-9BA7-5DFD8C50A2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0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D90DE-99F3-B44D-A772-639E23DB014D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0FF4B-76AA-4849-B718-FCE1493009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622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D5C81-6433-124F-B7F2-7AB82D8ECBBA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8C10F-889E-A348-8118-C433B609A8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6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29D88-956A-8B4A-AFEF-827B95E5E253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A2198-D3D9-2948-A24F-3B26EFDB17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140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AA2335E3-4F75-7042-81E2-91A3BBFFE634}" type="datetime1">
              <a:rPr lang="en-US" altLang="zh-CN" smtClean="0"/>
              <a:t>9/9/14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48E9C969-E18B-BA47-B1C2-9FF1AF1F8C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SimSun" panose="02010600030101010101" pitchFamily="2" charset="-122"/>
          <a:cs typeface="SimSu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SimSun" panose="02010600030101010101" pitchFamily="2" charset="-122"/>
          <a:cs typeface="SimSu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SimSun" panose="02010600030101010101" pitchFamily="2" charset="-122"/>
          <a:cs typeface="SimSu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SimSun" panose="02010600030101010101" pitchFamily="2" charset="-122"/>
          <a:cs typeface="SimSu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SimSun" panose="02010600030101010101" pitchFamily="2" charset="-122"/>
          <a:cs typeface="SimSu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宋体" charset="0"/>
          <a:cs typeface="宋体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宋体" charset="0"/>
          <a:cs typeface="宋体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宋体" charset="0"/>
          <a:cs typeface="宋体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宋体" charset="0"/>
          <a:cs typeface="宋体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SimSun" panose="02010600030101010101" pitchFamily="2" charset="-122"/>
          <a:cs typeface="SimSun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SimSun" panose="02010600030101010101" pitchFamily="2" charset="-122"/>
          <a:cs typeface="SimSun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SimSun" panose="02010600030101010101" pitchFamily="2" charset="-122"/>
          <a:cs typeface="SimSun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SimSun" panose="02010600030101010101" pitchFamily="2" charset="-122"/>
          <a:cs typeface="SimSun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SimSun" panose="02010600030101010101" pitchFamily="2" charset="-122"/>
          <a:cs typeface="SimSu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8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10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11.emf"/><Relationship Id="rId8" Type="http://schemas.openxmlformats.org/officeDocument/2006/relationships/oleObject" Target="../embeddings/oleObject6.bin"/><Relationship Id="rId9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wmf"/><Relationship Id="rId12" Type="http://schemas.openxmlformats.org/officeDocument/2006/relationships/oleObject" Target="../embeddings/oleObject10.bin"/><Relationship Id="rId13" Type="http://schemas.openxmlformats.org/officeDocument/2006/relationships/image" Target="../media/image16.emf"/><Relationship Id="rId14" Type="http://schemas.openxmlformats.org/officeDocument/2006/relationships/oleObject" Target="../embeddings/oleObject11.bin"/><Relationship Id="rId15" Type="http://schemas.openxmlformats.org/officeDocument/2006/relationships/image" Target="../media/image17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8.bin"/><Relationship Id="rId7" Type="http://schemas.openxmlformats.org/officeDocument/2006/relationships/image" Target="../media/image14.emf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21.png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3.emf"/><Relationship Id="rId7" Type="http://schemas.openxmlformats.org/officeDocument/2006/relationships/oleObject" Target="../embeddings/oleObject13.bin"/><Relationship Id="rId8" Type="http://schemas.openxmlformats.org/officeDocument/2006/relationships/image" Target="../media/image20.emf"/><Relationship Id="rId9" Type="http://schemas.openxmlformats.org/officeDocument/2006/relationships/image" Target="../media/image22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7.bin"/><Relationship Id="rId12" Type="http://schemas.openxmlformats.org/officeDocument/2006/relationships/image" Target="../media/image27.emf"/><Relationship Id="rId13" Type="http://schemas.openxmlformats.org/officeDocument/2006/relationships/oleObject" Target="../embeddings/oleObject18.bin"/><Relationship Id="rId14" Type="http://schemas.openxmlformats.org/officeDocument/2006/relationships/image" Target="../media/image2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29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24.emf"/><Relationship Id="rId7" Type="http://schemas.openxmlformats.org/officeDocument/2006/relationships/oleObject" Target="../embeddings/oleObject15.bin"/><Relationship Id="rId8" Type="http://schemas.openxmlformats.org/officeDocument/2006/relationships/image" Target="../media/image25.wmf"/><Relationship Id="rId9" Type="http://schemas.openxmlformats.org/officeDocument/2006/relationships/oleObject" Target="../embeddings/oleObject16.bin"/><Relationship Id="rId10" Type="http://schemas.openxmlformats.org/officeDocument/2006/relationships/image" Target="../media/image26.emf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3.emf"/><Relationship Id="rId12" Type="http://schemas.openxmlformats.org/officeDocument/2006/relationships/oleObject" Target="../embeddings/oleObject23.bin"/><Relationship Id="rId13" Type="http://schemas.openxmlformats.org/officeDocument/2006/relationships/image" Target="../media/image34.emf"/><Relationship Id="rId14" Type="http://schemas.openxmlformats.org/officeDocument/2006/relationships/oleObject" Target="../embeddings/oleObject24.bin"/><Relationship Id="rId15" Type="http://schemas.openxmlformats.org/officeDocument/2006/relationships/image" Target="../media/image3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30.emf"/><Relationship Id="rId6" Type="http://schemas.openxmlformats.org/officeDocument/2006/relationships/oleObject" Target="../embeddings/oleObject20.bin"/><Relationship Id="rId7" Type="http://schemas.openxmlformats.org/officeDocument/2006/relationships/image" Target="../media/image31.emf"/><Relationship Id="rId8" Type="http://schemas.openxmlformats.org/officeDocument/2006/relationships/oleObject" Target="../embeddings/oleObject21.bin"/><Relationship Id="rId9" Type="http://schemas.openxmlformats.org/officeDocument/2006/relationships/image" Target="../media/image32.emf"/><Relationship Id="rId10" Type="http://schemas.openxmlformats.org/officeDocument/2006/relationships/oleObject" Target="../embeddings/oleObject22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image" Target="../media/image38.png"/><Relationship Id="rId6" Type="http://schemas.openxmlformats.org/officeDocument/2006/relationships/image" Target="../media/image39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image" Target="../media/image36.jpeg"/><Relationship Id="rId5" Type="http://schemas.openxmlformats.org/officeDocument/2006/relationships/image" Target="../media/image39.emf"/><Relationship Id="rId6" Type="http://schemas.openxmlformats.org/officeDocument/2006/relationships/image" Target="../media/image38.png"/><Relationship Id="rId7" Type="http://schemas.openxmlformats.org/officeDocument/2006/relationships/image" Target="../media/image37.jpeg"/><Relationship Id="rId8" Type="http://schemas.openxmlformats.org/officeDocument/2006/relationships/oleObject" Target="../embeddings/oleObject25.bin"/><Relationship Id="rId9" Type="http://schemas.openxmlformats.org/officeDocument/2006/relationships/image" Target="../media/image40.emf"/><Relationship Id="rId10" Type="http://schemas.openxmlformats.org/officeDocument/2006/relationships/oleObject" Target="../embeddings/oleObject26.bin"/><Relationship Id="rId11" Type="http://schemas.openxmlformats.org/officeDocument/2006/relationships/image" Target="../media/image41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5.emf"/><Relationship Id="rId12" Type="http://schemas.openxmlformats.org/officeDocument/2006/relationships/oleObject" Target="../embeddings/oleObject31.bin"/><Relationship Id="rId13" Type="http://schemas.openxmlformats.org/officeDocument/2006/relationships/image" Target="../media/image46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Relationship Id="rId4" Type="http://schemas.openxmlformats.org/officeDocument/2006/relationships/oleObject" Target="../embeddings/oleObject27.bin"/><Relationship Id="rId5" Type="http://schemas.openxmlformats.org/officeDocument/2006/relationships/image" Target="../media/image42.emf"/><Relationship Id="rId6" Type="http://schemas.openxmlformats.org/officeDocument/2006/relationships/oleObject" Target="../embeddings/oleObject28.bin"/><Relationship Id="rId7" Type="http://schemas.openxmlformats.org/officeDocument/2006/relationships/image" Target="../media/image43.emf"/><Relationship Id="rId8" Type="http://schemas.openxmlformats.org/officeDocument/2006/relationships/oleObject" Target="../embeddings/oleObject29.bin"/><Relationship Id="rId9" Type="http://schemas.openxmlformats.org/officeDocument/2006/relationships/image" Target="../media/image44.emf"/><Relationship Id="rId10" Type="http://schemas.openxmlformats.org/officeDocument/2006/relationships/oleObject" Target="../embeddings/oleObject30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image" Target="../media/image49.emf"/><Relationship Id="rId5" Type="http://schemas.openxmlformats.org/officeDocument/2006/relationships/oleObject" Target="../embeddings/oleObject32.bin"/><Relationship Id="rId6" Type="http://schemas.openxmlformats.org/officeDocument/2006/relationships/image" Target="../media/image47.emf"/><Relationship Id="rId7" Type="http://schemas.openxmlformats.org/officeDocument/2006/relationships/image" Target="../media/image37.jpeg"/><Relationship Id="rId8" Type="http://schemas.openxmlformats.org/officeDocument/2006/relationships/oleObject" Target="../embeddings/oleObject33.bin"/><Relationship Id="rId9" Type="http://schemas.openxmlformats.org/officeDocument/2006/relationships/image" Target="../media/image48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image" Target="../media/image53.emf"/><Relationship Id="rId5" Type="http://schemas.openxmlformats.org/officeDocument/2006/relationships/oleObject" Target="../embeddings/oleObject34.bin"/><Relationship Id="rId6" Type="http://schemas.openxmlformats.org/officeDocument/2006/relationships/image" Target="../media/image51.emf"/><Relationship Id="rId7" Type="http://schemas.openxmlformats.org/officeDocument/2006/relationships/oleObject" Target="../embeddings/oleObject35.bin"/><Relationship Id="rId8" Type="http://schemas.openxmlformats.org/officeDocument/2006/relationships/image" Target="../media/image52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4" Type="http://schemas.openxmlformats.org/officeDocument/2006/relationships/image" Target="../media/image55.emf"/><Relationship Id="rId5" Type="http://schemas.openxmlformats.org/officeDocument/2006/relationships/oleObject" Target="../embeddings/oleObject36.bin"/><Relationship Id="rId6" Type="http://schemas.openxmlformats.org/officeDocument/2006/relationships/image" Target="../media/image54.emf"/><Relationship Id="rId7" Type="http://schemas.openxmlformats.org/officeDocument/2006/relationships/hyperlink" Target="http://span.ece.utah.edu/pmwiki/pmwiki.php?n=Main.MeasuredCIRDataSet" TargetMode="External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image" Target="../media/image58.emf"/><Relationship Id="rId5" Type="http://schemas.openxmlformats.org/officeDocument/2006/relationships/oleObject" Target="../embeddings/oleObject37.bin"/><Relationship Id="rId6" Type="http://schemas.openxmlformats.org/officeDocument/2006/relationships/image" Target="../media/image56.emf"/><Relationship Id="rId7" Type="http://schemas.openxmlformats.org/officeDocument/2006/relationships/oleObject" Target="../embeddings/oleObject38.bin"/><Relationship Id="rId8" Type="http://schemas.openxmlformats.org/officeDocument/2006/relationships/image" Target="../media/image57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image" Target="../media/image61.emf"/><Relationship Id="rId5" Type="http://schemas.openxmlformats.org/officeDocument/2006/relationships/image" Target="../media/image62.emf"/><Relationship Id="rId6" Type="http://schemas.openxmlformats.org/officeDocument/2006/relationships/oleObject" Target="../embeddings/oleObject39.bin"/><Relationship Id="rId7" Type="http://schemas.openxmlformats.org/officeDocument/2006/relationships/image" Target="../media/image59.emf"/><Relationship Id="rId8" Type="http://schemas.openxmlformats.org/officeDocument/2006/relationships/oleObject" Target="../embeddings/oleObject40.bin"/><Relationship Id="rId9" Type="http://schemas.openxmlformats.org/officeDocument/2006/relationships/image" Target="../media/image60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3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标题 1"/>
          <p:cNvSpPr>
            <a:spLocks noGrp="1"/>
          </p:cNvSpPr>
          <p:nvPr>
            <p:ph type="ctrTitle"/>
          </p:nvPr>
        </p:nvSpPr>
        <p:spPr>
          <a:xfrm>
            <a:off x="685800" y="1412875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zh-CN" sz="3200">
                <a:solidFill>
                  <a:schemeClr val="tx2"/>
                </a:solidFill>
                <a:latin typeface="Calibri" charset="0"/>
                <a:ea typeface="SimSun" charset="0"/>
              </a:rPr>
              <a:t>Where Are You From? Confusing Location Distinction Using Virtual Multipath Camouflage</a:t>
            </a:r>
            <a:endParaRPr lang="zh-CN" altLang="en-US" sz="3200">
              <a:solidFill>
                <a:schemeClr val="tx2"/>
              </a:solidFill>
              <a:latin typeface="Calibri" charset="0"/>
              <a:ea typeface="SimSun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259632" y="2992438"/>
            <a:ext cx="6624736" cy="0"/>
          </a:xfrm>
          <a:prstGeom prst="line">
            <a:avLst/>
          </a:prstGeom>
          <a:ln w="41275">
            <a:solidFill>
              <a:schemeClr val="bg2">
                <a:lumMod val="75000"/>
              </a:schemeClr>
            </a:solidFill>
          </a:ln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98475"/>
            <a:ext cx="300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55875" y="3357563"/>
            <a:ext cx="377507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dirty="0">
                <a:cs typeface="宋体" charset="0"/>
              </a:rPr>
              <a:t>Song Fang, </a:t>
            </a:r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cs typeface="宋体" charset="0"/>
              </a:rPr>
              <a:t>Yao Liu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cs typeface="宋体" charset="0"/>
              </a:rPr>
              <a:t>  </a:t>
            </a:r>
            <a:endParaRPr lang="en-US" altLang="zh-CN" sz="3200" dirty="0">
              <a:solidFill>
                <a:schemeClr val="bg1">
                  <a:lumMod val="50000"/>
                </a:schemeClr>
              </a:solidFill>
              <a:cs typeface="宋体" charset="0"/>
            </a:endParaRPr>
          </a:p>
        </p:txBody>
      </p:sp>
      <p:sp>
        <p:nvSpPr>
          <p:cNvPr id="8" name="副标题 2"/>
          <p:cNvSpPr txBox="1">
            <a:spLocks/>
          </p:cNvSpPr>
          <p:nvPr/>
        </p:nvSpPr>
        <p:spPr bwMode="auto">
          <a:xfrm>
            <a:off x="1692275" y="4221163"/>
            <a:ext cx="576004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SimSun" panose="02010600030101010101" pitchFamily="2" charset="-122"/>
                <a:cs typeface="SimSun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SimSun" panose="02010600030101010101" pitchFamily="2" charset="-122"/>
                <a:cs typeface="SimSun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SimSun" panose="02010600030101010101" pitchFamily="2" charset="-122"/>
                <a:cs typeface="SimSun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SimSun" panose="02010600030101010101" pitchFamily="2" charset="-122"/>
                <a:cs typeface="SimSun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SimSun" panose="02010600030101010101" pitchFamily="2" charset="-122"/>
                <a:cs typeface="SimSu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dirty="0" err="1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Wenbo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dirty="0" err="1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Shen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, 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Haojin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Zhu</a:t>
            </a:r>
            <a:endParaRPr lang="en-US" altLang="zh-CN" dirty="0">
              <a:solidFill>
                <a:srgbClr val="000000"/>
              </a:solidFill>
              <a:latin typeface="Arial"/>
              <a:cs typeface="Arial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en-US" altLang="zh-CN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2656"/>
            <a:ext cx="7772400" cy="1008063"/>
          </a:xfrm>
          <a:noFill/>
        </p:spPr>
        <p:txBody>
          <a:bodyPr/>
          <a:lstStyle/>
          <a:p>
            <a:pPr eaLnBrk="1" hangingPunct="1">
              <a:defRPr/>
            </a:pPr>
            <a:r>
              <a:rPr lang="en-US" altLang="zh-CN" sz="4000" b="1" dirty="0" smtClean="0">
                <a:latin typeface="Calibri" charset="0"/>
                <a:ea typeface="SimSun" charset="0"/>
              </a:rPr>
              <a:t>Content</a:t>
            </a:r>
            <a:endParaRPr lang="zh-CN" altLang="en-US" sz="4000" b="1" dirty="0">
              <a:latin typeface="Calibri" charset="0"/>
              <a:ea typeface="SimSun" charset="0"/>
            </a:endParaRP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468313" y="1556792"/>
            <a:ext cx="8064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 dirty="0">
                <a:latin typeface="Calibri" charset="0"/>
              </a:rPr>
              <a:t>Location</a:t>
            </a:r>
            <a:r>
              <a:rPr lang="zh-CN" altLang="en-US" sz="3600" dirty="0">
                <a:latin typeface="Calibri" charset="0"/>
              </a:rPr>
              <a:t> </a:t>
            </a:r>
            <a:r>
              <a:rPr lang="en-US" altLang="zh-CN" sz="3600" dirty="0">
                <a:latin typeface="Calibri" charset="0"/>
              </a:rPr>
              <a:t>d</a:t>
            </a:r>
            <a:r>
              <a:rPr lang="en-US" altLang="zh-CN" sz="3600" dirty="0" smtClean="0">
                <a:latin typeface="Calibri" charset="0"/>
              </a:rPr>
              <a:t>istinction</a:t>
            </a:r>
            <a:endParaRPr lang="en-US" altLang="zh-CN" sz="3600" dirty="0">
              <a:latin typeface="Calibri" charset="0"/>
            </a:endParaRPr>
          </a:p>
        </p:txBody>
      </p:sp>
      <p:sp>
        <p:nvSpPr>
          <p:cNvPr id="14340" name="Rectangle 1"/>
          <p:cNvSpPr>
            <a:spLocks noChangeArrowheads="1"/>
          </p:cNvSpPr>
          <p:nvPr/>
        </p:nvSpPr>
        <p:spPr bwMode="auto">
          <a:xfrm>
            <a:off x="468313" y="2348955"/>
            <a:ext cx="6102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"/>
            </a:pPr>
            <a:r>
              <a:rPr lang="en-US" altLang="zh-CN" sz="3600" dirty="0">
                <a:latin typeface="Calibri" charset="0"/>
              </a:rPr>
              <a:t>Virtual</a:t>
            </a:r>
            <a:r>
              <a:rPr lang="zh-CN" altLang="en-US" sz="3600" dirty="0">
                <a:latin typeface="Calibri" charset="0"/>
              </a:rPr>
              <a:t> </a:t>
            </a:r>
            <a:r>
              <a:rPr lang="en-US" altLang="zh-CN" sz="3600" dirty="0">
                <a:latin typeface="Calibri" charset="0"/>
              </a:rPr>
              <a:t>m</a:t>
            </a:r>
            <a:r>
              <a:rPr lang="en-US" altLang="zh-CN" sz="3600" dirty="0" smtClean="0">
                <a:latin typeface="Calibri" charset="0"/>
              </a:rPr>
              <a:t>ultipath</a:t>
            </a:r>
            <a:r>
              <a:rPr lang="zh-CN" altLang="en-US" sz="3600" dirty="0" smtClean="0">
                <a:latin typeface="Calibri" charset="0"/>
              </a:rPr>
              <a:t> </a:t>
            </a:r>
            <a:r>
              <a:rPr lang="en-US" altLang="zh-CN" sz="3600" dirty="0" smtClean="0">
                <a:latin typeface="Calibri" charset="0"/>
              </a:rPr>
              <a:t>attacks</a:t>
            </a:r>
            <a:endParaRPr lang="en-US" altLang="zh-CN" sz="3600" dirty="0">
              <a:latin typeface="Calibri" charset="0"/>
            </a:endParaRPr>
          </a:p>
        </p:txBody>
      </p:sp>
      <p:sp>
        <p:nvSpPr>
          <p:cNvPr id="14341" name="Rectangle 2"/>
          <p:cNvSpPr>
            <a:spLocks noChangeArrowheads="1"/>
          </p:cNvSpPr>
          <p:nvPr/>
        </p:nvSpPr>
        <p:spPr bwMode="auto">
          <a:xfrm>
            <a:off x="468313" y="3141688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"/>
            </a:pPr>
            <a:r>
              <a:rPr lang="en-US" altLang="zh-CN" sz="3600" dirty="0">
                <a:latin typeface="Calibri" charset="0"/>
              </a:rPr>
              <a:t>Defense</a:t>
            </a:r>
            <a:r>
              <a:rPr lang="zh-CN" altLang="en-US" sz="3600" dirty="0">
                <a:latin typeface="Calibri" charset="0"/>
              </a:rPr>
              <a:t>  </a:t>
            </a:r>
            <a:endParaRPr lang="en-US" altLang="zh-CN" sz="3600" dirty="0">
              <a:latin typeface="Calibri" charset="0"/>
            </a:endParaRPr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468313" y="3932833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"/>
            </a:pPr>
            <a:r>
              <a:rPr lang="en-US" altLang="zh-CN" sz="3600">
                <a:latin typeface="Calibri" charset="0"/>
              </a:rPr>
              <a:t>Experiment</a:t>
            </a:r>
            <a:r>
              <a:rPr lang="zh-CN" altLang="en-US" sz="3600">
                <a:latin typeface="Calibri" charset="0"/>
              </a:rPr>
              <a:t> 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468313" y="4727103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"/>
            </a:pPr>
            <a:r>
              <a:rPr lang="en-US" altLang="zh-CN" sz="3600" dirty="0">
                <a:latin typeface="Calibri" charset="0"/>
              </a:rPr>
              <a:t>Summary</a:t>
            </a:r>
            <a:r>
              <a:rPr lang="zh-CN" altLang="en-US" sz="3600" dirty="0">
                <a:latin typeface="Calibri" charset="0"/>
              </a:rPr>
              <a:t>  </a:t>
            </a:r>
            <a:endParaRPr lang="en-US" altLang="zh-CN" sz="3600" dirty="0">
              <a:latin typeface="Calibri" charset="0"/>
            </a:endParaRPr>
          </a:p>
        </p:txBody>
      </p:sp>
      <p:cxnSp>
        <p:nvCxnSpPr>
          <p:cNvPr id="9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9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9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772400" cy="1008063"/>
          </a:xfrm>
          <a:noFill/>
        </p:spPr>
        <p:txBody>
          <a:bodyPr/>
          <a:lstStyle/>
          <a:p>
            <a:pPr eaLnBrk="1" hangingPunct="1">
              <a:defRPr/>
            </a:pPr>
            <a:r>
              <a:rPr lang="en-US" altLang="zh-CN" sz="3600" dirty="0" smtClean="0">
                <a:latin typeface="Calibri" charset="0"/>
                <a:ea typeface="SimSun" charset="0"/>
              </a:rPr>
              <a:t>Goal</a:t>
            </a:r>
            <a:r>
              <a:rPr lang="zh-CN" altLang="en-US" sz="36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600" dirty="0" smtClean="0">
                <a:latin typeface="Calibri" charset="0"/>
                <a:ea typeface="SimSun" charset="0"/>
              </a:rPr>
              <a:t>of</a:t>
            </a:r>
            <a:r>
              <a:rPr lang="zh-CN" altLang="en-US" sz="36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600" dirty="0">
                <a:latin typeface="Calibri" charset="0"/>
                <a:ea typeface="SimSun" charset="0"/>
              </a:rPr>
              <a:t>l</a:t>
            </a:r>
            <a:r>
              <a:rPr lang="en-US" altLang="zh-CN" sz="3600" dirty="0" smtClean="0">
                <a:latin typeface="Calibri" charset="0"/>
                <a:ea typeface="SimSun" charset="0"/>
              </a:rPr>
              <a:t>ocation </a:t>
            </a:r>
            <a:r>
              <a:rPr lang="en-US" altLang="zh-CN" sz="3600" dirty="0">
                <a:latin typeface="Calibri" charset="0"/>
                <a:ea typeface="SimSun" charset="0"/>
              </a:rPr>
              <a:t>d</a:t>
            </a:r>
            <a:r>
              <a:rPr lang="en-US" altLang="zh-CN" sz="3600" dirty="0" smtClean="0">
                <a:latin typeface="Calibri" charset="0"/>
                <a:ea typeface="SimSun" charset="0"/>
              </a:rPr>
              <a:t>istinction</a:t>
            </a:r>
            <a:endParaRPr lang="zh-CN" altLang="en-US" sz="3600" dirty="0">
              <a:latin typeface="Calibri" charset="0"/>
              <a:ea typeface="SimSun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Horizontal Scroll 4"/>
          <p:cNvSpPr/>
          <p:nvPr/>
        </p:nvSpPr>
        <p:spPr>
          <a:xfrm>
            <a:off x="678396" y="1916832"/>
            <a:ext cx="7787208" cy="2697163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Calibri" charset="0"/>
                <a:ea typeface="SimSun" charset="0"/>
              </a:rPr>
              <a:t>Detect a wireless user’s location change, movement or facilitate location-based authentication.</a:t>
            </a: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129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468313" y="1556792"/>
            <a:ext cx="806450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eaLnBrk="1" hangingPunct="1">
              <a:spcBef>
                <a:spcPts val="1200"/>
              </a:spcBef>
              <a:buClr>
                <a:srgbClr val="FF0000"/>
              </a:buClr>
              <a:buSzPct val="70000"/>
              <a:buFont typeface="Wingdings" charset="0"/>
              <a:buChar char="ü"/>
              <a:defRPr/>
            </a:pPr>
            <a:r>
              <a:rPr lang="en-US" altLang="zh-CN" sz="2400" dirty="0" smtClean="0">
                <a:latin typeface="Calibri" charset="0"/>
              </a:rPr>
              <a:t>Wireless</a:t>
            </a:r>
            <a:r>
              <a:rPr lang="zh-CN" altLang="en-US" sz="2400" dirty="0" smtClean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sensor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network: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Location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distinction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can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 charset="0"/>
              </a:rPr>
              <a:t>prevent</a:t>
            </a:r>
            <a:r>
              <a:rPr lang="zh-CN" altLang="en-US" sz="24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an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 charset="0"/>
              </a:rPr>
              <a:t>unauthorized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person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from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 charset="0"/>
              </a:rPr>
              <a:t>moving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the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sensors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away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from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the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area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of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interest</a:t>
            </a:r>
            <a:r>
              <a:rPr lang="zh-CN" altLang="en-US" sz="2400" dirty="0">
                <a:latin typeface="Calibri" charset="0"/>
              </a:rPr>
              <a:t> </a:t>
            </a:r>
            <a:endParaRPr lang="en-US" altLang="zh-CN" sz="2400" dirty="0">
              <a:latin typeface="Calibri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 bwMode="auto">
          <a:xfrm>
            <a:off x="611188" y="333375"/>
            <a:ext cx="7772400" cy="1008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3600" dirty="0" smtClean="0">
                <a:latin typeface="Calibri" charset="0"/>
                <a:ea typeface="SimSun" charset="0"/>
              </a:rPr>
              <a:t>Applications:</a:t>
            </a:r>
            <a:endParaRPr lang="zh-CN" altLang="en-US" sz="3600" dirty="0">
              <a:latin typeface="Calibri" charset="0"/>
              <a:ea typeface="SimSun" charset="0"/>
            </a:endParaRPr>
          </a:p>
        </p:txBody>
      </p:sp>
      <p:cxnSp>
        <p:nvCxnSpPr>
          <p:cNvPr id="8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2705"/>
            <a:ext cx="7772400" cy="1008063"/>
          </a:xfrm>
          <a:solidFill>
            <a:srgbClr val="FFFFFF"/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3200" dirty="0">
                <a:latin typeface="Calibri" charset="0"/>
                <a:ea typeface="SimSun" charset="0"/>
              </a:rPr>
              <a:t>E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xample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1:</a:t>
            </a:r>
            <a:endParaRPr lang="zh-CN" altLang="en-US" sz="3200" dirty="0">
              <a:latin typeface="Calibri" charset="0"/>
              <a:ea typeface="SimSun" charset="0"/>
            </a:endParaRPr>
          </a:p>
        </p:txBody>
      </p:sp>
      <p:pic>
        <p:nvPicPr>
          <p:cNvPr id="2" name="Picture 1" descr="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76400"/>
            <a:ext cx="6601968" cy="3480816"/>
          </a:xfrm>
          <a:prstGeom prst="rect">
            <a:avLst/>
          </a:prstGeom>
        </p:spPr>
      </p:pic>
      <p:cxnSp>
        <p:nvCxnSpPr>
          <p:cNvPr id="5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76400"/>
            <a:ext cx="6601968" cy="3480816"/>
          </a:xfrm>
          <a:prstGeom prst="rect">
            <a:avLst/>
          </a:prstGeom>
        </p:spPr>
      </p:pic>
      <p:sp>
        <p:nvSpPr>
          <p:cNvPr id="6" name="标题 1"/>
          <p:cNvSpPr txBox="1">
            <a:spLocks/>
          </p:cNvSpPr>
          <p:nvPr/>
        </p:nvSpPr>
        <p:spPr bwMode="auto">
          <a:xfrm>
            <a:off x="611188" y="333375"/>
            <a:ext cx="7772400" cy="10080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3200" dirty="0">
                <a:latin typeface="Calibri" charset="0"/>
                <a:ea typeface="SimSun" charset="0"/>
              </a:rPr>
              <a:t>E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xample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1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(Cont’d):</a:t>
            </a:r>
            <a:endParaRPr lang="zh-CN" altLang="en-US" sz="3200" dirty="0">
              <a:latin typeface="Calibri" charset="0"/>
              <a:ea typeface="SimSun" charset="0"/>
            </a:endParaRPr>
          </a:p>
        </p:txBody>
      </p:sp>
      <p:cxnSp>
        <p:nvCxnSpPr>
          <p:cNvPr id="5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2705"/>
            <a:ext cx="7772400" cy="1008063"/>
          </a:xfrm>
          <a:solidFill>
            <a:srgbClr val="FFFFFF"/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3600" dirty="0" smtClean="0">
                <a:latin typeface="Calibri" charset="0"/>
                <a:ea typeface="SimSun" charset="0"/>
              </a:rPr>
              <a:t>Applications:</a:t>
            </a:r>
            <a:endParaRPr lang="zh-CN" altLang="en-US" sz="3600" dirty="0">
              <a:latin typeface="Calibri" charset="0"/>
              <a:ea typeface="SimSun" charset="0"/>
            </a:endParaRP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468313" y="1556792"/>
            <a:ext cx="806450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eaLnBrk="1" hangingPunct="1">
              <a:spcBef>
                <a:spcPts val="1200"/>
              </a:spcBef>
              <a:buClr>
                <a:srgbClr val="FF0000"/>
              </a:buClr>
              <a:buSzPct val="70000"/>
              <a:buFont typeface="Wingdings" charset="0"/>
              <a:buChar char="ü"/>
              <a:defRPr/>
            </a:pPr>
            <a:r>
              <a:rPr lang="en-US" altLang="zh-CN" sz="2400" dirty="0" smtClean="0">
                <a:latin typeface="Calibri" charset="0"/>
              </a:rPr>
              <a:t>Wireless</a:t>
            </a:r>
            <a:r>
              <a:rPr lang="zh-CN" altLang="en-US" sz="2400" dirty="0" smtClean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sensor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network: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Location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distinction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can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 charset="0"/>
              </a:rPr>
              <a:t>prevent</a:t>
            </a:r>
            <a:r>
              <a:rPr lang="zh-CN" altLang="en-US" sz="24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an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 charset="0"/>
              </a:rPr>
              <a:t>unauthorized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person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from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 charset="0"/>
              </a:rPr>
              <a:t>moving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the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sensors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away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from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the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area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of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interest</a:t>
            </a:r>
            <a:r>
              <a:rPr lang="zh-CN" altLang="en-US" sz="2400" dirty="0">
                <a:latin typeface="Calibri" charset="0"/>
              </a:rPr>
              <a:t> </a:t>
            </a:r>
            <a:endParaRPr lang="en-US" altLang="zh-CN" sz="2400" dirty="0">
              <a:latin typeface="Calibri" charset="0"/>
            </a:endParaRPr>
          </a:p>
          <a:p>
            <a:pPr marL="457200" indent="-457200" eaLnBrk="1" hangingPunct="1">
              <a:spcBef>
                <a:spcPts val="1200"/>
              </a:spcBef>
              <a:buClr>
                <a:srgbClr val="FF0000"/>
              </a:buClr>
              <a:buSzPct val="70000"/>
              <a:buFont typeface="Wingdings" charset="0"/>
              <a:buChar char="ü"/>
              <a:defRPr/>
            </a:pPr>
            <a:r>
              <a:rPr lang="en-US" altLang="zh-CN" sz="2400" dirty="0">
                <a:latin typeface="Calibri"/>
                <a:cs typeface="Calibri"/>
              </a:rPr>
              <a:t>Sybil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attack: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Location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distinction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can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/>
                <a:cs typeface="Calibri"/>
              </a:rPr>
              <a:t>detect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identities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originated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from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the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/>
                <a:cs typeface="Calibri"/>
              </a:rPr>
              <a:t>same</a:t>
            </a:r>
            <a:r>
              <a:rPr lang="zh-CN" altLang="en-US" sz="24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/>
                <a:cs typeface="Calibri"/>
              </a:rPr>
              <a:t>location</a:t>
            </a:r>
            <a:endParaRPr lang="en-US" altLang="zh-CN" sz="2400" dirty="0">
              <a:solidFill>
                <a:srgbClr val="FF0000"/>
              </a:solidFill>
              <a:latin typeface="Calibri" charset="0"/>
            </a:endParaRPr>
          </a:p>
        </p:txBody>
      </p:sp>
      <p:cxnSp>
        <p:nvCxnSpPr>
          <p:cNvPr id="8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856" y="1521296"/>
            <a:ext cx="5870448" cy="4572000"/>
          </a:xfrm>
          <a:prstGeom prst="rect">
            <a:avLst/>
          </a:prstGeom>
        </p:spPr>
      </p:pic>
      <p:sp>
        <p:nvSpPr>
          <p:cNvPr id="6" name="标题 1"/>
          <p:cNvSpPr txBox="1">
            <a:spLocks/>
          </p:cNvSpPr>
          <p:nvPr/>
        </p:nvSpPr>
        <p:spPr bwMode="auto">
          <a:xfrm>
            <a:off x="611188" y="333375"/>
            <a:ext cx="7772400" cy="1008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3200" dirty="0">
                <a:latin typeface="Calibri" charset="0"/>
                <a:ea typeface="SimSun" charset="0"/>
              </a:rPr>
              <a:t>E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xample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2:</a:t>
            </a:r>
            <a:endParaRPr lang="zh-CN" altLang="en-US" sz="3200" dirty="0">
              <a:latin typeface="Calibri" charset="0"/>
              <a:ea typeface="SimSun" charset="0"/>
            </a:endParaRPr>
          </a:p>
        </p:txBody>
      </p:sp>
      <p:cxnSp>
        <p:nvCxnSpPr>
          <p:cNvPr id="5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5076056" y="2996952"/>
            <a:ext cx="64807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altLang="zh-CN" sz="4400" b="1" dirty="0">
                <a:solidFill>
                  <a:srgbClr val="FF0000"/>
                </a:solidFill>
              </a:rPr>
              <a:t>X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2" name="Picture 1" descr="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856" y="1521296"/>
            <a:ext cx="5870448" cy="4572000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 bwMode="auto">
          <a:xfrm>
            <a:off x="611188" y="332705"/>
            <a:ext cx="7772400" cy="1008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3200" dirty="0">
                <a:latin typeface="Calibri" charset="0"/>
                <a:ea typeface="SimSun" charset="0"/>
              </a:rPr>
              <a:t>E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xample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>
                <a:latin typeface="Calibri" charset="0"/>
                <a:ea typeface="SimSun" charset="0"/>
              </a:rPr>
              <a:t>2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 (Cont’d):</a:t>
            </a:r>
            <a:endParaRPr lang="zh-CN" altLang="en-US" sz="3200" dirty="0">
              <a:latin typeface="Calibri" charset="0"/>
              <a:ea typeface="SimSun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5400302" y="2751138"/>
            <a:ext cx="3708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From</a:t>
            </a:r>
            <a:r>
              <a:rPr lang="zh-CN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the same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</a:rPr>
              <a:t>l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ocation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1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709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 bwMode="auto">
          <a:xfrm>
            <a:off x="611188" y="333375"/>
            <a:ext cx="7772400" cy="1008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3600" smtClean="0">
                <a:latin typeface="Calibri" charset="0"/>
                <a:ea typeface="SimSun" charset="0"/>
              </a:rPr>
              <a:t>Applications:</a:t>
            </a:r>
            <a:endParaRPr lang="zh-CN" altLang="en-US" sz="3600" dirty="0">
              <a:latin typeface="Calibri" charset="0"/>
              <a:ea typeface="SimSun" charset="0"/>
            </a:endParaRPr>
          </a:p>
        </p:txBody>
      </p:sp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468313" y="1556792"/>
            <a:ext cx="8064500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eaLnBrk="1" hangingPunct="1">
              <a:spcBef>
                <a:spcPts val="1200"/>
              </a:spcBef>
              <a:buClr>
                <a:srgbClr val="FF0000"/>
              </a:buClr>
              <a:buSzPct val="70000"/>
              <a:buFont typeface="Wingdings" charset="0"/>
              <a:buChar char="ü"/>
              <a:defRPr/>
            </a:pPr>
            <a:r>
              <a:rPr lang="en-US" altLang="zh-CN" sz="2400" dirty="0" smtClean="0">
                <a:latin typeface="Calibri" charset="0"/>
              </a:rPr>
              <a:t>Wireless</a:t>
            </a:r>
            <a:r>
              <a:rPr lang="zh-CN" altLang="en-US" sz="2400" dirty="0" smtClean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sensor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network: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Location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distinction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can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 charset="0"/>
              </a:rPr>
              <a:t>prevent</a:t>
            </a:r>
            <a:r>
              <a:rPr lang="zh-CN" altLang="en-US" sz="24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an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 charset="0"/>
              </a:rPr>
              <a:t>unauthorized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person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from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 charset="0"/>
              </a:rPr>
              <a:t>moving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the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sensors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away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from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the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area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of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interest</a:t>
            </a:r>
            <a:r>
              <a:rPr lang="zh-CN" altLang="en-US" sz="2400" dirty="0">
                <a:latin typeface="Calibri" charset="0"/>
              </a:rPr>
              <a:t> </a:t>
            </a:r>
            <a:endParaRPr lang="en-US" altLang="zh-CN" sz="2400" dirty="0">
              <a:latin typeface="Calibri" charset="0"/>
            </a:endParaRPr>
          </a:p>
          <a:p>
            <a:pPr marL="457200" indent="-457200" eaLnBrk="1" hangingPunct="1">
              <a:spcBef>
                <a:spcPts val="1200"/>
              </a:spcBef>
              <a:buClr>
                <a:srgbClr val="FF0000"/>
              </a:buClr>
              <a:buSzPct val="70000"/>
              <a:buFont typeface="Wingdings" charset="0"/>
              <a:buChar char="ü"/>
              <a:defRPr/>
            </a:pPr>
            <a:r>
              <a:rPr lang="en-US" altLang="zh-CN" sz="2400" dirty="0">
                <a:latin typeface="Calibri"/>
                <a:cs typeface="Calibri"/>
              </a:rPr>
              <a:t>Sybil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attack: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Location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distinction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can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/>
                <a:cs typeface="Calibri"/>
              </a:rPr>
              <a:t>detect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identities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originated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from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latin typeface="Calibri"/>
                <a:cs typeface="Calibri"/>
              </a:rPr>
              <a:t>the</a:t>
            </a:r>
            <a:r>
              <a:rPr lang="zh-CN" altLang="en-US" sz="2400" dirty="0">
                <a:latin typeface="Calibri"/>
                <a:cs typeface="Calibri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/>
                <a:cs typeface="Calibri"/>
              </a:rPr>
              <a:t>same</a:t>
            </a:r>
            <a:r>
              <a:rPr lang="zh-CN" altLang="en-US" sz="24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altLang="zh-CN" sz="2400" dirty="0" smtClean="0">
                <a:solidFill>
                  <a:srgbClr val="FF0000"/>
                </a:solidFill>
                <a:latin typeface="Calibri"/>
                <a:cs typeface="Calibri"/>
              </a:rPr>
              <a:t>location</a:t>
            </a:r>
          </a:p>
          <a:p>
            <a:pPr marL="457200" indent="-457200" eaLnBrk="1" hangingPunct="1">
              <a:spcBef>
                <a:spcPts val="1200"/>
              </a:spcBef>
              <a:buClr>
                <a:srgbClr val="FF0000"/>
              </a:buClr>
              <a:buSzPct val="70000"/>
              <a:buFont typeface="Wingdings" charset="0"/>
              <a:buChar char="ü"/>
              <a:defRPr/>
            </a:pPr>
            <a:r>
              <a:rPr lang="en-US" altLang="zh-CN" sz="2400" dirty="0">
                <a:latin typeface="Calibri" charset="0"/>
              </a:rPr>
              <a:t>RFID: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Provide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a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 charset="0"/>
              </a:rPr>
              <a:t>warning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>
                <a:latin typeface="Calibri" charset="0"/>
              </a:rPr>
              <a:t>and</a:t>
            </a:r>
            <a:r>
              <a:rPr lang="zh-CN" altLang="en-US" sz="2400" dirty="0">
                <a:latin typeface="Calibri" charset="0"/>
              </a:rPr>
              <a:t> </a:t>
            </a:r>
            <a:r>
              <a:rPr lang="en-US" altLang="zh-CN" sz="2400" dirty="0" smtClean="0">
                <a:solidFill>
                  <a:srgbClr val="FF0000"/>
                </a:solidFill>
                <a:latin typeface="Calibri" charset="0"/>
              </a:rPr>
              <a:t>focus resources</a:t>
            </a:r>
            <a:r>
              <a:rPr lang="zh-CN" altLang="en-US" sz="2400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alibri" charset="0"/>
              </a:rPr>
              <a:t>on</a:t>
            </a:r>
            <a:r>
              <a:rPr lang="zh-CN" altLang="en-US" sz="24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altLang="zh-CN" sz="2400" dirty="0" smtClean="0">
                <a:solidFill>
                  <a:srgbClr val="FF0000"/>
                </a:solidFill>
                <a:latin typeface="Calibri" charset="0"/>
              </a:rPr>
              <a:t>moving</a:t>
            </a:r>
            <a:r>
              <a:rPr lang="zh-CN" altLang="en-US" sz="2400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altLang="zh-CN" sz="2400" dirty="0" smtClean="0">
                <a:latin typeface="Calibri" charset="0"/>
              </a:rPr>
              <a:t>objects (</a:t>
            </a:r>
            <a:r>
              <a:rPr lang="en-US" altLang="zh-CN" sz="2400" b="1" dirty="0" smtClean="0">
                <a:latin typeface="Calibri" charset="0"/>
              </a:rPr>
              <a:t>Location</a:t>
            </a:r>
            <a:r>
              <a:rPr lang="zh-CN" altLang="en-US" sz="2400" b="1" dirty="0" smtClean="0">
                <a:latin typeface="Calibri" charset="0"/>
              </a:rPr>
              <a:t> </a:t>
            </a:r>
            <a:r>
              <a:rPr lang="en-US" altLang="zh-CN" sz="2400" b="1" dirty="0" smtClean="0">
                <a:latin typeface="Calibri" charset="0"/>
              </a:rPr>
              <a:t>Distinction</a:t>
            </a:r>
            <a:r>
              <a:rPr lang="zh-CN" altLang="en-US" sz="2400" b="1" dirty="0" smtClean="0">
                <a:latin typeface="Calibri" charset="0"/>
              </a:rPr>
              <a:t> </a:t>
            </a:r>
            <a:r>
              <a:rPr lang="en-US" altLang="zh-CN" sz="2400" b="1" dirty="0" smtClean="0">
                <a:latin typeface="Calibri" charset="0"/>
              </a:rPr>
              <a:t>[</a:t>
            </a:r>
            <a:r>
              <a:rPr lang="en-US" altLang="zh-CN" sz="2400" b="1" dirty="0" err="1" smtClean="0">
                <a:latin typeface="Calibri" charset="0"/>
              </a:rPr>
              <a:t>MobiCom</a:t>
            </a:r>
            <a:r>
              <a:rPr lang="en-US" altLang="zh-CN" sz="2400" b="1" dirty="0" smtClean="0">
                <a:latin typeface="Calibri" charset="0"/>
              </a:rPr>
              <a:t>’</a:t>
            </a:r>
            <a:r>
              <a:rPr lang="zh-CN" altLang="en-US" sz="2400" b="1" dirty="0" smtClean="0">
                <a:latin typeface="Calibri" charset="0"/>
              </a:rPr>
              <a:t> </a:t>
            </a:r>
            <a:r>
              <a:rPr lang="en-US" altLang="zh-CN" sz="2400" b="1" dirty="0" smtClean="0">
                <a:latin typeface="Calibri" charset="0"/>
              </a:rPr>
              <a:t>07]</a:t>
            </a:r>
            <a:r>
              <a:rPr lang="en-US" altLang="zh-CN" sz="2400" dirty="0" smtClean="0">
                <a:latin typeface="Calibri" charset="0"/>
              </a:rPr>
              <a:t>).</a:t>
            </a:r>
            <a:endParaRPr lang="en-US" altLang="zh-CN" sz="2400" dirty="0">
              <a:latin typeface="Calibri" charset="0"/>
            </a:endParaRPr>
          </a:p>
        </p:txBody>
      </p:sp>
      <p:cxnSp>
        <p:nvCxnSpPr>
          <p:cNvPr id="9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615192" y="5485088"/>
            <a:ext cx="692920" cy="667512"/>
          </a:xfrm>
          <a:prstGeom prst="rect">
            <a:avLst/>
          </a:prstGeom>
        </p:spPr>
      </p:pic>
      <p:pic>
        <p:nvPicPr>
          <p:cNvPr id="12" name="Picture 11" descr="rfi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6839712" cy="5431536"/>
          </a:xfrm>
          <a:prstGeom prst="rect">
            <a:avLst/>
          </a:prstGeom>
        </p:spPr>
      </p:pic>
      <p:sp>
        <p:nvSpPr>
          <p:cNvPr id="9" name="标题 1"/>
          <p:cNvSpPr txBox="1">
            <a:spLocks/>
          </p:cNvSpPr>
          <p:nvPr/>
        </p:nvSpPr>
        <p:spPr bwMode="auto">
          <a:xfrm>
            <a:off x="611188" y="332705"/>
            <a:ext cx="7772400" cy="1008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3200" dirty="0">
                <a:latin typeface="Calibri" charset="0"/>
                <a:ea typeface="SimSun" charset="0"/>
              </a:rPr>
              <a:t>E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xample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3:</a:t>
            </a:r>
            <a:endParaRPr lang="zh-CN" altLang="en-US" sz="3200" dirty="0">
              <a:latin typeface="Calibri" charset="0"/>
              <a:ea typeface="SimSun" charset="0"/>
            </a:endParaRPr>
          </a:p>
        </p:txBody>
      </p:sp>
      <p:cxnSp>
        <p:nvCxnSpPr>
          <p:cNvPr id="10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31840" y="2204864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Move</a:t>
            </a:r>
            <a:endParaRPr lang="en-US" sz="2000" b="1" dirty="0"/>
          </a:p>
        </p:txBody>
      </p:sp>
      <p:cxnSp>
        <p:nvCxnSpPr>
          <p:cNvPr id="26" name="Elbow Connector 25"/>
          <p:cNvCxnSpPr/>
          <p:nvPr/>
        </p:nvCxnSpPr>
        <p:spPr>
          <a:xfrm rot="16200000" flipH="1">
            <a:off x="1799692" y="4329100"/>
            <a:ext cx="2016224" cy="1944216"/>
          </a:xfrm>
          <a:prstGeom prst="bentConnector3">
            <a:avLst>
              <a:gd name="adj1" fmla="val 99088"/>
            </a:avLst>
          </a:prstGeom>
          <a:ln>
            <a:solidFill>
              <a:srgbClr val="0000FF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3779912" y="6021288"/>
            <a:ext cx="0" cy="288032"/>
          </a:xfrm>
          <a:prstGeom prst="line">
            <a:avLst/>
          </a:prstGeom>
          <a:ln>
            <a:solidFill>
              <a:srgbClr val="0000FF"/>
            </a:solidFill>
            <a:prstDash val="dash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27584" y="421179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</a:t>
            </a:r>
            <a:r>
              <a:rPr lang="en-US" altLang="zh-CN" b="1" dirty="0" smtClean="0">
                <a:solidFill>
                  <a:srgbClr val="0000FF"/>
                </a:solidFill>
              </a:rPr>
              <a:t>ontrol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81" name="Straight Connector 80"/>
          <p:cNvCxnSpPr/>
          <p:nvPr/>
        </p:nvCxnSpPr>
        <p:spPr>
          <a:xfrm>
            <a:off x="1835696" y="4293096"/>
            <a:ext cx="216024" cy="0"/>
          </a:xfrm>
          <a:prstGeom prst="line">
            <a:avLst/>
          </a:prstGeom>
          <a:ln>
            <a:solidFill>
              <a:srgbClr val="0000FF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733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66269">
            <a:off x="3321517" y="5435387"/>
            <a:ext cx="692920" cy="667512"/>
          </a:xfrm>
          <a:prstGeom prst="rect">
            <a:avLst/>
          </a:prstGeom>
        </p:spPr>
      </p:pic>
      <p:pic>
        <p:nvPicPr>
          <p:cNvPr id="12" name="Picture 11" descr="rfi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6839712" cy="5431536"/>
          </a:xfrm>
          <a:prstGeom prst="rect">
            <a:avLst/>
          </a:prstGeom>
        </p:spPr>
      </p:pic>
      <p:sp>
        <p:nvSpPr>
          <p:cNvPr id="9" name="标题 1"/>
          <p:cNvSpPr txBox="1">
            <a:spLocks/>
          </p:cNvSpPr>
          <p:nvPr/>
        </p:nvSpPr>
        <p:spPr bwMode="auto">
          <a:xfrm>
            <a:off x="611188" y="332705"/>
            <a:ext cx="7772400" cy="1008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3200" dirty="0">
                <a:latin typeface="Calibri" charset="0"/>
                <a:ea typeface="SimSun" charset="0"/>
              </a:rPr>
              <a:t>E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xample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3:</a:t>
            </a:r>
            <a:endParaRPr lang="zh-CN" altLang="en-US" sz="3200" dirty="0">
              <a:latin typeface="Calibri" charset="0"/>
              <a:ea typeface="SimSun" charset="0"/>
            </a:endParaRPr>
          </a:p>
        </p:txBody>
      </p:sp>
      <p:cxnSp>
        <p:nvCxnSpPr>
          <p:cNvPr id="10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31840" y="2204864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Move</a:t>
            </a:r>
            <a:endParaRPr lang="en-US" sz="2000" b="1" dirty="0"/>
          </a:p>
        </p:txBody>
      </p:sp>
      <p:cxnSp>
        <p:nvCxnSpPr>
          <p:cNvPr id="8" name="Elbow Connector 7"/>
          <p:cNvCxnSpPr/>
          <p:nvPr/>
        </p:nvCxnSpPr>
        <p:spPr>
          <a:xfrm rot="16200000" flipH="1">
            <a:off x="1799692" y="4329100"/>
            <a:ext cx="2016224" cy="1944216"/>
          </a:xfrm>
          <a:prstGeom prst="bentConnector3">
            <a:avLst>
              <a:gd name="adj1" fmla="val 99088"/>
            </a:avLst>
          </a:prstGeom>
          <a:ln>
            <a:solidFill>
              <a:srgbClr val="0000FF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779912" y="6021288"/>
            <a:ext cx="0" cy="288032"/>
          </a:xfrm>
          <a:prstGeom prst="line">
            <a:avLst/>
          </a:prstGeom>
          <a:ln>
            <a:solidFill>
              <a:srgbClr val="0000FF"/>
            </a:solidFill>
            <a:prstDash val="dashDot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27584" y="421179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</a:t>
            </a:r>
            <a:r>
              <a:rPr lang="en-US" altLang="zh-CN" b="1" dirty="0" smtClean="0">
                <a:solidFill>
                  <a:srgbClr val="0000FF"/>
                </a:solidFill>
              </a:rPr>
              <a:t>ontrol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835696" y="4293096"/>
            <a:ext cx="216024" cy="0"/>
          </a:xfrm>
          <a:prstGeom prst="line">
            <a:avLst/>
          </a:prstGeom>
          <a:ln>
            <a:solidFill>
              <a:srgbClr val="0000FF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5679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503684" y="332705"/>
            <a:ext cx="7380684" cy="1008063"/>
          </a:xfrm>
          <a:solidFill>
            <a:srgbClr val="FFFFFF"/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3200" dirty="0" smtClean="0">
                <a:latin typeface="Calibri" charset="0"/>
                <a:ea typeface="SimSun" charset="0"/>
              </a:rPr>
              <a:t>Existing ways to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realize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>
                <a:latin typeface="Calibri" charset="0"/>
                <a:ea typeface="SimSun" charset="0"/>
              </a:rPr>
              <a:t>l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ocation distinction</a:t>
            </a:r>
            <a:endParaRPr lang="zh-CN" altLang="en-US" sz="3200" dirty="0">
              <a:latin typeface="Calibri" charset="0"/>
              <a:ea typeface="SimSun" charset="0"/>
            </a:endParaRPr>
          </a:p>
        </p:txBody>
      </p:sp>
      <p:cxnSp>
        <p:nvCxnSpPr>
          <p:cNvPr id="10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188467" y="2987452"/>
            <a:ext cx="33115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ctr"/>
            <a:r>
              <a:rPr lang="en-US" sz="2800" dirty="0" smtClean="0">
                <a:latin typeface="Times New Roman" charset="0"/>
                <a:cs typeface="Times New Roman" charset="0"/>
              </a:rPr>
              <a:t>Wireless</a:t>
            </a:r>
            <a:r>
              <a:rPr lang="zh-CN" alt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altLang="zh-CN" sz="2800" dirty="0" smtClean="0">
                <a:latin typeface="Times New Roman" charset="0"/>
                <a:cs typeface="Times New Roman" charset="0"/>
              </a:rPr>
              <a:t>channel</a:t>
            </a:r>
            <a:r>
              <a:rPr lang="zh-CN" altLang="en-US" sz="2800" dirty="0" smtClean="0">
                <a:latin typeface="Times New Roman" charset="0"/>
                <a:cs typeface="Times New Roman" charset="0"/>
              </a:rPr>
              <a:t> </a:t>
            </a:r>
            <a:r>
              <a:rPr lang="en-US" altLang="zh-CN" sz="2800" dirty="0" smtClean="0">
                <a:latin typeface="Times New Roman" charset="0"/>
                <a:cs typeface="Times New Roman" charset="0"/>
              </a:rPr>
              <a:t>characteristics</a:t>
            </a:r>
            <a:r>
              <a:rPr lang="zh-CN" altLang="en-US" sz="2800" dirty="0" smtClean="0">
                <a:latin typeface="Times New Roman" charset="0"/>
                <a:cs typeface="Times New Roman" charset="0"/>
              </a:rPr>
              <a:t> </a:t>
            </a:r>
            <a:endParaRPr lang="en-US" sz="2800" dirty="0">
              <a:latin typeface="Times New Roman" charset="0"/>
              <a:cs typeface="Times New Roman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211960" y="3385879"/>
            <a:ext cx="1371266" cy="50323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4139804" y="2800092"/>
            <a:ext cx="1584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sz="2800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Change</a:t>
            </a: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5868591" y="3296012"/>
            <a:ext cx="30241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sz="2800" dirty="0">
                <a:latin typeface="Times New Roman" charset="0"/>
                <a:cs typeface="Times New Roman" charset="0"/>
              </a:rPr>
              <a:t>Location</a:t>
            </a:r>
            <a:r>
              <a:rPr lang="zh-CN" alt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altLang="zh-CN" sz="2800" dirty="0">
                <a:latin typeface="Times New Roman" charset="0"/>
                <a:cs typeface="Times New Roman" charset="0"/>
              </a:rPr>
              <a:t>change</a:t>
            </a:r>
            <a:endParaRPr lang="en-US" sz="2800" dirty="0">
              <a:latin typeface="Times New Roman" charset="0"/>
              <a:cs typeface="Times New Roman" charset="0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1619672" y="1916832"/>
            <a:ext cx="4464496" cy="52322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sz="2800" dirty="0">
                <a:latin typeface="Times New Roman" charset="0"/>
                <a:cs typeface="Times New Roman" charset="0"/>
              </a:rPr>
              <a:t>Spatial</a:t>
            </a:r>
            <a:r>
              <a:rPr lang="zh-CN" alt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altLang="zh-CN" sz="2800" dirty="0" err="1">
                <a:latin typeface="Times New Roman" charset="0"/>
                <a:cs typeface="Times New Roman" charset="0"/>
              </a:rPr>
              <a:t>uncorrelation</a:t>
            </a:r>
            <a:r>
              <a:rPr lang="zh-CN" altLang="en-US" sz="2800" dirty="0">
                <a:latin typeface="Times New Roman" charset="0"/>
                <a:cs typeface="Times New Roman" charset="0"/>
              </a:rPr>
              <a:t> </a:t>
            </a:r>
            <a:r>
              <a:rPr lang="en-US" altLang="zh-CN" sz="2800" dirty="0">
                <a:latin typeface="Times New Roman" charset="0"/>
                <a:cs typeface="Times New Roman" charset="0"/>
              </a:rPr>
              <a:t>property</a:t>
            </a:r>
            <a:endParaRPr lang="en-US" sz="2800" dirty="0">
              <a:latin typeface="Times New Roman" charset="0"/>
              <a:cs typeface="Times New Roman" charset="0"/>
            </a:endParaRPr>
          </a:p>
        </p:txBody>
      </p:sp>
      <p:sp>
        <p:nvSpPr>
          <p:cNvPr id="14" name="Curved Right Arrow 13"/>
          <p:cNvSpPr/>
          <p:nvPr/>
        </p:nvSpPr>
        <p:spPr>
          <a:xfrm>
            <a:off x="971600" y="2224028"/>
            <a:ext cx="432048" cy="1368152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Line Callout 2 (Border and Accent Bar) 14"/>
          <p:cNvSpPr/>
          <p:nvPr/>
        </p:nvSpPr>
        <p:spPr>
          <a:xfrm>
            <a:off x="3059832" y="4600267"/>
            <a:ext cx="2736155" cy="180022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110"/>
              <a:gd name="adj6" fmla="val -3921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accent2"/>
                </a:solidFill>
              </a:rPr>
              <a:t>Attack</a:t>
            </a:r>
            <a:r>
              <a:rPr lang="en-US" altLang="zh-CN" sz="2800" dirty="0">
                <a:solidFill>
                  <a:schemeClr val="accent2"/>
                </a:solidFill>
              </a:rPr>
              <a:t>:</a:t>
            </a:r>
            <a:r>
              <a:rPr lang="zh-CN" altLang="en-US" sz="2800" dirty="0">
                <a:solidFill>
                  <a:schemeClr val="accent2"/>
                </a:solidFill>
              </a:rPr>
              <a:t> </a:t>
            </a:r>
            <a:r>
              <a:rPr lang="en-US" altLang="zh-CN" sz="2800" dirty="0">
                <a:solidFill>
                  <a:schemeClr val="accent2"/>
                </a:solidFill>
              </a:rPr>
              <a:t>Generate</a:t>
            </a:r>
            <a:r>
              <a:rPr lang="zh-CN" altLang="en-US" sz="2800" dirty="0">
                <a:solidFill>
                  <a:schemeClr val="accent2"/>
                </a:solidFill>
              </a:rPr>
              <a:t> </a:t>
            </a:r>
            <a:r>
              <a:rPr lang="en-US" altLang="zh-CN" sz="2800" dirty="0" smtClean="0">
                <a:solidFill>
                  <a:schemeClr val="accent2"/>
                </a:solidFill>
              </a:rPr>
              <a:t>“</a:t>
            </a:r>
            <a:r>
              <a:rPr lang="en-US" altLang="zh-CN" sz="2800" dirty="0" smtClean="0">
                <a:solidFill>
                  <a:srgbClr val="FF0000"/>
                </a:solidFill>
              </a:rPr>
              <a:t>arbitrary”</a:t>
            </a:r>
            <a:r>
              <a:rPr lang="zh-CN" altLang="en-US" sz="2800" dirty="0" smtClean="0">
                <a:solidFill>
                  <a:schemeClr val="accent2"/>
                </a:solidFill>
              </a:rPr>
              <a:t> </a:t>
            </a:r>
            <a:r>
              <a:rPr lang="en-US" altLang="zh-CN" sz="2800" dirty="0">
                <a:solidFill>
                  <a:schemeClr val="accent2"/>
                </a:solidFill>
              </a:rPr>
              <a:t>characteristic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6588224" y="4816316"/>
            <a:ext cx="19446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FAIL</a:t>
            </a:r>
            <a:r>
              <a:rPr lang="en-US" altLang="zh-CN" sz="32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!!</a:t>
            </a:r>
            <a:endParaRPr lang="en-US" sz="3200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989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/>
      <p:bldP spid="12" grpId="0"/>
      <p:bldP spid="13" grpId="0" animBg="1"/>
      <p:bldP spid="14" grpId="0" animBg="1"/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903213"/>
              </p:ext>
            </p:extLst>
          </p:nvPr>
        </p:nvGraphicFramePr>
        <p:xfrm>
          <a:off x="611560" y="1677374"/>
          <a:ext cx="5181600" cy="301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2" name="Visio" r:id="rId4" imgW="3448614" imgH="2008576" progId="Visio.Drawing.11">
                  <p:embed/>
                </p:oleObj>
              </mc:Choice>
              <mc:Fallback>
                <p:oleObj name="Visio" r:id="rId4" imgW="3448614" imgH="200857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677374"/>
                        <a:ext cx="5181600" cy="301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23"/>
          <p:cNvGrpSpPr>
            <a:grpSpLocks/>
          </p:cNvGrpSpPr>
          <p:nvPr/>
        </p:nvGrpSpPr>
        <p:grpSpPr bwMode="auto">
          <a:xfrm>
            <a:off x="4421560" y="1296374"/>
            <a:ext cx="3879850" cy="1981200"/>
            <a:chOff x="4800600" y="2438400"/>
            <a:chExt cx="3879762" cy="1981200"/>
          </a:xfrm>
        </p:grpSpPr>
        <p:sp>
          <p:nvSpPr>
            <p:cNvPr id="15" name="TextBox 8"/>
            <p:cNvSpPr txBox="1">
              <a:spLocks noChangeArrowheads="1"/>
            </p:cNvSpPr>
            <p:nvPr/>
          </p:nvSpPr>
          <p:spPr bwMode="auto">
            <a:xfrm>
              <a:off x="6096000" y="2438400"/>
              <a:ext cx="258436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FFFFFF"/>
                </a:buClr>
                <a:buSzPct val="100000"/>
                <a:buFontTx/>
                <a:buChar char="•"/>
              </a:pPr>
              <a:r>
                <a:rPr lang="en-US" altLang="zh-CN" sz="2000" dirty="0" smtClean="0">
                  <a:solidFill>
                    <a:srgbClr val="FF0000"/>
                  </a:solidFill>
                  <a:cs typeface="+mn-cs"/>
                </a:rPr>
                <a:t>Multipath components</a:t>
              </a:r>
            </a:p>
          </p:txBody>
        </p:sp>
        <p:cxnSp>
          <p:nvCxnSpPr>
            <p:cNvPr id="16" name="Straight Arrow Connector 10"/>
            <p:cNvCxnSpPr>
              <a:cxnSpLocks noChangeShapeType="1"/>
            </p:cNvCxnSpPr>
            <p:nvPr/>
          </p:nvCxnSpPr>
          <p:spPr bwMode="auto">
            <a:xfrm rot="10800000" flipV="1">
              <a:off x="4876800" y="2819400"/>
              <a:ext cx="1828800" cy="914400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11"/>
            <p:cNvCxnSpPr>
              <a:cxnSpLocks noChangeShapeType="1"/>
            </p:cNvCxnSpPr>
            <p:nvPr/>
          </p:nvCxnSpPr>
          <p:spPr bwMode="auto">
            <a:xfrm rot="10800000" flipV="1">
              <a:off x="4800600" y="2819400"/>
              <a:ext cx="1905000" cy="1219200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Arrow Connector 14"/>
            <p:cNvCxnSpPr>
              <a:cxnSpLocks noChangeShapeType="1"/>
            </p:cNvCxnSpPr>
            <p:nvPr/>
          </p:nvCxnSpPr>
          <p:spPr bwMode="auto">
            <a:xfrm rot="10800000" flipV="1">
              <a:off x="4876800" y="2819400"/>
              <a:ext cx="1828800" cy="1371600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Straight Arrow Connector 18"/>
            <p:cNvCxnSpPr>
              <a:cxnSpLocks noChangeShapeType="1"/>
            </p:cNvCxnSpPr>
            <p:nvPr/>
          </p:nvCxnSpPr>
          <p:spPr bwMode="auto">
            <a:xfrm rot="10800000" flipV="1">
              <a:off x="4953000" y="2819400"/>
              <a:ext cx="1752600" cy="1600200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174160" y="1944446"/>
            <a:ext cx="2514600" cy="1692275"/>
          </a:xfrm>
          <a:prstGeom prst="rect">
            <a:avLst/>
          </a:prstGeom>
          <a:gradFill rotWithShape="1">
            <a:gsLst>
              <a:gs pos="0">
                <a:srgbClr val="E0FFFF"/>
              </a:gs>
              <a:gs pos="64999">
                <a:srgbClr val="B2FFFF"/>
              </a:gs>
              <a:gs pos="100000">
                <a:srgbClr val="90FFFF"/>
              </a:gs>
            </a:gsLst>
            <a:lin ang="5400000" scaled="1"/>
          </a:gradFill>
          <a:ln w="9525">
            <a:solidFill>
              <a:srgbClr val="00CCC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0" lvl="1" eaLnBrk="1" hangingPunct="1">
              <a:spcBef>
                <a:spcPct val="20000"/>
              </a:spcBef>
              <a:buClr>
                <a:srgbClr val="FFFFFF"/>
              </a:buClr>
              <a:buSzPct val="100000"/>
              <a:defRPr/>
            </a:pPr>
            <a:r>
              <a:rPr lang="en-US" altLang="zh-CN" sz="2000" u="sng" dirty="0">
                <a:solidFill>
                  <a:srgbClr val="6666FF">
                    <a:lumMod val="75000"/>
                  </a:srgbClr>
                </a:solidFill>
                <a:latin typeface="Times New Roman"/>
                <a:ea typeface="宋体" pitchFamily="-107" charset="-122"/>
                <a:cs typeface="+mn-cs"/>
              </a:rPr>
              <a:t>Component response:</a:t>
            </a:r>
          </a:p>
          <a:p>
            <a:pPr marL="0" lvl="1" eaLnBrk="1" hangingPunct="1">
              <a:spcBef>
                <a:spcPct val="20000"/>
              </a:spcBef>
              <a:buClr>
                <a:srgbClr val="FFFFFF"/>
              </a:buClr>
              <a:buSzPct val="100000"/>
              <a:defRPr/>
            </a:pP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宋体" pitchFamily="-107" charset="-122"/>
                <a:cs typeface="+mn-cs"/>
              </a:rPr>
              <a:t>Characterizes the distortion that each path has on the multipath component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156176" y="3888662"/>
            <a:ext cx="2514600" cy="1323975"/>
          </a:xfrm>
          <a:prstGeom prst="rect">
            <a:avLst/>
          </a:prstGeom>
          <a:gradFill rotWithShape="1">
            <a:gsLst>
              <a:gs pos="0">
                <a:srgbClr val="E0FFFF"/>
              </a:gs>
              <a:gs pos="64999">
                <a:srgbClr val="B2FFFF"/>
              </a:gs>
              <a:gs pos="100000">
                <a:srgbClr val="90FFFF"/>
              </a:gs>
            </a:gsLst>
            <a:lin ang="5400000" scaled="1"/>
          </a:gradFill>
          <a:ln w="9525">
            <a:solidFill>
              <a:srgbClr val="00CCC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FFFFFF"/>
              </a:buClr>
              <a:buSzPct val="100000"/>
              <a:defRPr/>
            </a:pPr>
            <a:r>
              <a:rPr lang="en-US" altLang="zh-CN" sz="2000" u="sng" dirty="0">
                <a:solidFill>
                  <a:srgbClr val="6666FF">
                    <a:lumMod val="75000"/>
                  </a:srgbClr>
                </a:solidFill>
                <a:latin typeface="Times New Roman"/>
                <a:ea typeface="宋体" pitchFamily="-107" charset="-122"/>
                <a:cs typeface="+mn-cs"/>
              </a:rPr>
              <a:t>Channel impulse response</a:t>
            </a:r>
            <a:r>
              <a:rPr lang="en-US" altLang="zh-CN" sz="2000" dirty="0">
                <a:solidFill>
                  <a:srgbClr val="000000"/>
                </a:solidFill>
                <a:latin typeface="Times New Roman"/>
                <a:ea typeface="宋体" pitchFamily="-107" charset="-122"/>
                <a:cs typeface="+mn-cs"/>
              </a:rPr>
              <a:t>: The superposition of all component responses</a:t>
            </a:r>
          </a:p>
        </p:txBody>
      </p:sp>
      <p:sp>
        <p:nvSpPr>
          <p:cNvPr id="22" name="标题 1"/>
          <p:cNvSpPr txBox="1">
            <a:spLocks/>
          </p:cNvSpPr>
          <p:nvPr/>
        </p:nvSpPr>
        <p:spPr bwMode="auto">
          <a:xfrm>
            <a:off x="611188" y="333375"/>
            <a:ext cx="7772400" cy="1008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4000" dirty="0" smtClean="0">
                <a:latin typeface="Calibri" charset="0"/>
                <a:ea typeface="SimSun" charset="0"/>
              </a:rPr>
              <a:t>Multipath</a:t>
            </a:r>
            <a:r>
              <a:rPr lang="zh-CN" altLang="en-US" sz="40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4000" dirty="0" smtClean="0">
                <a:latin typeface="Calibri" charset="0"/>
                <a:ea typeface="SimSun" charset="0"/>
              </a:rPr>
              <a:t>effect</a:t>
            </a:r>
            <a:endParaRPr lang="zh-CN" altLang="en-US" sz="4000" dirty="0">
              <a:latin typeface="Calibri" charset="0"/>
              <a:ea typeface="SimSun" charset="0"/>
            </a:endParaRPr>
          </a:p>
        </p:txBody>
      </p:sp>
      <p:graphicFrame>
        <p:nvGraphicFramePr>
          <p:cNvPr id="2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800647"/>
              </p:ext>
            </p:extLst>
          </p:nvPr>
        </p:nvGraphicFramePr>
        <p:xfrm>
          <a:off x="1907158" y="5184807"/>
          <a:ext cx="2160786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3" name="Equation" r:id="rId6" imgW="774700" imgH="203200" progId="Equation.3">
                  <p:embed/>
                </p:oleObj>
              </mc:Choice>
              <mc:Fallback>
                <p:oleObj name="Equation" r:id="rId6" imgW="774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158" y="5184807"/>
                        <a:ext cx="2160786" cy="5760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Oval Callout 35"/>
          <p:cNvSpPr/>
          <p:nvPr/>
        </p:nvSpPr>
        <p:spPr>
          <a:xfrm>
            <a:off x="251520" y="5688862"/>
            <a:ext cx="1800200" cy="692466"/>
          </a:xfrm>
          <a:prstGeom prst="wedgeEllipseCallout">
            <a:avLst>
              <a:gd name="adj1" fmla="val 44616"/>
              <a:gd name="adj2" fmla="val -7687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Received signal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7" name="Oval Callout 36"/>
          <p:cNvSpPr/>
          <p:nvPr/>
        </p:nvSpPr>
        <p:spPr>
          <a:xfrm>
            <a:off x="2411760" y="5976894"/>
            <a:ext cx="2160240" cy="692466"/>
          </a:xfrm>
          <a:prstGeom prst="wedgeEllipseCallout">
            <a:avLst>
              <a:gd name="adj1" fmla="val -35265"/>
              <a:gd name="adj2" fmla="val -9507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Transmitted signal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76591"/>
              </p:ext>
            </p:extLst>
          </p:nvPr>
        </p:nvGraphicFramePr>
        <p:xfrm>
          <a:off x="4139952" y="5229200"/>
          <a:ext cx="4680520" cy="476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4" name="Equation" r:id="rId8" imgW="2362200" imgH="228600" progId="Equation.3">
                  <p:embed/>
                </p:oleObj>
              </mc:Choice>
              <mc:Fallback>
                <p:oleObj name="Equation" r:id="rId8" imgW="2362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5229200"/>
                        <a:ext cx="4680520" cy="4764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357" name="Straight Connector 14356"/>
          <p:cNvCxnSpPr>
            <a:endCxn id="21" idx="1"/>
          </p:cNvCxnSpPr>
          <p:nvPr/>
        </p:nvCxnSpPr>
        <p:spPr>
          <a:xfrm flipV="1">
            <a:off x="3275856" y="4550650"/>
            <a:ext cx="2880320" cy="706164"/>
          </a:xfrm>
          <a:prstGeom prst="line">
            <a:avLst/>
          </a:prstGeom>
          <a:ln w="12700" cmpd="sng"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786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6" grpId="0" animBg="1"/>
      <p:bldP spid="36" grpId="1" animBg="1"/>
      <p:bldP spid="37" grpId="0" animBg="1"/>
      <p:bldP spid="3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5"/>
          <p:cNvSpPr>
            <a:spLocks noChangeArrowheads="1"/>
          </p:cNvSpPr>
          <p:nvPr/>
        </p:nvSpPr>
        <p:spPr bwMode="auto">
          <a:xfrm>
            <a:off x="539552" y="1268760"/>
            <a:ext cx="784887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indent="-457200" eaLnBrk="1" hangingPunct="1">
              <a:spcBef>
                <a:spcPts val="1200"/>
              </a:spcBef>
              <a:buClr>
                <a:srgbClr val="FF0000"/>
              </a:buClr>
              <a:buSzPct val="70000"/>
              <a:buFont typeface="Wingdings" charset="0"/>
              <a:buChar char="ü"/>
            </a:pPr>
            <a:r>
              <a:rPr lang="en-US" altLang="zh-CN" sz="2800" dirty="0" smtClean="0">
                <a:latin typeface="Calibri"/>
                <a:cs typeface="Calibri"/>
              </a:rPr>
              <a:t>The </a:t>
            </a:r>
            <a:r>
              <a:rPr lang="en-US" altLang="zh-CN" sz="2800" dirty="0" smtClean="0">
                <a:solidFill>
                  <a:srgbClr val="FF0000"/>
                </a:solidFill>
                <a:latin typeface="Calibri"/>
                <a:cs typeface="Calibri"/>
              </a:rPr>
              <a:t>channel impulse response </a:t>
            </a:r>
            <a:r>
              <a:rPr lang="en-US" altLang="zh-CN" sz="2800" dirty="0" smtClean="0">
                <a:latin typeface="Calibri"/>
                <a:cs typeface="Calibri"/>
              </a:rPr>
              <a:t>changes as the receiver or the transmitter changes location</a:t>
            </a:r>
          </a:p>
          <a:p>
            <a:pPr marL="457200" indent="-457200" eaLnBrk="1" hangingPunct="1">
              <a:spcBef>
                <a:spcPts val="1200"/>
              </a:spcBef>
              <a:buClr>
                <a:srgbClr val="FF0000"/>
              </a:buClr>
              <a:buSzPct val="70000"/>
              <a:buFont typeface="Wingdings" charset="0"/>
              <a:buChar char="ü"/>
            </a:pPr>
            <a:endParaRPr lang="en-US" sz="2400" dirty="0">
              <a:latin typeface="Calibri" charset="0"/>
              <a:cs typeface="Calibri" charset="0"/>
            </a:endParaRPr>
          </a:p>
        </p:txBody>
      </p:sp>
      <p:sp>
        <p:nvSpPr>
          <p:cNvPr id="22" name="标题 1"/>
          <p:cNvSpPr txBox="1">
            <a:spLocks/>
          </p:cNvSpPr>
          <p:nvPr/>
        </p:nvSpPr>
        <p:spPr bwMode="auto">
          <a:xfrm>
            <a:off x="611188" y="333375"/>
            <a:ext cx="7772400" cy="1008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4000" dirty="0" smtClean="0">
                <a:latin typeface="Calibri" charset="0"/>
                <a:ea typeface="SimSun" charset="0"/>
              </a:rPr>
              <a:t>Channel impulse response</a:t>
            </a:r>
            <a:endParaRPr lang="zh-CN" altLang="en-US" sz="4000" dirty="0">
              <a:latin typeface="Calibri" charset="0"/>
              <a:ea typeface="SimSun" charset="0"/>
            </a:endParaRPr>
          </a:p>
        </p:txBody>
      </p:sp>
      <p:graphicFrame>
        <p:nvGraphicFramePr>
          <p:cNvPr id="2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61871"/>
              </p:ext>
            </p:extLst>
          </p:nvPr>
        </p:nvGraphicFramePr>
        <p:xfrm>
          <a:off x="1475656" y="2204864"/>
          <a:ext cx="4752528" cy="244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04" name="Visio" r:id="rId4" imgW="2928241" imgH="1387998" progId="Visio.Drawing.11">
                  <p:embed/>
                </p:oleObj>
              </mc:Choice>
              <mc:Fallback>
                <p:oleObj name="Visio" r:id="rId4" imgW="2928241" imgH="1387998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204864"/>
                        <a:ext cx="4752528" cy="2448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1555883"/>
              </p:ext>
            </p:extLst>
          </p:nvPr>
        </p:nvGraphicFramePr>
        <p:xfrm>
          <a:off x="5940152" y="2780928"/>
          <a:ext cx="2868685" cy="565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05" name="Equation" r:id="rId6" imgW="1104900" imgH="215900" progId="Equation.3">
                  <p:embed/>
                </p:oleObj>
              </mc:Choice>
              <mc:Fallback>
                <p:oleObj name="Equation" r:id="rId6" imgW="1104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2780928"/>
                        <a:ext cx="2868685" cy="5657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539552" y="4614808"/>
            <a:ext cx="7848872" cy="2054553"/>
            <a:chOff x="539552" y="4614808"/>
            <a:chExt cx="7848872" cy="2054553"/>
          </a:xfrm>
        </p:grpSpPr>
        <p:sp>
          <p:nvSpPr>
            <p:cNvPr id="28" name="Rounded Rectangle 27"/>
            <p:cNvSpPr/>
            <p:nvPr/>
          </p:nvSpPr>
          <p:spPr>
            <a:xfrm>
              <a:off x="1475656" y="5805264"/>
              <a:ext cx="5976664" cy="864097"/>
            </a:xfrm>
            <a:prstGeom prst="roundRect">
              <a:avLst/>
            </a:prstGeom>
            <a:solidFill>
              <a:schemeClr val="bg2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Channel impulse responses </a:t>
              </a:r>
              <a:r>
                <a:rPr lang="en-US" sz="2400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can be utilized to provide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 location distinction.</a:t>
              </a:r>
              <a:endParaRPr lang="en-US" sz="2400" b="1" dirty="0">
                <a:solidFill>
                  <a:srgbClr val="FF0000"/>
                </a:solidFill>
                <a:latin typeface="Times New Roman"/>
                <a:cs typeface="Times New Roman"/>
              </a:endParaRPr>
            </a:p>
          </p:txBody>
        </p:sp>
        <p:graphicFrame>
          <p:nvGraphicFramePr>
            <p:cNvPr id="30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88851972"/>
                </p:ext>
              </p:extLst>
            </p:nvPr>
          </p:nvGraphicFramePr>
          <p:xfrm>
            <a:off x="2692400" y="5084763"/>
            <a:ext cx="3098800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306" name="Equation" r:id="rId8" imgW="1193800" imgH="266700" progId="Equation.3">
                    <p:embed/>
                  </p:oleObj>
                </mc:Choice>
                <mc:Fallback>
                  <p:oleObj name="Equation" r:id="rId8" imgW="1193800" imgH="266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2400" y="5084763"/>
                          <a:ext cx="3098800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矩形 5"/>
            <p:cNvSpPr>
              <a:spLocks noChangeArrowheads="1"/>
            </p:cNvSpPr>
            <p:nvPr/>
          </p:nvSpPr>
          <p:spPr bwMode="auto">
            <a:xfrm>
              <a:off x="539552" y="4614808"/>
              <a:ext cx="7848872" cy="1046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1" indent="-457200" eaLnBrk="1" hangingPunct="1">
                <a:spcBef>
                  <a:spcPts val="1200"/>
                </a:spcBef>
                <a:buClr>
                  <a:srgbClr val="FF0000"/>
                </a:buClr>
                <a:buSzPct val="70000"/>
                <a:buFont typeface="Wingdings" charset="0"/>
                <a:buChar char="ü"/>
              </a:pPr>
              <a:r>
                <a:rPr lang="en-US" altLang="zh-CN" sz="2800" dirty="0" smtClean="0">
                  <a:latin typeface="Calibri"/>
                  <a:cs typeface="Calibri"/>
                </a:rPr>
                <a:t>Calculate the difference</a:t>
              </a:r>
            </a:p>
            <a:p>
              <a:pPr marL="457200" indent="-457200" eaLnBrk="1" hangingPunct="1">
                <a:spcBef>
                  <a:spcPts val="1200"/>
                </a:spcBef>
                <a:buClr>
                  <a:srgbClr val="FF0000"/>
                </a:buClr>
                <a:buSzPct val="70000"/>
                <a:buFont typeface="Wingdings" charset="0"/>
                <a:buChar char="ü"/>
              </a:pPr>
              <a:endParaRPr lang="en-US" sz="2400" dirty="0">
                <a:latin typeface="Calibri" charset="0"/>
                <a:cs typeface="Calibri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2257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1321604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SzPct val="70000"/>
              <a:buFont typeface="Wingdings" charset="2"/>
              <a:buChar char="²"/>
            </a:pPr>
            <a:r>
              <a:rPr lang="en-US" altLang="zh-CN" sz="2800" dirty="0"/>
              <a:t>Training sequence based channel estimation</a:t>
            </a:r>
          </a:p>
        </p:txBody>
      </p:sp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772400" cy="1008063"/>
          </a:xfrm>
          <a:solidFill>
            <a:srgbClr val="FFFFFF"/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4000" dirty="0" smtClean="0">
                <a:latin typeface="Calibri" charset="0"/>
                <a:ea typeface="SimSun" charset="0"/>
              </a:rPr>
              <a:t>Channel</a:t>
            </a:r>
            <a:r>
              <a:rPr lang="zh-CN" altLang="en-US" sz="40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4000" dirty="0" smtClean="0">
                <a:latin typeface="Calibri" charset="0"/>
                <a:ea typeface="SimSun" charset="0"/>
              </a:rPr>
              <a:t>Estimation</a:t>
            </a:r>
            <a:endParaRPr lang="zh-CN" altLang="en-US" sz="4000" dirty="0">
              <a:latin typeface="Calibri" charset="0"/>
              <a:ea typeface="SimSun" charset="0"/>
            </a:endParaRPr>
          </a:p>
        </p:txBody>
      </p:sp>
      <p:graphicFrame>
        <p:nvGraphicFramePr>
          <p:cNvPr id="26628" name="Object 5"/>
          <p:cNvGraphicFramePr>
            <a:graphicFrameLocks noChangeAspect="1"/>
          </p:cNvGraphicFramePr>
          <p:nvPr/>
        </p:nvGraphicFramePr>
        <p:xfrm>
          <a:off x="3794125" y="31305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5" name="Equation" r:id="rId4" imgW="114300" imgH="165100" progId="Equation.3">
                  <p:embed/>
                </p:oleObj>
              </mc:Choice>
              <mc:Fallback>
                <p:oleObj name="Equation" r:id="rId4" imgW="1143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4125" y="3130550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8"/>
          <p:cNvSpPr txBox="1">
            <a:spLocks noGrp="1" noChangeArrowheads="1"/>
          </p:cNvSpPr>
          <p:nvPr/>
        </p:nvSpPr>
        <p:spPr bwMode="auto">
          <a:xfrm>
            <a:off x="8077200" y="6477000"/>
            <a:ext cx="7620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endParaRPr lang="en-US" altLang="zh-CN" sz="1400" dirty="0" smtClean="0">
              <a:solidFill>
                <a:srgbClr val="000000"/>
              </a:solidFill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5" name="Object 6"/>
          <p:cNvGraphicFramePr>
            <a:graphicFrameLocks noChangeAspect="1"/>
          </p:cNvGraphicFramePr>
          <p:nvPr/>
        </p:nvGraphicFramePr>
        <p:xfrm>
          <a:off x="2286000" y="3048000"/>
          <a:ext cx="838200" cy="153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6" name="Visio" r:id="rId6" imgW="712472" imgH="1371533" progId="Visio.Drawing.11">
                  <p:embed/>
                </p:oleObj>
              </mc:Choice>
              <mc:Fallback>
                <p:oleObj name="Visio" r:id="rId6" imgW="712472" imgH="137153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048000"/>
                        <a:ext cx="838200" cy="153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 flipV="1">
            <a:off x="2286000" y="3810000"/>
            <a:ext cx="3276600" cy="3175"/>
          </a:xfrm>
          <a:prstGeom prst="straightConnector1">
            <a:avLst/>
          </a:prstGeom>
          <a:noFill/>
          <a:ln w="38100" algn="ctr">
            <a:solidFill>
              <a:schemeClr val="accent2"/>
            </a:solidFill>
            <a:round/>
            <a:headEnd/>
            <a:tailEnd type="arrow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124200"/>
            <a:ext cx="126682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00400"/>
            <a:ext cx="8286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762000" y="1862336"/>
            <a:ext cx="3124200" cy="990600"/>
          </a:xfrm>
          <a:prstGeom prst="cloudCallout">
            <a:avLst>
              <a:gd name="adj1" fmla="val -24426"/>
              <a:gd name="adj2" fmla="val 80408"/>
            </a:avLst>
          </a:prstGeom>
          <a:solidFill>
            <a:srgbClr val="E3E1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srgbClr val="FFFFFF"/>
              </a:buClr>
              <a:buSzPct val="100000"/>
            </a:pP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Training Sequence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x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3200400" y="3200400"/>
            <a:ext cx="3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FFFFFF"/>
              </a:buClr>
              <a:buSzPct val="100000"/>
            </a:pPr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x</a:t>
            </a:r>
          </a:p>
        </p:txBody>
      </p:sp>
      <p:sp>
        <p:nvSpPr>
          <p:cNvPr id="21" name="Text Box 24"/>
          <p:cNvSpPr txBox="1">
            <a:spLocks noChangeArrowheads="1"/>
          </p:cNvSpPr>
          <p:nvPr/>
        </p:nvSpPr>
        <p:spPr bwMode="auto">
          <a:xfrm>
            <a:off x="7239000" y="3505200"/>
            <a:ext cx="22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FFFFFF"/>
              </a:buClr>
              <a:buSzPct val="100000"/>
            </a:pPr>
            <a:r>
              <a:rPr lang="en-US" altLang="zh-CN" sz="2400" smtClean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y</a:t>
            </a:r>
          </a:p>
        </p:txBody>
      </p:sp>
      <p:sp>
        <p:nvSpPr>
          <p:cNvPr id="22" name="Rectangle 28"/>
          <p:cNvSpPr>
            <a:spLocks noChangeArrowheads="1"/>
          </p:cNvSpPr>
          <p:nvPr/>
        </p:nvSpPr>
        <p:spPr bwMode="auto">
          <a:xfrm>
            <a:off x="7086600" y="4572000"/>
            <a:ext cx="1676400" cy="533400"/>
          </a:xfrm>
          <a:prstGeom prst="rect">
            <a:avLst/>
          </a:prstGeom>
          <a:solidFill>
            <a:srgbClr val="99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rgbClr val="FFFFFF"/>
              </a:buClr>
              <a:buSzPct val="100000"/>
              <a:buFontTx/>
              <a:buChar char="•"/>
            </a:pPr>
            <a:endParaRPr lang="en-US" sz="2400" smtClean="0">
              <a:solidFill>
                <a:srgbClr val="000000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3" name="Text Box 27"/>
          <p:cNvSpPr txBox="1">
            <a:spLocks noChangeArrowheads="1"/>
          </p:cNvSpPr>
          <p:nvPr/>
        </p:nvSpPr>
        <p:spPr bwMode="auto">
          <a:xfrm>
            <a:off x="7239000" y="45720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FFFFFF"/>
              </a:buClr>
              <a:buSzPct val="100000"/>
            </a:pPr>
            <a:r>
              <a:rPr lang="en-US" altLang="zh-CN" sz="2400" smtClean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Estimator</a:t>
            </a:r>
          </a:p>
        </p:txBody>
      </p:sp>
      <p:sp>
        <p:nvSpPr>
          <p:cNvPr id="24" name="Down Arrow 23"/>
          <p:cNvSpPr/>
          <p:nvPr/>
        </p:nvSpPr>
        <p:spPr>
          <a:xfrm>
            <a:off x="8153400" y="4038600"/>
            <a:ext cx="266700" cy="4953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rgbClr val="FFFFFF"/>
              </a:buClr>
              <a:buSzPct val="100000"/>
              <a:buFontTx/>
              <a:buChar char="•"/>
              <a:defRPr/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6" name="Down Arrow 22"/>
          <p:cNvSpPr/>
          <p:nvPr/>
        </p:nvSpPr>
        <p:spPr>
          <a:xfrm>
            <a:off x="7696200" y="5181600"/>
            <a:ext cx="266700" cy="4953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rgbClr val="FFFFFF"/>
              </a:buClr>
              <a:buSzPct val="100000"/>
              <a:buFontTx/>
              <a:buChar char="•"/>
              <a:defRPr/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7" name="Text Box 32"/>
          <p:cNvSpPr txBox="1">
            <a:spLocks noChangeArrowheads="1"/>
          </p:cNvSpPr>
          <p:nvPr/>
        </p:nvSpPr>
        <p:spPr bwMode="auto">
          <a:xfrm>
            <a:off x="8153400" y="3505200"/>
            <a:ext cx="22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FFFFFF"/>
              </a:buClr>
              <a:buSzPct val="100000"/>
            </a:pPr>
            <a:r>
              <a:rPr lang="en-US" altLang="zh-CN" sz="2400" smtClean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x</a:t>
            </a:r>
          </a:p>
        </p:txBody>
      </p:sp>
      <p:sp>
        <p:nvSpPr>
          <p:cNvPr id="28" name="Down Arrow 22"/>
          <p:cNvSpPr/>
          <p:nvPr/>
        </p:nvSpPr>
        <p:spPr>
          <a:xfrm>
            <a:off x="7239000" y="4038600"/>
            <a:ext cx="266700" cy="4953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rgbClr val="FFFFFF"/>
              </a:buClr>
              <a:buSzPct val="100000"/>
              <a:buFontTx/>
              <a:buChar char="•"/>
              <a:defRPr/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9" name="Text Box 34"/>
          <p:cNvSpPr txBox="1">
            <a:spLocks noChangeArrowheads="1"/>
          </p:cNvSpPr>
          <p:nvPr/>
        </p:nvSpPr>
        <p:spPr bwMode="auto">
          <a:xfrm>
            <a:off x="7696200" y="5715000"/>
            <a:ext cx="30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FFFFFF"/>
              </a:buClr>
              <a:buSzPct val="100000"/>
            </a:pPr>
            <a:r>
              <a:rPr lang="en-US" altLang="zh-CN" sz="2400" smtClean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h</a:t>
            </a:r>
          </a:p>
        </p:txBody>
      </p:sp>
      <p:sp>
        <p:nvSpPr>
          <p:cNvPr id="30" name="AutoShape 41"/>
          <p:cNvSpPr>
            <a:spLocks noChangeArrowheads="1"/>
          </p:cNvSpPr>
          <p:nvPr/>
        </p:nvSpPr>
        <p:spPr bwMode="auto">
          <a:xfrm>
            <a:off x="5562600" y="1866528"/>
            <a:ext cx="2897832" cy="914400"/>
          </a:xfrm>
          <a:prstGeom prst="cloudCallout">
            <a:avLst>
              <a:gd name="adj1" fmla="val -19027"/>
              <a:gd name="adj2" fmla="val 96610"/>
            </a:avLst>
          </a:prstGeom>
          <a:solidFill>
            <a:srgbClr val="E3E1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srgbClr val="FFFFFF"/>
              </a:buClr>
              <a:buSzPct val="100000"/>
            </a:pP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Training Sequence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x</a:t>
            </a:r>
          </a:p>
        </p:txBody>
      </p:sp>
      <p:sp>
        <p:nvSpPr>
          <p:cNvPr id="31" name="AutoShape 42"/>
          <p:cNvSpPr>
            <a:spLocks noChangeArrowheads="1"/>
          </p:cNvSpPr>
          <p:nvPr/>
        </p:nvSpPr>
        <p:spPr bwMode="auto">
          <a:xfrm>
            <a:off x="3733800" y="5410200"/>
            <a:ext cx="3124200" cy="914400"/>
          </a:xfrm>
          <a:prstGeom prst="cloudCallout">
            <a:avLst>
              <a:gd name="adj1" fmla="val 74032"/>
              <a:gd name="adj2" fmla="val 10940"/>
            </a:avLst>
          </a:prstGeom>
          <a:solidFill>
            <a:srgbClr val="E3E1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srgbClr val="FFFFFF"/>
              </a:buClr>
              <a:buSzPct val="100000"/>
            </a:pPr>
            <a:r>
              <a:rPr lang="en-US" altLang="zh-CN" sz="2000" smtClean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Channel Impulse response </a:t>
            </a:r>
            <a:endParaRPr lang="en-US" altLang="zh-CN" sz="2400" smtClean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767290"/>
              </p:ext>
            </p:extLst>
          </p:nvPr>
        </p:nvGraphicFramePr>
        <p:xfrm>
          <a:off x="971600" y="4725144"/>
          <a:ext cx="22860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7" name="Equation" r:id="rId10" imgW="1079280" imgH="228600" progId="Equation.3">
                  <p:embed/>
                </p:oleObj>
              </mc:Choice>
              <mc:Fallback>
                <p:oleObj name="Equation" r:id="rId10" imgW="1079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725144"/>
                        <a:ext cx="2286000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060392"/>
              </p:ext>
            </p:extLst>
          </p:nvPr>
        </p:nvGraphicFramePr>
        <p:xfrm>
          <a:off x="5004048" y="4754537"/>
          <a:ext cx="2165350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8" name="Equation" r:id="rId12" imgW="850900" imgH="203200" progId="Equation.3">
                  <p:embed/>
                </p:oleObj>
              </mc:Choice>
              <mc:Fallback>
                <p:oleObj name="Equation" r:id="rId12" imgW="8509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4754537"/>
                        <a:ext cx="2165350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592326"/>
              </p:ext>
            </p:extLst>
          </p:nvPr>
        </p:nvGraphicFramePr>
        <p:xfrm>
          <a:off x="4116363" y="6237312"/>
          <a:ext cx="2255837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9" name="Equation" r:id="rId14" imgW="1041120" imgH="228600" progId="Equation.3">
                  <p:embed/>
                </p:oleObj>
              </mc:Choice>
              <mc:Fallback>
                <p:oleObj name="Equation" r:id="rId14" imgW="1041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6363" y="6237312"/>
                        <a:ext cx="2255837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721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167 0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0" grpId="1"/>
      <p:bldP spid="21" grpId="0"/>
      <p:bldP spid="22" grpId="0" animBg="1"/>
      <p:bldP spid="23" grpId="0"/>
      <p:bldP spid="24" grpId="0" animBg="1"/>
      <p:bldP spid="26" grpId="0" animBg="1"/>
      <p:bldP spid="27" grpId="0"/>
      <p:bldP spid="28" grpId="0" animBg="1"/>
      <p:bldP spid="29" grpId="0"/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238" y="1988840"/>
            <a:ext cx="5211762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772400" cy="1008063"/>
          </a:xfrm>
          <a:solidFill>
            <a:srgbClr val="FFFFFF"/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4000" dirty="0" smtClean="0">
                <a:latin typeface="Calibri" charset="0"/>
                <a:ea typeface="SimSun" charset="0"/>
              </a:rPr>
              <a:t>Channel</a:t>
            </a:r>
            <a:r>
              <a:rPr lang="zh-CN" altLang="en-US" sz="40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4000" dirty="0" smtClean="0">
                <a:latin typeface="Calibri" charset="0"/>
                <a:ea typeface="SimSun" charset="0"/>
              </a:rPr>
              <a:t>Estimation (Cont’d)</a:t>
            </a:r>
            <a:endParaRPr lang="zh-CN" altLang="en-US" sz="4000" dirty="0">
              <a:latin typeface="Calibri" charset="0"/>
              <a:ea typeface="SimSun" charset="0"/>
            </a:endParaRPr>
          </a:p>
        </p:txBody>
      </p:sp>
      <p:graphicFrame>
        <p:nvGraphicFramePr>
          <p:cNvPr id="2662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537484"/>
              </p:ext>
            </p:extLst>
          </p:nvPr>
        </p:nvGraphicFramePr>
        <p:xfrm>
          <a:off x="3794125" y="2925614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00" name="Equation" r:id="rId5" imgW="114300" imgH="165100" progId="Equation.3">
                  <p:embed/>
                </p:oleObj>
              </mc:Choice>
              <mc:Fallback>
                <p:oleObj name="Equation" r:id="rId5" imgW="1143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4125" y="2925614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直接连接符 6"/>
          <p:cNvCxnSpPr/>
          <p:nvPr/>
        </p:nvCxnSpPr>
        <p:spPr>
          <a:xfrm>
            <a:off x="611560" y="1268760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179512" y="1340768"/>
            <a:ext cx="8256588" cy="70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SimSun" panose="02010600030101010101" pitchFamily="2" charset="-122"/>
                <a:cs typeface="SimSun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SimSun" panose="02010600030101010101" pitchFamily="2" charset="-122"/>
                <a:cs typeface="SimSun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SimSun" panose="02010600030101010101" pitchFamily="2" charset="-122"/>
                <a:cs typeface="SimSun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SimSun" panose="02010600030101010101" pitchFamily="2" charset="-122"/>
                <a:cs typeface="SimSun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SimSun" panose="02010600030101010101" pitchFamily="2" charset="-122"/>
                <a:cs typeface="SimSu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dirty="0" smtClean="0"/>
              <a:t>Rewrite the received symbols</a:t>
            </a:r>
            <a:endParaRPr lang="da-DK" altLang="zh-CN" dirty="0" smtClean="0">
              <a:solidFill>
                <a:srgbClr val="000000"/>
              </a:solidFill>
            </a:endParaRPr>
          </a:p>
        </p:txBody>
      </p:sp>
      <p:graphicFrame>
        <p:nvGraphicFramePr>
          <p:cNvPr id="37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263674"/>
              </p:ext>
            </p:extLst>
          </p:nvPr>
        </p:nvGraphicFramePr>
        <p:xfrm>
          <a:off x="6588224" y="3224064"/>
          <a:ext cx="1440160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01" name="Equation" r:id="rId7" imgW="571500" imgH="165100" progId="Equation.3">
                  <p:embed/>
                </p:oleObj>
              </mc:Choice>
              <mc:Fallback>
                <p:oleObj name="Equation" r:id="rId7" imgW="5715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3224064"/>
                        <a:ext cx="1440160" cy="360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Elbow Connector 4"/>
          <p:cNvCxnSpPr/>
          <p:nvPr/>
        </p:nvCxnSpPr>
        <p:spPr>
          <a:xfrm rot="5400000" flipH="1" flipV="1">
            <a:off x="4952902" y="2555131"/>
            <a:ext cx="947192" cy="3293171"/>
          </a:xfrm>
          <a:prstGeom prst="bentConnector4">
            <a:avLst>
              <a:gd name="adj1" fmla="val -24134"/>
              <a:gd name="adj2" fmla="val 99713"/>
            </a:avLst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148064" y="4448200"/>
            <a:ext cx="2016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1200"/>
              </a:spcBef>
              <a:buClr>
                <a:srgbClr val="FF0000"/>
              </a:buClr>
              <a:buSzPct val="70000"/>
            </a:pPr>
            <a:r>
              <a:rPr lang="en-US" sz="2400" b="1" dirty="0">
                <a:latin typeface="Calibri" charset="0"/>
                <a:cs typeface="Calibri" charset="0"/>
              </a:rPr>
              <a:t>A</a:t>
            </a:r>
            <a:r>
              <a:rPr lang="zh-CN" altLang="en-US" sz="2400" b="1" dirty="0">
                <a:latin typeface="Calibri" charset="0"/>
                <a:cs typeface="Calibri" charset="0"/>
              </a:rPr>
              <a:t> </a:t>
            </a:r>
            <a:r>
              <a:rPr lang="en-US" sz="2400" b="1" dirty="0" err="1">
                <a:latin typeface="Calibri" charset="0"/>
                <a:cs typeface="Calibri" charset="0"/>
              </a:rPr>
              <a:t>Toeplitz</a:t>
            </a:r>
            <a:r>
              <a:rPr lang="zh-CN" altLang="en-US" sz="2400" b="1" dirty="0">
                <a:latin typeface="Calibri" charset="0"/>
                <a:cs typeface="Calibri" charset="0"/>
              </a:rPr>
              <a:t> </a:t>
            </a:r>
            <a:r>
              <a:rPr lang="en-US" altLang="zh-CN" sz="2400" b="1" dirty="0">
                <a:latin typeface="Calibri" charset="0"/>
                <a:cs typeface="Calibri" charset="0"/>
              </a:rPr>
              <a:t>matrix</a:t>
            </a:r>
            <a:endParaRPr lang="en-US" sz="2400" b="1" dirty="0">
              <a:latin typeface="Calibri" charset="0"/>
              <a:cs typeface="Calibri" charset="0"/>
            </a:endParaRPr>
          </a:p>
        </p:txBody>
      </p:sp>
      <p:sp>
        <p:nvSpPr>
          <p:cNvPr id="38" name="矩形 5"/>
          <p:cNvSpPr>
            <a:spLocks noChangeArrowheads="1"/>
          </p:cNvSpPr>
          <p:nvPr/>
        </p:nvSpPr>
        <p:spPr bwMode="auto">
          <a:xfrm>
            <a:off x="611560" y="5151560"/>
            <a:ext cx="80645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eaLnBrk="1" hangingPunct="1">
              <a:spcBef>
                <a:spcPts val="1200"/>
              </a:spcBef>
              <a:buClr>
                <a:srgbClr val="FF0000"/>
              </a:buClr>
              <a:buSzPct val="70000"/>
              <a:buFont typeface="Wingdings" charset="2"/>
              <a:buChar char="²"/>
              <a:defRPr/>
            </a:pPr>
            <a:r>
              <a:rPr lang="en-US" sz="3200" dirty="0" smtClean="0">
                <a:latin typeface="Times New Roman"/>
                <a:cs typeface="Times New Roman"/>
              </a:rPr>
              <a:t>Least-square (LS) estimator</a:t>
            </a:r>
            <a:r>
              <a:rPr lang="zh-CN" altLang="en-US" sz="3200" dirty="0" smtClean="0">
                <a:latin typeface="Times New Roman"/>
                <a:cs typeface="Times New Roman"/>
              </a:rPr>
              <a:t> </a:t>
            </a:r>
            <a:endParaRPr lang="en-US" sz="3200" dirty="0">
              <a:latin typeface="Times New Roman"/>
              <a:cs typeface="Times New Roman"/>
            </a:endParaRPr>
          </a:p>
        </p:txBody>
      </p:sp>
      <p:grpSp>
        <p:nvGrpSpPr>
          <p:cNvPr id="14347" name="Group 14346"/>
          <p:cNvGrpSpPr/>
          <p:nvPr/>
        </p:nvGrpSpPr>
        <p:grpSpPr>
          <a:xfrm>
            <a:off x="2051720" y="5877273"/>
            <a:ext cx="4680520" cy="720080"/>
            <a:chOff x="1907704" y="5877273"/>
            <a:chExt cx="4680520" cy="720080"/>
          </a:xfrm>
        </p:grpSpPr>
        <p:sp>
          <p:nvSpPr>
            <p:cNvPr id="49" name="Rounded Rectangle 48"/>
            <p:cNvSpPr/>
            <p:nvPr/>
          </p:nvSpPr>
          <p:spPr>
            <a:xfrm>
              <a:off x="1907704" y="5877273"/>
              <a:ext cx="4680520" cy="720080"/>
            </a:xfrm>
            <a:prstGeom prst="roundRec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/>
                <a:cs typeface="Times New Roman"/>
              </a:endParaRPr>
            </a:p>
          </p:txBody>
        </p:sp>
        <p:pic>
          <p:nvPicPr>
            <p:cNvPr id="14346" name="Picture 1434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67744" y="5949280"/>
              <a:ext cx="3960439" cy="585216"/>
            </a:xfrm>
            <a:prstGeom prst="rect">
              <a:avLst/>
            </a:prstGeom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004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2705"/>
            <a:ext cx="7772400" cy="1008063"/>
          </a:xfrm>
          <a:solidFill>
            <a:srgbClr val="FFFFFF"/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zh-CN" sz="4000" b="1" dirty="0" smtClean="0">
                <a:latin typeface="Calibri" charset="0"/>
                <a:ea typeface="SimSun" charset="0"/>
              </a:rPr>
              <a:t>Content</a:t>
            </a:r>
            <a:endParaRPr lang="zh-CN" altLang="en-US" sz="4000" b="1" dirty="0">
              <a:latin typeface="Calibri" charset="0"/>
              <a:ea typeface="SimSun" charset="0"/>
            </a:endParaRPr>
          </a:p>
        </p:txBody>
      </p:sp>
      <p:sp>
        <p:nvSpPr>
          <p:cNvPr id="27651" name="矩形 5"/>
          <p:cNvSpPr>
            <a:spLocks noChangeArrowheads="1"/>
          </p:cNvSpPr>
          <p:nvPr/>
        </p:nvSpPr>
        <p:spPr bwMode="auto">
          <a:xfrm>
            <a:off x="468313" y="1628775"/>
            <a:ext cx="8064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 dirty="0">
                <a:latin typeface="Calibri" charset="0"/>
              </a:rPr>
              <a:t>Location</a:t>
            </a:r>
            <a:r>
              <a:rPr lang="zh-CN" altLang="en-US" sz="3600" dirty="0">
                <a:latin typeface="Calibri" charset="0"/>
              </a:rPr>
              <a:t> </a:t>
            </a:r>
            <a:r>
              <a:rPr lang="en-US" altLang="zh-CN" sz="3600" dirty="0">
                <a:latin typeface="Calibri" charset="0"/>
              </a:rPr>
              <a:t>d</a:t>
            </a:r>
            <a:r>
              <a:rPr lang="en-US" altLang="zh-CN" sz="3600" dirty="0" smtClean="0">
                <a:latin typeface="Calibri" charset="0"/>
              </a:rPr>
              <a:t>istinction</a:t>
            </a:r>
            <a:endParaRPr lang="en-US" altLang="zh-CN" sz="3600" dirty="0">
              <a:latin typeface="Calibri" charset="0"/>
            </a:endParaRPr>
          </a:p>
        </p:txBody>
      </p: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468313" y="3141663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"/>
            </a:pPr>
            <a:r>
              <a:rPr lang="en-US" altLang="zh-CN" sz="3600">
                <a:latin typeface="Calibri" charset="0"/>
              </a:rPr>
              <a:t>Defense</a:t>
            </a:r>
            <a:r>
              <a:rPr lang="zh-CN" altLang="en-US" sz="3600">
                <a:latin typeface="Calibri" charset="0"/>
              </a:rPr>
              <a:t> 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468313" y="386080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"/>
            </a:pPr>
            <a:r>
              <a:rPr lang="en-US" altLang="zh-CN" sz="3600">
                <a:latin typeface="Calibri" charset="0"/>
              </a:rPr>
              <a:t>Experiment</a:t>
            </a:r>
            <a:r>
              <a:rPr lang="zh-CN" altLang="en-US" sz="3600">
                <a:latin typeface="Calibri" charset="0"/>
              </a:rPr>
              <a:t> 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27654" name="Rectangle 9"/>
          <p:cNvSpPr>
            <a:spLocks noChangeArrowheads="1"/>
          </p:cNvSpPr>
          <p:nvPr/>
        </p:nvSpPr>
        <p:spPr bwMode="auto">
          <a:xfrm>
            <a:off x="468313" y="458152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"/>
            </a:pPr>
            <a:r>
              <a:rPr lang="en-US" altLang="zh-CN" sz="3600">
                <a:latin typeface="Calibri" charset="0"/>
              </a:rPr>
              <a:t>Summary</a:t>
            </a:r>
            <a:r>
              <a:rPr lang="zh-CN" altLang="en-US" sz="3600">
                <a:latin typeface="Calibri" charset="0"/>
              </a:rPr>
              <a:t>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8313" y="2422525"/>
            <a:ext cx="6102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 dirty="0">
                <a:latin typeface="Calibri" charset="0"/>
              </a:rPr>
              <a:t>Virtual</a:t>
            </a:r>
            <a:r>
              <a:rPr lang="zh-CN" altLang="en-US" sz="3600" dirty="0">
                <a:latin typeface="Calibri" charset="0"/>
              </a:rPr>
              <a:t> </a:t>
            </a:r>
            <a:r>
              <a:rPr lang="en-US" altLang="zh-CN" sz="3600" dirty="0">
                <a:latin typeface="Calibri" charset="0"/>
              </a:rPr>
              <a:t>m</a:t>
            </a:r>
            <a:r>
              <a:rPr lang="en-US" altLang="zh-CN" sz="3600" dirty="0" smtClean="0">
                <a:latin typeface="Calibri" charset="0"/>
              </a:rPr>
              <a:t>ultipath</a:t>
            </a:r>
            <a:r>
              <a:rPr lang="zh-CN" altLang="en-US" sz="3600" dirty="0" smtClean="0">
                <a:latin typeface="Calibri" charset="0"/>
              </a:rPr>
              <a:t> </a:t>
            </a:r>
            <a:r>
              <a:rPr lang="en-US" altLang="zh-CN" sz="3600" dirty="0" smtClean="0">
                <a:latin typeface="Calibri" charset="0"/>
              </a:rPr>
              <a:t>attacks</a:t>
            </a:r>
            <a:endParaRPr lang="en-US" altLang="zh-CN" sz="3600" dirty="0">
              <a:latin typeface="Calibri" charset="0"/>
            </a:endParaRPr>
          </a:p>
        </p:txBody>
      </p:sp>
      <p:cxnSp>
        <p:nvCxnSpPr>
          <p:cNvPr id="10" name="直接连接符 6"/>
          <p:cNvCxnSpPr/>
          <p:nvPr/>
        </p:nvCxnSpPr>
        <p:spPr>
          <a:xfrm>
            <a:off x="611560" y="1412776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9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9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772400" cy="10080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Example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: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Creating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a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virtual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multipath</a:t>
            </a:r>
            <a:endParaRPr lang="zh-CN" altLang="en-US" sz="2000" dirty="0">
              <a:latin typeface="Calibri" charset="0"/>
              <a:ea typeface="SimSun" charset="0"/>
            </a:endParaRPr>
          </a:p>
        </p:txBody>
      </p:sp>
      <p:pic>
        <p:nvPicPr>
          <p:cNvPr id="28675" name="Picture 1" descr="virtual_channel_example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44675"/>
            <a:ext cx="8315325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6"/>
          <p:cNvCxnSpPr/>
          <p:nvPr/>
        </p:nvCxnSpPr>
        <p:spPr>
          <a:xfrm>
            <a:off x="611560" y="1412776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2705"/>
            <a:ext cx="7772400" cy="10080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2800" dirty="0" smtClean="0">
                <a:latin typeface="Calibri" charset="0"/>
                <a:ea typeface="SimSun" charset="0"/>
              </a:rPr>
              <a:t>Attack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Overview: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delay</a:t>
            </a:r>
            <a:r>
              <a:rPr lang="en-US" altLang="zh-CN" sz="2800" dirty="0">
                <a:solidFill>
                  <a:srgbClr val="FF0000"/>
                </a:solidFill>
                <a:latin typeface="Calibri" charset="0"/>
                <a:ea typeface="SimSun" charset="0"/>
              </a:rPr>
              <a:t>-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and-sum</a:t>
            </a:r>
            <a:r>
              <a:rPr lang="zh-CN" altLang="en-US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process</a:t>
            </a:r>
            <a:r>
              <a:rPr lang="en-US" altLang="zh-CN" sz="2000" dirty="0" smtClean="0">
                <a:latin typeface="Calibri" charset="0"/>
                <a:ea typeface="SimSun" charset="0"/>
              </a:rPr>
              <a:t>.</a:t>
            </a:r>
            <a:endParaRPr lang="zh-CN" altLang="en-US" sz="2000" dirty="0">
              <a:latin typeface="Calibri" charset="0"/>
              <a:ea typeface="SimSun" charset="0"/>
            </a:endParaRPr>
          </a:p>
        </p:txBody>
      </p:sp>
      <p:pic>
        <p:nvPicPr>
          <p:cNvPr id="29699" name="Picture 2" descr="attack_overview1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6792"/>
            <a:ext cx="7989887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接连接符 6"/>
          <p:cNvCxnSpPr/>
          <p:nvPr/>
        </p:nvCxnSpPr>
        <p:spPr>
          <a:xfrm>
            <a:off x="611560" y="1412776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827584" y="4653136"/>
            <a:ext cx="7272808" cy="1728192"/>
            <a:chOff x="827584" y="4653136"/>
            <a:chExt cx="7272808" cy="1728192"/>
          </a:xfrm>
        </p:grpSpPr>
        <p:sp>
          <p:nvSpPr>
            <p:cNvPr id="12" name="Rounded Rectangle 11"/>
            <p:cNvSpPr/>
            <p:nvPr/>
          </p:nvSpPr>
          <p:spPr>
            <a:xfrm>
              <a:off x="827584" y="4705250"/>
              <a:ext cx="7272808" cy="1676078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3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0601378"/>
                </p:ext>
              </p:extLst>
            </p:nvPr>
          </p:nvGraphicFramePr>
          <p:xfrm>
            <a:off x="1043608" y="5661248"/>
            <a:ext cx="2790825" cy="658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77" name="Equation" r:id="rId5" imgW="901700" imgH="215900" progId="Equation.3">
                    <p:embed/>
                  </p:oleObj>
                </mc:Choice>
                <mc:Fallback>
                  <p:oleObj name="Equation" r:id="rId5" imgW="901700" imgH="2159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3608" y="5661248"/>
                          <a:ext cx="2790825" cy="658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40017608"/>
                </p:ext>
              </p:extLst>
            </p:nvPr>
          </p:nvGraphicFramePr>
          <p:xfrm>
            <a:off x="1043608" y="4653136"/>
            <a:ext cx="2291407" cy="11000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78" name="Equation" r:id="rId7" imgW="774360" imgH="431640" progId="Equation.3">
                    <p:embed/>
                  </p:oleObj>
                </mc:Choice>
                <mc:Fallback>
                  <p:oleObj name="Equation" r:id="rId7" imgW="77436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3608" y="4653136"/>
                          <a:ext cx="2291407" cy="11000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Box 1"/>
            <p:cNvSpPr txBox="1">
              <a:spLocks noChangeArrowheads="1"/>
            </p:cNvSpPr>
            <p:nvPr/>
          </p:nvSpPr>
          <p:spPr bwMode="auto">
            <a:xfrm>
              <a:off x="4140720" y="4984849"/>
              <a:ext cx="3887664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SimSun" charset="0"/>
                  <a:cs typeface="SimSu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SimSun" charset="0"/>
                  <a:cs typeface="SimSu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SimSun" charset="0"/>
                  <a:cs typeface="SimSu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SimSun" charset="0"/>
                  <a:cs typeface="SimSu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SimSun" charset="0"/>
                  <a:cs typeface="SimSu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SimSun" charset="0"/>
                  <a:cs typeface="SimSu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SimSun" charset="0"/>
                  <a:cs typeface="SimSu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SimSun" charset="0"/>
                  <a:cs typeface="SimSu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SimSun" charset="0"/>
                  <a:cs typeface="SimSun" charset="0"/>
                </a:defRPr>
              </a:lvl9pPr>
            </a:lstStyle>
            <a:p>
              <a:r>
                <a:rPr lang="en-US" dirty="0"/>
                <a:t>The</a:t>
              </a:r>
              <a:r>
                <a:rPr lang="zh-CN" altLang="en-US" dirty="0"/>
                <a:t> </a:t>
              </a:r>
              <a:r>
                <a:rPr lang="en-US" altLang="zh-CN" i="1" dirty="0" err="1"/>
                <a:t>i</a:t>
              </a:r>
              <a:r>
                <a:rPr lang="en-US" altLang="zh-CN" i="1" baseline="30000" dirty="0" err="1"/>
                <a:t>th</a:t>
              </a:r>
              <a:r>
                <a:rPr lang="zh-CN" altLang="en-US" dirty="0"/>
                <a:t> </a:t>
              </a:r>
              <a:r>
                <a:rPr lang="en-US" altLang="zh-CN" dirty="0"/>
                <a:t>delayed</a:t>
              </a:r>
              <a:r>
                <a:rPr lang="zh-CN" altLang="en-US" dirty="0"/>
                <a:t> </a:t>
              </a:r>
              <a:r>
                <a:rPr lang="en-US" altLang="zh-CN" dirty="0"/>
                <a:t>signal</a:t>
              </a:r>
              <a:r>
                <a:rPr lang="zh-CN" altLang="en-US" dirty="0"/>
                <a:t> </a:t>
              </a:r>
              <a:r>
                <a:rPr lang="en-US" altLang="zh-CN" dirty="0"/>
                <a:t>copy</a:t>
              </a:r>
              <a:endParaRPr lang="en-US" dirty="0"/>
            </a:p>
          </p:txBody>
        </p:sp>
        <p:graphicFrame>
          <p:nvGraphicFramePr>
            <p:cNvPr id="16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8578515"/>
                </p:ext>
              </p:extLst>
            </p:nvPr>
          </p:nvGraphicFramePr>
          <p:xfrm>
            <a:off x="3419872" y="4932015"/>
            <a:ext cx="842963" cy="657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879" name="Equation" r:id="rId9" imgW="254000" imgH="215900" progId="Equation.3">
                    <p:embed/>
                  </p:oleObj>
                </mc:Choice>
                <mc:Fallback>
                  <p:oleObj name="Equation" r:id="rId9" imgW="254000" imgH="2159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19872" y="4932015"/>
                          <a:ext cx="842963" cy="657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831993"/>
              </p:ext>
            </p:extLst>
          </p:nvPr>
        </p:nvGraphicFramePr>
        <p:xfrm>
          <a:off x="2411760" y="4797301"/>
          <a:ext cx="3525838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80" name="Equation" r:id="rId11" imgW="1130300" imgH="304800" progId="Equation.3">
                  <p:embed/>
                </p:oleObj>
              </mc:Choice>
              <mc:Fallback>
                <p:oleObj name="Equation" r:id="rId11" imgW="11303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4797301"/>
                        <a:ext cx="3525838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6347842" y="5589240"/>
            <a:ext cx="0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691658" y="5805264"/>
            <a:ext cx="295232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Virtual channel impulse response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3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119278"/>
              </p:ext>
            </p:extLst>
          </p:nvPr>
        </p:nvGraphicFramePr>
        <p:xfrm>
          <a:off x="5827390" y="5076031"/>
          <a:ext cx="9525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81" name="Equation" r:id="rId13" imgW="304800" imgH="215900" progId="Equation.3">
                  <p:embed/>
                </p:oleObj>
              </mc:Choice>
              <mc:Fallback>
                <p:oleObj name="Equation" r:id="rId13" imgW="3048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7390" y="5076031"/>
                        <a:ext cx="952500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3131840" y="4623519"/>
            <a:ext cx="424847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The attacker’s aims to make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229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2" name="TextBox 9"/>
          <p:cNvSpPr txBox="1">
            <a:spLocks noChangeArrowheads="1"/>
          </p:cNvSpPr>
          <p:nvPr/>
        </p:nvSpPr>
        <p:spPr bwMode="auto">
          <a:xfrm>
            <a:off x="611188" y="1412776"/>
            <a:ext cx="77772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buSzPct val="75000"/>
              <a:buFont typeface="Wingdings" charset="0"/>
              <a:buChar char="v"/>
            </a:pPr>
            <a:r>
              <a:rPr lang="en-US" dirty="0" smtClean="0">
                <a:solidFill>
                  <a:srgbClr val="0000FF"/>
                </a:solidFill>
              </a:rPr>
              <a:t>Send the aggregated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signal</a:t>
            </a:r>
            <a:r>
              <a:rPr lang="zh-CN" altLang="en-US" dirty="0" smtClean="0">
                <a:solidFill>
                  <a:srgbClr val="0000FF"/>
                </a:solidFill>
              </a:rPr>
              <a:t> </a:t>
            </a:r>
            <a:r>
              <a:rPr lang="en-US" altLang="zh-CN" dirty="0" smtClean="0">
                <a:solidFill>
                  <a:srgbClr val="0000FF"/>
                </a:solidFill>
              </a:rPr>
              <a:t>to</a:t>
            </a:r>
            <a:r>
              <a:rPr lang="zh-CN" altLang="en-US" dirty="0" smtClean="0">
                <a:solidFill>
                  <a:srgbClr val="0000FF"/>
                </a:solidFill>
              </a:rPr>
              <a:t> </a:t>
            </a:r>
            <a:r>
              <a:rPr lang="en-US" altLang="zh-CN" dirty="0">
                <a:solidFill>
                  <a:srgbClr val="0000FF"/>
                </a:solidFill>
              </a:rPr>
              <a:t>the</a:t>
            </a:r>
            <a:r>
              <a:rPr lang="zh-CN" altLang="en-US" dirty="0">
                <a:solidFill>
                  <a:srgbClr val="0000FF"/>
                </a:solidFill>
              </a:rPr>
              <a:t> </a:t>
            </a:r>
            <a:r>
              <a:rPr lang="en-US" altLang="zh-CN" dirty="0">
                <a:solidFill>
                  <a:srgbClr val="0000FF"/>
                </a:solidFill>
              </a:rPr>
              <a:t>real</a:t>
            </a:r>
            <a:r>
              <a:rPr lang="zh-CN" altLang="en-US" dirty="0">
                <a:solidFill>
                  <a:srgbClr val="0000FF"/>
                </a:solidFill>
              </a:rPr>
              <a:t> </a:t>
            </a:r>
            <a:r>
              <a:rPr lang="en-US" altLang="zh-CN" dirty="0">
                <a:solidFill>
                  <a:srgbClr val="0000FF"/>
                </a:solidFill>
              </a:rPr>
              <a:t>multipath</a:t>
            </a:r>
            <a:r>
              <a:rPr lang="zh-CN" altLang="en-US" dirty="0">
                <a:solidFill>
                  <a:srgbClr val="0000FF"/>
                </a:solidFill>
              </a:rPr>
              <a:t> </a:t>
            </a:r>
            <a:r>
              <a:rPr lang="en-US" altLang="zh-CN" dirty="0">
                <a:solidFill>
                  <a:srgbClr val="0000FF"/>
                </a:solidFill>
              </a:rPr>
              <a:t>channel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2705"/>
            <a:ext cx="7772400" cy="10080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2800" dirty="0" smtClean="0">
                <a:latin typeface="Calibri" charset="0"/>
                <a:ea typeface="SimSun" charset="0"/>
              </a:rPr>
              <a:t>Technical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Challenge: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Obtaining</a:t>
            </a:r>
            <a:r>
              <a:rPr lang="zh-CN" altLang="en-US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the</a:t>
            </a:r>
            <a:r>
              <a:rPr lang="zh-CN" altLang="en-US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weights</a:t>
            </a:r>
            <a:r>
              <a:rPr lang="zh-CN" altLang="en-US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  </a:t>
            </a:r>
            <a:endParaRPr lang="zh-CN" altLang="en-US" sz="20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graphicFrame>
        <p:nvGraphicFramePr>
          <p:cNvPr id="3174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890043"/>
              </p:ext>
            </p:extLst>
          </p:nvPr>
        </p:nvGraphicFramePr>
        <p:xfrm>
          <a:off x="923925" y="2195711"/>
          <a:ext cx="271145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7" name="Equation" r:id="rId4" imgW="876300" imgH="215900" progId="Equation.3">
                  <p:embed/>
                </p:oleObj>
              </mc:Choice>
              <mc:Fallback>
                <p:oleObj name="Equation" r:id="rId4" imgW="876300" imgH="215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925" y="2195711"/>
                        <a:ext cx="2711450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Left-Right Arrow 3"/>
          <p:cNvSpPr/>
          <p:nvPr/>
        </p:nvSpPr>
        <p:spPr>
          <a:xfrm>
            <a:off x="3851275" y="2349575"/>
            <a:ext cx="792163" cy="287337"/>
          </a:xfrm>
          <a:prstGeom prst="left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175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9585042"/>
              </p:ext>
            </p:extLst>
          </p:nvPr>
        </p:nvGraphicFramePr>
        <p:xfrm>
          <a:off x="4931692" y="2267719"/>
          <a:ext cx="216058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8" name="Equation" r:id="rId6" imgW="698500" imgH="215900" progId="Equation.3">
                  <p:embed/>
                </p:oleObj>
              </mc:Choice>
              <mc:Fallback>
                <p:oleObj name="Equation" r:id="rId6" imgW="698500" imgH="215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1692" y="2267719"/>
                        <a:ext cx="2160588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395841"/>
              </p:ext>
            </p:extLst>
          </p:nvPr>
        </p:nvGraphicFramePr>
        <p:xfrm>
          <a:off x="4355976" y="2708275"/>
          <a:ext cx="2751138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9" name="Equation" r:id="rId8" imgW="889000" imgH="241300" progId="Equation.3">
                  <p:embed/>
                </p:oleObj>
              </mc:Choice>
              <mc:Fallback>
                <p:oleObj name="Equation" r:id="rId8" imgW="889000" imgH="2413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2708275"/>
                        <a:ext cx="2751138" cy="73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979422"/>
              </p:ext>
            </p:extLst>
          </p:nvPr>
        </p:nvGraphicFramePr>
        <p:xfrm>
          <a:off x="1559024" y="3429000"/>
          <a:ext cx="5029200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0" name="Equation" r:id="rId10" imgW="1625600" imgH="241300" progId="Equation.3">
                  <p:embed/>
                </p:oleObj>
              </mc:Choice>
              <mc:Fallback>
                <p:oleObj name="Equation" r:id="rId10" imgW="1625600" imgH="241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9024" y="3429000"/>
                        <a:ext cx="5029200" cy="735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196994"/>
              </p:ext>
            </p:extLst>
          </p:nvPr>
        </p:nvGraphicFramePr>
        <p:xfrm>
          <a:off x="1547664" y="3918123"/>
          <a:ext cx="2278062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1" name="Equation" r:id="rId12" imgW="736600" imgH="241300" progId="Equation.3">
                  <p:embed/>
                </p:oleObj>
              </mc:Choice>
              <mc:Fallback>
                <p:oleObj name="Equation" r:id="rId12" imgW="736600" imgH="2413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918123"/>
                        <a:ext cx="2278062" cy="73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539552" y="4941168"/>
            <a:ext cx="7848872" cy="936104"/>
            <a:chOff x="395536" y="5229200"/>
            <a:chExt cx="7848872" cy="936104"/>
          </a:xfrm>
        </p:grpSpPr>
        <p:sp>
          <p:nvSpPr>
            <p:cNvPr id="14" name="Rounded Rectangle 13"/>
            <p:cNvSpPr/>
            <p:nvPr/>
          </p:nvSpPr>
          <p:spPr>
            <a:xfrm>
              <a:off x="395536" y="5229200"/>
              <a:ext cx="7848872" cy="936104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31747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3698540"/>
                </p:ext>
              </p:extLst>
            </p:nvPr>
          </p:nvGraphicFramePr>
          <p:xfrm>
            <a:off x="1115616" y="5373216"/>
            <a:ext cx="6915150" cy="735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52" name="Equation" r:id="rId14" imgW="2235200" imgH="241300" progId="Equation.3">
                    <p:embed/>
                  </p:oleObj>
                </mc:Choice>
                <mc:Fallback>
                  <p:oleObj name="Equation" r:id="rId14" imgW="2235200" imgH="2413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5616" y="5373216"/>
                          <a:ext cx="6915150" cy="7350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4-Point Star 14"/>
            <p:cNvSpPr/>
            <p:nvPr/>
          </p:nvSpPr>
          <p:spPr>
            <a:xfrm>
              <a:off x="539552" y="5373464"/>
              <a:ext cx="539750" cy="431800"/>
            </a:xfrm>
            <a:prstGeom prst="star4">
              <a:avLst/>
            </a:prstGeom>
            <a:solidFill>
              <a:srgbClr val="FF0000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cxnSp>
        <p:nvCxnSpPr>
          <p:cNvPr id="13" name="直接连接符 6"/>
          <p:cNvCxnSpPr/>
          <p:nvPr/>
        </p:nvCxnSpPr>
        <p:spPr>
          <a:xfrm>
            <a:off x="611560" y="1412776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772400" cy="1008063"/>
          </a:xfrm>
          <a:noFill/>
        </p:spPr>
        <p:txBody>
          <a:bodyPr/>
          <a:lstStyle/>
          <a:p>
            <a:pPr eaLnBrk="1" hangingPunct="1">
              <a:defRPr/>
            </a:pPr>
            <a:r>
              <a:rPr lang="en-US" altLang="zh-CN" sz="4000" b="1" dirty="0" smtClean="0">
                <a:latin typeface="Calibri" charset="0"/>
                <a:ea typeface="SimSun" charset="0"/>
              </a:rPr>
              <a:t>Content</a:t>
            </a:r>
            <a:endParaRPr lang="zh-CN" altLang="en-US" sz="4000" b="1" dirty="0">
              <a:latin typeface="Calibri" charset="0"/>
              <a:ea typeface="SimSun" charset="0"/>
            </a:endParaRPr>
          </a:p>
        </p:txBody>
      </p:sp>
      <p:sp>
        <p:nvSpPr>
          <p:cNvPr id="32771" name="矩形 5"/>
          <p:cNvSpPr>
            <a:spLocks noChangeArrowheads="1"/>
          </p:cNvSpPr>
          <p:nvPr/>
        </p:nvSpPr>
        <p:spPr bwMode="auto">
          <a:xfrm>
            <a:off x="468313" y="1628775"/>
            <a:ext cx="8064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 dirty="0">
                <a:latin typeface="Calibri" charset="0"/>
              </a:rPr>
              <a:t>Location</a:t>
            </a:r>
            <a:r>
              <a:rPr lang="zh-CN" altLang="en-US" sz="3600" dirty="0">
                <a:latin typeface="Calibri" charset="0"/>
              </a:rPr>
              <a:t> </a:t>
            </a:r>
            <a:r>
              <a:rPr lang="en-US" altLang="zh-CN" sz="3600" dirty="0">
                <a:latin typeface="Calibri" charset="0"/>
              </a:rPr>
              <a:t>d</a:t>
            </a:r>
            <a:r>
              <a:rPr lang="en-US" altLang="zh-CN" sz="3600" dirty="0" smtClean="0">
                <a:latin typeface="Calibri" charset="0"/>
              </a:rPr>
              <a:t>istinction</a:t>
            </a:r>
            <a:endParaRPr lang="en-US" altLang="zh-CN" sz="3600" dirty="0">
              <a:latin typeface="Calibri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8313" y="3141663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>
                <a:latin typeface="Calibri" charset="0"/>
              </a:rPr>
              <a:t>Defense</a:t>
            </a:r>
            <a:r>
              <a:rPr lang="zh-CN" altLang="en-US" sz="3600">
                <a:latin typeface="Calibri" charset="0"/>
              </a:rPr>
              <a:t> 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32773" name="Rectangle 7"/>
          <p:cNvSpPr>
            <a:spLocks noChangeArrowheads="1"/>
          </p:cNvSpPr>
          <p:nvPr/>
        </p:nvSpPr>
        <p:spPr bwMode="auto">
          <a:xfrm>
            <a:off x="468313" y="386080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"/>
            </a:pPr>
            <a:r>
              <a:rPr lang="en-US" altLang="zh-CN" sz="3600" dirty="0">
                <a:latin typeface="Calibri" charset="0"/>
              </a:rPr>
              <a:t>Experiment</a:t>
            </a:r>
            <a:r>
              <a:rPr lang="zh-CN" altLang="en-US" sz="3600" dirty="0">
                <a:latin typeface="Calibri" charset="0"/>
              </a:rPr>
              <a:t>  </a:t>
            </a:r>
            <a:endParaRPr lang="en-US" altLang="zh-CN" sz="3600" dirty="0">
              <a:latin typeface="Calibri" charset="0"/>
            </a:endParaRPr>
          </a:p>
        </p:txBody>
      </p:sp>
      <p:sp>
        <p:nvSpPr>
          <p:cNvPr id="32774" name="Rectangle 9"/>
          <p:cNvSpPr>
            <a:spLocks noChangeArrowheads="1"/>
          </p:cNvSpPr>
          <p:nvPr/>
        </p:nvSpPr>
        <p:spPr bwMode="auto">
          <a:xfrm>
            <a:off x="468313" y="458152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"/>
            </a:pPr>
            <a:r>
              <a:rPr lang="en-US" altLang="zh-CN" sz="3600">
                <a:latin typeface="Calibri" charset="0"/>
              </a:rPr>
              <a:t>Summary</a:t>
            </a:r>
            <a:r>
              <a:rPr lang="zh-CN" altLang="en-US" sz="3600">
                <a:latin typeface="Calibri" charset="0"/>
              </a:rPr>
              <a:t>  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32775" name="Rectangle 8"/>
          <p:cNvSpPr>
            <a:spLocks noChangeArrowheads="1"/>
          </p:cNvSpPr>
          <p:nvPr/>
        </p:nvSpPr>
        <p:spPr bwMode="auto">
          <a:xfrm>
            <a:off x="468313" y="2422525"/>
            <a:ext cx="6102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 dirty="0">
                <a:latin typeface="Calibri" charset="0"/>
              </a:rPr>
              <a:t>Virtual</a:t>
            </a:r>
            <a:r>
              <a:rPr lang="zh-CN" altLang="en-US" sz="3600" dirty="0">
                <a:latin typeface="Calibri" charset="0"/>
              </a:rPr>
              <a:t> </a:t>
            </a:r>
            <a:r>
              <a:rPr lang="en-US" altLang="zh-CN" sz="3600" dirty="0">
                <a:latin typeface="Calibri" charset="0"/>
              </a:rPr>
              <a:t>m</a:t>
            </a:r>
            <a:r>
              <a:rPr lang="en-US" altLang="zh-CN" sz="3600" dirty="0" smtClean="0">
                <a:latin typeface="Calibri" charset="0"/>
              </a:rPr>
              <a:t>ultipath</a:t>
            </a:r>
            <a:r>
              <a:rPr lang="zh-CN" altLang="en-US" sz="3600" dirty="0" smtClean="0">
                <a:latin typeface="Calibri" charset="0"/>
              </a:rPr>
              <a:t> </a:t>
            </a:r>
            <a:r>
              <a:rPr lang="en-US" altLang="zh-CN" sz="3600" dirty="0" smtClean="0">
                <a:latin typeface="Calibri" charset="0"/>
              </a:rPr>
              <a:t>attacks</a:t>
            </a:r>
            <a:endParaRPr lang="en-US" altLang="zh-CN" sz="3600" dirty="0">
              <a:latin typeface="Calibri" charset="0"/>
            </a:endParaRPr>
          </a:p>
        </p:txBody>
      </p:sp>
      <p:cxnSp>
        <p:nvCxnSpPr>
          <p:cNvPr id="9" name="直接连接符 6"/>
          <p:cNvCxnSpPr/>
          <p:nvPr/>
        </p:nvCxnSpPr>
        <p:spPr>
          <a:xfrm>
            <a:off x="611560" y="1412776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9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9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pen door web solution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57338"/>
            <a:ext cx="1655763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white-doo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941168"/>
            <a:ext cx="576262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标题 1"/>
          <p:cNvSpPr txBox="1">
            <a:spLocks/>
          </p:cNvSpPr>
          <p:nvPr/>
        </p:nvSpPr>
        <p:spPr bwMode="auto">
          <a:xfrm>
            <a:off x="611188" y="332705"/>
            <a:ext cx="7772400" cy="100806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2800" dirty="0" smtClean="0">
                <a:latin typeface="Calibri" charset="0"/>
                <a:ea typeface="SimSun" charset="0"/>
              </a:rPr>
              <a:t>Defending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against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the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attack: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Adding</a:t>
            </a:r>
            <a:r>
              <a:rPr lang="zh-CN" altLang="en-US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a</a:t>
            </a:r>
            <a:r>
              <a:rPr lang="zh-CN" altLang="en-US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helper</a:t>
            </a:r>
            <a:endParaRPr lang="zh-CN" altLang="en-US" sz="20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pic>
        <p:nvPicPr>
          <p:cNvPr id="2" name="Picture 1" descr="key-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060575"/>
            <a:ext cx="1163638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" descr="defense1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93900"/>
            <a:ext cx="7964487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连接符 6"/>
          <p:cNvCxnSpPr/>
          <p:nvPr/>
        </p:nvCxnSpPr>
        <p:spPr>
          <a:xfrm>
            <a:off x="611560" y="1412776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pen door web solution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869160"/>
            <a:ext cx="1655763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" descr="defense1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93900"/>
            <a:ext cx="7964487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标题 1"/>
          <p:cNvSpPr txBox="1">
            <a:spLocks/>
          </p:cNvSpPr>
          <p:nvPr/>
        </p:nvSpPr>
        <p:spPr bwMode="auto">
          <a:xfrm>
            <a:off x="611188" y="332705"/>
            <a:ext cx="7772400" cy="100806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2800" dirty="0" smtClean="0">
                <a:latin typeface="Calibri" charset="0"/>
                <a:ea typeface="SimSun" charset="0"/>
              </a:rPr>
              <a:t>Defending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against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the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attack: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Adding</a:t>
            </a:r>
            <a:r>
              <a:rPr lang="zh-CN" altLang="en-US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a</a:t>
            </a:r>
            <a:r>
              <a:rPr lang="zh-CN" altLang="en-US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helper</a:t>
            </a:r>
            <a:endParaRPr lang="zh-CN" altLang="en-US" sz="20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pic>
        <p:nvPicPr>
          <p:cNvPr id="2" name="Picture 1" descr="key-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060575"/>
            <a:ext cx="1163638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连接符 6"/>
          <p:cNvCxnSpPr/>
          <p:nvPr/>
        </p:nvCxnSpPr>
        <p:spPr>
          <a:xfrm>
            <a:off x="611560" y="1412776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white-door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576262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7704" y="2060848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773824"/>
              </p:ext>
            </p:extLst>
          </p:nvPr>
        </p:nvGraphicFramePr>
        <p:xfrm>
          <a:off x="1835696" y="1988840"/>
          <a:ext cx="288032" cy="351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87" name="Equation" r:id="rId8" imgW="127000" imgH="127000" progId="Equation.3">
                  <p:embed/>
                </p:oleObj>
              </mc:Choice>
              <mc:Fallback>
                <p:oleObj name="Equation" r:id="rId8" imgW="127000" imgH="127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35696" y="1988840"/>
                        <a:ext cx="288032" cy="35153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862882"/>
              </p:ext>
            </p:extLst>
          </p:nvPr>
        </p:nvGraphicFramePr>
        <p:xfrm>
          <a:off x="1907381" y="5380261"/>
          <a:ext cx="288355" cy="2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88" name="Equation" r:id="rId10" imgW="127000" imgH="101600" progId="Equation.3">
                  <p:embed/>
                </p:oleObj>
              </mc:Choice>
              <mc:Fallback>
                <p:oleObj name="Equation" r:id="rId10" imgW="127000" imgH="101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907381" y="5380261"/>
                        <a:ext cx="288355" cy="2809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03648" y="5982379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In this case, the attacker must know the real channel impulse response between herself and the helper.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732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 bwMode="auto">
          <a:xfrm>
            <a:off x="611188" y="332705"/>
            <a:ext cx="7772400" cy="100806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2800" dirty="0" smtClean="0">
                <a:latin typeface="Calibri" charset="0"/>
                <a:ea typeface="SimSun" charset="0"/>
              </a:rPr>
              <a:t>Defending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against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the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attack: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Adding</a:t>
            </a:r>
            <a:r>
              <a:rPr lang="zh-CN" altLang="en-US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a</a:t>
            </a:r>
            <a:r>
              <a:rPr lang="zh-CN" altLang="en-US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latin typeface="Calibri" charset="0"/>
                <a:ea typeface="SimSun" charset="0"/>
              </a:rPr>
              <a:t>helper</a:t>
            </a:r>
            <a:endParaRPr lang="zh-CN" altLang="en-US" sz="20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1476375" y="4149725"/>
          <a:ext cx="532765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10" name="Equation" r:id="rId4" imgW="1917700" imgH="317500" progId="Equation.3">
                  <p:embed/>
                </p:oleObj>
              </mc:Choice>
              <mc:Fallback>
                <p:oleObj name="Equation" r:id="rId4" imgW="1917700" imgH="317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149725"/>
                        <a:ext cx="5327650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7"/>
          <p:cNvGraphicFramePr>
            <a:graphicFrameLocks noChangeAspect="1"/>
          </p:cNvGraphicFramePr>
          <p:nvPr/>
        </p:nvGraphicFramePr>
        <p:xfrm>
          <a:off x="1476375" y="5300663"/>
          <a:ext cx="532765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11" name="Equation" r:id="rId6" imgW="1955800" imgH="317500" progId="Equation.3">
                  <p:embed/>
                </p:oleObj>
              </mc:Choice>
              <mc:Fallback>
                <p:oleObj name="Equation" r:id="rId6" imgW="1955800" imgH="317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300663"/>
                        <a:ext cx="532765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TextBox 8"/>
          <p:cNvSpPr txBox="1">
            <a:spLocks noChangeArrowheads="1"/>
          </p:cNvSpPr>
          <p:nvPr/>
        </p:nvSpPr>
        <p:spPr bwMode="auto">
          <a:xfrm>
            <a:off x="468313" y="1484313"/>
            <a:ext cx="2808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buClr>
                <a:schemeClr val="accent1"/>
              </a:buClr>
              <a:buSzPct val="75000"/>
              <a:buFont typeface="Wingdings" charset="0"/>
              <a:buChar char="v"/>
            </a:pPr>
            <a:r>
              <a:rPr lang="en-US" sz="2800"/>
              <a:t>For</a:t>
            </a:r>
            <a:r>
              <a:rPr lang="zh-CN" altLang="en-US" sz="2800"/>
              <a:t> </a:t>
            </a:r>
            <a:r>
              <a:rPr lang="en-US" altLang="zh-CN" sz="2800"/>
              <a:t>Receiver:</a:t>
            </a:r>
            <a:endParaRPr lang="en-US" sz="2800"/>
          </a:p>
        </p:txBody>
      </p:sp>
      <p:sp>
        <p:nvSpPr>
          <p:cNvPr id="35846" name="TextBox 9"/>
          <p:cNvSpPr txBox="1">
            <a:spLocks noChangeArrowheads="1"/>
          </p:cNvSpPr>
          <p:nvPr/>
        </p:nvSpPr>
        <p:spPr bwMode="auto">
          <a:xfrm>
            <a:off x="468313" y="3554413"/>
            <a:ext cx="28082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buClr>
                <a:srgbClr val="FF0000"/>
              </a:buClr>
              <a:buSzPct val="75000"/>
              <a:buFont typeface="Wingdings" charset="0"/>
              <a:buChar char="v"/>
            </a:pPr>
            <a:r>
              <a:rPr lang="en-US" sz="2800"/>
              <a:t>For</a:t>
            </a:r>
            <a:r>
              <a:rPr lang="zh-CN" altLang="en-US" sz="2800"/>
              <a:t> </a:t>
            </a:r>
            <a:r>
              <a:rPr lang="en-US" altLang="zh-CN" sz="2800"/>
              <a:t>Helper:</a:t>
            </a:r>
            <a:endParaRPr lang="en-US" sz="2800"/>
          </a:p>
        </p:txBody>
      </p:sp>
      <p:graphicFrame>
        <p:nvGraphicFramePr>
          <p:cNvPr id="35847" name="Object 10"/>
          <p:cNvGraphicFramePr>
            <a:graphicFrameLocks noChangeAspect="1"/>
          </p:cNvGraphicFramePr>
          <p:nvPr/>
        </p:nvGraphicFramePr>
        <p:xfrm>
          <a:off x="1816100" y="2133600"/>
          <a:ext cx="3332163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12" name="Equation" r:id="rId8" imgW="1117600" imgH="241300" progId="Equation.3">
                  <p:embed/>
                </p:oleObj>
              </mc:Choice>
              <mc:Fallback>
                <p:oleObj name="Equation" r:id="rId8" imgW="1117600" imgH="2413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0" y="2133600"/>
                        <a:ext cx="3332163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8" name="Object 11"/>
          <p:cNvGraphicFramePr>
            <a:graphicFrameLocks noChangeAspect="1"/>
          </p:cNvGraphicFramePr>
          <p:nvPr/>
        </p:nvGraphicFramePr>
        <p:xfrm>
          <a:off x="1763713" y="2708275"/>
          <a:ext cx="3455987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13" name="Equation" r:id="rId10" imgW="1181100" imgH="241300" progId="Equation.3">
                  <p:embed/>
                </p:oleObj>
              </mc:Choice>
              <mc:Fallback>
                <p:oleObj name="Equation" r:id="rId10" imgW="1181100" imgH="241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708275"/>
                        <a:ext cx="3455987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1619250" y="4868863"/>
            <a:ext cx="1800225" cy="576262"/>
            <a:chOff x="1619250" y="4868863"/>
            <a:chExt cx="1800225" cy="576262"/>
          </a:xfrm>
        </p:grpSpPr>
        <p:sp>
          <p:nvSpPr>
            <p:cNvPr id="13" name="Not Equal 12"/>
            <p:cNvSpPr/>
            <p:nvPr/>
          </p:nvSpPr>
          <p:spPr>
            <a:xfrm>
              <a:off x="1619250" y="4941888"/>
              <a:ext cx="504825" cy="358775"/>
            </a:xfrm>
            <a:prstGeom prst="mathNotEqual">
              <a:avLst/>
            </a:prstGeom>
            <a:solidFill>
              <a:srgbClr val="FF0000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268538" y="4868863"/>
              <a:ext cx="1150937" cy="57626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  <a:prstDash val="dot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noFill/>
              </a:endParaRPr>
            </a:p>
          </p:txBody>
        </p:sp>
        <p:graphicFrame>
          <p:nvGraphicFramePr>
            <p:cNvPr id="35851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1638001"/>
                </p:ext>
              </p:extLst>
            </p:nvPr>
          </p:nvGraphicFramePr>
          <p:xfrm>
            <a:off x="2268538" y="4941888"/>
            <a:ext cx="1147762" cy="401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14" name="Equation" r:id="rId12" imgW="520700" imgH="203200" progId="Equation.3">
                    <p:embed/>
                  </p:oleObj>
                </mc:Choice>
                <mc:Fallback>
                  <p:oleObj name="Equation" r:id="rId12" imgW="520700" imgH="20320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68538" y="4941888"/>
                          <a:ext cx="1147762" cy="4016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14" name="直接连接符 6"/>
          <p:cNvCxnSpPr/>
          <p:nvPr/>
        </p:nvCxnSpPr>
        <p:spPr>
          <a:xfrm>
            <a:off x="611560" y="1412776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4" descr="mimo22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36912"/>
            <a:ext cx="4952618" cy="2925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标题 1"/>
          <p:cNvSpPr txBox="1">
            <a:spLocks/>
          </p:cNvSpPr>
          <p:nvPr/>
        </p:nvSpPr>
        <p:spPr bwMode="auto">
          <a:xfrm>
            <a:off x="611188" y="332705"/>
            <a:ext cx="7772400" cy="100806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2800" dirty="0" smtClean="0">
                <a:latin typeface="Calibri" charset="0"/>
                <a:ea typeface="SimSun" charset="0"/>
              </a:rPr>
              <a:t>Attackers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with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helper</a:t>
            </a:r>
            <a:endParaRPr lang="zh-CN" altLang="en-US" sz="20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sp>
        <p:nvSpPr>
          <p:cNvPr id="36875" name="TextBox 18"/>
          <p:cNvSpPr txBox="1">
            <a:spLocks noChangeArrowheads="1"/>
          </p:cNvSpPr>
          <p:nvPr/>
        </p:nvSpPr>
        <p:spPr bwMode="auto">
          <a:xfrm>
            <a:off x="323528" y="5850580"/>
            <a:ext cx="58326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b="1" dirty="0" smtClean="0"/>
              <a:t>Can be set passively: </a:t>
            </a:r>
            <a:r>
              <a:rPr lang="en-US" dirty="0" smtClean="0"/>
              <a:t>it doesn’t actively send out wireless signals to channel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51920" y="3474316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283968" y="4842468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699792" y="5562548"/>
            <a:ext cx="0" cy="36004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18"/>
          <p:cNvSpPr txBox="1">
            <a:spLocks noChangeArrowheads="1"/>
          </p:cNvSpPr>
          <p:nvPr/>
        </p:nvSpPr>
        <p:spPr bwMode="auto">
          <a:xfrm>
            <a:off x="611560" y="1268760"/>
            <a:ext cx="78488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sz="2800" dirty="0" smtClean="0">
                <a:latin typeface="Times New Roman"/>
                <a:cs typeface="Times New Roman"/>
              </a:rPr>
              <a:t>To fool both the receiver and the receiver’s helper, the attacker needs to know the real channel impulse responses:  </a:t>
            </a:r>
            <a:endParaRPr lang="en-US" sz="2800" dirty="0">
              <a:latin typeface="Times New Roman"/>
              <a:cs typeface="Times New Roman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0091555"/>
              </p:ext>
            </p:extLst>
          </p:nvPr>
        </p:nvGraphicFramePr>
        <p:xfrm>
          <a:off x="2339752" y="2132856"/>
          <a:ext cx="2232248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07" name="Equation" r:id="rId5" imgW="965200" imgH="203200" progId="Equation.3">
                  <p:embed/>
                </p:oleObj>
              </mc:Choice>
              <mc:Fallback>
                <p:oleObj name="Equation" r:id="rId5" imgW="965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39752" y="2132856"/>
                        <a:ext cx="2232248" cy="504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 14"/>
          <p:cNvSpPr/>
          <p:nvPr/>
        </p:nvSpPr>
        <p:spPr>
          <a:xfrm>
            <a:off x="6012160" y="5589240"/>
            <a:ext cx="2808312" cy="79208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/>
                <a:cs typeface="Times New Roman"/>
              </a:rPr>
              <a:t>Fail to launch attacks</a:t>
            </a:r>
            <a:endParaRPr lang="en-US" sz="2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22" name="Picture 21" descr="white-door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450" y="3933229"/>
            <a:ext cx="576262" cy="122396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/>
          <p:cNvGrpSpPr/>
          <p:nvPr/>
        </p:nvGrpSpPr>
        <p:grpSpPr>
          <a:xfrm>
            <a:off x="6372200" y="3474316"/>
            <a:ext cx="1512168" cy="1223441"/>
            <a:chOff x="6732240" y="3717727"/>
            <a:chExt cx="1512168" cy="1223441"/>
          </a:xfrm>
        </p:grpSpPr>
        <p:sp>
          <p:nvSpPr>
            <p:cNvPr id="16" name="Rectangle 15"/>
            <p:cNvSpPr/>
            <p:nvPr/>
          </p:nvSpPr>
          <p:spPr>
            <a:xfrm>
              <a:off x="6732240" y="4293096"/>
              <a:ext cx="1512168" cy="648072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</a:rPr>
                <a:t>Unknown</a:t>
              </a:r>
            </a:p>
          </p:txBody>
        </p:sp>
        <p:graphicFrame>
          <p:nvGraphicFramePr>
            <p:cNvPr id="33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95457469"/>
                </p:ext>
              </p:extLst>
            </p:nvPr>
          </p:nvGraphicFramePr>
          <p:xfrm>
            <a:off x="6732240" y="3717727"/>
            <a:ext cx="1087437" cy="503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708" name="Equation" r:id="rId8" imgW="469900" imgH="203200" progId="Equation.3">
                    <p:embed/>
                  </p:oleObj>
                </mc:Choice>
                <mc:Fallback>
                  <p:oleObj name="Equation" r:id="rId8" imgW="4699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6732240" y="3717727"/>
                          <a:ext cx="1087437" cy="5032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2656"/>
            <a:ext cx="7772400" cy="1008063"/>
          </a:xfrm>
          <a:solidFill>
            <a:srgbClr val="FFFFFF"/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zh-CN" sz="4000" b="1" dirty="0" smtClean="0">
                <a:latin typeface="Calibri" charset="0"/>
                <a:ea typeface="SimSun" charset="0"/>
              </a:rPr>
              <a:t>Content</a:t>
            </a:r>
            <a:endParaRPr lang="zh-CN" altLang="en-US" sz="4000" b="1" dirty="0">
              <a:latin typeface="Calibri" charset="0"/>
              <a:ea typeface="SimSun" charset="0"/>
            </a:endParaRPr>
          </a:p>
        </p:txBody>
      </p:sp>
      <p:sp>
        <p:nvSpPr>
          <p:cNvPr id="37891" name="矩形 5"/>
          <p:cNvSpPr>
            <a:spLocks noChangeArrowheads="1"/>
          </p:cNvSpPr>
          <p:nvPr/>
        </p:nvSpPr>
        <p:spPr bwMode="auto">
          <a:xfrm>
            <a:off x="468313" y="1628775"/>
            <a:ext cx="8064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 dirty="0">
                <a:latin typeface="Calibri" charset="0"/>
              </a:rPr>
              <a:t>Location</a:t>
            </a:r>
            <a:r>
              <a:rPr lang="zh-CN" altLang="en-US" sz="3600" dirty="0">
                <a:latin typeface="Calibri" charset="0"/>
              </a:rPr>
              <a:t> </a:t>
            </a:r>
            <a:r>
              <a:rPr lang="en-US" altLang="zh-CN" sz="3600" dirty="0">
                <a:latin typeface="Calibri" charset="0"/>
              </a:rPr>
              <a:t>d</a:t>
            </a:r>
            <a:r>
              <a:rPr lang="en-US" altLang="zh-CN" sz="3600" dirty="0" smtClean="0">
                <a:latin typeface="Calibri" charset="0"/>
              </a:rPr>
              <a:t>istinction</a:t>
            </a:r>
            <a:endParaRPr lang="en-US" altLang="zh-CN" sz="3600" dirty="0">
              <a:latin typeface="Calibri" charset="0"/>
            </a:endParaRPr>
          </a:p>
        </p:txBody>
      </p:sp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468313" y="3141663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>
                <a:latin typeface="Calibri" charset="0"/>
              </a:rPr>
              <a:t>Defense</a:t>
            </a:r>
            <a:r>
              <a:rPr lang="zh-CN" altLang="en-US" sz="3600">
                <a:latin typeface="Calibri" charset="0"/>
              </a:rPr>
              <a:t> 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68313" y="386080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>
                <a:latin typeface="Calibri" charset="0"/>
              </a:rPr>
              <a:t>Experiment</a:t>
            </a:r>
            <a:r>
              <a:rPr lang="zh-CN" altLang="en-US" sz="3600">
                <a:latin typeface="Calibri" charset="0"/>
              </a:rPr>
              <a:t> 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468313" y="458152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"/>
            </a:pPr>
            <a:r>
              <a:rPr lang="en-US" altLang="zh-CN" sz="3600">
                <a:latin typeface="Calibri" charset="0"/>
              </a:rPr>
              <a:t>Summary</a:t>
            </a:r>
            <a:r>
              <a:rPr lang="zh-CN" altLang="en-US" sz="3600">
                <a:latin typeface="Calibri" charset="0"/>
              </a:rPr>
              <a:t>  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37895" name="Rectangle 8"/>
          <p:cNvSpPr>
            <a:spLocks noChangeArrowheads="1"/>
          </p:cNvSpPr>
          <p:nvPr/>
        </p:nvSpPr>
        <p:spPr bwMode="auto">
          <a:xfrm>
            <a:off x="468313" y="2422525"/>
            <a:ext cx="6102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 dirty="0">
                <a:latin typeface="Calibri" charset="0"/>
              </a:rPr>
              <a:t>Virtual</a:t>
            </a:r>
            <a:r>
              <a:rPr lang="zh-CN" altLang="en-US" sz="3600" dirty="0">
                <a:latin typeface="Calibri" charset="0"/>
              </a:rPr>
              <a:t> </a:t>
            </a:r>
            <a:r>
              <a:rPr lang="en-US" altLang="zh-CN" sz="3600" dirty="0">
                <a:latin typeface="Calibri" charset="0"/>
              </a:rPr>
              <a:t>m</a:t>
            </a:r>
            <a:r>
              <a:rPr lang="en-US" altLang="zh-CN" sz="3600" dirty="0" smtClean="0">
                <a:latin typeface="Calibri" charset="0"/>
              </a:rPr>
              <a:t>ultipath</a:t>
            </a:r>
            <a:r>
              <a:rPr lang="zh-CN" altLang="en-US" sz="3600" dirty="0" smtClean="0">
                <a:latin typeface="Calibri" charset="0"/>
              </a:rPr>
              <a:t> </a:t>
            </a:r>
            <a:r>
              <a:rPr lang="en-US" altLang="zh-CN" sz="3600" dirty="0" smtClean="0">
                <a:latin typeface="Calibri" charset="0"/>
              </a:rPr>
              <a:t>attacks</a:t>
            </a:r>
            <a:endParaRPr lang="en-US" altLang="zh-CN" sz="3600" dirty="0">
              <a:latin typeface="Calibri" charset="0"/>
            </a:endParaRPr>
          </a:p>
        </p:txBody>
      </p:sp>
      <p:cxnSp>
        <p:nvCxnSpPr>
          <p:cNvPr id="9" name="直接连接符 6"/>
          <p:cNvCxnSpPr/>
          <p:nvPr/>
        </p:nvCxnSpPr>
        <p:spPr>
          <a:xfrm>
            <a:off x="611560" y="1412776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9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9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611560" y="1195388"/>
            <a:ext cx="6624736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/>
          <p:cNvSpPr txBox="1">
            <a:spLocks/>
          </p:cNvSpPr>
          <p:nvPr/>
        </p:nvSpPr>
        <p:spPr bwMode="auto">
          <a:xfrm>
            <a:off x="611188" y="260350"/>
            <a:ext cx="7772400" cy="10080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2800" dirty="0" smtClean="0">
                <a:latin typeface="Calibri" charset="0"/>
                <a:ea typeface="SimSun" charset="0"/>
              </a:rPr>
              <a:t>Experiment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err="1" smtClean="0">
                <a:latin typeface="Calibri" charset="0"/>
                <a:ea typeface="SimSun" charset="0"/>
              </a:rPr>
              <a:t>floorplan</a:t>
            </a:r>
            <a:endParaRPr lang="zh-CN" altLang="en-US" sz="20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pic>
        <p:nvPicPr>
          <p:cNvPr id="38915" name="Picture 1" descr="experiment_sc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580" y="1538288"/>
            <a:ext cx="54737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Box 3"/>
          <p:cNvSpPr txBox="1">
            <a:spLocks noChangeArrowheads="1"/>
          </p:cNvSpPr>
          <p:nvPr/>
        </p:nvSpPr>
        <p:spPr bwMode="auto">
          <a:xfrm>
            <a:off x="755650" y="5257800"/>
            <a:ext cx="6264275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buClr>
                <a:srgbClr val="0000FF"/>
              </a:buClr>
              <a:buSzPct val="80000"/>
              <a:buFont typeface="Arial" charset="0"/>
              <a:buChar char="•"/>
            </a:pPr>
            <a:r>
              <a:rPr lang="en-US" altLang="zh-CN"/>
              <a:t>Transmitter</a:t>
            </a:r>
            <a:r>
              <a:rPr lang="zh-CN" altLang="en-US"/>
              <a:t>: </a:t>
            </a:r>
            <a:r>
              <a:rPr lang="en-US" altLang="zh-CN"/>
              <a:t>RX</a:t>
            </a:r>
          </a:p>
          <a:p>
            <a:pPr>
              <a:spcBef>
                <a:spcPts val="600"/>
              </a:spcBef>
              <a:buClr>
                <a:srgbClr val="0000FF"/>
              </a:buClr>
              <a:buSzPct val="80000"/>
              <a:buFont typeface="Arial" charset="0"/>
              <a:buChar char="•"/>
            </a:pPr>
            <a:r>
              <a:rPr lang="en-US" altLang="zh-CN"/>
              <a:t>Receiver:</a:t>
            </a:r>
            <a:r>
              <a:rPr lang="zh-CN" altLang="en-US"/>
              <a:t> </a:t>
            </a:r>
            <a:r>
              <a:rPr lang="en-US" altLang="zh-CN"/>
              <a:t>10</a:t>
            </a:r>
            <a:r>
              <a:rPr lang="zh-CN" altLang="en-US"/>
              <a:t> </a:t>
            </a:r>
            <a:r>
              <a:rPr lang="en-US" altLang="zh-CN"/>
              <a:t>locations</a:t>
            </a:r>
          </a:p>
          <a:p>
            <a:pPr>
              <a:spcBef>
                <a:spcPts val="600"/>
              </a:spcBef>
              <a:buClr>
                <a:srgbClr val="0000FF"/>
              </a:buClr>
              <a:buSzPct val="80000"/>
              <a:buFont typeface="Arial" charset="0"/>
              <a:buChar char="•"/>
            </a:pPr>
            <a:r>
              <a:rPr lang="en-US" altLang="zh-CN"/>
              <a:t>Each</a:t>
            </a:r>
            <a:r>
              <a:rPr lang="zh-CN" altLang="en-US"/>
              <a:t> </a:t>
            </a:r>
            <a:r>
              <a:rPr lang="en-US" altLang="zh-CN"/>
              <a:t>node:</a:t>
            </a:r>
            <a:r>
              <a:rPr lang="zh-CN" altLang="en-US"/>
              <a:t> </a:t>
            </a:r>
            <a:r>
              <a:rPr lang="en-US" altLang="zh-CN"/>
              <a:t>a</a:t>
            </a:r>
            <a:r>
              <a:rPr lang="zh-CN" altLang="en-US"/>
              <a:t> </a:t>
            </a:r>
            <a:r>
              <a:rPr lang="en-US" altLang="zh-CN"/>
              <a:t>USRP</a:t>
            </a:r>
            <a:r>
              <a:rPr lang="zh-CN" altLang="en-US"/>
              <a:t> </a:t>
            </a:r>
            <a:r>
              <a:rPr lang="en-US" altLang="zh-CN"/>
              <a:t>connected</a:t>
            </a:r>
            <a:r>
              <a:rPr lang="zh-CN" altLang="en-US"/>
              <a:t> </a:t>
            </a:r>
            <a:r>
              <a:rPr lang="en-US" altLang="zh-CN"/>
              <a:t>with</a:t>
            </a:r>
            <a:r>
              <a:rPr lang="zh-CN" altLang="en-US"/>
              <a:t> </a:t>
            </a:r>
            <a:r>
              <a:rPr lang="en-US" altLang="zh-CN"/>
              <a:t>a</a:t>
            </a:r>
            <a:r>
              <a:rPr lang="zh-CN" altLang="en-US"/>
              <a:t> </a:t>
            </a:r>
            <a:r>
              <a:rPr lang="en-US" altLang="zh-CN"/>
              <a:t>PC</a:t>
            </a:r>
          </a:p>
        </p:txBody>
      </p:sp>
      <p:sp>
        <p:nvSpPr>
          <p:cNvPr id="38917" name="TextBox 7"/>
          <p:cNvSpPr txBox="1">
            <a:spLocks noChangeArrowheads="1"/>
          </p:cNvSpPr>
          <p:nvPr/>
        </p:nvSpPr>
        <p:spPr bwMode="auto">
          <a:xfrm>
            <a:off x="4427538" y="5260975"/>
            <a:ext cx="453707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buClr>
                <a:srgbClr val="0000FF"/>
              </a:buClr>
              <a:buSzPct val="80000"/>
              <a:buFont typeface="Arial" charset="0"/>
              <a:buChar char="•"/>
            </a:pPr>
            <a:r>
              <a:rPr lang="en-US" altLang="zh-CN"/>
              <a:t>Trials: 100</a:t>
            </a:r>
            <a:r>
              <a:rPr lang="zh-CN" altLang="en-US"/>
              <a:t> </a:t>
            </a:r>
            <a:r>
              <a:rPr lang="en-US" altLang="zh-CN"/>
              <a:t>per</a:t>
            </a:r>
            <a:r>
              <a:rPr lang="zh-CN" altLang="en-US"/>
              <a:t> </a:t>
            </a:r>
            <a:r>
              <a:rPr lang="en-US" altLang="zh-CN"/>
              <a:t>location</a:t>
            </a:r>
          </a:p>
          <a:p>
            <a:pPr>
              <a:spcBef>
                <a:spcPts val="600"/>
              </a:spcBef>
              <a:buClr>
                <a:srgbClr val="0000FF"/>
              </a:buClr>
              <a:buSzPct val="80000"/>
              <a:buFont typeface="Arial" charset="0"/>
              <a:buChar char="•"/>
            </a:pPr>
            <a:r>
              <a:rPr lang="en-US"/>
              <a:t>M</a:t>
            </a:r>
            <a:r>
              <a:rPr lang="en-US" altLang="zh-CN"/>
              <a:t>ultipath:</a:t>
            </a:r>
            <a:r>
              <a:rPr lang="zh-CN" altLang="en-US"/>
              <a:t> </a:t>
            </a:r>
            <a:r>
              <a:rPr lang="en-US"/>
              <a:t>L</a:t>
            </a:r>
            <a:r>
              <a:rPr lang="en-US" altLang="zh-CN"/>
              <a:t>=5</a:t>
            </a:r>
            <a:r>
              <a:rPr lang="zh-CN" altLang="en-US"/>
              <a:t> </a:t>
            </a:r>
            <a:endParaRPr lang="en-US" altLang="zh-CN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2705"/>
            <a:ext cx="7772400" cy="10080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3200" dirty="0" smtClean="0">
                <a:latin typeface="Calibri" charset="0"/>
                <a:ea typeface="SimSun" charset="0"/>
              </a:rPr>
              <a:t>Example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>
                <a:latin typeface="Calibri" charset="0"/>
                <a:ea typeface="SimSun" charset="0"/>
              </a:rPr>
              <a:t>a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ttacks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I</a:t>
            </a:r>
            <a:endParaRPr lang="zh-CN" altLang="en-US" sz="32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pic>
        <p:nvPicPr>
          <p:cNvPr id="39939" name="Picture 2" descr="example_random_place22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060575"/>
            <a:ext cx="5467350" cy="411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矩形 5"/>
          <p:cNvSpPr>
            <a:spLocks noChangeArrowheads="1"/>
          </p:cNvSpPr>
          <p:nvPr/>
        </p:nvSpPr>
        <p:spPr bwMode="auto">
          <a:xfrm>
            <a:off x="539750" y="1412875"/>
            <a:ext cx="7083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eaLnBrk="1" hangingPunct="1">
              <a:buClr>
                <a:srgbClr val="FF0000"/>
              </a:buClr>
              <a:buSzPct val="70000"/>
              <a:buFont typeface="Wingdings" charset="0"/>
              <a:buChar char="ü"/>
            </a:pPr>
            <a:r>
              <a:rPr lang="en-US" altLang="zh-CN" sz="2800">
                <a:latin typeface="Calibri" charset="0"/>
              </a:rPr>
              <a:t>Randomly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chosen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channel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impulse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response</a:t>
            </a:r>
            <a:r>
              <a:rPr lang="zh-CN" altLang="en-US" sz="2800">
                <a:latin typeface="Calibri" charset="0"/>
              </a:rPr>
              <a:t> </a:t>
            </a:r>
            <a:endParaRPr lang="en-US" altLang="zh-CN" sz="2800">
              <a:latin typeface="Calibri" charset="0"/>
            </a:endParaRPr>
          </a:p>
        </p:txBody>
      </p:sp>
      <p:graphicFrame>
        <p:nvGraphicFramePr>
          <p:cNvPr id="39941" name="Object 4"/>
          <p:cNvGraphicFramePr>
            <a:graphicFrameLocks noChangeAspect="1"/>
          </p:cNvGraphicFramePr>
          <p:nvPr/>
        </p:nvGraphicFramePr>
        <p:xfrm>
          <a:off x="5795963" y="4868863"/>
          <a:ext cx="26606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75" name="Equation" r:id="rId5" imgW="939800" imgH="228600" progId="Equation.3">
                  <p:embed/>
                </p:oleObj>
              </mc:Choice>
              <mc:Fallback>
                <p:oleObj name="Equation" r:id="rId5" imgW="9398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4868863"/>
                        <a:ext cx="266065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Object 8"/>
          <p:cNvGraphicFramePr>
            <a:graphicFrameLocks noChangeAspect="1"/>
          </p:cNvGraphicFramePr>
          <p:nvPr/>
        </p:nvGraphicFramePr>
        <p:xfrm>
          <a:off x="5795963" y="4149725"/>
          <a:ext cx="262413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76" name="Equation" r:id="rId7" imgW="927100" imgH="228600" progId="Equation.3">
                  <p:embed/>
                </p:oleObj>
              </mc:Choice>
              <mc:Fallback>
                <p:oleObj name="Equation" r:id="rId7" imgW="92710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4149725"/>
                        <a:ext cx="2624137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Rectangle 5"/>
          <p:cNvSpPr>
            <a:spLocks noChangeArrowheads="1"/>
          </p:cNvSpPr>
          <p:nvPr/>
        </p:nvSpPr>
        <p:spPr bwMode="auto">
          <a:xfrm>
            <a:off x="5795963" y="3716338"/>
            <a:ext cx="24717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 baseline="30000">
                <a:solidFill>
                  <a:srgbClr val="660066"/>
                </a:solidFill>
                <a:latin typeface="Times New Roman" charset="0"/>
                <a:cs typeface="Times New Roman" charset="0"/>
              </a:rPr>
              <a:t>Euclidean distance</a:t>
            </a:r>
            <a:r>
              <a:rPr lang="en-US" altLang="zh-CN" sz="3200" b="1" baseline="30000">
                <a:solidFill>
                  <a:srgbClr val="660066"/>
                </a:solidFill>
                <a:latin typeface="Times New Roman" charset="0"/>
                <a:cs typeface="Times New Roman" charset="0"/>
              </a:rPr>
              <a:t>:</a:t>
            </a:r>
            <a:endParaRPr lang="en-US" sz="3200" b="1">
              <a:solidFill>
                <a:srgbClr val="660066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260697"/>
            <a:ext cx="7772400" cy="10080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3200" dirty="0" smtClean="0">
                <a:latin typeface="Calibri" charset="0"/>
                <a:ea typeface="SimSun" charset="0"/>
              </a:rPr>
              <a:t>Example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>
                <a:latin typeface="Calibri" charset="0"/>
                <a:ea typeface="SimSun" charset="0"/>
              </a:rPr>
              <a:t>a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ttacks</a:t>
            </a:r>
            <a:r>
              <a:rPr lang="zh-CN" altLang="en-US" sz="32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II</a:t>
            </a:r>
            <a:endParaRPr lang="zh-CN" altLang="en-US" sz="32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pic>
        <p:nvPicPr>
          <p:cNvPr id="40963" name="Picture 1" descr="example_utah_place22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2788"/>
            <a:ext cx="5467350" cy="411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64" name="Object 7"/>
          <p:cNvGraphicFramePr>
            <a:graphicFrameLocks noChangeAspect="1"/>
          </p:cNvGraphicFramePr>
          <p:nvPr/>
        </p:nvGraphicFramePr>
        <p:xfrm>
          <a:off x="6011863" y="4581525"/>
          <a:ext cx="19764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0" name="Equation" r:id="rId5" imgW="698500" imgH="177800" progId="Equation.3">
                  <p:embed/>
                </p:oleObj>
              </mc:Choice>
              <mc:Fallback>
                <p:oleObj name="Equation" r:id="rId5" imgW="698500" imgH="177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4581525"/>
                        <a:ext cx="1976437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Rectangle 8"/>
          <p:cNvSpPr>
            <a:spLocks noChangeArrowheads="1"/>
          </p:cNvSpPr>
          <p:nvPr/>
        </p:nvSpPr>
        <p:spPr bwMode="auto">
          <a:xfrm>
            <a:off x="5795963" y="4149725"/>
            <a:ext cx="2592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 baseline="30000">
                <a:solidFill>
                  <a:srgbClr val="660066"/>
                </a:solidFill>
                <a:latin typeface="Times New Roman" charset="0"/>
                <a:cs typeface="Times New Roman" charset="0"/>
              </a:rPr>
              <a:t>Euclidean </a:t>
            </a:r>
            <a:r>
              <a:rPr lang="en-US" sz="3600" b="1" baseline="30000">
                <a:solidFill>
                  <a:srgbClr val="660066"/>
                </a:solidFill>
                <a:latin typeface="Times New Roman" charset="0"/>
                <a:cs typeface="Times New Roman" charset="0"/>
              </a:rPr>
              <a:t>distance</a:t>
            </a:r>
            <a:r>
              <a:rPr lang="en-US" altLang="zh-CN" sz="3200" b="1" baseline="30000">
                <a:solidFill>
                  <a:srgbClr val="660066"/>
                </a:solidFill>
                <a:latin typeface="Times New Roman" charset="0"/>
                <a:cs typeface="Times New Roman" charset="0"/>
              </a:rPr>
              <a:t>:</a:t>
            </a:r>
            <a:endParaRPr lang="en-US" sz="3200" b="1">
              <a:solidFill>
                <a:srgbClr val="660066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40966" name="矩形 5"/>
          <p:cNvSpPr>
            <a:spLocks noChangeArrowheads="1"/>
          </p:cNvSpPr>
          <p:nvPr/>
        </p:nvSpPr>
        <p:spPr bwMode="auto">
          <a:xfrm>
            <a:off x="539750" y="1268413"/>
            <a:ext cx="84248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eaLnBrk="1" hangingPunct="1">
              <a:buClr>
                <a:srgbClr val="FF0000"/>
              </a:buClr>
              <a:buSzPct val="70000"/>
              <a:buFont typeface="Wingdings" charset="0"/>
              <a:buChar char="ü"/>
            </a:pPr>
            <a:r>
              <a:rPr lang="en-US" altLang="zh-CN" sz="2800" dirty="0">
                <a:latin typeface="Calibri" charset="0"/>
              </a:rPr>
              <a:t>Recover another channel</a:t>
            </a:r>
            <a:r>
              <a:rPr lang="zh-CN" altLang="en-US" sz="2800" dirty="0">
                <a:latin typeface="Calibri" charset="0"/>
              </a:rPr>
              <a:t> </a:t>
            </a:r>
            <a:r>
              <a:rPr lang="en-US" altLang="zh-CN" sz="2800" dirty="0">
                <a:latin typeface="Calibri" charset="0"/>
              </a:rPr>
              <a:t>impulse</a:t>
            </a:r>
            <a:r>
              <a:rPr lang="zh-CN" altLang="en-US" sz="2800" dirty="0">
                <a:latin typeface="Calibri" charset="0"/>
              </a:rPr>
              <a:t> </a:t>
            </a:r>
            <a:r>
              <a:rPr lang="en-US" altLang="zh-CN" sz="2800" dirty="0">
                <a:latin typeface="Calibri" charset="0"/>
              </a:rPr>
              <a:t>response</a:t>
            </a:r>
            <a:r>
              <a:rPr lang="zh-CN" altLang="en-US" sz="2800" dirty="0">
                <a:latin typeface="Calibri" charset="0"/>
              </a:rPr>
              <a:t> </a:t>
            </a:r>
            <a:r>
              <a:rPr lang="en-US" altLang="zh-CN" sz="2800" dirty="0">
                <a:latin typeface="Calibri" charset="0"/>
              </a:rPr>
              <a:t>in</a:t>
            </a:r>
            <a:r>
              <a:rPr lang="zh-CN" altLang="en-US" sz="2800" dirty="0">
                <a:latin typeface="Calibri" charset="0"/>
              </a:rPr>
              <a:t> </a:t>
            </a:r>
            <a:r>
              <a:rPr lang="en-US" altLang="zh-CN" sz="2800" dirty="0">
                <a:latin typeface="Calibri" charset="0"/>
              </a:rPr>
              <a:t>another</a:t>
            </a:r>
            <a:r>
              <a:rPr lang="zh-CN" altLang="en-US" sz="2800" dirty="0">
                <a:latin typeface="Calibri" charset="0"/>
              </a:rPr>
              <a:t> </a:t>
            </a:r>
            <a:r>
              <a:rPr lang="en-US" altLang="zh-CN" sz="2800" dirty="0">
                <a:latin typeface="Calibri" charset="0"/>
              </a:rPr>
              <a:t>building</a:t>
            </a:r>
            <a:r>
              <a:rPr lang="zh-CN" altLang="en-US" sz="2800" dirty="0">
                <a:latin typeface="Calibri" charset="0"/>
              </a:rPr>
              <a:t> </a:t>
            </a:r>
            <a:r>
              <a:rPr lang="en-US" altLang="zh-CN" sz="2800" dirty="0">
                <a:latin typeface="Calibri" charset="0"/>
              </a:rPr>
              <a:t>(</a:t>
            </a:r>
            <a:r>
              <a:rPr lang="en-US" altLang="zh-CN" sz="2800" dirty="0" smtClean="0">
                <a:latin typeface="Calibri" charset="0"/>
              </a:rPr>
              <a:t>CRAWDAD</a:t>
            </a:r>
            <a:r>
              <a:rPr lang="zh-CN" altLang="en-US" sz="2800" dirty="0" smtClean="0">
                <a:latin typeface="Calibri" charset="0"/>
              </a:rPr>
              <a:t> </a:t>
            </a:r>
            <a:r>
              <a:rPr lang="en-US" altLang="zh-CN" sz="2800" dirty="0">
                <a:latin typeface="Calibri" charset="0"/>
              </a:rPr>
              <a:t>data</a:t>
            </a:r>
            <a:r>
              <a:rPr lang="zh-CN" altLang="en-US" sz="2800" dirty="0">
                <a:latin typeface="Calibri" charset="0"/>
              </a:rPr>
              <a:t> </a:t>
            </a:r>
            <a:r>
              <a:rPr lang="en-US" altLang="zh-CN" sz="2800" dirty="0">
                <a:latin typeface="Calibri" charset="0"/>
              </a:rPr>
              <a:t>set</a:t>
            </a:r>
            <a:r>
              <a:rPr lang="en-US" altLang="zh-CN" sz="2800" baseline="30000" dirty="0">
                <a:latin typeface="Calibri" charset="0"/>
              </a:rPr>
              <a:t>[1]</a:t>
            </a:r>
            <a:r>
              <a:rPr lang="en-US" altLang="zh-CN" sz="2800" dirty="0">
                <a:latin typeface="Calibri" charset="0"/>
              </a:rPr>
              <a:t>)</a:t>
            </a:r>
            <a:r>
              <a:rPr lang="zh-CN" altLang="en-US" sz="2800" dirty="0">
                <a:latin typeface="Calibri" charset="0"/>
              </a:rPr>
              <a:t> </a:t>
            </a:r>
            <a:endParaRPr lang="en-US" altLang="zh-CN" sz="2800" dirty="0">
              <a:latin typeface="Calibri" charset="0"/>
            </a:endParaRPr>
          </a:p>
        </p:txBody>
      </p:sp>
      <p:sp>
        <p:nvSpPr>
          <p:cNvPr id="40967" name="Rectangle 1"/>
          <p:cNvSpPr>
            <a:spLocks noChangeArrowheads="1"/>
          </p:cNvSpPr>
          <p:nvPr/>
        </p:nvSpPr>
        <p:spPr bwMode="auto">
          <a:xfrm>
            <a:off x="539750" y="6105525"/>
            <a:ext cx="8208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>
                <a:latin typeface="Times New Roman" charset="0"/>
                <a:cs typeface="Times New Roman" charset="0"/>
              </a:rPr>
              <a:t>[1] SPAN, “Measured channel impulse response data set,” </a:t>
            </a:r>
            <a:r>
              <a:rPr lang="en-US" sz="2000">
                <a:latin typeface="Times New Roman" charset="0"/>
                <a:cs typeface="Times New Roman" charset="0"/>
                <a:hlinkClick r:id="rId7"/>
              </a:rPr>
              <a:t>http://span.ece.utah.edu/pmwiki/pmwiki.php?n=Main.MeasuredCIRDataSet</a:t>
            </a:r>
            <a:r>
              <a:rPr lang="en-US" sz="2000">
                <a:latin typeface="Times New Roman" charset="0"/>
                <a:cs typeface="Times New Roman" charset="0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772400" cy="10080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3200" dirty="0" smtClean="0">
                <a:latin typeface="Calibri" charset="0"/>
                <a:ea typeface="SimSun" charset="0"/>
              </a:rPr>
              <a:t>Overall attack </a:t>
            </a:r>
            <a:r>
              <a:rPr lang="en-US" altLang="zh-CN" sz="3200" dirty="0">
                <a:latin typeface="Calibri" charset="0"/>
                <a:ea typeface="SimSun" charset="0"/>
              </a:rPr>
              <a:t>i</a:t>
            </a:r>
            <a:r>
              <a:rPr lang="en-US" altLang="zh-CN" sz="3200" dirty="0" smtClean="0">
                <a:latin typeface="Calibri" charset="0"/>
                <a:ea typeface="SimSun" charset="0"/>
              </a:rPr>
              <a:t>mpact</a:t>
            </a:r>
            <a:endParaRPr lang="zh-CN" altLang="en-US" sz="32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pic>
        <p:nvPicPr>
          <p:cNvPr id="41987" name="Picture 10" descr="cdf_linkdiff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879" y="2111201"/>
            <a:ext cx="5540375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2915766" y="2279873"/>
            <a:ext cx="0" cy="3672408"/>
          </a:xfrm>
          <a:prstGeom prst="line">
            <a:avLst/>
          </a:prstGeom>
          <a:ln w="3175" cmpd="sng">
            <a:solidFill>
              <a:srgbClr val="FF0000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1403598" y="2639913"/>
            <a:ext cx="1512168" cy="2"/>
          </a:xfrm>
          <a:prstGeom prst="straightConnector1">
            <a:avLst/>
          </a:prstGeom>
          <a:ln w="31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0" name="TextBox 13"/>
          <p:cNvSpPr txBox="1">
            <a:spLocks noChangeArrowheads="1"/>
          </p:cNvSpPr>
          <p:nvPr/>
        </p:nvSpPr>
        <p:spPr bwMode="auto">
          <a:xfrm>
            <a:off x="683716" y="2400126"/>
            <a:ext cx="719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sz="2000" b="1" dirty="0"/>
              <a:t>95%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007899"/>
              </p:ext>
            </p:extLst>
          </p:nvPr>
        </p:nvGraphicFramePr>
        <p:xfrm>
          <a:off x="1044079" y="6202189"/>
          <a:ext cx="790575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40" name="Equation" r:id="rId5" imgW="279400" imgH="215900" progId="Equation.3">
                  <p:embed/>
                </p:oleObj>
              </mc:Choice>
              <mc:Fallback>
                <p:oleObj name="Equation" r:id="rId5" imgW="279400" imgH="2159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4079" y="6202189"/>
                        <a:ext cx="790575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363485"/>
              </p:ext>
            </p:extLst>
          </p:nvPr>
        </p:nvGraphicFramePr>
        <p:xfrm>
          <a:off x="4574679" y="6202189"/>
          <a:ext cx="646112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41" name="Equation" r:id="rId7" imgW="228600" imgH="215900" progId="Equation.3">
                  <p:embed/>
                </p:oleObj>
              </mc:Choice>
              <mc:Fallback>
                <p:oleObj name="Equation" r:id="rId7" imgW="228600" imgH="215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4679" y="6202189"/>
                        <a:ext cx="646112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763216" y="6202189"/>
            <a:ext cx="28813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altLang="zh-CN" dirty="0"/>
              <a:t>is much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FF0000"/>
                </a:solidFill>
              </a:rPr>
              <a:t>larger</a:t>
            </a:r>
            <a:r>
              <a:rPr lang="zh-CN" altLang="en-US" dirty="0"/>
              <a:t> </a:t>
            </a:r>
            <a:r>
              <a:rPr lang="en-US" altLang="zh-CN" dirty="0"/>
              <a:t>than</a:t>
            </a:r>
            <a:endParaRPr lang="en-US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147766" y="6202189"/>
            <a:ext cx="3168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altLang="zh-CN"/>
              <a:t>with</a:t>
            </a:r>
            <a:r>
              <a:rPr lang="zh-CN" altLang="en-US"/>
              <a:t> </a:t>
            </a:r>
            <a:r>
              <a:rPr lang="en-US" altLang="zh-CN"/>
              <a:t>high</a:t>
            </a:r>
            <a:r>
              <a:rPr lang="zh-CN" altLang="en-US"/>
              <a:t> </a:t>
            </a:r>
            <a:r>
              <a:rPr lang="en-US" altLang="zh-CN"/>
              <a:t>probability</a:t>
            </a:r>
            <a:endParaRPr lang="en-US"/>
          </a:p>
        </p:txBody>
      </p:sp>
      <p:sp>
        <p:nvSpPr>
          <p:cNvPr id="41996" name="TextBox 19"/>
          <p:cNvSpPr txBox="1">
            <a:spLocks noChangeArrowheads="1"/>
          </p:cNvSpPr>
          <p:nvPr/>
        </p:nvSpPr>
        <p:spPr bwMode="auto">
          <a:xfrm>
            <a:off x="827534" y="5304209"/>
            <a:ext cx="719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sz="2000" b="1" dirty="0"/>
              <a:t>5</a:t>
            </a:r>
            <a:r>
              <a:rPr lang="en-US" sz="2000" b="1" dirty="0" smtClean="0"/>
              <a:t>%</a:t>
            </a:r>
            <a:endParaRPr lang="en-US" sz="2000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1403598" y="5520232"/>
            <a:ext cx="3384376" cy="1"/>
          </a:xfrm>
          <a:prstGeom prst="straightConnector1">
            <a:avLst/>
          </a:prstGeom>
          <a:ln w="31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9" name="Rectangle 3"/>
          <p:cNvSpPr>
            <a:spLocks noChangeArrowheads="1"/>
          </p:cNvSpPr>
          <p:nvPr/>
        </p:nvSpPr>
        <p:spPr bwMode="auto">
          <a:xfrm>
            <a:off x="683568" y="1340768"/>
            <a:ext cx="7992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70000"/>
              <a:buFont typeface="Wingdings" charset="0"/>
              <a:buChar char="v"/>
            </a:pPr>
            <a:r>
              <a:rPr lang="en-US" sz="2400" dirty="0" err="1" smtClean="0">
                <a:solidFill>
                  <a:srgbClr val="000000"/>
                </a:solidFill>
              </a:rPr>
              <a:t>d</a:t>
            </a:r>
            <a:r>
              <a:rPr lang="en-US" sz="2400" baseline="-25000" dirty="0" err="1" smtClean="0">
                <a:solidFill>
                  <a:srgbClr val="000000"/>
                </a:solidFill>
              </a:rPr>
              <a:t>est</a:t>
            </a:r>
            <a:r>
              <a:rPr lang="zh-CN" altLang="en-US" sz="2400" baseline="-25000" dirty="0" smtClean="0">
                <a:solidFill>
                  <a:srgbClr val="000000"/>
                </a:solidFill>
              </a:rPr>
              <a:t> 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zh-CN" altLang="zh-CN" sz="2400" dirty="0" smtClean="0">
                <a:solidFill>
                  <a:srgbClr val="000000"/>
                </a:solidFill>
              </a:rPr>
              <a:t>=</a:t>
            </a:r>
            <a:r>
              <a:rPr lang="zh-CN" altLang="en-US" sz="2400" dirty="0" smtClean="0">
                <a:solidFill>
                  <a:srgbClr val="000000"/>
                </a:solidFill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</a:rPr>
              <a:t>||</a:t>
            </a:r>
            <a:r>
              <a:rPr lang="zh-CN" alt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chosen CIR - estimated CIR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under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attacks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</a:rPr>
              <a:t>||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4787974" y="4872161"/>
            <a:ext cx="0" cy="1016496"/>
          </a:xfrm>
          <a:prstGeom prst="line">
            <a:avLst/>
          </a:prstGeom>
          <a:ln w="3175" cmpd="sng">
            <a:solidFill>
              <a:srgbClr val="FF0000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719142" y="496347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9" name="TextBox 13"/>
          <p:cNvSpPr txBox="1">
            <a:spLocks noChangeArrowheads="1"/>
          </p:cNvSpPr>
          <p:nvPr/>
        </p:nvSpPr>
        <p:spPr bwMode="auto">
          <a:xfrm>
            <a:off x="2556668" y="5664249"/>
            <a:ext cx="7191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sz="2000" b="1" dirty="0" smtClean="0"/>
              <a:t>0.25</a:t>
            </a:r>
            <a:endParaRPr lang="en-US" sz="2000" b="1" dirty="0"/>
          </a:p>
        </p:txBody>
      </p:sp>
      <p:sp>
        <p:nvSpPr>
          <p:cNvPr id="40" name="TextBox 13"/>
          <p:cNvSpPr txBox="1">
            <a:spLocks noChangeArrowheads="1"/>
          </p:cNvSpPr>
          <p:nvPr/>
        </p:nvSpPr>
        <p:spPr bwMode="auto">
          <a:xfrm>
            <a:off x="4500884" y="5664249"/>
            <a:ext cx="7191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sz="2000" b="1" dirty="0" smtClean="0"/>
              <a:t>0.9</a:t>
            </a:r>
            <a:endParaRPr lang="en-US" sz="2000" b="1" dirty="0"/>
          </a:p>
        </p:txBody>
      </p:sp>
      <p:sp>
        <p:nvSpPr>
          <p:cNvPr id="14339" name="Rectangle 14338"/>
          <p:cNvSpPr/>
          <p:nvPr/>
        </p:nvSpPr>
        <p:spPr>
          <a:xfrm>
            <a:off x="683568" y="1772816"/>
            <a:ext cx="71352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FF0000"/>
              </a:buClr>
              <a:buSzPct val="70000"/>
              <a:buFont typeface="Wingdings" charset="0"/>
              <a:buChar char="v"/>
            </a:pPr>
            <a:r>
              <a:rPr lang="en-US" sz="2400" dirty="0" err="1">
                <a:solidFill>
                  <a:srgbClr val="0000FF"/>
                </a:solidFill>
              </a:rPr>
              <a:t>d</a:t>
            </a:r>
            <a:r>
              <a:rPr lang="en-US" sz="2400" baseline="-25000" dirty="0" err="1">
                <a:solidFill>
                  <a:srgbClr val="0000FF"/>
                </a:solidFill>
              </a:rPr>
              <a:t>real</a:t>
            </a:r>
            <a:r>
              <a:rPr lang="zh-CN" altLang="en-US" sz="2400" baseline="-25000" dirty="0">
                <a:solidFill>
                  <a:srgbClr val="0000FF"/>
                </a:solidFill>
              </a:rPr>
              <a:t>  </a:t>
            </a:r>
            <a:r>
              <a:rPr lang="zh-CN" altLang="zh-CN" sz="2400" dirty="0">
                <a:solidFill>
                  <a:srgbClr val="0000FF"/>
                </a:solidFill>
              </a:rPr>
              <a:t>=</a:t>
            </a:r>
            <a:r>
              <a:rPr lang="zh-CN" altLang="en-US" sz="2400" dirty="0">
                <a:solidFill>
                  <a:srgbClr val="0000FF"/>
                </a:solidFill>
              </a:rPr>
              <a:t> </a:t>
            </a:r>
            <a:r>
              <a:rPr lang="en-US" altLang="zh-CN" sz="2400" dirty="0">
                <a:solidFill>
                  <a:srgbClr val="0000FF"/>
                </a:solidFill>
              </a:rPr>
              <a:t>||</a:t>
            </a:r>
            <a:r>
              <a:rPr lang="zh-CN" altLang="en-US" sz="2400" dirty="0">
                <a:solidFill>
                  <a:srgbClr val="0000FF"/>
                </a:solidFill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</a:rPr>
              <a:t>estimated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CIR</a:t>
            </a:r>
            <a:r>
              <a:rPr lang="zh-CN" altLang="en-US" sz="2400" dirty="0">
                <a:solidFill>
                  <a:srgbClr val="0000FF"/>
                </a:solidFill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</a:rPr>
              <a:t>under attacks– </a:t>
            </a:r>
            <a:r>
              <a:rPr lang="en-US" altLang="zh-CN" sz="2400" dirty="0" smtClean="0">
                <a:solidFill>
                  <a:srgbClr val="0000FF"/>
                </a:solidFill>
              </a:rPr>
              <a:t>real CIR |</a:t>
            </a:r>
            <a:r>
              <a:rPr lang="en-US" altLang="zh-CN" sz="2400" dirty="0">
                <a:solidFill>
                  <a:srgbClr val="0000FF"/>
                </a:solidFill>
              </a:rPr>
              <a:t>|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/>
      <p:bldP spid="17" grpId="0"/>
      <p:bldP spid="18" grpId="0"/>
      <p:bldP spid="41996" grpId="0"/>
      <p:bldP spid="39" grpId="0"/>
      <p:bldP spid="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611560" y="1195388"/>
            <a:ext cx="6624736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/>
          <p:cNvSpPr txBox="1">
            <a:spLocks/>
          </p:cNvSpPr>
          <p:nvPr/>
        </p:nvSpPr>
        <p:spPr bwMode="auto">
          <a:xfrm>
            <a:off x="611188" y="260350"/>
            <a:ext cx="7772400" cy="10080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SimSun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SimSun" panose="02010600030101010101" pitchFamily="2" charset="-122"/>
                <a:cs typeface="SimSu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2800" dirty="0" smtClean="0">
                <a:latin typeface="Calibri" charset="0"/>
                <a:ea typeface="SimSun" charset="0"/>
              </a:rPr>
              <a:t>Experiment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err="1" smtClean="0">
                <a:latin typeface="Calibri" charset="0"/>
                <a:ea typeface="SimSun" charset="0"/>
              </a:rPr>
              <a:t>floorplan</a:t>
            </a:r>
            <a:endParaRPr lang="zh-CN" altLang="en-US" sz="20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pic>
        <p:nvPicPr>
          <p:cNvPr id="38915" name="Picture 1" descr="experiment_sc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580" y="1538288"/>
            <a:ext cx="54737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Box 3"/>
          <p:cNvSpPr txBox="1">
            <a:spLocks noChangeArrowheads="1"/>
          </p:cNvSpPr>
          <p:nvPr/>
        </p:nvSpPr>
        <p:spPr bwMode="auto">
          <a:xfrm>
            <a:off x="1187624" y="5257800"/>
            <a:ext cx="62642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buClr>
                <a:srgbClr val="0000FF"/>
              </a:buClr>
              <a:buSzPct val="80000"/>
              <a:buFont typeface="Wingdings" charset="2"/>
              <a:buChar char="v"/>
            </a:pPr>
            <a:r>
              <a:rPr lang="en-US" altLang="zh-CN" dirty="0" smtClean="0"/>
              <a:t>Place the attacker 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helper</a:t>
            </a:r>
            <a:r>
              <a:rPr lang="zh-CN" altLang="en-US" dirty="0" smtClean="0"/>
              <a:t> </a:t>
            </a:r>
            <a:r>
              <a:rPr lang="en-US" altLang="zh-CN" dirty="0" smtClean="0"/>
              <a:t>at</a:t>
            </a:r>
            <a:r>
              <a:rPr lang="zh-CN" altLang="en-US" dirty="0" smtClean="0"/>
              <a:t> </a:t>
            </a:r>
            <a:r>
              <a:rPr lang="en-US" altLang="zh-CN" dirty="0" smtClean="0"/>
              <a:t>each</a:t>
            </a:r>
            <a:r>
              <a:rPr lang="zh-CN" altLang="en-US" dirty="0" smtClean="0"/>
              <a:t> </a:t>
            </a:r>
            <a:r>
              <a:rPr lang="en-US" altLang="zh-CN" dirty="0" smtClean="0"/>
              <a:t>pair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10</a:t>
            </a:r>
            <a:r>
              <a:rPr lang="zh-CN" altLang="en-US" dirty="0" smtClean="0"/>
              <a:t> </a:t>
            </a:r>
            <a:r>
              <a:rPr lang="en-US" altLang="zh-CN" dirty="0" smtClean="0"/>
              <a:t>locations:</a:t>
            </a:r>
            <a:r>
              <a:rPr lang="zh-CN" altLang="en-US" dirty="0" smtClean="0"/>
              <a:t> </a:t>
            </a:r>
            <a:r>
              <a:rPr lang="en-US" altLang="zh-CN" dirty="0" smtClean="0"/>
              <a:t>10×9=90</a:t>
            </a:r>
            <a:r>
              <a:rPr lang="zh-CN" altLang="en-US" dirty="0" smtClean="0"/>
              <a:t> </a:t>
            </a:r>
            <a:r>
              <a:rPr lang="en-US" altLang="zh-CN" dirty="0" smtClean="0"/>
              <a:t>pairs</a:t>
            </a:r>
            <a:r>
              <a:rPr lang="zh-CN" altLang="zh-CN" dirty="0" smtClean="0"/>
              <a:t>.</a:t>
            </a:r>
            <a:r>
              <a:rPr lang="zh-CN" altLang="en-US" dirty="0" smtClean="0"/>
              <a:t> </a:t>
            </a:r>
            <a:endParaRPr lang="en-US" altLang="zh-CN" dirty="0"/>
          </a:p>
        </p:txBody>
      </p:sp>
      <p:sp>
        <p:nvSpPr>
          <p:cNvPr id="3" name="Oval Callout 2"/>
          <p:cNvSpPr/>
          <p:nvPr/>
        </p:nvSpPr>
        <p:spPr>
          <a:xfrm>
            <a:off x="16804" y="2132856"/>
            <a:ext cx="1746884" cy="936104"/>
          </a:xfrm>
          <a:prstGeom prst="wedgeEllipseCallout">
            <a:avLst>
              <a:gd name="adj1" fmla="val 229242"/>
              <a:gd name="adj2" fmla="val 58710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Attacker</a:t>
            </a:r>
            <a:endParaRPr lang="en-US" sz="2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7327189" y="1772816"/>
            <a:ext cx="1565291" cy="864096"/>
          </a:xfrm>
          <a:prstGeom prst="wedgeEllipseCallout">
            <a:avLst>
              <a:gd name="adj1" fmla="val -68516"/>
              <a:gd name="adj2" fmla="val 114440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Helper</a:t>
            </a:r>
            <a:endParaRPr lang="en-US" sz="2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323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404714"/>
            <a:ext cx="7772400" cy="100806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2800" dirty="0" smtClean="0">
                <a:latin typeface="Calibri" charset="0"/>
                <a:ea typeface="SimSun" charset="0"/>
              </a:rPr>
              <a:t>Defense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feasibility evaluation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endParaRPr lang="zh-CN" altLang="en-US" sz="20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pic>
        <p:nvPicPr>
          <p:cNvPr id="43011" name="Picture 2" descr="experiment_defense_1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1972791"/>
            <a:ext cx="452437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3" descr="experiment_defense_2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1972791"/>
            <a:ext cx="452437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1691705" y="5272088"/>
            <a:ext cx="32403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dirty="0" smtClean="0">
                <a:latin typeface="Times New Roman" charset="0"/>
                <a:cs typeface="Times New Roman" charset="0"/>
              </a:rPr>
              <a:t>Receiver</a:t>
            </a:r>
            <a:endParaRPr lang="en-US" dirty="0">
              <a:latin typeface="Times New Roman" charset="0"/>
              <a:cs typeface="Times New Roman" charset="0"/>
            </a:endParaRPr>
          </a:p>
        </p:txBody>
      </p:sp>
      <p:sp>
        <p:nvSpPr>
          <p:cNvPr id="43014" name="TextBox 7"/>
          <p:cNvSpPr txBox="1">
            <a:spLocks noChangeArrowheads="1"/>
          </p:cNvSpPr>
          <p:nvPr/>
        </p:nvSpPr>
        <p:spPr bwMode="auto">
          <a:xfrm>
            <a:off x="5076056" y="5272088"/>
            <a:ext cx="43204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dirty="0">
                <a:latin typeface="Times New Roman" charset="0"/>
                <a:cs typeface="Times New Roman" charset="0"/>
              </a:rPr>
              <a:t>Receiver’s</a:t>
            </a:r>
            <a:r>
              <a:rPr lang="zh-CN" altLang="en-US" dirty="0">
                <a:latin typeface="Times New Roman" charset="0"/>
                <a:cs typeface="Times New Roman" charset="0"/>
              </a:rPr>
              <a:t> </a:t>
            </a:r>
            <a:r>
              <a:rPr lang="en-US" altLang="zh-CN" dirty="0" smtClean="0">
                <a:latin typeface="Times New Roman" charset="0"/>
                <a:cs typeface="Times New Roman" charset="0"/>
              </a:rPr>
              <a:t>helper (Location 8)</a:t>
            </a:r>
            <a:endParaRPr lang="en-US" dirty="0">
              <a:latin typeface="Times New Roman" charset="0"/>
              <a:cs typeface="Times New Roman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611188" y="1412875"/>
            <a:ext cx="7489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FF0000"/>
              </a:buClr>
              <a:buSzPct val="70000"/>
              <a:buFont typeface="Wingdings" charset="0"/>
              <a:buChar char="ü"/>
            </a:pPr>
            <a:r>
              <a:rPr lang="en-US" sz="2400" b="1">
                <a:latin typeface="Times New Roman" charset="0"/>
                <a:cs typeface="Times New Roman" charset="0"/>
              </a:rPr>
              <a:t>The Euclidean distance between both estimates: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267744" y="5732463"/>
            <a:ext cx="0" cy="3603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01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04733"/>
              </p:ext>
            </p:extLst>
          </p:nvPr>
        </p:nvGraphicFramePr>
        <p:xfrm>
          <a:off x="1384300" y="6165850"/>
          <a:ext cx="2090738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51" name="Equation" r:id="rId6" imgW="812800" imgH="215900" progId="Equation.3">
                  <p:embed/>
                </p:oleObj>
              </mc:Choice>
              <mc:Fallback>
                <p:oleObj name="Equation" r:id="rId6" imgW="812800" imgH="215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6165850"/>
                        <a:ext cx="2090738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6012160" y="5732463"/>
            <a:ext cx="0" cy="3603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0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809227"/>
              </p:ext>
            </p:extLst>
          </p:nvPr>
        </p:nvGraphicFramePr>
        <p:xfrm>
          <a:off x="5387975" y="6165850"/>
          <a:ext cx="242411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52" name="Equation" r:id="rId8" imgW="939800" imgH="228600" progId="Equation.3">
                  <p:embed/>
                </p:oleObj>
              </mc:Choice>
              <mc:Fallback>
                <p:oleObj name="Equation" r:id="rId8" imgW="9398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7975" y="6165850"/>
                        <a:ext cx="2424113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3491880" y="5262299"/>
            <a:ext cx="1512168" cy="830997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r>
              <a:rPr lang="en-US" dirty="0" smtClean="0">
                <a:latin typeface="Times New Roman" charset="0"/>
                <a:cs typeface="Times New Roman" charset="0"/>
              </a:rPr>
              <a:t>Attacker: Location 2</a:t>
            </a:r>
            <a:endParaRPr lang="en-US" dirty="0">
              <a:latin typeface="Times New Roman" charset="0"/>
              <a:cs typeface="Times New Roman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772400" cy="10080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2800" dirty="0" smtClean="0">
                <a:latin typeface="Calibri" charset="0"/>
                <a:ea typeface="SimSun" charset="0"/>
              </a:rPr>
              <a:t>Defense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r>
              <a:rPr lang="en-US" altLang="zh-CN" sz="2800" dirty="0" smtClean="0">
                <a:latin typeface="Calibri" charset="0"/>
                <a:ea typeface="SimSun" charset="0"/>
              </a:rPr>
              <a:t>performance evaluation</a:t>
            </a:r>
            <a:r>
              <a:rPr lang="zh-CN" altLang="en-US" sz="2800" dirty="0" smtClean="0">
                <a:latin typeface="Calibri" charset="0"/>
                <a:ea typeface="SimSun" charset="0"/>
              </a:rPr>
              <a:t> </a:t>
            </a:r>
            <a:endParaRPr lang="zh-CN" altLang="en-US" sz="20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pic>
        <p:nvPicPr>
          <p:cNvPr id="44035" name="Picture 1" descr="experiment_defense_3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44625"/>
            <a:ext cx="53213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755650" y="5643563"/>
            <a:ext cx="77041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eaLnBrk="1" hangingPunct="1">
              <a:buClr>
                <a:srgbClr val="FF0000"/>
              </a:buClr>
              <a:buSzPct val="70000"/>
              <a:buFont typeface="Wingdings" charset="0"/>
              <a:buChar char="ü"/>
            </a:pPr>
            <a:r>
              <a:rPr lang="en-US" altLang="zh-CN" sz="2800">
                <a:latin typeface="Calibri" charset="0"/>
              </a:rPr>
              <a:t>Conclusion: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The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helper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node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is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effective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to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help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detect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virtual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multipath</a:t>
            </a:r>
            <a:r>
              <a:rPr lang="zh-CN" altLang="en-US" sz="2800">
                <a:latin typeface="Calibri" charset="0"/>
              </a:rPr>
              <a:t> </a:t>
            </a:r>
            <a:r>
              <a:rPr lang="en-US" altLang="zh-CN" sz="2800">
                <a:latin typeface="Calibri" charset="0"/>
              </a:rPr>
              <a:t>attacks.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2705"/>
            <a:ext cx="7772400" cy="1008063"/>
          </a:xfrm>
          <a:solidFill>
            <a:srgbClr val="FFFFFF"/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zh-CN" sz="4000" b="1" dirty="0" smtClean="0">
                <a:latin typeface="Calibri" charset="0"/>
                <a:ea typeface="SimSun" charset="0"/>
              </a:rPr>
              <a:t>Content</a:t>
            </a:r>
            <a:endParaRPr lang="zh-CN" altLang="en-US" sz="4000" b="1" dirty="0">
              <a:latin typeface="Calibri" charset="0"/>
              <a:ea typeface="SimSun" charset="0"/>
            </a:endParaRPr>
          </a:p>
        </p:txBody>
      </p:sp>
      <p:sp>
        <p:nvSpPr>
          <p:cNvPr id="45059" name="矩形 5"/>
          <p:cNvSpPr>
            <a:spLocks noChangeArrowheads="1"/>
          </p:cNvSpPr>
          <p:nvPr/>
        </p:nvSpPr>
        <p:spPr bwMode="auto">
          <a:xfrm>
            <a:off x="468313" y="1628775"/>
            <a:ext cx="8064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 dirty="0">
                <a:latin typeface="Calibri" charset="0"/>
              </a:rPr>
              <a:t>Location</a:t>
            </a:r>
            <a:r>
              <a:rPr lang="zh-CN" altLang="en-US" sz="3600" dirty="0">
                <a:latin typeface="Calibri" charset="0"/>
              </a:rPr>
              <a:t> </a:t>
            </a:r>
            <a:r>
              <a:rPr lang="en-US" altLang="zh-CN" sz="3600" dirty="0">
                <a:latin typeface="Calibri" charset="0"/>
              </a:rPr>
              <a:t>d</a:t>
            </a:r>
            <a:r>
              <a:rPr lang="en-US" altLang="zh-CN" sz="3600" dirty="0" smtClean="0">
                <a:latin typeface="Calibri" charset="0"/>
              </a:rPr>
              <a:t>istinction</a:t>
            </a:r>
            <a:endParaRPr lang="en-US" altLang="zh-CN" sz="3600" dirty="0">
              <a:latin typeface="Calibri" charset="0"/>
            </a:endParaRPr>
          </a:p>
        </p:txBody>
      </p:sp>
      <p:sp>
        <p:nvSpPr>
          <p:cNvPr id="45060" name="Rectangle 2"/>
          <p:cNvSpPr>
            <a:spLocks noChangeArrowheads="1"/>
          </p:cNvSpPr>
          <p:nvPr/>
        </p:nvSpPr>
        <p:spPr bwMode="auto">
          <a:xfrm>
            <a:off x="468313" y="3141663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>
                <a:latin typeface="Calibri" charset="0"/>
              </a:rPr>
              <a:t>Defense</a:t>
            </a:r>
            <a:r>
              <a:rPr lang="zh-CN" altLang="en-US" sz="3600">
                <a:latin typeface="Calibri" charset="0"/>
              </a:rPr>
              <a:t> 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45061" name="Rectangle 7"/>
          <p:cNvSpPr>
            <a:spLocks noChangeArrowheads="1"/>
          </p:cNvSpPr>
          <p:nvPr/>
        </p:nvSpPr>
        <p:spPr bwMode="auto">
          <a:xfrm>
            <a:off x="468313" y="386080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>
                <a:latin typeface="Calibri" charset="0"/>
              </a:rPr>
              <a:t>Experiment</a:t>
            </a:r>
            <a:r>
              <a:rPr lang="zh-CN" altLang="en-US" sz="3600">
                <a:latin typeface="Calibri" charset="0"/>
              </a:rPr>
              <a:t> 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68313" y="458152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>
                <a:latin typeface="Calibri" charset="0"/>
              </a:rPr>
              <a:t>Summary</a:t>
            </a:r>
            <a:r>
              <a:rPr lang="zh-CN" altLang="en-US" sz="3600">
                <a:latin typeface="Calibri" charset="0"/>
              </a:rPr>
              <a:t>  </a:t>
            </a:r>
            <a:endParaRPr lang="en-US" altLang="zh-CN" sz="3600">
              <a:latin typeface="Calibri" charset="0"/>
            </a:endParaRPr>
          </a:p>
        </p:txBody>
      </p:sp>
      <p:sp>
        <p:nvSpPr>
          <p:cNvPr id="45063" name="Rectangle 8"/>
          <p:cNvSpPr>
            <a:spLocks noChangeArrowheads="1"/>
          </p:cNvSpPr>
          <p:nvPr/>
        </p:nvSpPr>
        <p:spPr bwMode="auto">
          <a:xfrm>
            <a:off x="468313" y="2422525"/>
            <a:ext cx="6102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 eaLnBrk="1" hangingPunct="1">
              <a:spcBef>
                <a:spcPts val="1200"/>
              </a:spcBef>
              <a:buClr>
                <a:srgbClr val="3366FF"/>
              </a:buClr>
              <a:buSzPct val="60000"/>
              <a:buFont typeface="Wingdings" charset="0"/>
              <a:buChar char=""/>
            </a:pPr>
            <a:r>
              <a:rPr lang="en-US" altLang="zh-CN" sz="3600" dirty="0">
                <a:latin typeface="Calibri" charset="0"/>
              </a:rPr>
              <a:t>Virtual</a:t>
            </a:r>
            <a:r>
              <a:rPr lang="zh-CN" altLang="en-US" sz="3600" dirty="0">
                <a:latin typeface="Calibri" charset="0"/>
              </a:rPr>
              <a:t> </a:t>
            </a:r>
            <a:r>
              <a:rPr lang="en-US" altLang="zh-CN" sz="3600" dirty="0">
                <a:latin typeface="Calibri" charset="0"/>
              </a:rPr>
              <a:t>m</a:t>
            </a:r>
            <a:r>
              <a:rPr lang="en-US" altLang="zh-CN" sz="3600" dirty="0" smtClean="0">
                <a:latin typeface="Calibri" charset="0"/>
              </a:rPr>
              <a:t>ultipath</a:t>
            </a:r>
            <a:r>
              <a:rPr lang="zh-CN" altLang="en-US" sz="3600" dirty="0" smtClean="0">
                <a:latin typeface="Calibri" charset="0"/>
              </a:rPr>
              <a:t> </a:t>
            </a:r>
            <a:r>
              <a:rPr lang="en-US" altLang="zh-CN" sz="3600" dirty="0" smtClean="0">
                <a:latin typeface="Calibri" charset="0"/>
              </a:rPr>
              <a:t>attacks</a:t>
            </a:r>
            <a:endParaRPr lang="en-US" altLang="zh-CN" sz="3600" dirty="0">
              <a:latin typeface="Calibri" charset="0"/>
            </a:endParaRPr>
          </a:p>
        </p:txBody>
      </p:sp>
      <p:cxnSp>
        <p:nvCxnSpPr>
          <p:cNvPr id="9" name="直接连接符 6"/>
          <p:cNvCxnSpPr/>
          <p:nvPr/>
        </p:nvCxnSpPr>
        <p:spPr>
          <a:xfrm>
            <a:off x="611560" y="1412776"/>
            <a:ext cx="7776864" cy="0"/>
          </a:xfrm>
          <a:prstGeom prst="line">
            <a:avLst/>
          </a:prstGeom>
          <a:ln w="41275"/>
          <a:effectLst>
            <a:outerShdw dist="50800" dir="5400000" algn="ctr" rotWithShape="0">
              <a:schemeClr val="tx2">
                <a:lumMod val="20000"/>
                <a:lumOff val="8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  <a:bevelB h="63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9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9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772400" cy="10080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4000" dirty="0" smtClean="0">
                <a:latin typeface="Calibri" charset="0"/>
                <a:ea typeface="SimSun" charset="0"/>
              </a:rPr>
              <a:t>Summary</a:t>
            </a:r>
            <a:endParaRPr lang="zh-CN" altLang="en-US" sz="4000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611188" y="1484313"/>
            <a:ext cx="7705725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eaLnBrk="1" hangingPunct="1">
              <a:buClr>
                <a:srgbClr val="FF0000"/>
              </a:buClr>
              <a:buSzPct val="70000"/>
              <a:buFont typeface="Wingdings" charset="0"/>
              <a:buChar char="ü"/>
            </a:pPr>
            <a:r>
              <a:rPr lang="en-US" altLang="zh-CN" sz="2800" dirty="0">
                <a:latin typeface="Calibri" charset="0"/>
              </a:rPr>
              <a:t>We</a:t>
            </a:r>
            <a:r>
              <a:rPr lang="zh-CN" altLang="en-US" sz="2800" dirty="0">
                <a:latin typeface="Arial"/>
                <a:cs typeface="Arial"/>
              </a:rPr>
              <a:t> </a:t>
            </a:r>
            <a:r>
              <a:rPr lang="en-US" altLang="zh-CN" sz="2800" dirty="0">
                <a:latin typeface="Arial"/>
                <a:cs typeface="Arial"/>
              </a:rPr>
              <a:t>identified</a:t>
            </a:r>
            <a:r>
              <a:rPr lang="zh-CN" altLang="en-US" sz="2800" dirty="0">
                <a:latin typeface="Arial"/>
                <a:cs typeface="Arial"/>
              </a:rPr>
              <a:t> </a:t>
            </a:r>
            <a:r>
              <a:rPr lang="en-US" sz="2800" dirty="0"/>
              <a:t>a new attack against existing location distinction approaches that built on the spatial </a:t>
            </a:r>
            <a:r>
              <a:rPr lang="en-US" sz="2800" dirty="0" err="1"/>
              <a:t>uncorrelation</a:t>
            </a:r>
            <a:r>
              <a:rPr lang="en-US" sz="2800" dirty="0"/>
              <a:t> property of wireless channels.</a:t>
            </a:r>
          </a:p>
          <a:p>
            <a:pPr marL="457200" indent="-457200" eaLnBrk="1" hangingPunct="1">
              <a:buClr>
                <a:srgbClr val="FF0000"/>
              </a:buClr>
              <a:buSzPct val="70000"/>
              <a:buFont typeface="Wingdings" charset="0"/>
              <a:buChar char="ü"/>
            </a:pPr>
            <a:endParaRPr lang="en-US" sz="2800" dirty="0"/>
          </a:p>
          <a:p>
            <a:pPr marL="457200" indent="-457200" eaLnBrk="1" hangingPunct="1">
              <a:buClr>
                <a:srgbClr val="FF0000"/>
              </a:buClr>
              <a:buSzPct val="70000"/>
              <a:buFont typeface="Wingdings" charset="0"/>
              <a:buChar char="ü"/>
            </a:pPr>
            <a:r>
              <a:rPr lang="en-US" altLang="zh-CN" sz="2800" dirty="0"/>
              <a:t>We</a:t>
            </a:r>
            <a:r>
              <a:rPr lang="zh-CN" altLang="en-US" sz="2800" dirty="0"/>
              <a:t> </a:t>
            </a:r>
            <a:r>
              <a:rPr lang="en-US" altLang="zh-CN" sz="2800" dirty="0"/>
              <a:t>p</a:t>
            </a:r>
            <a:r>
              <a:rPr lang="en-US" sz="2800" dirty="0"/>
              <a:t>roposed a detection technique that utilizes a helper receiver to identify the existence of virtual channels. </a:t>
            </a:r>
          </a:p>
          <a:p>
            <a:pPr marL="457200" indent="-457200" eaLnBrk="1" hangingPunct="1">
              <a:buClr>
                <a:srgbClr val="FF0000"/>
              </a:buClr>
              <a:buSzPct val="70000"/>
              <a:buFont typeface="Wingdings" charset="0"/>
              <a:buChar char="ü"/>
            </a:pPr>
            <a:endParaRPr lang="en-US" sz="2800" dirty="0"/>
          </a:p>
          <a:p>
            <a:pPr marL="457200" indent="-457200" eaLnBrk="1" hangingPunct="1">
              <a:buClr>
                <a:srgbClr val="FF0000"/>
              </a:buClr>
              <a:buSzPct val="70000"/>
              <a:buFont typeface="Wingdings" charset="0"/>
              <a:buChar char="ü"/>
            </a:pPr>
            <a:endParaRPr lang="en-US" altLang="zh-CN" sz="2800" dirty="0">
              <a:latin typeface="Calibri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ctrTitle"/>
          </p:nvPr>
        </p:nvSpPr>
        <p:spPr>
          <a:xfrm>
            <a:off x="2411413" y="2924175"/>
            <a:ext cx="4392612" cy="10080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en-US" altLang="zh-CN" dirty="0" smtClean="0">
                <a:latin typeface="Calibri" charset="0"/>
                <a:ea typeface="SimSun" charset="0"/>
              </a:rPr>
              <a:t>Thank</a:t>
            </a:r>
            <a:r>
              <a:rPr lang="zh-CN" altLang="en-US" dirty="0" smtClean="0">
                <a:latin typeface="Calibri" charset="0"/>
                <a:ea typeface="SimSun" charset="0"/>
              </a:rPr>
              <a:t> </a:t>
            </a:r>
            <a:r>
              <a:rPr lang="en-US" altLang="zh-CN" dirty="0" smtClean="0">
                <a:latin typeface="Calibri" charset="0"/>
                <a:ea typeface="SimSun" charset="0"/>
              </a:rPr>
              <a:t>you!</a:t>
            </a:r>
            <a:r>
              <a:rPr lang="zh-CN" altLang="en-US" dirty="0" smtClean="0">
                <a:latin typeface="Calibri" charset="0"/>
                <a:ea typeface="SimSun" charset="0"/>
              </a:rPr>
              <a:t> </a:t>
            </a:r>
            <a:r>
              <a:rPr lang="en-US" altLang="zh-CN" dirty="0" smtClean="0">
                <a:latin typeface="Calibri" charset="0"/>
                <a:ea typeface="SimSun" charset="0"/>
              </a:rPr>
              <a:t/>
            </a:r>
            <a:br>
              <a:rPr lang="en-US" altLang="zh-CN" dirty="0" smtClean="0">
                <a:latin typeface="Calibri" charset="0"/>
                <a:ea typeface="SimSun" charset="0"/>
              </a:rPr>
            </a:br>
            <a:r>
              <a:rPr lang="en-US" altLang="zh-CN" dirty="0" smtClean="0">
                <a:latin typeface="Calibri" charset="0"/>
                <a:ea typeface="SimSun" charset="0"/>
              </a:rPr>
              <a:t>Any</a:t>
            </a:r>
            <a:r>
              <a:rPr lang="zh-CN" altLang="en-US" dirty="0" smtClean="0">
                <a:latin typeface="Calibri" charset="0"/>
                <a:ea typeface="SimSun" charset="0"/>
              </a:rPr>
              <a:t> </a:t>
            </a:r>
            <a:r>
              <a:rPr lang="en-US" altLang="zh-CN" dirty="0">
                <a:latin typeface="Calibri" charset="0"/>
                <a:ea typeface="SimSun" charset="0"/>
              </a:rPr>
              <a:t>q</a:t>
            </a:r>
            <a:r>
              <a:rPr lang="en-US" altLang="zh-CN" dirty="0" smtClean="0">
                <a:latin typeface="Calibri" charset="0"/>
                <a:ea typeface="SimSun" charset="0"/>
              </a:rPr>
              <a:t>uestions?</a:t>
            </a:r>
            <a:r>
              <a:rPr lang="zh-CN" altLang="en-US" dirty="0" smtClean="0">
                <a:latin typeface="Calibri" charset="0"/>
                <a:ea typeface="SimSun" charset="0"/>
              </a:rPr>
              <a:t> </a:t>
            </a:r>
            <a:endParaRPr lang="zh-CN" altLang="en-US" dirty="0">
              <a:solidFill>
                <a:srgbClr val="FF0000"/>
              </a:solidFill>
              <a:latin typeface="Calibri" charset="0"/>
              <a:ea typeface="SimSun" charset="0"/>
            </a:endParaRPr>
          </a:p>
        </p:txBody>
      </p:sp>
      <p:pic>
        <p:nvPicPr>
          <p:cNvPr id="4710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98475"/>
            <a:ext cx="30099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362F-E64F-374F-B092-C3AA254FCE34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23184</TotalTime>
  <Words>1108</Words>
  <Application>Microsoft Macintosh PowerPoint</Application>
  <PresentationFormat>On-screen Show (4:3)</PresentationFormat>
  <Paragraphs>239</Paragraphs>
  <Slides>37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Office 主题</vt:lpstr>
      <vt:lpstr>Visio</vt:lpstr>
      <vt:lpstr>Equation</vt:lpstr>
      <vt:lpstr>Where Are You From? Confusing Location Distinction Using Virtual Multipath Camouflage</vt:lpstr>
      <vt:lpstr>Content</vt:lpstr>
      <vt:lpstr>Goal of location distinction</vt:lpstr>
      <vt:lpstr>PowerPoint Presentation</vt:lpstr>
      <vt:lpstr>Example 1:</vt:lpstr>
      <vt:lpstr>PowerPoint Presentation</vt:lpstr>
      <vt:lpstr>Applications: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Existing ways to realize location distinction</vt:lpstr>
      <vt:lpstr>PowerPoint Presentation</vt:lpstr>
      <vt:lpstr>PowerPoint Presentation</vt:lpstr>
      <vt:lpstr>Channel Estimation</vt:lpstr>
      <vt:lpstr>Channel Estimation (Cont’d)</vt:lpstr>
      <vt:lpstr>Content</vt:lpstr>
      <vt:lpstr>Example: Creating a virtual multipath</vt:lpstr>
      <vt:lpstr>Attack Overview: delay-and-sum process.</vt:lpstr>
      <vt:lpstr>Technical Challenge: Obtaining the weights  </vt:lpstr>
      <vt:lpstr>Content</vt:lpstr>
      <vt:lpstr>PowerPoint Presentation</vt:lpstr>
      <vt:lpstr>PowerPoint Presentation</vt:lpstr>
      <vt:lpstr>PowerPoint Presentation</vt:lpstr>
      <vt:lpstr>PowerPoint Presentation</vt:lpstr>
      <vt:lpstr>Content</vt:lpstr>
      <vt:lpstr>PowerPoint Presentation</vt:lpstr>
      <vt:lpstr>Example attacks I</vt:lpstr>
      <vt:lpstr>Example attacks II</vt:lpstr>
      <vt:lpstr>Overall attack impact</vt:lpstr>
      <vt:lpstr>PowerPoint Presentation</vt:lpstr>
      <vt:lpstr>Defense feasibility evaluation </vt:lpstr>
      <vt:lpstr>Defense performance evaluation </vt:lpstr>
      <vt:lpstr>Content</vt:lpstr>
      <vt:lpstr>Summary</vt:lpstr>
      <vt:lpstr>Thank you!  Any questions? 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Windows 用户</dc:creator>
  <cp:lastModifiedBy>Song Fang</cp:lastModifiedBy>
  <cp:revision>294</cp:revision>
  <dcterms:created xsi:type="dcterms:W3CDTF">2013-09-05T04:19:50Z</dcterms:created>
  <dcterms:modified xsi:type="dcterms:W3CDTF">2014-09-09T20:06:12Z</dcterms:modified>
</cp:coreProperties>
</file>