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4"/>
  </p:sldMasterIdLst>
  <p:notesMasterIdLst>
    <p:notesMasterId r:id="rId34"/>
  </p:notesMasterIdLst>
  <p:handoutMasterIdLst>
    <p:handoutMasterId r:id="rId35"/>
  </p:handoutMasterIdLst>
  <p:sldIdLst>
    <p:sldId id="262" r:id="rId5"/>
    <p:sldId id="277" r:id="rId6"/>
    <p:sldId id="271" r:id="rId7"/>
    <p:sldId id="323" r:id="rId8"/>
    <p:sldId id="319" r:id="rId9"/>
    <p:sldId id="275" r:id="rId10"/>
    <p:sldId id="279" r:id="rId11"/>
    <p:sldId id="324" r:id="rId12"/>
    <p:sldId id="325" r:id="rId13"/>
    <p:sldId id="269" r:id="rId14"/>
    <p:sldId id="310" r:id="rId15"/>
    <p:sldId id="327" r:id="rId16"/>
    <p:sldId id="326" r:id="rId17"/>
    <p:sldId id="314" r:id="rId18"/>
    <p:sldId id="329" r:id="rId19"/>
    <p:sldId id="328" r:id="rId20"/>
    <p:sldId id="338" r:id="rId21"/>
    <p:sldId id="330" r:id="rId22"/>
    <p:sldId id="321" r:id="rId23"/>
    <p:sldId id="335" r:id="rId24"/>
    <p:sldId id="332" r:id="rId25"/>
    <p:sldId id="333" r:id="rId26"/>
    <p:sldId id="334" r:id="rId27"/>
    <p:sldId id="336" r:id="rId28"/>
    <p:sldId id="283" r:id="rId29"/>
    <p:sldId id="337" r:id="rId30"/>
    <p:sldId id="331" r:id="rId31"/>
    <p:sldId id="309" r:id="rId32"/>
    <p:sldId id="266" r:id="rId3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FFFF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3265"/>
  </p:normalViewPr>
  <p:slideViewPr>
    <p:cSldViewPr snapToGrid="0">
      <p:cViewPr varScale="1">
        <p:scale>
          <a:sx n="92" d="100"/>
          <a:sy n="92" d="100"/>
        </p:scale>
        <p:origin x="2744" y="176"/>
      </p:cViewPr>
      <p:guideLst>
        <p:guide orient="horz" pos="2160"/>
        <p:guide pos="2880"/>
      </p:guideLst>
    </p:cSldViewPr>
  </p:slideViewPr>
  <p:notesTextViewPr>
    <p:cViewPr>
      <p:scale>
        <a:sx n="176" d="100"/>
        <a:sy n="176" d="100"/>
      </p:scale>
      <p:origin x="0" y="0"/>
    </p:cViewPr>
  </p:notesTextViewPr>
  <p:notesViewPr>
    <p:cSldViewPr snapToGrid="0">
      <p:cViewPr varScale="1">
        <p:scale>
          <a:sx n="103" d="100"/>
          <a:sy n="103" d="100"/>
        </p:scale>
        <p:origin x="4306" y="45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34FB87C-FFEB-41F8-AFAD-E4A8DCFD802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5D81D0-5168-4092-98A6-78A240CD273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B38A2D-3540-47C1-A4DD-E260506E7BEE}" type="datetimeFigureOut">
              <a:rPr lang="en-US" smtClean="0"/>
              <a:t>12/2/20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20EC1D-24A5-4630-9A0B-D2A8DDF98BA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5EC5E8-0D4A-47CC-A8E9-8823D645497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6C8DC5-6978-4411-90D0-2F7235E5C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9914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68DC72-0701-4922-B9D1-CBFB540736DA}" type="datetimeFigureOut">
              <a:rPr lang="en-IN" smtClean="0"/>
              <a:t>02/12/20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433DB3-0243-45D5-87FD-27D2F51D200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9364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33DB3-0243-45D5-87FD-27D2F51D2003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5364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33DB3-0243-45D5-87FD-27D2F51D2003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0298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33DB3-0243-45D5-87FD-27D2F51D2003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8822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33DB3-0243-45D5-87FD-27D2F51D2003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2163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33DB3-0243-45D5-87FD-27D2F51D2003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44458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33DB3-0243-45D5-87FD-27D2F51D2003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97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33DB3-0243-45D5-87FD-27D2F51D2003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06372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33DB3-0243-45D5-87FD-27D2F51D2003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32899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33DB3-0243-45D5-87FD-27D2F51D2003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46949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33DB3-0243-45D5-87FD-27D2F51D2003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38312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33DB3-0243-45D5-87FD-27D2F51D2003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2381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33DB3-0243-45D5-87FD-27D2F51D2003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8067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33DB3-0243-45D5-87FD-27D2F51D2003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10373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33DB3-0243-45D5-87FD-27D2F51D2003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17351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33DB3-0243-45D5-87FD-27D2F51D2003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44585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33DB3-0243-45D5-87FD-27D2F51D2003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76681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33DB3-0243-45D5-87FD-27D2F51D2003}" type="slidenum">
              <a:rPr lang="en-IN" smtClean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77946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33DB3-0243-45D5-87FD-27D2F51D2003}" type="slidenum">
              <a:rPr lang="en-IN" smtClean="0"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364955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33DB3-0243-45D5-87FD-27D2F51D2003}" type="slidenum">
              <a:rPr lang="en-IN" smtClean="0"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33222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33DB3-0243-45D5-87FD-27D2F51D2003}" type="slidenum">
              <a:rPr lang="en-IN" smtClean="0"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59094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33DB3-0243-45D5-87FD-27D2F51D2003}" type="slidenum">
              <a:rPr lang="en-IN" smtClean="0"/>
              <a:t>21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31588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33DB3-0243-45D5-87FD-27D2F51D2003}" type="slidenum">
              <a:rPr lang="en-IN" smtClean="0"/>
              <a:t>22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73590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33DB3-0243-45D5-87FD-27D2F51D2003}" type="slidenum">
              <a:rPr lang="en-IN" smtClean="0"/>
              <a:t>23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60427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33DB3-0243-45D5-87FD-27D2F51D2003}" type="slidenum">
              <a:rPr lang="en-IN" smtClean="0"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60158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33DB3-0243-45D5-87FD-27D2F51D2003}" type="slidenum">
              <a:rPr lang="en-IN" smtClean="0"/>
              <a:t>25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274806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33DB3-0243-45D5-87FD-27D2F51D2003}" type="slidenum">
              <a:rPr lang="en-IN" smtClean="0"/>
              <a:t>26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64148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33DB3-0243-45D5-87FD-27D2F51D2003}" type="slidenum">
              <a:rPr lang="en-IN" smtClean="0"/>
              <a:t>27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45315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33DB3-0243-45D5-87FD-27D2F51D2003}" type="slidenum">
              <a:rPr lang="en-IN" smtClean="0"/>
              <a:t>28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13112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33DB3-0243-45D5-87FD-27D2F51D2003}" type="slidenum">
              <a:rPr lang="en-IN" smtClean="0"/>
              <a:t>29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840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006150"/>
            <a:ext cx="9133727" cy="18518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26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1" y="0"/>
            <a:ext cx="9152529" cy="73627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1340"/>
              </a:lnSpc>
              <a:defRPr/>
            </a:pPr>
            <a:endParaRPr lang="en-US" sz="800">
              <a:solidFill>
                <a:schemeClr val="bg1"/>
              </a:solidFill>
              <a:latin typeface="Apple Braille" pitchFamily="2" charset="0"/>
              <a:cs typeface="AngsanaUPC" panose="020B0604020202020204" pitchFamily="34" charset="0"/>
            </a:endParaRPr>
          </a:p>
          <a:p>
            <a:pPr algn="ctr">
              <a:lnSpc>
                <a:spcPts val="3140"/>
              </a:lnSpc>
              <a:defRPr/>
            </a:pPr>
            <a:r>
              <a:rPr lang="en-US" sz="2700">
                <a:solidFill>
                  <a:schemeClr val="bg1"/>
                </a:solidFill>
                <a:latin typeface="Apple Braille" pitchFamily="2" charset="0"/>
                <a:cs typeface="AngsanaUPC" panose="020B0604020202020204" pitchFamily="34" charset="0"/>
              </a:rPr>
              <a:t>IEEE MASS 2020</a:t>
            </a:r>
            <a:endParaRPr lang="en-US" sz="2700" baseline="30000">
              <a:solidFill>
                <a:schemeClr val="bg1"/>
              </a:solidFill>
              <a:latin typeface="Apple Braille" pitchFamily="2" charset="0"/>
              <a:cs typeface="AngsanaUPC" panose="020B0604020202020204" pitchFamily="34" charset="0"/>
            </a:endParaRPr>
          </a:p>
          <a:p>
            <a:pPr algn="ctr">
              <a:lnSpc>
                <a:spcPts val="3140"/>
              </a:lnSpc>
              <a:defRPr/>
            </a:pPr>
            <a:r>
              <a:rPr lang="en-US" sz="2700" baseline="30000">
                <a:solidFill>
                  <a:schemeClr val="bg1"/>
                </a:solidFill>
                <a:latin typeface="Apple Braille" pitchFamily="2" charset="0"/>
                <a:cs typeface="AngsanaUPC" panose="020B0604020202020204" pitchFamily="34" charset="0"/>
              </a:rPr>
              <a:t>2020 IEEE 17th International Conference on Mobile Ad Hoc and Sensor Systems (MASS)</a:t>
            </a:r>
            <a:endParaRPr lang="en-US" sz="2700">
              <a:solidFill>
                <a:schemeClr val="bg1"/>
              </a:solidFill>
              <a:latin typeface="Apple Braille" pitchFamily="2" charset="0"/>
              <a:cs typeface="AngsanaUPC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9BCA58-1E48-6C42-B1B5-1DDF0BD5D62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lum bright="3000"/>
            <a:alphaModFix amt="50000"/>
          </a:blip>
          <a:stretch>
            <a:fillRect/>
          </a:stretch>
        </p:blipFill>
        <p:spPr>
          <a:xfrm>
            <a:off x="2517845" y="1295748"/>
            <a:ext cx="5321656" cy="3510576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8A5A2A02-591F-394D-AB26-6779CCFE3B2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41" y="5158550"/>
            <a:ext cx="1515635" cy="23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399AB37E-A0A5-7B4A-A6A0-CAD3CBA137D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6" y="1005840"/>
            <a:ext cx="2156082" cy="795130"/>
          </a:xfrm>
          <a:prstGeom prst="rect">
            <a:avLst/>
          </a:prstGeom>
        </p:spPr>
      </p:pic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id="{700BDF82-3BA4-CE41-A52F-D65A66152BB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" y="2293329"/>
            <a:ext cx="1515414" cy="151541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C6E65C2-39B1-7747-8875-ABE159D8EEB6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52701" y="4197190"/>
            <a:ext cx="979715" cy="961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814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0" y="990600"/>
            <a:ext cx="9144000" cy="0"/>
          </a:xfrm>
          <a:prstGeom prst="line">
            <a:avLst/>
          </a:prstGeom>
          <a:ln w="508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80654" y="202990"/>
            <a:ext cx="8768137" cy="584826"/>
          </a:xfrm>
        </p:spPr>
        <p:txBody>
          <a:bodyPr/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180655" y="1172120"/>
            <a:ext cx="8768137" cy="4898045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4C841C-3D5B-3643-8F0F-6C7B3C24FB1B}"/>
              </a:ext>
            </a:extLst>
          </p:cNvPr>
          <p:cNvSpPr>
            <a:spLocks noChangeAspect="1"/>
          </p:cNvSpPr>
          <p:nvPr userDrawn="1"/>
        </p:nvSpPr>
        <p:spPr>
          <a:xfrm>
            <a:off x="816971" y="6200880"/>
            <a:ext cx="6835101" cy="60632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2500"/>
              </a:lnSpc>
              <a:defRPr/>
            </a:pPr>
            <a:r>
              <a:rPr lang="en-US" sz="2000">
                <a:solidFill>
                  <a:schemeClr val="bg1"/>
                </a:solidFill>
                <a:latin typeface="Apple Braille" pitchFamily="2" charset="0"/>
                <a:cs typeface="AngsanaUPC" panose="020B0604020202020204" pitchFamily="34" charset="0"/>
              </a:rPr>
              <a:t>IEEE MASS 2020</a:t>
            </a:r>
            <a:endParaRPr lang="en-US" sz="2000" baseline="30000">
              <a:solidFill>
                <a:schemeClr val="bg1"/>
              </a:solidFill>
              <a:latin typeface="Apple Braille" pitchFamily="2" charset="0"/>
              <a:cs typeface="AngsanaUPC" panose="020B0604020202020204" pitchFamily="34" charset="0"/>
            </a:endParaRPr>
          </a:p>
          <a:p>
            <a:pPr algn="ctr">
              <a:lnSpc>
                <a:spcPts val="2500"/>
              </a:lnSpc>
              <a:defRPr/>
            </a:pPr>
            <a:r>
              <a:rPr lang="en-US" sz="2000" baseline="30000">
                <a:solidFill>
                  <a:schemeClr val="bg1"/>
                </a:solidFill>
                <a:latin typeface="Apple Braille" pitchFamily="2" charset="0"/>
                <a:cs typeface="AngsanaUPC" panose="020B0604020202020204" pitchFamily="34" charset="0"/>
              </a:rPr>
              <a:t>2020 IEEE 17th International Conference on Mobile Ad Hoc and Sensor Systems (MASS)</a:t>
            </a:r>
            <a:endParaRPr lang="en-US" sz="2000">
              <a:solidFill>
                <a:schemeClr val="bg1"/>
              </a:solidFill>
              <a:latin typeface="Apple Braille" pitchFamily="2" charset="0"/>
              <a:cs typeface="AngsanaUPC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B12BF45-0CDF-C14E-ABC3-453CE609A93F}"/>
              </a:ext>
            </a:extLst>
          </p:cNvPr>
          <p:cNvCxnSpPr/>
          <p:nvPr userDrawn="1"/>
        </p:nvCxnSpPr>
        <p:spPr>
          <a:xfrm>
            <a:off x="0" y="990600"/>
            <a:ext cx="9144000" cy="0"/>
          </a:xfrm>
          <a:prstGeom prst="line">
            <a:avLst/>
          </a:prstGeom>
          <a:ln w="508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C2689DAA-12F2-C24C-B661-CAC645FBD0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800" y="6149372"/>
            <a:ext cx="726411" cy="712801"/>
          </a:xfrm>
          <a:prstGeom prst="rect">
            <a:avLst/>
          </a:prstGeom>
        </p:spPr>
      </p:pic>
      <p:pic>
        <p:nvPicPr>
          <p:cNvPr id="23" name="Picture 22" descr="A picture containing drawing&#10;&#10;Description automatically generated">
            <a:extLst>
              <a:ext uri="{FF2B5EF4-FFF2-40B4-BE49-F238E27FC236}">
                <a16:creationId xmlns:a16="http://schemas.microsoft.com/office/drawing/2014/main" id="{9F0D5BAF-B182-E54B-9BE4-D7ADFEF794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3" t="9218" r="69878" b="9366"/>
          <a:stretch/>
        </p:blipFill>
        <p:spPr>
          <a:xfrm>
            <a:off x="8389176" y="6070165"/>
            <a:ext cx="754825" cy="809077"/>
          </a:xfrm>
          <a:prstGeom prst="rect">
            <a:avLst/>
          </a:prstGeom>
        </p:spPr>
      </p:pic>
      <p:pic>
        <p:nvPicPr>
          <p:cNvPr id="24" name="Picture 23" descr="Logo, company name&#10;&#10;Description automatically generated">
            <a:extLst>
              <a:ext uri="{FF2B5EF4-FFF2-40B4-BE49-F238E27FC236}">
                <a16:creationId xmlns:a16="http://schemas.microsoft.com/office/drawing/2014/main" id="{9B56CADD-A721-984C-9DB2-4C4F3D70F5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7" r="10676" b="25707"/>
          <a:stretch/>
        </p:blipFill>
        <p:spPr>
          <a:xfrm>
            <a:off x="7691832" y="6121400"/>
            <a:ext cx="740704" cy="736600"/>
          </a:xfrm>
          <a:prstGeom prst="rect">
            <a:avLst/>
          </a:prstGeom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6CBB76E1-805D-444E-90A8-5DBDE67594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05945" y="571566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3FC4C-93A0-44B4-AF58-727102C79E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656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655" y="202991"/>
            <a:ext cx="8707634" cy="533280"/>
          </a:xfrm>
        </p:spPr>
        <p:txBody>
          <a:bodyPr/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1797" y="1107987"/>
            <a:ext cx="4288604" cy="48063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1797" y="1588619"/>
            <a:ext cx="4288604" cy="453311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6168" y="1100742"/>
            <a:ext cx="4242121" cy="4878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168" y="1588619"/>
            <a:ext cx="4242121" cy="453311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D734451-FBA8-B44D-80F9-6A114BA560D0}"/>
              </a:ext>
            </a:extLst>
          </p:cNvPr>
          <p:cNvSpPr>
            <a:spLocks noChangeAspect="1"/>
          </p:cNvSpPr>
          <p:nvPr userDrawn="1"/>
        </p:nvSpPr>
        <p:spPr>
          <a:xfrm>
            <a:off x="816971" y="6200880"/>
            <a:ext cx="6835101" cy="60632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2500"/>
              </a:lnSpc>
              <a:defRPr/>
            </a:pPr>
            <a:r>
              <a:rPr lang="en-US" sz="2000">
                <a:solidFill>
                  <a:schemeClr val="bg1"/>
                </a:solidFill>
                <a:latin typeface="Apple Braille" pitchFamily="2" charset="0"/>
                <a:cs typeface="AngsanaUPC" panose="020B0604020202020204" pitchFamily="34" charset="0"/>
              </a:rPr>
              <a:t>IEEE MASS 2020</a:t>
            </a:r>
            <a:endParaRPr lang="en-US" sz="2000" baseline="30000">
              <a:solidFill>
                <a:schemeClr val="bg1"/>
              </a:solidFill>
              <a:latin typeface="Apple Braille" pitchFamily="2" charset="0"/>
              <a:cs typeface="AngsanaUPC" panose="020B0604020202020204" pitchFamily="34" charset="0"/>
            </a:endParaRPr>
          </a:p>
          <a:p>
            <a:pPr algn="ctr">
              <a:lnSpc>
                <a:spcPts val="2500"/>
              </a:lnSpc>
              <a:defRPr/>
            </a:pPr>
            <a:r>
              <a:rPr lang="en-US" sz="2000" baseline="30000">
                <a:solidFill>
                  <a:schemeClr val="bg1"/>
                </a:solidFill>
                <a:latin typeface="Apple Braille" pitchFamily="2" charset="0"/>
                <a:cs typeface="AngsanaUPC" panose="020B0604020202020204" pitchFamily="34" charset="0"/>
              </a:rPr>
              <a:t>2020 IEEE 17th International Conference on Mobile Ad Hoc and Sensor Systems (MASS)</a:t>
            </a:r>
            <a:endParaRPr lang="en-US" sz="2000">
              <a:solidFill>
                <a:schemeClr val="bg1"/>
              </a:solidFill>
              <a:latin typeface="Apple Braille" pitchFamily="2" charset="0"/>
              <a:cs typeface="AngsanaUPC" panose="020B0604020202020204" pitchFamily="34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6579BBC-48BA-674F-A664-73B0189B51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800" y="6149372"/>
            <a:ext cx="726411" cy="712801"/>
          </a:xfrm>
          <a:prstGeom prst="rect">
            <a:avLst/>
          </a:prstGeom>
        </p:spPr>
      </p:pic>
      <p:pic>
        <p:nvPicPr>
          <p:cNvPr id="24" name="Picture 23" descr="A picture containing drawing&#10;&#10;Description automatically generated">
            <a:extLst>
              <a:ext uri="{FF2B5EF4-FFF2-40B4-BE49-F238E27FC236}">
                <a16:creationId xmlns:a16="http://schemas.microsoft.com/office/drawing/2014/main" id="{49A188F2-604F-FE41-A7E3-8B94FD6F0E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3" t="9218" r="69878" b="9366"/>
          <a:stretch/>
        </p:blipFill>
        <p:spPr>
          <a:xfrm>
            <a:off x="8389176" y="6070165"/>
            <a:ext cx="754825" cy="809077"/>
          </a:xfrm>
          <a:prstGeom prst="rect">
            <a:avLst/>
          </a:prstGeom>
        </p:spPr>
      </p:pic>
      <p:pic>
        <p:nvPicPr>
          <p:cNvPr id="25" name="Picture 24" descr="Logo, company name&#10;&#10;Description automatically generated">
            <a:extLst>
              <a:ext uri="{FF2B5EF4-FFF2-40B4-BE49-F238E27FC236}">
                <a16:creationId xmlns:a16="http://schemas.microsoft.com/office/drawing/2014/main" id="{9310744D-0953-404E-84F4-8685A537CB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7" r="10676" b="25707"/>
          <a:stretch/>
        </p:blipFill>
        <p:spPr>
          <a:xfrm>
            <a:off x="7691832" y="6121400"/>
            <a:ext cx="740704" cy="73660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D687E83-2531-8544-AB07-0CB866714B1C}"/>
              </a:ext>
            </a:extLst>
          </p:cNvPr>
          <p:cNvCxnSpPr/>
          <p:nvPr userDrawn="1"/>
        </p:nvCxnSpPr>
        <p:spPr>
          <a:xfrm>
            <a:off x="0" y="990600"/>
            <a:ext cx="9144000" cy="0"/>
          </a:xfrm>
          <a:prstGeom prst="line">
            <a:avLst/>
          </a:prstGeom>
          <a:ln w="508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40382DBF-E31A-485D-B248-AB64D80388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905945" y="571566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3FC4C-93A0-44B4-AF58-727102C79E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922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0" y="990600"/>
            <a:ext cx="9144000" cy="0"/>
          </a:xfrm>
          <a:prstGeom prst="line">
            <a:avLst/>
          </a:prstGeom>
          <a:ln w="508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27DC41A9-C106-9740-984F-D605B0EB893F}"/>
              </a:ext>
            </a:extLst>
          </p:cNvPr>
          <p:cNvSpPr>
            <a:spLocks noChangeAspect="1"/>
          </p:cNvSpPr>
          <p:nvPr userDrawn="1"/>
        </p:nvSpPr>
        <p:spPr>
          <a:xfrm>
            <a:off x="816971" y="6200880"/>
            <a:ext cx="6835101" cy="60632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2500"/>
              </a:lnSpc>
              <a:defRPr/>
            </a:pPr>
            <a:r>
              <a:rPr lang="en-US" sz="2000">
                <a:solidFill>
                  <a:schemeClr val="bg1"/>
                </a:solidFill>
                <a:latin typeface="Apple Braille" pitchFamily="2" charset="0"/>
                <a:cs typeface="AngsanaUPC" panose="020B0604020202020204" pitchFamily="34" charset="0"/>
              </a:rPr>
              <a:t>IEEE MASS 2020</a:t>
            </a:r>
            <a:endParaRPr lang="en-US" sz="2000" baseline="30000">
              <a:solidFill>
                <a:schemeClr val="bg1"/>
              </a:solidFill>
              <a:latin typeface="Apple Braille" pitchFamily="2" charset="0"/>
              <a:cs typeface="AngsanaUPC" panose="020B0604020202020204" pitchFamily="34" charset="0"/>
            </a:endParaRPr>
          </a:p>
          <a:p>
            <a:pPr algn="ctr">
              <a:lnSpc>
                <a:spcPts val="2500"/>
              </a:lnSpc>
              <a:defRPr/>
            </a:pPr>
            <a:r>
              <a:rPr lang="en-US" sz="2000" baseline="30000">
                <a:solidFill>
                  <a:schemeClr val="bg1"/>
                </a:solidFill>
                <a:latin typeface="Apple Braille" pitchFamily="2" charset="0"/>
                <a:cs typeface="AngsanaUPC" panose="020B0604020202020204" pitchFamily="34" charset="0"/>
              </a:rPr>
              <a:t>2020 IEEE 17th International Conference on Mobile Ad Hoc and Sensor Systems (MASS)</a:t>
            </a:r>
            <a:endParaRPr lang="en-US" sz="2000">
              <a:solidFill>
                <a:schemeClr val="bg1"/>
              </a:solidFill>
              <a:latin typeface="Apple Braille" pitchFamily="2" charset="0"/>
              <a:cs typeface="AngsanaUPC" panose="020B06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32F927C-94F2-D740-8F33-61B0A93275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800" y="6149372"/>
            <a:ext cx="726411" cy="712801"/>
          </a:xfrm>
          <a:prstGeom prst="rect">
            <a:avLst/>
          </a:prstGeom>
        </p:spPr>
      </p:pic>
      <p:pic>
        <p:nvPicPr>
          <p:cNvPr id="19" name="Picture 18" descr="A picture containing drawing&#10;&#10;Description automatically generated">
            <a:extLst>
              <a:ext uri="{FF2B5EF4-FFF2-40B4-BE49-F238E27FC236}">
                <a16:creationId xmlns:a16="http://schemas.microsoft.com/office/drawing/2014/main" id="{DD0ECA4D-B132-DA41-9348-08ECB2D0EE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3" t="9218" r="69878" b="9366"/>
          <a:stretch/>
        </p:blipFill>
        <p:spPr>
          <a:xfrm>
            <a:off x="8389176" y="6085163"/>
            <a:ext cx="754825" cy="809077"/>
          </a:xfrm>
          <a:prstGeom prst="rect">
            <a:avLst/>
          </a:prstGeom>
        </p:spPr>
      </p:pic>
      <p:pic>
        <p:nvPicPr>
          <p:cNvPr id="20" name="Picture 19" descr="Logo, company name&#10;&#10;Description automatically generated">
            <a:extLst>
              <a:ext uri="{FF2B5EF4-FFF2-40B4-BE49-F238E27FC236}">
                <a16:creationId xmlns:a16="http://schemas.microsoft.com/office/drawing/2014/main" id="{E0436197-6144-7840-BB3B-D92271BB48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7" r="10676" b="25707"/>
          <a:stretch/>
        </p:blipFill>
        <p:spPr>
          <a:xfrm>
            <a:off x="7691832" y="6121400"/>
            <a:ext cx="740704" cy="736600"/>
          </a:xfrm>
          <a:prstGeom prst="rect">
            <a:avLst/>
          </a:prstGeom>
        </p:spPr>
      </p:pic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320D9BAD-6C90-497A-A1CC-EAACD4D886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05945" y="571566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3FC4C-93A0-44B4-AF58-727102C79E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51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5"/>
          <p:cNvSpPr txBox="1">
            <a:spLocks/>
          </p:cNvSpPr>
          <p:nvPr userDrawn="1"/>
        </p:nvSpPr>
        <p:spPr>
          <a:xfrm>
            <a:off x="8382001" y="6607628"/>
            <a:ext cx="762000" cy="19880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0FF7DBA9-935E-47CE-962B-4680C9109015}" type="slidenum">
              <a:rPr lang="en-US" altLang="en-US" sz="1400" smtClean="0"/>
              <a:pPr algn="r">
                <a:defRPr/>
              </a:pPr>
              <a:t>‹#›</a:t>
            </a:fld>
            <a:endParaRPr lang="en-US" altLang="en-US" sz="1400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3363914" y="2971801"/>
            <a:ext cx="2452687" cy="711200"/>
          </a:xfrm>
        </p:spPr>
        <p:txBody>
          <a:bodyPr anchor="t"/>
          <a:lstStyle>
            <a:lvl1pPr algn="ctr">
              <a:defRPr sz="3600" b="1" cap="none"/>
            </a:lvl1pPr>
          </a:lstStyle>
          <a:p>
            <a:r>
              <a:rPr lang="en-US"/>
              <a:t>Thanks…</a:t>
            </a:r>
            <a:endParaRPr lang="en-IN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595525" y="3619535"/>
            <a:ext cx="2009553" cy="0"/>
          </a:xfrm>
          <a:prstGeom prst="line">
            <a:avLst/>
          </a:prstGeom>
          <a:ln w="508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A9CC11A4-3B5C-0D45-B72A-F380908C6663}"/>
              </a:ext>
            </a:extLst>
          </p:cNvPr>
          <p:cNvSpPr>
            <a:spLocks noChangeAspect="1"/>
          </p:cNvSpPr>
          <p:nvPr userDrawn="1"/>
        </p:nvSpPr>
        <p:spPr>
          <a:xfrm>
            <a:off x="816971" y="6200880"/>
            <a:ext cx="6835101" cy="60632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2500"/>
              </a:lnSpc>
              <a:defRPr/>
            </a:pPr>
            <a:r>
              <a:rPr lang="en-US" sz="2000">
                <a:solidFill>
                  <a:schemeClr val="bg1"/>
                </a:solidFill>
                <a:latin typeface="Apple Braille" pitchFamily="2" charset="0"/>
                <a:cs typeface="AngsanaUPC" panose="020B0604020202020204" pitchFamily="34" charset="0"/>
              </a:rPr>
              <a:t>IEEE MASS 2020</a:t>
            </a:r>
            <a:endParaRPr lang="en-US" sz="2000" baseline="30000">
              <a:solidFill>
                <a:schemeClr val="bg1"/>
              </a:solidFill>
              <a:latin typeface="Apple Braille" pitchFamily="2" charset="0"/>
              <a:cs typeface="AngsanaUPC" panose="020B0604020202020204" pitchFamily="34" charset="0"/>
            </a:endParaRPr>
          </a:p>
          <a:p>
            <a:pPr algn="ctr">
              <a:lnSpc>
                <a:spcPts val="2500"/>
              </a:lnSpc>
              <a:defRPr/>
            </a:pPr>
            <a:r>
              <a:rPr lang="en-US" sz="2000" baseline="30000">
                <a:solidFill>
                  <a:schemeClr val="bg1"/>
                </a:solidFill>
                <a:latin typeface="Apple Braille" pitchFamily="2" charset="0"/>
                <a:cs typeface="AngsanaUPC" panose="020B0604020202020204" pitchFamily="34" charset="0"/>
              </a:rPr>
              <a:t>2020 IEEE 17th International Conference on Mobile Ad Hoc and Sensor Systems (MASS)</a:t>
            </a:r>
            <a:endParaRPr lang="en-US" sz="2000">
              <a:solidFill>
                <a:schemeClr val="bg1"/>
              </a:solidFill>
              <a:latin typeface="Apple Braille" pitchFamily="2" charset="0"/>
              <a:cs typeface="AngsanaUPC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8C990CF-D466-7A4D-AD2E-A2C862CA0D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800" y="6149372"/>
            <a:ext cx="726411" cy="712801"/>
          </a:xfrm>
          <a:prstGeom prst="rect">
            <a:avLst/>
          </a:prstGeom>
        </p:spPr>
      </p:pic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F2F4A387-9A2E-AC41-93AC-384DC12F1A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3" t="9218" r="69878" b="9366"/>
          <a:stretch/>
        </p:blipFill>
        <p:spPr>
          <a:xfrm>
            <a:off x="8389176" y="6070165"/>
            <a:ext cx="754825" cy="809077"/>
          </a:xfrm>
          <a:prstGeom prst="rect">
            <a:avLst/>
          </a:prstGeom>
        </p:spPr>
      </p:pic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09FDEED5-D319-C946-8AF2-988FFAE6F4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7" r="10676" b="25707"/>
          <a:stretch/>
        </p:blipFill>
        <p:spPr>
          <a:xfrm>
            <a:off x="7691832" y="6121400"/>
            <a:ext cx="740704" cy="73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076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  <a:endParaRPr lang="en-IN" alt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  <a:endParaRPr lang="en-IN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0E60965-E5F3-475F-A877-0C9D99CED5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3FC4C-93A0-44B4-AF58-727102C79E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162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701" r:id="rId3"/>
    <p:sldLayoutId id="2147483703" r:id="rId4"/>
    <p:sldLayoutId id="2147483708" r:id="rId5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tiff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idx="4294967295"/>
          </p:nvPr>
        </p:nvSpPr>
        <p:spPr>
          <a:xfrm>
            <a:off x="2253827" y="1353057"/>
            <a:ext cx="5943600" cy="1500201"/>
          </a:xfrm>
        </p:spPr>
        <p:txBody>
          <a:bodyPr/>
          <a:lstStyle>
            <a:lvl1pPr algn="ctr">
              <a:defRPr sz="2800" b="1">
                <a:latin typeface="+mn-lt"/>
              </a:defRPr>
            </a:lvl1pPr>
          </a:lstStyle>
          <a:p>
            <a:r>
              <a:rPr lang="en-US" altLang="zh-CN" sz="3200" dirty="0"/>
              <a:t>Virtual Step PIN Pad: Towards Foot-input Authentication Using Geophones</a:t>
            </a:r>
            <a:endParaRPr lang="en-IN" sz="3200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4294967295"/>
          </p:nvPr>
        </p:nvSpPr>
        <p:spPr>
          <a:xfrm>
            <a:off x="2253827" y="3720663"/>
            <a:ext cx="5943600" cy="883348"/>
          </a:xfrm>
        </p:spPr>
        <p:txBody>
          <a:bodyPr anchor="b"/>
          <a:lstStyle>
            <a:lvl1pPr marL="0" indent="0" algn="ctr">
              <a:buNone/>
              <a:defRPr sz="2000" b="1" i="1">
                <a:solidFill>
                  <a:srgbClr val="00009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z="2400" dirty="0">
                <a:solidFill>
                  <a:schemeClr val="tx1"/>
                </a:solidFill>
              </a:rPr>
              <a:t>Yan He</a:t>
            </a:r>
            <a:r>
              <a:rPr lang="en-US" sz="2400" b="0" i="0" dirty="0">
                <a:solidFill>
                  <a:schemeClr val="tx1"/>
                </a:solidFill>
              </a:rPr>
              <a:t>, Hanyan Zhang, Edwin Yang, Song Fang  University of Oklahoma </a:t>
            </a:r>
          </a:p>
        </p:txBody>
      </p:sp>
    </p:spTree>
    <p:extLst>
      <p:ext uri="{BB962C8B-B14F-4D97-AF65-F5344CB8AC3E}">
        <p14:creationId xmlns:p14="http://schemas.microsoft.com/office/powerpoint/2010/main" val="2026772072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7EC3D8FC-5824-D041-B10C-25985D5E33FD}"/>
              </a:ext>
            </a:extLst>
          </p:cNvPr>
          <p:cNvSpPr txBox="1">
            <a:spLocks/>
          </p:cNvSpPr>
          <p:nvPr/>
        </p:nvSpPr>
        <p:spPr>
          <a:xfrm>
            <a:off x="2" y="153213"/>
            <a:ext cx="8768137" cy="584826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n-US" sz="3200" b="1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57DD87-16E2-3146-B798-CDF4764ABF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116" y="2247496"/>
            <a:ext cx="3666620" cy="23880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7307D88-013E-BF45-97D1-5CFC313029C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548" y="2222500"/>
            <a:ext cx="2514671" cy="2413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EC76EBD-6D98-CC40-9EAB-6F96AD6775D2}"/>
              </a:ext>
            </a:extLst>
          </p:cNvPr>
          <p:cNvSpPr txBox="1">
            <a:spLocks/>
          </p:cNvSpPr>
          <p:nvPr/>
        </p:nvSpPr>
        <p:spPr>
          <a:xfrm>
            <a:off x="0" y="360646"/>
            <a:ext cx="9144000" cy="584826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3600"/>
              <a:t>PIN Authentication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E3ED6B-06CD-474A-BE8C-B27E861D2A6B}"/>
              </a:ext>
            </a:extLst>
          </p:cNvPr>
          <p:cNvSpPr txBox="1"/>
          <p:nvPr/>
        </p:nvSpPr>
        <p:spPr>
          <a:xfrm>
            <a:off x="426861" y="1197542"/>
            <a:ext cx="76555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00CC"/>
              </a:buClr>
              <a:buSzPct val="70000"/>
              <a:buFont typeface="Wingdings" pitchFamily="2" charset="2"/>
              <a:buChar char="ü"/>
            </a:pPr>
            <a:r>
              <a:rPr lang="en-US" sz="2800"/>
              <a:t>Finger-input based PIN authentication is popular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0F8134-892D-7A4D-AA93-2CE421D58F80}"/>
              </a:ext>
            </a:extLst>
          </p:cNvPr>
          <p:cNvSpPr txBox="1"/>
          <p:nvPr/>
        </p:nvSpPr>
        <p:spPr>
          <a:xfrm>
            <a:off x="1267764" y="4952574"/>
            <a:ext cx="2869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rgbClr val="0000CC"/>
                </a:solidFill>
              </a:rPr>
              <a:t>Traditional physical button based PIN pad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AE54DE-DB0A-A945-BC63-EECCC28F00F7}"/>
              </a:ext>
            </a:extLst>
          </p:cNvPr>
          <p:cNvSpPr txBox="1"/>
          <p:nvPr/>
        </p:nvSpPr>
        <p:spPr>
          <a:xfrm>
            <a:off x="5433321" y="4952573"/>
            <a:ext cx="2103120" cy="6463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err="1">
                <a:solidFill>
                  <a:srgbClr val="0000CC"/>
                </a:solidFill>
              </a:rPr>
              <a:t>Touchsreen</a:t>
            </a:r>
            <a:r>
              <a:rPr lang="en-US">
                <a:solidFill>
                  <a:srgbClr val="0000CC"/>
                </a:solidFill>
              </a:rPr>
              <a:t> based PIN pad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3FA96B-4675-48B4-BB53-992C815D18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28331" y="5784247"/>
            <a:ext cx="2057400" cy="365125"/>
          </a:xfrm>
        </p:spPr>
        <p:txBody>
          <a:bodyPr/>
          <a:lstStyle/>
          <a:p>
            <a:fld id="{99C3FC4C-93A0-44B4-AF58-727102C79E4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885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FDA5B87B-B335-9242-A6CA-3573DD215927}"/>
              </a:ext>
            </a:extLst>
          </p:cNvPr>
          <p:cNvSpPr txBox="1">
            <a:spLocks/>
          </p:cNvSpPr>
          <p:nvPr/>
        </p:nvSpPr>
        <p:spPr>
          <a:xfrm>
            <a:off x="0" y="360646"/>
            <a:ext cx="9144000" cy="584826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3600"/>
              <a:t>Limitation 1</a:t>
            </a:r>
            <a:r>
              <a:rPr lang="zh-CN" altLang="en-US" sz="3600"/>
              <a:t> </a:t>
            </a:r>
            <a:r>
              <a:rPr lang="en-US" altLang="zh-CN" sz="3600"/>
              <a:t>–</a:t>
            </a:r>
            <a:r>
              <a:rPr lang="zh-CN" altLang="en-US" sz="3600"/>
              <a:t> </a:t>
            </a:r>
            <a:r>
              <a:rPr lang="en-US" altLang="zh-CN" sz="3600"/>
              <a:t>Not</a:t>
            </a:r>
            <a:r>
              <a:rPr lang="zh-CN" altLang="en-US" sz="3600"/>
              <a:t> </a:t>
            </a:r>
            <a:r>
              <a:rPr lang="en-US" altLang="zh-CN" sz="3600"/>
              <a:t>Work</a:t>
            </a:r>
            <a:r>
              <a:rPr lang="zh-CN" altLang="en-US" sz="3600"/>
              <a:t> </a:t>
            </a:r>
            <a:r>
              <a:rPr lang="en-US" altLang="zh-CN" sz="3600"/>
              <a:t>for</a:t>
            </a:r>
            <a:r>
              <a:rPr lang="zh-CN" altLang="en-US" sz="3600"/>
              <a:t> </a:t>
            </a:r>
            <a:r>
              <a:rPr lang="en-US" altLang="zh-CN" sz="3600"/>
              <a:t>All</a:t>
            </a:r>
            <a:r>
              <a:rPr lang="zh-CN" altLang="en-US" sz="3600"/>
              <a:t> </a:t>
            </a:r>
            <a:r>
              <a:rPr lang="en-US" altLang="zh-CN" sz="3600"/>
              <a:t>Users</a:t>
            </a:r>
            <a:r>
              <a:rPr lang="zh-CN" altLang="en-US" sz="3600"/>
              <a:t> </a:t>
            </a:r>
            <a:endParaRPr lang="en-US" sz="3600"/>
          </a:p>
          <a:p>
            <a:endParaRPr lang="en-US" sz="36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79A2FD9-4253-E948-BE81-4B0D3CC83B34}"/>
              </a:ext>
            </a:extLst>
          </p:cNvPr>
          <p:cNvSpPr txBox="1"/>
          <p:nvPr/>
        </p:nvSpPr>
        <p:spPr>
          <a:xfrm>
            <a:off x="426861" y="1127705"/>
            <a:ext cx="8107539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00CC"/>
              </a:buClr>
              <a:buSzPct val="70000"/>
              <a:buFont typeface="Wingdings" pitchFamily="2" charset="2"/>
              <a:buChar char="ü"/>
            </a:pPr>
            <a:r>
              <a:rPr lang="en-US" sz="2800" dirty="0"/>
              <a:t>Touchscreen does not react to a wet (sweaty) finger. </a:t>
            </a:r>
          </a:p>
          <a:p>
            <a:pPr marL="457200" indent="-274320">
              <a:buClr>
                <a:srgbClr val="0000CC"/>
              </a:buClr>
              <a:buSzPct val="70000"/>
              <a:buFont typeface="Wingdings" pitchFamily="2" charset="2"/>
              <a:buChar char="Ø"/>
            </a:pPr>
            <a:r>
              <a:rPr lang="en-US" sz="2400" dirty="0"/>
              <a:t>3% of the population in the US experience hyperhidrosis or excessive sweating of the palms</a:t>
            </a:r>
            <a:r>
              <a:rPr lang="en-US" sz="2400" baseline="30000" dirty="0"/>
              <a:t>[1]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862952-5F6A-744D-914E-76680C9F3B72}"/>
              </a:ext>
            </a:extLst>
          </p:cNvPr>
          <p:cNvSpPr txBox="1"/>
          <p:nvPr/>
        </p:nvSpPr>
        <p:spPr>
          <a:xfrm>
            <a:off x="798786" y="5538954"/>
            <a:ext cx="68842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[1] A. Haider and N. </a:t>
            </a:r>
            <a:r>
              <a:rPr lang="en-US" sz="1600" err="1"/>
              <a:t>Solish</a:t>
            </a:r>
            <a:r>
              <a:rPr lang="en-US" sz="1600"/>
              <a:t>, “Focal hyperhidrosis: diagnosis and management,” Canadian Medical Association Journal (CMAJ), vol. 172, no. 1, pp. 69–75, 2005.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EEBBCD2-9908-DB41-8CFD-4B69796F4618}"/>
              </a:ext>
            </a:extLst>
          </p:cNvPr>
          <p:cNvGrpSpPr>
            <a:grpSpLocks noChangeAspect="1"/>
          </p:cNvGrpSpPr>
          <p:nvPr/>
        </p:nvGrpSpPr>
        <p:grpSpPr>
          <a:xfrm>
            <a:off x="3775914" y="2521432"/>
            <a:ext cx="1592172" cy="3017520"/>
            <a:chOff x="3755321" y="2356257"/>
            <a:chExt cx="1778216" cy="3370113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8BB2B280-5C7F-E94A-A41D-4251F1AA48A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755321" y="2356257"/>
              <a:ext cx="1548199" cy="3025333"/>
              <a:chOff x="3729708" y="2571822"/>
              <a:chExt cx="1684583" cy="3381645"/>
            </a:xfrm>
          </p:grpSpPr>
          <p:pic>
            <p:nvPicPr>
              <p:cNvPr id="3" name="Picture 2" descr="Screen of a cell phone&#10;&#10;Description automatically generated">
                <a:extLst>
                  <a:ext uri="{FF2B5EF4-FFF2-40B4-BE49-F238E27FC236}">
                    <a16:creationId xmlns:a16="http://schemas.microsoft.com/office/drawing/2014/main" id="{3BFF91D7-1AE9-4CD1-AF28-36665E7183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29708" y="2571822"/>
                <a:ext cx="1684583" cy="3381645"/>
              </a:xfrm>
              <a:prstGeom prst="rect">
                <a:avLst/>
              </a:prstGeom>
            </p:spPr>
          </p:pic>
          <p:pic>
            <p:nvPicPr>
              <p:cNvPr id="5" name="Picture 4" descr="A picture containing rain, front, standing, holding&#10;&#10;Description automatically generated">
                <a:extLst>
                  <a:ext uri="{FF2B5EF4-FFF2-40B4-BE49-F238E27FC236}">
                    <a16:creationId xmlns:a16="http://schemas.microsoft.com/office/drawing/2014/main" id="{7157FE13-B252-4AFE-B945-90F9F5186D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50600" y="3541245"/>
                <a:ext cx="1442798" cy="1442798"/>
              </a:xfrm>
              <a:prstGeom prst="rect">
                <a:avLst/>
              </a:prstGeom>
            </p:spPr>
          </p:pic>
        </p:grpSp>
        <p:pic>
          <p:nvPicPr>
            <p:cNvPr id="14" name="Picture 13" descr="A close up of a hand&#10;&#10;Description automatically generated">
              <a:extLst>
                <a:ext uri="{FF2B5EF4-FFF2-40B4-BE49-F238E27FC236}">
                  <a16:creationId xmlns:a16="http://schemas.microsoft.com/office/drawing/2014/main" id="{1CD7E3B6-7C04-974A-BE33-A4FD2604279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527375">
              <a:off x="4660859" y="3858839"/>
              <a:ext cx="872678" cy="1867531"/>
            </a:xfrm>
            <a:prstGeom prst="rect">
              <a:avLst/>
            </a:prstGeom>
          </p:spPr>
        </p:pic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908057-AC12-4E6F-8BB0-6AB39B8E4A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28331" y="5784247"/>
            <a:ext cx="2057400" cy="365125"/>
          </a:xfrm>
        </p:spPr>
        <p:txBody>
          <a:bodyPr/>
          <a:lstStyle/>
          <a:p>
            <a:fld id="{99C3FC4C-93A0-44B4-AF58-727102C79E4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755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C805846C-215B-2843-B9E3-8F29506AC116}"/>
              </a:ext>
            </a:extLst>
          </p:cNvPr>
          <p:cNvGrpSpPr/>
          <p:nvPr/>
        </p:nvGrpSpPr>
        <p:grpSpPr>
          <a:xfrm>
            <a:off x="337770" y="584042"/>
            <a:ext cx="6440982" cy="4157088"/>
            <a:chOff x="337770" y="356859"/>
            <a:chExt cx="6440982" cy="4157088"/>
          </a:xfrm>
        </p:grpSpPr>
        <p:pic>
          <p:nvPicPr>
            <p:cNvPr id="18" name="Picture 17" descr="Graphical user interface, text, application, email&#10;&#10;Description automatically generated">
              <a:extLst>
                <a:ext uri="{FF2B5EF4-FFF2-40B4-BE49-F238E27FC236}">
                  <a16:creationId xmlns:a16="http://schemas.microsoft.com/office/drawing/2014/main" id="{D667CF63-1222-9640-9572-C260A82595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770" y="356859"/>
              <a:ext cx="6440982" cy="4157088"/>
            </a:xfrm>
            <a:prstGeom prst="rect">
              <a:avLst/>
            </a:prstGeom>
          </p:spPr>
        </p:pic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D8A3283-B7F2-8B4D-A92D-11E12FE8D800}"/>
                </a:ext>
              </a:extLst>
            </p:cNvPr>
            <p:cNvCxnSpPr>
              <a:cxnSpLocks/>
            </p:cNvCxnSpPr>
            <p:nvPr/>
          </p:nvCxnSpPr>
          <p:spPr>
            <a:xfrm>
              <a:off x="1768602" y="2819400"/>
              <a:ext cx="4693158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A1C8FDC-2AAD-FD42-AFD4-5F9EAC807CCE}"/>
                </a:ext>
              </a:extLst>
            </p:cNvPr>
            <p:cNvCxnSpPr>
              <a:cxnSpLocks/>
            </p:cNvCxnSpPr>
            <p:nvPr/>
          </p:nvCxnSpPr>
          <p:spPr>
            <a:xfrm>
              <a:off x="1768602" y="3008376"/>
              <a:ext cx="4693158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5D57461-AEE9-A545-984E-B2893F2AAF64}"/>
                </a:ext>
              </a:extLst>
            </p:cNvPr>
            <p:cNvCxnSpPr>
              <a:cxnSpLocks/>
            </p:cNvCxnSpPr>
            <p:nvPr/>
          </p:nvCxnSpPr>
          <p:spPr>
            <a:xfrm>
              <a:off x="1768602" y="3215640"/>
              <a:ext cx="4693158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4BCC0CA-60C2-CE48-B76B-F827430BA3EF}"/>
                </a:ext>
              </a:extLst>
            </p:cNvPr>
            <p:cNvCxnSpPr>
              <a:cxnSpLocks/>
            </p:cNvCxnSpPr>
            <p:nvPr/>
          </p:nvCxnSpPr>
          <p:spPr>
            <a:xfrm>
              <a:off x="1768602" y="3429000"/>
              <a:ext cx="2803398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DD5D30C-6125-C14C-83B9-D695E17F4E6E}"/>
                </a:ext>
              </a:extLst>
            </p:cNvPr>
            <p:cNvCxnSpPr>
              <a:cxnSpLocks/>
            </p:cNvCxnSpPr>
            <p:nvPr/>
          </p:nvCxnSpPr>
          <p:spPr>
            <a:xfrm>
              <a:off x="5867781" y="2581656"/>
              <a:ext cx="593979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86697C8-1F5A-7D4C-AD86-53630B1E50EA}"/>
              </a:ext>
            </a:extLst>
          </p:cNvPr>
          <p:cNvGrpSpPr/>
          <p:nvPr/>
        </p:nvGrpSpPr>
        <p:grpSpPr>
          <a:xfrm>
            <a:off x="2168754" y="580874"/>
            <a:ext cx="6444792" cy="4931421"/>
            <a:chOff x="2365248" y="584042"/>
            <a:chExt cx="6444792" cy="4931421"/>
          </a:xfrm>
        </p:grpSpPr>
        <p:pic>
          <p:nvPicPr>
            <p:cNvPr id="35" name="Picture 34" descr="Graphical user interface, text, application, email&#10;&#10;Description automatically generated">
              <a:extLst>
                <a:ext uri="{FF2B5EF4-FFF2-40B4-BE49-F238E27FC236}">
                  <a16:creationId xmlns:a16="http://schemas.microsoft.com/office/drawing/2014/main" id="{0A249DE8-2B4F-B049-86DF-BCF190E83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5248" y="584042"/>
              <a:ext cx="6440982" cy="4848668"/>
            </a:xfrm>
            <a:prstGeom prst="rect">
              <a:avLst/>
            </a:prstGeom>
          </p:spPr>
        </p:pic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346C170-3DDF-9B48-8F4B-FD823A3DC90D}"/>
                </a:ext>
              </a:extLst>
            </p:cNvPr>
            <p:cNvCxnSpPr>
              <a:cxnSpLocks/>
            </p:cNvCxnSpPr>
            <p:nvPr/>
          </p:nvCxnSpPr>
          <p:spPr>
            <a:xfrm>
              <a:off x="3048000" y="5027783"/>
              <a:ext cx="3730752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4B7176A-CC0E-4C49-81E6-C2C3E2D72137}"/>
                </a:ext>
              </a:extLst>
            </p:cNvPr>
            <p:cNvCxnSpPr>
              <a:cxnSpLocks/>
            </p:cNvCxnSpPr>
            <p:nvPr/>
          </p:nvCxnSpPr>
          <p:spPr>
            <a:xfrm>
              <a:off x="5585739" y="4832711"/>
              <a:ext cx="1193013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8114670-DDE5-3441-B81F-FAE3F61D85E3}"/>
                </a:ext>
              </a:extLst>
            </p:cNvPr>
            <p:cNvCxnSpPr>
              <a:cxnSpLocks/>
            </p:cNvCxnSpPr>
            <p:nvPr/>
          </p:nvCxnSpPr>
          <p:spPr>
            <a:xfrm>
              <a:off x="3048000" y="5210663"/>
              <a:ext cx="2170176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4011E952-69AB-4443-A34F-98E669F49DE1}"/>
                </a:ext>
              </a:extLst>
            </p:cNvPr>
            <p:cNvSpPr/>
            <p:nvPr/>
          </p:nvSpPr>
          <p:spPr>
            <a:xfrm>
              <a:off x="6904482" y="4149959"/>
              <a:ext cx="1905558" cy="136550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928D916-4841-A045-AD9B-1BD72914B5D5}"/>
              </a:ext>
            </a:extLst>
          </p:cNvPr>
          <p:cNvGrpSpPr>
            <a:grpSpLocks noChangeAspect="1"/>
          </p:cNvGrpSpPr>
          <p:nvPr/>
        </p:nvGrpSpPr>
        <p:grpSpPr>
          <a:xfrm>
            <a:off x="320908" y="1345707"/>
            <a:ext cx="8212553" cy="4480560"/>
            <a:chOff x="326289" y="1751393"/>
            <a:chExt cx="8781186" cy="4790792"/>
          </a:xfrm>
        </p:grpSpPr>
        <p:pic>
          <p:nvPicPr>
            <p:cNvPr id="46" name="Picture 45" descr="Graphical user interface, text, application, email&#10;&#10;Description automatically generated">
              <a:extLst>
                <a:ext uri="{FF2B5EF4-FFF2-40B4-BE49-F238E27FC236}">
                  <a16:creationId xmlns:a16="http://schemas.microsoft.com/office/drawing/2014/main" id="{F3E82990-72C0-4F43-8A99-71E4EF5156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6289" y="1751393"/>
              <a:ext cx="8781186" cy="4790792"/>
            </a:xfrm>
            <a:prstGeom prst="rect">
              <a:avLst/>
            </a:prstGeom>
          </p:spPr>
        </p:pic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ED03A2D-8D29-DD4D-B0F7-0DAC6B9C59EF}"/>
                </a:ext>
              </a:extLst>
            </p:cNvPr>
            <p:cNvCxnSpPr>
              <a:cxnSpLocks/>
            </p:cNvCxnSpPr>
            <p:nvPr/>
          </p:nvCxnSpPr>
          <p:spPr>
            <a:xfrm>
              <a:off x="887832" y="4472163"/>
              <a:ext cx="7513218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51663EBC-8D65-EF4A-86BB-487348B9C97F}"/>
                </a:ext>
              </a:extLst>
            </p:cNvPr>
            <p:cNvCxnSpPr>
              <a:cxnSpLocks/>
            </p:cNvCxnSpPr>
            <p:nvPr/>
          </p:nvCxnSpPr>
          <p:spPr>
            <a:xfrm>
              <a:off x="887832" y="4798280"/>
              <a:ext cx="2597988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9873F90-7A8E-403B-931F-AE5BC5943E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28331" y="5784247"/>
            <a:ext cx="2057400" cy="365125"/>
          </a:xfrm>
        </p:spPr>
        <p:txBody>
          <a:bodyPr/>
          <a:lstStyle/>
          <a:p>
            <a:fld id="{99C3FC4C-93A0-44B4-AF58-727102C79E4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446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F52C3F84-809F-0E42-9DF9-1FE9B4A9FBC8}"/>
              </a:ext>
            </a:extLst>
          </p:cNvPr>
          <p:cNvSpPr txBox="1"/>
          <p:nvPr/>
        </p:nvSpPr>
        <p:spPr>
          <a:xfrm>
            <a:off x="518230" y="1090627"/>
            <a:ext cx="810754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00CC"/>
              </a:buClr>
              <a:buSzPct val="70000"/>
              <a:buFont typeface="Wingdings" pitchFamily="2" charset="2"/>
              <a:buChar char="ü"/>
            </a:pPr>
            <a:r>
              <a:rPr lang="en-US" sz="2800"/>
              <a:t>Users with hand or finger injuries cannot use them. </a:t>
            </a:r>
          </a:p>
          <a:p>
            <a:pPr marL="457200" indent="-274320">
              <a:buClr>
                <a:srgbClr val="0000CC"/>
              </a:buClr>
              <a:buSzPct val="70000"/>
              <a:buFont typeface="Wingdings" pitchFamily="2" charset="2"/>
              <a:buChar char="Ø"/>
            </a:pPr>
            <a:r>
              <a:rPr lang="en-US" sz="2400"/>
              <a:t>There are 45,000 amputations annually due to traumatic injuries to the hands and fingers in the US</a:t>
            </a:r>
            <a:r>
              <a:rPr lang="en-US" sz="2400" baseline="30000"/>
              <a:t>[2]</a:t>
            </a:r>
          </a:p>
        </p:txBody>
      </p:sp>
      <p:pic>
        <p:nvPicPr>
          <p:cNvPr id="6" name="Picture 5" descr="A picture containing person, bandage, accessory, blue&#10;&#10;Description automatically generated">
            <a:extLst>
              <a:ext uri="{FF2B5EF4-FFF2-40B4-BE49-F238E27FC236}">
                <a16:creationId xmlns:a16="http://schemas.microsoft.com/office/drawing/2014/main" id="{C4514827-4E79-4F64-AA05-C95ED4703B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388" y="2704168"/>
            <a:ext cx="3154680" cy="210312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F691755-2C69-5B49-842E-9A391E4EDC9F}"/>
              </a:ext>
            </a:extLst>
          </p:cNvPr>
          <p:cNvSpPr txBox="1">
            <a:spLocks/>
          </p:cNvSpPr>
          <p:nvPr/>
        </p:nvSpPr>
        <p:spPr>
          <a:xfrm>
            <a:off x="0" y="360646"/>
            <a:ext cx="9144000" cy="584826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3600"/>
              <a:t>Limitation </a:t>
            </a:r>
            <a:r>
              <a:rPr lang="en-US" altLang="zh-CN" sz="3600"/>
              <a:t>1</a:t>
            </a:r>
            <a:r>
              <a:rPr lang="zh-CN" altLang="en-US" sz="3600"/>
              <a:t> </a:t>
            </a:r>
            <a:r>
              <a:rPr lang="en-US" altLang="zh-CN" sz="3600"/>
              <a:t>(Cont’d)</a:t>
            </a:r>
            <a:endParaRPr lang="en-US" sz="3600"/>
          </a:p>
          <a:p>
            <a:endParaRPr lang="en-US" sz="36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C759DB-C2AD-F54E-8607-3FC66A008780}"/>
              </a:ext>
            </a:extLst>
          </p:cNvPr>
          <p:cNvSpPr txBox="1"/>
          <p:nvPr/>
        </p:nvSpPr>
        <p:spPr>
          <a:xfrm>
            <a:off x="779736" y="5267736"/>
            <a:ext cx="6884276" cy="9144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600"/>
              <a:t>[2] D. B. Reid, K. N. Shah, A. E. </a:t>
            </a:r>
            <a:r>
              <a:rPr lang="en-US" sz="1600" err="1"/>
              <a:t>Eltorai</a:t>
            </a:r>
            <a:r>
              <a:rPr lang="en-US" sz="1600"/>
              <a:t>, C. C. Got, and A. H. Daniels, “Epidemiology of finger amputations in the united states from 1997 to 2016,” Journal of Hand Surgery Global Online, vol. 1, no. 2, pp. 45 – 51, 2019.</a:t>
            </a:r>
          </a:p>
          <a:p>
            <a:endParaRPr lang="en-US" sz="160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7F9809A-0B8E-4344-9D60-767CAE2619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28331" y="5784247"/>
            <a:ext cx="2057400" cy="365125"/>
          </a:xfrm>
        </p:spPr>
        <p:txBody>
          <a:bodyPr/>
          <a:lstStyle/>
          <a:p>
            <a:fld id="{99C3FC4C-93A0-44B4-AF58-727102C79E4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287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CE76102-DF7F-FD45-AEE9-BC5F42710A1A}"/>
              </a:ext>
            </a:extLst>
          </p:cNvPr>
          <p:cNvGrpSpPr>
            <a:grpSpLocks noChangeAspect="1"/>
          </p:cNvGrpSpPr>
          <p:nvPr/>
        </p:nvGrpSpPr>
        <p:grpSpPr>
          <a:xfrm>
            <a:off x="3983649" y="2721843"/>
            <a:ext cx="1176705" cy="1645920"/>
            <a:chOff x="3308192" y="2673595"/>
            <a:chExt cx="2527616" cy="353551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FD74A3A-884E-1947-9733-715FC23B4A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08192" y="2673595"/>
              <a:ext cx="2527616" cy="3535515"/>
            </a:xfrm>
            <a:prstGeom prst="rect">
              <a:avLst/>
            </a:prstGeom>
          </p:spPr>
        </p:pic>
        <p:pic>
          <p:nvPicPr>
            <p:cNvPr id="20" name="Graphic 19" descr="Fingerprint">
              <a:extLst>
                <a:ext uri="{FF2B5EF4-FFF2-40B4-BE49-F238E27FC236}">
                  <a16:creationId xmlns:a16="http://schemas.microsoft.com/office/drawing/2014/main" id="{9A826F32-10F8-2A49-B8C1-EFD6F721AE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757764" y="3822623"/>
              <a:ext cx="513629" cy="530667"/>
            </a:xfrm>
            <a:prstGeom prst="rect">
              <a:avLst/>
            </a:prstGeom>
          </p:spPr>
        </p:pic>
        <p:pic>
          <p:nvPicPr>
            <p:cNvPr id="21" name="Graphic 20" descr="Fingerprint">
              <a:extLst>
                <a:ext uri="{FF2B5EF4-FFF2-40B4-BE49-F238E27FC236}">
                  <a16:creationId xmlns:a16="http://schemas.microsoft.com/office/drawing/2014/main" id="{FAB2F6A6-1B27-0843-A1C1-5630A07069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757764" y="4661125"/>
              <a:ext cx="609135" cy="629341"/>
            </a:xfrm>
            <a:prstGeom prst="rect">
              <a:avLst/>
            </a:prstGeom>
          </p:spPr>
        </p:pic>
        <p:pic>
          <p:nvPicPr>
            <p:cNvPr id="22" name="Graphic 21" descr="Fingerprint">
              <a:extLst>
                <a:ext uri="{FF2B5EF4-FFF2-40B4-BE49-F238E27FC236}">
                  <a16:creationId xmlns:a16="http://schemas.microsoft.com/office/drawing/2014/main" id="{96506C37-F3B1-F444-BAAB-2BE2C7C42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674621" y="4684168"/>
              <a:ext cx="609135" cy="629341"/>
            </a:xfrm>
            <a:prstGeom prst="rect">
              <a:avLst/>
            </a:prstGeom>
          </p:spPr>
        </p:pic>
        <p:pic>
          <p:nvPicPr>
            <p:cNvPr id="23" name="Graphic 22" descr="Fingerprint">
              <a:extLst>
                <a:ext uri="{FF2B5EF4-FFF2-40B4-BE49-F238E27FC236}">
                  <a16:creationId xmlns:a16="http://schemas.microsoft.com/office/drawing/2014/main" id="{9487BD9B-9D04-D343-9F63-7AC3FFC786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432734" y="4176020"/>
              <a:ext cx="513629" cy="530667"/>
            </a:xfrm>
            <a:prstGeom prst="rect">
              <a:avLst/>
            </a:prstGeom>
          </p:spPr>
        </p:pic>
        <p:pic>
          <p:nvPicPr>
            <p:cNvPr id="24" name="Graphic 23" descr="Fingerprint">
              <a:extLst>
                <a:ext uri="{FF2B5EF4-FFF2-40B4-BE49-F238E27FC236}">
                  <a16:creationId xmlns:a16="http://schemas.microsoft.com/office/drawing/2014/main" id="{8E984DA6-5C9C-ED42-90B3-E09017730E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891265" y="3723204"/>
              <a:ext cx="513629" cy="530667"/>
            </a:xfrm>
            <a:prstGeom prst="rect">
              <a:avLst/>
            </a:prstGeom>
          </p:spPr>
        </p:pic>
        <p:pic>
          <p:nvPicPr>
            <p:cNvPr id="25" name="Graphic 24" descr="Fingerprint">
              <a:extLst>
                <a:ext uri="{FF2B5EF4-FFF2-40B4-BE49-F238E27FC236}">
                  <a16:creationId xmlns:a16="http://schemas.microsoft.com/office/drawing/2014/main" id="{6DFBE6D6-26CA-1147-9870-1D14F22F6F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176964" y="4961769"/>
              <a:ext cx="513629" cy="530667"/>
            </a:xfrm>
            <a:prstGeom prst="rect">
              <a:avLst/>
            </a:prstGeom>
          </p:spPr>
        </p:pic>
        <p:pic>
          <p:nvPicPr>
            <p:cNvPr id="26" name="Graphic 25" descr="Fingerprint">
              <a:extLst>
                <a:ext uri="{FF2B5EF4-FFF2-40B4-BE49-F238E27FC236}">
                  <a16:creationId xmlns:a16="http://schemas.microsoft.com/office/drawing/2014/main" id="{53B8E350-FC73-9546-BD15-3DA9507C5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987029" y="4220460"/>
              <a:ext cx="513629" cy="530667"/>
            </a:xfrm>
            <a:prstGeom prst="rect">
              <a:avLst/>
            </a:prstGeom>
          </p:spPr>
        </p:pic>
      </p:grpSp>
      <p:sp>
        <p:nvSpPr>
          <p:cNvPr id="14" name="Title 1">
            <a:extLst>
              <a:ext uri="{FF2B5EF4-FFF2-40B4-BE49-F238E27FC236}">
                <a16:creationId xmlns:a16="http://schemas.microsoft.com/office/drawing/2014/main" id="{6671F603-6166-8943-B081-9A62A366B944}"/>
              </a:ext>
            </a:extLst>
          </p:cNvPr>
          <p:cNvSpPr txBox="1">
            <a:spLocks/>
          </p:cNvSpPr>
          <p:nvPr/>
        </p:nvSpPr>
        <p:spPr>
          <a:xfrm>
            <a:off x="0" y="360646"/>
            <a:ext cx="9144000" cy="584826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3600"/>
              <a:t>Limitation </a:t>
            </a:r>
            <a:r>
              <a:rPr lang="en-US" altLang="zh-CN" sz="3600"/>
              <a:t>2</a:t>
            </a:r>
            <a:r>
              <a:rPr lang="zh-CN" altLang="en-US" sz="3600"/>
              <a:t> </a:t>
            </a:r>
            <a:r>
              <a:rPr lang="en-US" altLang="zh-CN" sz="3600"/>
              <a:t>–</a:t>
            </a:r>
            <a:r>
              <a:rPr lang="zh-CN" altLang="en-US" sz="3600"/>
              <a:t> </a:t>
            </a:r>
            <a:r>
              <a:rPr lang="en-US" altLang="zh-CN" sz="3600"/>
              <a:t>Bring</a:t>
            </a:r>
            <a:r>
              <a:rPr lang="zh-CN" altLang="en-US" sz="3600"/>
              <a:t> </a:t>
            </a:r>
            <a:r>
              <a:rPr lang="en-US" altLang="zh-CN" sz="3600"/>
              <a:t>Privacy</a:t>
            </a:r>
            <a:r>
              <a:rPr lang="zh-CN" altLang="en-US" sz="3600"/>
              <a:t> </a:t>
            </a:r>
            <a:r>
              <a:rPr lang="en-US" altLang="zh-CN" sz="3600"/>
              <a:t>Concerns</a:t>
            </a:r>
            <a:endParaRPr lang="en-US" sz="3600"/>
          </a:p>
          <a:p>
            <a:endParaRPr lang="en-US" sz="36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FA7AA80-219B-264F-91BB-7BA0E499E29F}"/>
              </a:ext>
            </a:extLst>
          </p:cNvPr>
          <p:cNvSpPr txBox="1"/>
          <p:nvPr/>
        </p:nvSpPr>
        <p:spPr>
          <a:xfrm>
            <a:off x="518230" y="1090627"/>
            <a:ext cx="780890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00CC"/>
              </a:buClr>
              <a:buSzPct val="70000"/>
              <a:buFont typeface="Wingdings" pitchFamily="2" charset="2"/>
              <a:buChar char="ü"/>
            </a:pPr>
            <a:r>
              <a:rPr lang="en-US" altLang="zh-CN" sz="2800" dirty="0"/>
              <a:t>Touches</a:t>
            </a:r>
            <a:r>
              <a:rPr lang="zh-CN" altLang="en-US" sz="2800" dirty="0"/>
              <a:t> </a:t>
            </a:r>
            <a:r>
              <a:rPr lang="en-US" altLang="zh-CN" sz="2800" dirty="0"/>
              <a:t>with</a:t>
            </a:r>
            <a:r>
              <a:rPr lang="zh-CN" altLang="en-US" sz="2800" dirty="0"/>
              <a:t> </a:t>
            </a:r>
            <a:r>
              <a:rPr lang="en-US" altLang="zh-CN" sz="2800" dirty="0"/>
              <a:t>finger</a:t>
            </a:r>
            <a:r>
              <a:rPr lang="zh-CN" altLang="en-US" sz="2800" dirty="0"/>
              <a:t> </a:t>
            </a:r>
            <a:r>
              <a:rPr lang="en-US" altLang="zh-CN" sz="2800" dirty="0"/>
              <a:t>may</a:t>
            </a:r>
            <a:r>
              <a:rPr lang="zh-CN" altLang="en-US" sz="2800" dirty="0"/>
              <a:t> </a:t>
            </a:r>
            <a:r>
              <a:rPr lang="en-US" altLang="zh-CN" sz="2800" dirty="0"/>
              <a:t>disclose</a:t>
            </a:r>
            <a:r>
              <a:rPr lang="zh-CN" altLang="en-US" sz="2800" dirty="0"/>
              <a:t> </a:t>
            </a:r>
            <a:r>
              <a:rPr lang="en-US" altLang="zh-CN" sz="2800" dirty="0"/>
              <a:t>f</a:t>
            </a:r>
            <a:r>
              <a:rPr lang="en-US" sz="2800" dirty="0"/>
              <a:t>ingerprint </a:t>
            </a:r>
          </a:p>
          <a:p>
            <a:pPr marL="457200" indent="-274320">
              <a:buClr>
                <a:srgbClr val="0000CC"/>
              </a:buClr>
              <a:buSzPct val="70000"/>
              <a:buFont typeface="Wingdings" pitchFamily="2" charset="2"/>
              <a:buChar char="Ø"/>
            </a:pPr>
            <a:r>
              <a:rPr lang="en-US" altLang="zh-CN" sz="2400" dirty="0"/>
              <a:t>Touch-screen</a:t>
            </a:r>
            <a:r>
              <a:rPr lang="zh-CN" altLang="en-US" sz="2400" dirty="0"/>
              <a:t> </a:t>
            </a:r>
            <a:r>
              <a:rPr lang="en-US" altLang="zh-CN" sz="2400" dirty="0"/>
              <a:t>PIN</a:t>
            </a:r>
            <a:r>
              <a:rPr lang="zh-CN" altLang="en-US" sz="2400" dirty="0"/>
              <a:t> </a:t>
            </a:r>
            <a:r>
              <a:rPr lang="en-US" altLang="zh-CN" sz="2400" dirty="0"/>
              <a:t>entry</a:t>
            </a:r>
            <a:r>
              <a:rPr lang="zh-CN" altLang="en-US" sz="2400" dirty="0"/>
              <a:t> </a:t>
            </a:r>
            <a:r>
              <a:rPr lang="en-US" altLang="zh-CN" sz="2400" dirty="0"/>
              <a:t>systems</a:t>
            </a:r>
            <a:r>
              <a:rPr lang="zh-CN" altLang="en-US" sz="2400" dirty="0"/>
              <a:t> </a:t>
            </a:r>
            <a:r>
              <a:rPr lang="en-US" altLang="zh-CN" sz="2400" dirty="0"/>
              <a:t>may</a:t>
            </a:r>
            <a:r>
              <a:rPr lang="zh-CN" altLang="en-US" sz="2400" dirty="0"/>
              <a:t> </a:t>
            </a:r>
            <a:r>
              <a:rPr lang="en-US" altLang="zh-CN" sz="2400" dirty="0"/>
              <a:t>suffer</a:t>
            </a:r>
            <a:r>
              <a:rPr lang="zh-CN" altLang="en-US" sz="2400" dirty="0"/>
              <a:t> </a:t>
            </a:r>
            <a:r>
              <a:rPr lang="en-US" altLang="zh-CN" sz="2400" dirty="0"/>
              <a:t>from</a:t>
            </a:r>
            <a:r>
              <a:rPr lang="zh-CN" altLang="en-US" sz="2400" dirty="0"/>
              <a:t> </a:t>
            </a:r>
            <a:r>
              <a:rPr lang="en-US" altLang="zh-CN" sz="2400" i="1" dirty="0">
                <a:solidFill>
                  <a:srgbClr val="FF0000"/>
                </a:solidFill>
              </a:rPr>
              <a:t>smudge</a:t>
            </a:r>
            <a:r>
              <a:rPr lang="zh-CN" altLang="en-US" sz="2400" i="1" dirty="0">
                <a:solidFill>
                  <a:srgbClr val="FF0000"/>
                </a:solidFill>
              </a:rPr>
              <a:t> </a:t>
            </a:r>
            <a:r>
              <a:rPr lang="en-US" altLang="zh-CN" sz="2400" i="1" dirty="0">
                <a:solidFill>
                  <a:srgbClr val="FF0000"/>
                </a:solidFill>
              </a:rPr>
              <a:t>attacks</a:t>
            </a:r>
            <a:r>
              <a:rPr lang="en-US" altLang="zh-CN" sz="2400" dirty="0"/>
              <a:t>,</a:t>
            </a:r>
            <a:r>
              <a:rPr lang="zh-CN" altLang="en-US" sz="2400" dirty="0"/>
              <a:t> </a:t>
            </a:r>
            <a:r>
              <a:rPr lang="en-US" altLang="zh-CN" sz="2400" dirty="0"/>
              <a:t>i.e.,</a:t>
            </a:r>
            <a:r>
              <a:rPr lang="zh-CN" altLang="en-US" sz="2400" dirty="0"/>
              <a:t> </a:t>
            </a:r>
            <a:r>
              <a:rPr lang="en-US" altLang="zh-CN" sz="2400" dirty="0"/>
              <a:t>an attacker</a:t>
            </a:r>
            <a:r>
              <a:rPr lang="zh-CN" altLang="en-US" sz="2400" dirty="0"/>
              <a:t> </a:t>
            </a:r>
            <a:r>
              <a:rPr lang="en-US" altLang="zh-CN" sz="2400" dirty="0"/>
              <a:t>extracts sensitive information about recent user input</a:t>
            </a:r>
            <a:r>
              <a:rPr lang="zh-CN" altLang="en-US" sz="2400" dirty="0"/>
              <a:t> </a:t>
            </a:r>
            <a:r>
              <a:rPr lang="en-US" altLang="zh-CN" sz="2400" dirty="0"/>
              <a:t>using</a:t>
            </a:r>
            <a:r>
              <a:rPr lang="zh-CN" altLang="en-US" sz="2400" dirty="0"/>
              <a:t> </a:t>
            </a:r>
            <a:r>
              <a:rPr lang="en-US" altLang="zh-CN" sz="2400" dirty="0"/>
              <a:t>smudges</a:t>
            </a:r>
            <a:r>
              <a:rPr lang="zh-CN" altLang="en-US" sz="2400" dirty="0"/>
              <a:t> </a:t>
            </a:r>
            <a:r>
              <a:rPr lang="en-US" altLang="zh-CN" sz="2400" dirty="0"/>
              <a:t>(oily residues)</a:t>
            </a: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8A3B5CEA-380A-804F-BEC3-2FE642936CE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40" y="4353061"/>
            <a:ext cx="1048049" cy="904761"/>
          </a:xfrm>
          <a:prstGeom prst="rect">
            <a:avLst/>
          </a:prstGeom>
        </p:spPr>
      </p:pic>
      <p:sp>
        <p:nvSpPr>
          <p:cNvPr id="17" name="Horizontal Scroll 16">
            <a:extLst>
              <a:ext uri="{FF2B5EF4-FFF2-40B4-BE49-F238E27FC236}">
                <a16:creationId xmlns:a16="http://schemas.microsoft.com/office/drawing/2014/main" id="{62EB2923-D4EA-6844-858B-EA43C5B70954}"/>
              </a:ext>
            </a:extLst>
          </p:cNvPr>
          <p:cNvSpPr/>
          <p:nvPr/>
        </p:nvSpPr>
        <p:spPr>
          <a:xfrm>
            <a:off x="1196813" y="4353061"/>
            <a:ext cx="6444832" cy="1606965"/>
          </a:xfrm>
          <a:prstGeom prst="horizont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rgbClr val="0000CC"/>
                </a:solidFill>
                <a:ea typeface="SimSun" charset="0"/>
              </a:rPr>
              <a:t>Develop</a:t>
            </a:r>
            <a:r>
              <a:rPr lang="zh-CN" altLang="en-US" sz="2400">
                <a:solidFill>
                  <a:srgbClr val="0000CC"/>
                </a:solidFill>
                <a:ea typeface="SimSun" charset="0"/>
              </a:rPr>
              <a:t> </a:t>
            </a:r>
            <a:r>
              <a:rPr lang="en-US" altLang="zh-CN" sz="2400">
                <a:solidFill>
                  <a:srgbClr val="0000CC"/>
                </a:solidFill>
                <a:ea typeface="SimSun" charset="0"/>
              </a:rPr>
              <a:t>a</a:t>
            </a:r>
            <a:r>
              <a:rPr lang="zh-CN" altLang="en-US" sz="2400">
                <a:solidFill>
                  <a:srgbClr val="0000CC"/>
                </a:solidFill>
                <a:ea typeface="SimSun" charset="0"/>
              </a:rPr>
              <a:t> </a:t>
            </a:r>
            <a:r>
              <a:rPr lang="en-US" altLang="zh-CN" sz="2400">
                <a:solidFill>
                  <a:srgbClr val="0000CC"/>
                </a:solidFill>
                <a:ea typeface="SimSun" charset="0"/>
              </a:rPr>
              <a:t>scheme</a:t>
            </a:r>
            <a:r>
              <a:rPr lang="zh-CN" altLang="en-US" sz="2400">
                <a:solidFill>
                  <a:srgbClr val="0000CC"/>
                </a:solidFill>
                <a:ea typeface="SimSun" charset="0"/>
              </a:rPr>
              <a:t> </a:t>
            </a:r>
            <a:r>
              <a:rPr lang="en-US" altLang="zh-CN" sz="2400">
                <a:solidFill>
                  <a:srgbClr val="0000CC"/>
                </a:solidFill>
                <a:ea typeface="SimSun" charset="0"/>
              </a:rPr>
              <a:t>that</a:t>
            </a:r>
            <a:r>
              <a:rPr lang="zh-CN" altLang="en-US" sz="2400">
                <a:solidFill>
                  <a:srgbClr val="0000CC"/>
                </a:solidFill>
                <a:ea typeface="SimSun" charset="0"/>
              </a:rPr>
              <a:t> </a:t>
            </a:r>
            <a:r>
              <a:rPr lang="en-US" altLang="zh-CN" sz="2400">
                <a:solidFill>
                  <a:srgbClr val="0000CC"/>
                </a:solidFill>
                <a:ea typeface="SimSun" charset="0"/>
              </a:rPr>
              <a:t>(1)</a:t>
            </a:r>
            <a:r>
              <a:rPr lang="zh-CN" altLang="en-US" sz="2400">
                <a:solidFill>
                  <a:srgbClr val="0000CC"/>
                </a:solidFill>
                <a:ea typeface="SimSun" charset="0"/>
              </a:rPr>
              <a:t> </a:t>
            </a:r>
            <a:r>
              <a:rPr lang="en-US" altLang="zh-CN" sz="2400">
                <a:solidFill>
                  <a:srgbClr val="0000CC"/>
                </a:solidFill>
                <a:ea typeface="SimSun" charset="0"/>
              </a:rPr>
              <a:t>works</a:t>
            </a:r>
            <a:r>
              <a:rPr lang="zh-CN" altLang="en-US" sz="2400">
                <a:solidFill>
                  <a:srgbClr val="0000CC"/>
                </a:solidFill>
                <a:ea typeface="SimSun" charset="0"/>
              </a:rPr>
              <a:t> </a:t>
            </a:r>
            <a:r>
              <a:rPr lang="en-US" altLang="zh-CN" sz="2400">
                <a:solidFill>
                  <a:srgbClr val="0000CC"/>
                </a:solidFill>
                <a:ea typeface="SimSun" charset="0"/>
              </a:rPr>
              <a:t>for</a:t>
            </a:r>
            <a:r>
              <a:rPr lang="zh-CN" altLang="en-US" sz="2400">
                <a:solidFill>
                  <a:srgbClr val="0000CC"/>
                </a:solidFill>
                <a:ea typeface="SimSun" charset="0"/>
              </a:rPr>
              <a:t> </a:t>
            </a:r>
            <a:r>
              <a:rPr lang="en-US" altLang="zh-CN" sz="2400">
                <a:solidFill>
                  <a:srgbClr val="0000CC"/>
                </a:solidFill>
                <a:ea typeface="SimSun" charset="0"/>
              </a:rPr>
              <a:t>people</a:t>
            </a:r>
            <a:r>
              <a:rPr lang="zh-CN" altLang="en-US" sz="2400">
                <a:solidFill>
                  <a:srgbClr val="0000CC"/>
                </a:solidFill>
                <a:ea typeface="SimSun" charset="0"/>
              </a:rPr>
              <a:t> </a:t>
            </a:r>
            <a:r>
              <a:rPr lang="en-US" altLang="zh-CN" sz="2400">
                <a:solidFill>
                  <a:srgbClr val="0000CC"/>
                </a:solidFill>
                <a:ea typeface="SimSun" charset="0"/>
              </a:rPr>
              <a:t>including</a:t>
            </a:r>
            <a:r>
              <a:rPr lang="zh-CN" altLang="en-US" sz="2400">
                <a:solidFill>
                  <a:srgbClr val="0000CC"/>
                </a:solidFill>
                <a:ea typeface="SimSun" charset="0"/>
              </a:rPr>
              <a:t> </a:t>
            </a:r>
            <a:r>
              <a:rPr lang="en-US" altLang="zh-CN" sz="2400">
                <a:solidFill>
                  <a:srgbClr val="0000CC"/>
                </a:solidFill>
                <a:ea typeface="SimSun" charset="0"/>
              </a:rPr>
              <a:t>who</a:t>
            </a:r>
            <a:r>
              <a:rPr lang="zh-CN" altLang="en-US" sz="2400">
                <a:solidFill>
                  <a:srgbClr val="0000CC"/>
                </a:solidFill>
                <a:ea typeface="SimSun" charset="0"/>
              </a:rPr>
              <a:t> </a:t>
            </a:r>
            <a:r>
              <a:rPr lang="en-US" altLang="zh-CN" sz="2400">
                <a:solidFill>
                  <a:srgbClr val="0000CC"/>
                </a:solidFill>
                <a:ea typeface="SimSun" charset="0"/>
              </a:rPr>
              <a:t>cannot</a:t>
            </a:r>
            <a:r>
              <a:rPr lang="zh-CN" altLang="en-US" sz="2400">
                <a:solidFill>
                  <a:srgbClr val="0000CC"/>
                </a:solidFill>
                <a:ea typeface="SimSun" charset="0"/>
              </a:rPr>
              <a:t> </a:t>
            </a:r>
            <a:r>
              <a:rPr lang="en-US" altLang="zh-CN" sz="2400">
                <a:solidFill>
                  <a:srgbClr val="0000CC"/>
                </a:solidFill>
                <a:ea typeface="SimSun" charset="0"/>
              </a:rPr>
              <a:t>use</a:t>
            </a:r>
            <a:r>
              <a:rPr lang="zh-CN" altLang="en-US" sz="2400">
                <a:solidFill>
                  <a:srgbClr val="0000CC"/>
                </a:solidFill>
                <a:ea typeface="SimSun" charset="0"/>
              </a:rPr>
              <a:t> </a:t>
            </a:r>
            <a:r>
              <a:rPr lang="en-US" altLang="zh-CN" sz="2400">
                <a:solidFill>
                  <a:srgbClr val="0000CC"/>
                </a:solidFill>
                <a:ea typeface="SimSun" charset="0"/>
              </a:rPr>
              <a:t>fingers</a:t>
            </a:r>
            <a:r>
              <a:rPr lang="zh-CN" altLang="en-US" sz="2400">
                <a:solidFill>
                  <a:srgbClr val="0000CC"/>
                </a:solidFill>
                <a:ea typeface="SimSun" charset="0"/>
              </a:rPr>
              <a:t> </a:t>
            </a:r>
            <a:r>
              <a:rPr lang="en-US" altLang="zh-CN" sz="2400">
                <a:solidFill>
                  <a:srgbClr val="0000CC"/>
                </a:solidFill>
                <a:ea typeface="SimSun" charset="0"/>
              </a:rPr>
              <a:t>for</a:t>
            </a:r>
            <a:r>
              <a:rPr lang="zh-CN" altLang="en-US" sz="2400">
                <a:solidFill>
                  <a:srgbClr val="0000CC"/>
                </a:solidFill>
                <a:ea typeface="SimSun" charset="0"/>
              </a:rPr>
              <a:t> </a:t>
            </a:r>
            <a:r>
              <a:rPr lang="en-US" altLang="zh-CN" sz="2400">
                <a:solidFill>
                  <a:srgbClr val="0000CC"/>
                </a:solidFill>
                <a:ea typeface="SimSun" charset="0"/>
              </a:rPr>
              <a:t>typing;</a:t>
            </a:r>
            <a:r>
              <a:rPr lang="zh-CN" altLang="en-US" sz="2400">
                <a:solidFill>
                  <a:srgbClr val="0000CC"/>
                </a:solidFill>
                <a:ea typeface="SimSun" charset="0"/>
              </a:rPr>
              <a:t> </a:t>
            </a:r>
            <a:r>
              <a:rPr lang="en-US" altLang="zh-CN" sz="2400">
                <a:solidFill>
                  <a:srgbClr val="0000CC"/>
                </a:solidFill>
                <a:ea typeface="SimSun" charset="0"/>
              </a:rPr>
              <a:t>and</a:t>
            </a:r>
            <a:r>
              <a:rPr lang="zh-CN" altLang="en-US" sz="2400">
                <a:solidFill>
                  <a:srgbClr val="0000CC"/>
                </a:solidFill>
                <a:ea typeface="SimSun" charset="0"/>
              </a:rPr>
              <a:t> </a:t>
            </a:r>
            <a:r>
              <a:rPr lang="en-US" altLang="zh-CN" sz="2400">
                <a:solidFill>
                  <a:srgbClr val="0000CC"/>
                </a:solidFill>
                <a:ea typeface="SimSun" charset="0"/>
              </a:rPr>
              <a:t>(2)</a:t>
            </a:r>
            <a:r>
              <a:rPr lang="zh-CN" altLang="en-US" sz="2400">
                <a:solidFill>
                  <a:srgbClr val="0000CC"/>
                </a:solidFill>
                <a:ea typeface="SimSun" charset="0"/>
              </a:rPr>
              <a:t> </a:t>
            </a:r>
            <a:r>
              <a:rPr lang="en-US" altLang="zh-CN" sz="2400">
                <a:solidFill>
                  <a:srgbClr val="0000CC"/>
                </a:solidFill>
                <a:ea typeface="SimSun" charset="0"/>
              </a:rPr>
              <a:t>mitigates</a:t>
            </a:r>
            <a:r>
              <a:rPr lang="zh-CN" altLang="en-US" sz="2400">
                <a:solidFill>
                  <a:srgbClr val="0000CC"/>
                </a:solidFill>
                <a:ea typeface="SimSun" charset="0"/>
              </a:rPr>
              <a:t> </a:t>
            </a:r>
            <a:r>
              <a:rPr lang="en-US" altLang="zh-CN" sz="2400">
                <a:solidFill>
                  <a:srgbClr val="0000CC"/>
                </a:solidFill>
                <a:ea typeface="SimSun" charset="0"/>
              </a:rPr>
              <a:t>privacy</a:t>
            </a:r>
            <a:r>
              <a:rPr lang="zh-CN" altLang="en-US" sz="2400">
                <a:solidFill>
                  <a:srgbClr val="0000CC"/>
                </a:solidFill>
                <a:ea typeface="SimSun" charset="0"/>
              </a:rPr>
              <a:t> </a:t>
            </a:r>
            <a:r>
              <a:rPr lang="en-US" altLang="zh-CN" sz="2400">
                <a:solidFill>
                  <a:srgbClr val="0000CC"/>
                </a:solidFill>
                <a:ea typeface="SimSun" charset="0"/>
              </a:rPr>
              <a:t>disclosure</a:t>
            </a:r>
            <a:r>
              <a:rPr lang="zh-CN" altLang="en-US" sz="2400">
                <a:solidFill>
                  <a:srgbClr val="0000CC"/>
                </a:solidFill>
                <a:ea typeface="SimSun" charset="0"/>
              </a:rPr>
              <a:t> </a:t>
            </a:r>
            <a:r>
              <a:rPr lang="en-US" altLang="zh-CN" sz="2400">
                <a:solidFill>
                  <a:srgbClr val="0000CC"/>
                </a:solidFill>
                <a:ea typeface="SimSun" charset="0"/>
              </a:rPr>
              <a:t>risks</a:t>
            </a:r>
            <a:endParaRPr lang="en-US" sz="2400">
              <a:solidFill>
                <a:srgbClr val="0000CC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5CF1A6-50B9-470B-972D-3D26E607F1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28331" y="5784247"/>
            <a:ext cx="2057400" cy="365125"/>
          </a:xfrm>
        </p:spPr>
        <p:txBody>
          <a:bodyPr/>
          <a:lstStyle/>
          <a:p>
            <a:fld id="{99C3FC4C-93A0-44B4-AF58-727102C79E4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403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">
            <a:extLst>
              <a:ext uri="{FF2B5EF4-FFF2-40B4-BE49-F238E27FC236}">
                <a16:creationId xmlns:a16="http://schemas.microsoft.com/office/drawing/2014/main" id="{C8345301-473F-0040-AD2C-F47ED14A96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998" y="3151238"/>
            <a:ext cx="4058894" cy="24688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D049A75-EF0D-497F-B076-6EE1BC7B22CE}"/>
              </a:ext>
            </a:extLst>
          </p:cNvPr>
          <p:cNvSpPr txBox="1"/>
          <p:nvPr/>
        </p:nvSpPr>
        <p:spPr>
          <a:xfrm>
            <a:off x="592678" y="1109934"/>
            <a:ext cx="77249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00CC"/>
              </a:buClr>
              <a:buSzPct val="70000"/>
              <a:buFont typeface="Wingdings" pitchFamily="2" charset="2"/>
              <a:buChar char="ü"/>
            </a:pPr>
            <a:r>
              <a:rPr lang="en-US" altLang="zh-CN" sz="2800">
                <a:solidFill>
                  <a:srgbClr val="FF0000"/>
                </a:solidFill>
              </a:rPr>
              <a:t>Expensive</a:t>
            </a:r>
            <a:r>
              <a:rPr lang="en-US" altLang="zh-CN" sz="2800"/>
              <a:t>:</a:t>
            </a:r>
            <a:r>
              <a:rPr lang="zh-CN" altLang="en-US" sz="2800"/>
              <a:t> </a:t>
            </a:r>
            <a:r>
              <a:rPr lang="en-US" altLang="zh-CN" sz="2800"/>
              <a:t>dedicated</a:t>
            </a:r>
            <a:r>
              <a:rPr lang="zh-CN" altLang="en-US" sz="2800"/>
              <a:t> </a:t>
            </a:r>
            <a:r>
              <a:rPr lang="en-US" altLang="zh-CN" sz="2800"/>
              <a:t>user</a:t>
            </a:r>
            <a:r>
              <a:rPr lang="zh-CN" altLang="en-US" sz="2800"/>
              <a:t> </a:t>
            </a:r>
            <a:r>
              <a:rPr lang="en-US" altLang="zh-CN" sz="2800"/>
              <a:t>interface</a:t>
            </a:r>
            <a:r>
              <a:rPr lang="zh-CN" altLang="en-US" sz="2800"/>
              <a:t> </a:t>
            </a:r>
            <a:r>
              <a:rPr lang="en-US" altLang="zh-CN" sz="2800"/>
              <a:t>+</a:t>
            </a:r>
            <a:r>
              <a:rPr lang="zh-CN" altLang="en-US" sz="2800"/>
              <a:t> </a:t>
            </a:r>
            <a:r>
              <a:rPr lang="en-US" altLang="zh-CN" sz="2800"/>
              <a:t>a</a:t>
            </a:r>
            <a:r>
              <a:rPr lang="zh-CN" altLang="en-US" sz="2800"/>
              <a:t> </a:t>
            </a:r>
            <a:r>
              <a:rPr lang="en-US" altLang="zh-CN" sz="2800"/>
              <a:t>database</a:t>
            </a:r>
            <a:r>
              <a:rPr lang="zh-CN" altLang="en-US" sz="2800"/>
              <a:t> </a:t>
            </a:r>
            <a:r>
              <a:rPr lang="en-US" altLang="zh-CN" sz="2800"/>
              <a:t>for</a:t>
            </a:r>
            <a:r>
              <a:rPr lang="zh-CN" altLang="en-US" sz="2800"/>
              <a:t> </a:t>
            </a:r>
            <a:r>
              <a:rPr lang="en-US" altLang="zh-CN" sz="2800"/>
              <a:t>all</a:t>
            </a:r>
            <a:r>
              <a:rPr lang="zh-CN" altLang="en-US" sz="2800"/>
              <a:t> </a:t>
            </a:r>
            <a:r>
              <a:rPr lang="en-US" altLang="zh-CN" sz="2800"/>
              <a:t>users</a:t>
            </a:r>
          </a:p>
          <a:p>
            <a:pPr marL="285750" indent="-285750">
              <a:buClr>
                <a:srgbClr val="0000CC"/>
              </a:buClr>
              <a:buSzPct val="70000"/>
              <a:buFont typeface="Wingdings" pitchFamily="2" charset="2"/>
              <a:buChar char="ü"/>
            </a:pPr>
            <a:r>
              <a:rPr lang="en-US" altLang="zh-CN" sz="2800">
                <a:solidFill>
                  <a:srgbClr val="FF0000"/>
                </a:solidFill>
              </a:rPr>
              <a:t>Consequence</a:t>
            </a:r>
            <a:r>
              <a:rPr lang="zh-CN" altLang="en-US" sz="2800">
                <a:solidFill>
                  <a:srgbClr val="FF0000"/>
                </a:solidFill>
              </a:rPr>
              <a:t> </a:t>
            </a:r>
            <a:r>
              <a:rPr lang="en-US" altLang="zh-CN" sz="2800">
                <a:solidFill>
                  <a:srgbClr val="FF0000"/>
                </a:solidFill>
              </a:rPr>
              <a:t>is</a:t>
            </a:r>
            <a:r>
              <a:rPr lang="zh-CN" altLang="en-US" sz="2800">
                <a:solidFill>
                  <a:srgbClr val="FF0000"/>
                </a:solidFill>
              </a:rPr>
              <a:t> </a:t>
            </a:r>
            <a:r>
              <a:rPr lang="en-US" altLang="zh-CN" sz="2800">
                <a:solidFill>
                  <a:srgbClr val="FF0000"/>
                </a:solidFill>
              </a:rPr>
              <a:t>serious</a:t>
            </a:r>
            <a:r>
              <a:rPr lang="zh-CN" altLang="en-US" sz="2800">
                <a:solidFill>
                  <a:srgbClr val="FF0000"/>
                </a:solidFill>
              </a:rPr>
              <a:t> </a:t>
            </a:r>
            <a:r>
              <a:rPr lang="en-US" altLang="zh-CN" sz="2800"/>
              <a:t>if</a:t>
            </a:r>
            <a:r>
              <a:rPr lang="zh-CN" altLang="en-US" sz="2800"/>
              <a:t> </a:t>
            </a:r>
            <a:r>
              <a:rPr lang="en-US" sz="2800"/>
              <a:t>sensitive biometric information</a:t>
            </a:r>
            <a:r>
              <a:rPr lang="zh-CN" altLang="en-US" sz="2800"/>
              <a:t> </a:t>
            </a:r>
            <a:r>
              <a:rPr lang="en-US" altLang="zh-CN" sz="2800"/>
              <a:t>is</a:t>
            </a:r>
            <a:r>
              <a:rPr lang="zh-CN" altLang="en-US" sz="2800"/>
              <a:t> </a:t>
            </a:r>
            <a:r>
              <a:rPr lang="en-US" altLang="zh-CN" sz="2800"/>
              <a:t>d</a:t>
            </a:r>
            <a:r>
              <a:rPr lang="en-US" sz="2800"/>
              <a:t>isclose</a:t>
            </a:r>
            <a:r>
              <a:rPr lang="en-US" altLang="zh-CN" sz="2800"/>
              <a:t>d</a:t>
            </a:r>
            <a:endParaRPr lang="en-US" sz="280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0EE262F-3219-A842-9E8B-C7A8F6319D6E}"/>
              </a:ext>
            </a:extLst>
          </p:cNvPr>
          <p:cNvSpPr txBox="1">
            <a:spLocks/>
          </p:cNvSpPr>
          <p:nvPr/>
        </p:nvSpPr>
        <p:spPr>
          <a:xfrm>
            <a:off x="0" y="360646"/>
            <a:ext cx="9144000" cy="584826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zh-CN" sz="3600"/>
              <a:t>What</a:t>
            </a:r>
            <a:r>
              <a:rPr lang="zh-CN" altLang="en-US" sz="3600"/>
              <a:t> </a:t>
            </a:r>
            <a:r>
              <a:rPr lang="en-US" altLang="zh-CN" sz="3600"/>
              <a:t>About</a:t>
            </a:r>
            <a:r>
              <a:rPr lang="zh-CN" altLang="en-US" sz="3600"/>
              <a:t> </a:t>
            </a:r>
            <a:r>
              <a:rPr lang="en-US" altLang="zh-CN" sz="3600"/>
              <a:t>Biometric</a:t>
            </a:r>
            <a:r>
              <a:rPr lang="zh-CN" altLang="en-US" sz="3600"/>
              <a:t> </a:t>
            </a:r>
            <a:r>
              <a:rPr lang="en-US" altLang="zh-CN" sz="3600"/>
              <a:t>Authentication?</a:t>
            </a:r>
            <a:r>
              <a:rPr lang="zh-CN" altLang="en-US" sz="3600"/>
              <a:t> </a:t>
            </a:r>
            <a:endParaRPr lang="en-US" sz="3600"/>
          </a:p>
          <a:p>
            <a:endParaRPr lang="en-US" sz="360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FF2A09B-720E-4596-AEA0-7F74BFEEDE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28331" y="5784247"/>
            <a:ext cx="2057400" cy="365125"/>
          </a:xfrm>
        </p:spPr>
        <p:txBody>
          <a:bodyPr/>
          <a:lstStyle/>
          <a:p>
            <a:fld id="{99C3FC4C-93A0-44B4-AF58-727102C79E4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03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D3489BA-116D-264D-8861-B504C46402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830" y="3420950"/>
            <a:ext cx="1511300" cy="1587500"/>
          </a:xfrm>
          <a:prstGeom prst="rect">
            <a:avLst/>
          </a:prstGeom>
        </p:spPr>
      </p:pic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6A6CE665-3DCB-AF4B-8DE4-D0B489AD0C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9916" y="1794227"/>
            <a:ext cx="2501347" cy="2286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D049A75-EF0D-497F-B076-6EE1BC7B22CE}"/>
              </a:ext>
            </a:extLst>
          </p:cNvPr>
          <p:cNvSpPr txBox="1"/>
          <p:nvPr/>
        </p:nvSpPr>
        <p:spPr>
          <a:xfrm>
            <a:off x="592678" y="1109936"/>
            <a:ext cx="77249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00CC"/>
              </a:buClr>
              <a:buSzPct val="70000"/>
              <a:buFont typeface="Wingdings" pitchFamily="2" charset="2"/>
              <a:buChar char="ü"/>
            </a:pPr>
            <a:r>
              <a:rPr lang="en-US" altLang="zh-CN" sz="2800"/>
              <a:t>Correlate</a:t>
            </a:r>
            <a:r>
              <a:rPr lang="zh-CN" altLang="en-US" sz="2800"/>
              <a:t> </a:t>
            </a:r>
            <a:r>
              <a:rPr lang="en-US" altLang="zh-CN" sz="2800"/>
              <a:t>the</a:t>
            </a:r>
            <a:r>
              <a:rPr lang="zh-CN" altLang="en-US" sz="2800"/>
              <a:t> </a:t>
            </a:r>
            <a:r>
              <a:rPr lang="en-US" altLang="zh-CN" sz="2800"/>
              <a:t>position</a:t>
            </a:r>
            <a:r>
              <a:rPr lang="zh-CN" altLang="en-US" sz="2800"/>
              <a:t> </a:t>
            </a:r>
            <a:r>
              <a:rPr lang="en-US" altLang="zh-CN" sz="2800"/>
              <a:t>of</a:t>
            </a:r>
            <a:r>
              <a:rPr lang="zh-CN" altLang="en-US" sz="2800"/>
              <a:t> </a:t>
            </a:r>
            <a:r>
              <a:rPr lang="en-US" altLang="zh-CN" sz="2800"/>
              <a:t>user’s</a:t>
            </a:r>
            <a:r>
              <a:rPr lang="zh-CN" altLang="en-US" sz="2800"/>
              <a:t> </a:t>
            </a:r>
            <a:r>
              <a:rPr lang="en-US" altLang="zh-CN" sz="2800"/>
              <a:t>gaze</a:t>
            </a:r>
            <a:r>
              <a:rPr lang="zh-CN" altLang="en-US" sz="2800"/>
              <a:t> </a:t>
            </a:r>
            <a:r>
              <a:rPr lang="en-US" altLang="zh-CN" sz="2800"/>
              <a:t>on</a:t>
            </a:r>
            <a:r>
              <a:rPr lang="zh-CN" altLang="en-US" sz="2800"/>
              <a:t> </a:t>
            </a:r>
            <a:r>
              <a:rPr lang="en-US" altLang="zh-CN" sz="2800"/>
              <a:t>screen</a:t>
            </a:r>
            <a:r>
              <a:rPr lang="zh-CN" altLang="en-US" sz="2800"/>
              <a:t> </a:t>
            </a:r>
            <a:r>
              <a:rPr lang="en-US" altLang="zh-CN" sz="2800"/>
              <a:t>to</a:t>
            </a:r>
            <a:r>
              <a:rPr lang="zh-CN" altLang="en-US" sz="2800"/>
              <a:t> </a:t>
            </a:r>
            <a:r>
              <a:rPr lang="en-US" altLang="zh-CN" sz="2800"/>
              <a:t>a</a:t>
            </a:r>
            <a:r>
              <a:rPr lang="zh-CN" altLang="en-US" sz="2800"/>
              <a:t> </a:t>
            </a:r>
            <a:r>
              <a:rPr lang="en-US" altLang="zh-CN" sz="2800"/>
              <a:t>digit</a:t>
            </a:r>
            <a:r>
              <a:rPr lang="zh-CN" altLang="en-US" sz="2800"/>
              <a:t> </a:t>
            </a:r>
            <a:r>
              <a:rPr lang="en-US" altLang="zh-CN" sz="2800"/>
              <a:t>input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0EE262F-3219-A842-9E8B-C7A8F6319D6E}"/>
              </a:ext>
            </a:extLst>
          </p:cNvPr>
          <p:cNvSpPr txBox="1">
            <a:spLocks/>
          </p:cNvSpPr>
          <p:nvPr/>
        </p:nvSpPr>
        <p:spPr>
          <a:xfrm>
            <a:off x="0" y="360646"/>
            <a:ext cx="9144000" cy="584826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zh-CN" sz="3600"/>
              <a:t>What</a:t>
            </a:r>
            <a:r>
              <a:rPr lang="zh-CN" altLang="en-US" sz="3600"/>
              <a:t> </a:t>
            </a:r>
            <a:r>
              <a:rPr lang="en-US" altLang="zh-CN" sz="3600"/>
              <a:t>About</a:t>
            </a:r>
            <a:r>
              <a:rPr lang="zh-CN" altLang="en-US" sz="3600"/>
              <a:t> </a:t>
            </a:r>
            <a:r>
              <a:rPr lang="en-US" altLang="zh-CN" sz="3600"/>
              <a:t>Using</a:t>
            </a:r>
            <a:r>
              <a:rPr lang="zh-CN" altLang="en-US" sz="3600"/>
              <a:t> </a:t>
            </a:r>
            <a:r>
              <a:rPr lang="en-US" altLang="zh-CN" sz="3600"/>
              <a:t>Eye</a:t>
            </a:r>
            <a:r>
              <a:rPr lang="zh-CN" altLang="en-US" sz="3600"/>
              <a:t> </a:t>
            </a:r>
            <a:r>
              <a:rPr lang="en-US" altLang="zh-CN" sz="3600"/>
              <a:t>Gaze?</a:t>
            </a:r>
            <a:r>
              <a:rPr lang="zh-CN" altLang="en-US" sz="3600"/>
              <a:t> </a:t>
            </a:r>
            <a:endParaRPr lang="en-US" sz="36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075C8C-E9AF-B74F-A6B0-4E144524DAA2}"/>
              </a:ext>
            </a:extLst>
          </p:cNvPr>
          <p:cNvSpPr txBox="1"/>
          <p:nvPr/>
        </p:nvSpPr>
        <p:spPr>
          <a:xfrm>
            <a:off x="373473" y="4616538"/>
            <a:ext cx="81633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274320">
              <a:buClr>
                <a:srgbClr val="0000CC"/>
              </a:buClr>
              <a:buSzPct val="70000"/>
              <a:buFont typeface="Wingdings" pitchFamily="2" charset="2"/>
              <a:buChar char="Ø"/>
            </a:pPr>
            <a:r>
              <a:rPr lang="en-US" altLang="zh-CN" sz="2800"/>
              <a:t>Pre-deploy an on-screen keyboard before PIN input</a:t>
            </a:r>
          </a:p>
          <a:p>
            <a:pPr marL="457200" indent="-274320">
              <a:buClr>
                <a:srgbClr val="0000CC"/>
              </a:buClr>
              <a:buSzPct val="70000"/>
              <a:buFont typeface="Wingdings" pitchFamily="2" charset="2"/>
              <a:buChar char="Ø"/>
            </a:pPr>
            <a:r>
              <a:rPr lang="en-US" altLang="zh-CN" sz="2800"/>
              <a:t>Require a camera to monitor the user’s eye movement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97C32F5-1271-4090-A882-59380E7D52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28331" y="5784247"/>
            <a:ext cx="2057400" cy="365125"/>
          </a:xfrm>
        </p:spPr>
        <p:txBody>
          <a:bodyPr/>
          <a:lstStyle/>
          <a:p>
            <a:fld id="{99C3FC4C-93A0-44B4-AF58-727102C79E4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931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D049A75-EF0D-497F-B076-6EE1BC7B22CE}"/>
              </a:ext>
            </a:extLst>
          </p:cNvPr>
          <p:cNvSpPr txBox="1"/>
          <p:nvPr/>
        </p:nvSpPr>
        <p:spPr>
          <a:xfrm>
            <a:off x="592679" y="1109934"/>
            <a:ext cx="79441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00CC"/>
              </a:buClr>
              <a:buSzPct val="70000"/>
              <a:buFont typeface="Wingdings" pitchFamily="2" charset="2"/>
              <a:buChar char="ü"/>
            </a:pPr>
            <a:r>
              <a:rPr lang="en-US" altLang="zh-CN" sz="2800">
                <a:solidFill>
                  <a:srgbClr val="0000CC"/>
                </a:solidFill>
              </a:rPr>
              <a:t>Foot tapping</a:t>
            </a:r>
            <a:r>
              <a:rPr lang="en-US" altLang="zh-CN" sz="2800"/>
              <a:t>: raising and lowering the toes or heel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0EE262F-3219-A842-9E8B-C7A8F6319D6E}"/>
              </a:ext>
            </a:extLst>
          </p:cNvPr>
          <p:cNvSpPr txBox="1">
            <a:spLocks/>
          </p:cNvSpPr>
          <p:nvPr/>
        </p:nvSpPr>
        <p:spPr>
          <a:xfrm>
            <a:off x="0" y="360646"/>
            <a:ext cx="9144000" cy="584826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zh-CN" sz="3600"/>
              <a:t>What</a:t>
            </a:r>
            <a:r>
              <a:rPr lang="zh-CN" altLang="en-US" sz="3600"/>
              <a:t> </a:t>
            </a:r>
            <a:r>
              <a:rPr lang="en-US" altLang="zh-CN" sz="3600"/>
              <a:t>Else? </a:t>
            </a:r>
            <a:endParaRPr lang="en-US" sz="3600"/>
          </a:p>
        </p:txBody>
      </p:sp>
      <p:sp>
        <p:nvSpPr>
          <p:cNvPr id="2" name="Curved Right Arrow 1">
            <a:extLst>
              <a:ext uri="{FF2B5EF4-FFF2-40B4-BE49-F238E27FC236}">
                <a16:creationId xmlns:a16="http://schemas.microsoft.com/office/drawing/2014/main" id="{4F2ED436-EC1D-AF41-A9D6-8B017638AE2C}"/>
              </a:ext>
            </a:extLst>
          </p:cNvPr>
          <p:cNvSpPr>
            <a:spLocks noChangeAspect="1"/>
          </p:cNvSpPr>
          <p:nvPr/>
        </p:nvSpPr>
        <p:spPr>
          <a:xfrm>
            <a:off x="887107" y="1633154"/>
            <a:ext cx="351995" cy="914400"/>
          </a:xfrm>
          <a:prstGeom prst="curved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4925FDB-7EA7-5B44-98CB-CB1C7D81E66E}"/>
              </a:ext>
            </a:extLst>
          </p:cNvPr>
          <p:cNvGrpSpPr/>
          <p:nvPr/>
        </p:nvGrpSpPr>
        <p:grpSpPr>
          <a:xfrm>
            <a:off x="4299046" y="4424477"/>
            <a:ext cx="4291237" cy="1645920"/>
            <a:chOff x="4299044" y="4424477"/>
            <a:chExt cx="4291237" cy="1645920"/>
          </a:xfrm>
        </p:grpSpPr>
        <p:sp>
          <p:nvSpPr>
            <p:cNvPr id="21" name="Explosion 2 20">
              <a:extLst>
                <a:ext uri="{FF2B5EF4-FFF2-40B4-BE49-F238E27FC236}">
                  <a16:creationId xmlns:a16="http://schemas.microsoft.com/office/drawing/2014/main" id="{7EC8C7F9-0B2D-0A47-BDED-726AE533C41F}"/>
                </a:ext>
              </a:extLst>
            </p:cNvPr>
            <p:cNvSpPr/>
            <p:nvPr/>
          </p:nvSpPr>
          <p:spPr>
            <a:xfrm>
              <a:off x="4299044" y="4424477"/>
              <a:ext cx="4291237" cy="1645920"/>
            </a:xfrm>
            <a:prstGeom prst="irregularSeal2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rgbClr val="FF0000"/>
                </a:solidFill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DAFDA6A-FBE2-BD49-B6E7-82E7E0A964BA}"/>
                </a:ext>
              </a:extLst>
            </p:cNvPr>
            <p:cNvSpPr/>
            <p:nvPr/>
          </p:nvSpPr>
          <p:spPr>
            <a:xfrm>
              <a:off x="5220575" y="4786808"/>
              <a:ext cx="2763367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>
                  <a:solidFill>
                    <a:srgbClr val="FF0000"/>
                  </a:solidFill>
                </a:rPr>
                <a:t>Distinguish different foot taps (digits)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93BC287-E6EE-8F43-A5F7-763429BD1EAD}"/>
              </a:ext>
            </a:extLst>
          </p:cNvPr>
          <p:cNvGrpSpPr>
            <a:grpSpLocks noChangeAspect="1"/>
          </p:cNvGrpSpPr>
          <p:nvPr/>
        </p:nvGrpSpPr>
        <p:grpSpPr>
          <a:xfrm>
            <a:off x="1643626" y="2771806"/>
            <a:ext cx="5392724" cy="1728374"/>
            <a:chOff x="1296538" y="2854196"/>
            <a:chExt cx="5790083" cy="1856027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4BC1355D-EE29-1641-B036-4E4930A28D5C}"/>
                </a:ext>
              </a:extLst>
            </p:cNvPr>
            <p:cNvGrpSpPr/>
            <p:nvPr/>
          </p:nvGrpSpPr>
          <p:grpSpPr>
            <a:xfrm>
              <a:off x="1296538" y="2854196"/>
              <a:ext cx="5790083" cy="1856027"/>
              <a:chOff x="1500147" y="3930420"/>
              <a:chExt cx="5790083" cy="1856027"/>
            </a:xfrm>
          </p:grpSpPr>
          <p:pic>
            <p:nvPicPr>
              <p:cNvPr id="13" name="图片 11">
                <a:extLst>
                  <a:ext uri="{FF2B5EF4-FFF2-40B4-BE49-F238E27FC236}">
                    <a16:creationId xmlns:a16="http://schemas.microsoft.com/office/drawing/2014/main" id="{E59BF46E-C5BC-6F44-94C5-FC83698BE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36791" y="3930420"/>
                <a:ext cx="1553439" cy="1463040"/>
              </a:xfrm>
              <a:prstGeom prst="rect">
                <a:avLst/>
              </a:prstGeom>
            </p:spPr>
          </p:pic>
          <p:pic>
            <p:nvPicPr>
              <p:cNvPr id="15" name="Picture 9" descr="Foot">
                <a:extLst>
                  <a:ext uri="{FF2B5EF4-FFF2-40B4-BE49-F238E27FC236}">
                    <a16:creationId xmlns:a16="http://schemas.microsoft.com/office/drawing/2014/main" id="{3B5615C3-0B48-F94B-9779-D15C68F73E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/>
              <a:stretch/>
            </p:blipFill>
            <p:spPr>
              <a:xfrm>
                <a:off x="1500147" y="4159975"/>
                <a:ext cx="1151322" cy="1151322"/>
              </a:xfrm>
              <a:prstGeom prst="rect">
                <a:avLst/>
              </a:prstGeom>
            </p:spPr>
          </p:pic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120AE40A-F63C-B24D-93A0-9C5B0F8D2E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350640" y="4104477"/>
                <a:ext cx="1299456" cy="1178322"/>
              </a:xfrm>
              <a:prstGeom prst="rect">
                <a:avLst/>
              </a:prstGeom>
            </p:spPr>
          </p:pic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7939F06-F0A7-2442-9737-A04674F9A11F}"/>
                  </a:ext>
                </a:extLst>
              </p:cNvPr>
              <p:cNvSpPr txBox="1"/>
              <p:nvPr/>
            </p:nvSpPr>
            <p:spPr>
              <a:xfrm>
                <a:off x="2996559" y="5224583"/>
                <a:ext cx="2011961" cy="5618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/>
                  <a:t>Geophone</a:t>
                </a:r>
              </a:p>
            </p:txBody>
          </p:sp>
        </p:grpSp>
        <p:sp>
          <p:nvSpPr>
            <p:cNvPr id="25" name="Notched Right Arrow 24">
              <a:extLst>
                <a:ext uri="{FF2B5EF4-FFF2-40B4-BE49-F238E27FC236}">
                  <a16:creationId xmlns:a16="http://schemas.microsoft.com/office/drawing/2014/main" id="{9C640A2C-5F8B-AE4E-A48D-BD345687C80F}"/>
                </a:ext>
              </a:extLst>
            </p:cNvPr>
            <p:cNvSpPr/>
            <p:nvPr/>
          </p:nvSpPr>
          <p:spPr>
            <a:xfrm>
              <a:off x="2518396" y="3476532"/>
              <a:ext cx="548640" cy="365760"/>
            </a:xfrm>
            <a:prstGeom prst="notchedRightArrow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Notched Right Arrow 25">
              <a:extLst>
                <a:ext uri="{FF2B5EF4-FFF2-40B4-BE49-F238E27FC236}">
                  <a16:creationId xmlns:a16="http://schemas.microsoft.com/office/drawing/2014/main" id="{0890A652-A75B-8944-A9D3-A477523BC652}"/>
                </a:ext>
              </a:extLst>
            </p:cNvPr>
            <p:cNvSpPr/>
            <p:nvPr/>
          </p:nvSpPr>
          <p:spPr>
            <a:xfrm>
              <a:off x="4545974" y="3477780"/>
              <a:ext cx="548640" cy="365760"/>
            </a:xfrm>
            <a:prstGeom prst="notchedRightArrow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Notched Right Arrow 27">
            <a:extLst>
              <a:ext uri="{FF2B5EF4-FFF2-40B4-BE49-F238E27FC236}">
                <a16:creationId xmlns:a16="http://schemas.microsoft.com/office/drawing/2014/main" id="{39392F0E-0FC5-1042-8FA2-3F4BDECF77B6}"/>
              </a:ext>
            </a:extLst>
          </p:cNvPr>
          <p:cNvSpPr/>
          <p:nvPr/>
        </p:nvSpPr>
        <p:spPr>
          <a:xfrm rot="5400000">
            <a:off x="5850146" y="4054716"/>
            <a:ext cx="548640" cy="365760"/>
          </a:xfrm>
          <a:prstGeom prst="notched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075C8C-E9AF-B74F-A6B0-4E144524DAA2}"/>
              </a:ext>
            </a:extLst>
          </p:cNvPr>
          <p:cNvSpPr txBox="1"/>
          <p:nvPr/>
        </p:nvSpPr>
        <p:spPr>
          <a:xfrm>
            <a:off x="1467134" y="2262297"/>
            <a:ext cx="5745708" cy="523220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82880">
              <a:buClr>
                <a:srgbClr val="0000CC"/>
              </a:buClr>
              <a:buSzPct val="70000"/>
            </a:pPr>
            <a:r>
              <a:rPr lang="en-US" altLang="zh-CN" sz="2800"/>
              <a:t>How to convert foot taps into digits?  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727985C-1797-4CFF-8557-3E49919E27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28331" y="5784247"/>
            <a:ext cx="2057400" cy="365125"/>
          </a:xfrm>
        </p:spPr>
        <p:txBody>
          <a:bodyPr/>
          <a:lstStyle/>
          <a:p>
            <a:fld id="{99C3FC4C-93A0-44B4-AF58-727102C79E4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852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  <p:bldP spid="28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0646"/>
            <a:ext cx="9144000" cy="584826"/>
          </a:xfrm>
        </p:spPr>
        <p:txBody>
          <a:bodyPr/>
          <a:lstStyle/>
          <a:p>
            <a:pPr algn="ctr"/>
            <a:r>
              <a:rPr lang="en-US" sz="3600" b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620112" y="1392838"/>
            <a:ext cx="6863255" cy="3883357"/>
          </a:xfrm>
        </p:spPr>
        <p:txBody>
          <a:bodyPr/>
          <a:lstStyle/>
          <a:p>
            <a:r>
              <a:rPr lang="en-US" sz="28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+mn-lt"/>
              </a:rPr>
              <a:t>Background</a:t>
            </a: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</a:rPr>
              <a:t> ✓</a:t>
            </a:r>
            <a:endParaRPr lang="en-US" altLang="zh-CN" sz="2800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</a:endParaRP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+mn-lt"/>
              </a:rPr>
              <a:t>Existing authentication schemes &amp; limitations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+mn-lt"/>
              </a:rPr>
              <a:t>Our solution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latin typeface="+mn-lt"/>
              </a:rPr>
              <a:t>System Design</a:t>
            </a:r>
            <a:endParaRPr lang="en-US" sz="2800" dirty="0">
              <a:highlight>
                <a:srgbClr val="FFFFFF"/>
              </a:highlight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+mn-lt"/>
              </a:rPr>
              <a:t>Evaluation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+mn-lt"/>
              </a:rPr>
              <a:t>Conclusion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66F86C-FC11-47DC-9082-405DE4DF1B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C3FC4C-93A0-44B4-AF58-727102C79E4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412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76DFE60-E44C-41C5-A94F-5E654AB5A55F}"/>
              </a:ext>
            </a:extLst>
          </p:cNvPr>
          <p:cNvSpPr/>
          <p:nvPr/>
        </p:nvSpPr>
        <p:spPr>
          <a:xfrm>
            <a:off x="987046" y="3840522"/>
            <a:ext cx="792480" cy="7391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0782A3-FA8C-445A-ABA4-B6368697B33B}"/>
              </a:ext>
            </a:extLst>
          </p:cNvPr>
          <p:cNvSpPr/>
          <p:nvPr/>
        </p:nvSpPr>
        <p:spPr>
          <a:xfrm>
            <a:off x="1779526" y="3101382"/>
            <a:ext cx="792480" cy="7391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8C5D916-7D48-4C9C-A5A8-0D4C60D86C1B}"/>
              </a:ext>
            </a:extLst>
          </p:cNvPr>
          <p:cNvSpPr/>
          <p:nvPr/>
        </p:nvSpPr>
        <p:spPr>
          <a:xfrm>
            <a:off x="987046" y="3101382"/>
            <a:ext cx="792480" cy="7391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6A40F1-3498-4D43-B5DA-C1BA66477D16}"/>
              </a:ext>
            </a:extLst>
          </p:cNvPr>
          <p:cNvSpPr/>
          <p:nvPr/>
        </p:nvSpPr>
        <p:spPr>
          <a:xfrm>
            <a:off x="1779526" y="3840522"/>
            <a:ext cx="792480" cy="7391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57DDDCA-4569-486E-8FE1-53FE151FEA41}"/>
              </a:ext>
            </a:extLst>
          </p:cNvPr>
          <p:cNvSpPr/>
          <p:nvPr/>
        </p:nvSpPr>
        <p:spPr>
          <a:xfrm>
            <a:off x="2572006" y="3101382"/>
            <a:ext cx="792480" cy="7391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5FEA165-75E4-4B04-B6BB-29FC42FDBABA}"/>
              </a:ext>
            </a:extLst>
          </p:cNvPr>
          <p:cNvSpPr/>
          <p:nvPr/>
        </p:nvSpPr>
        <p:spPr>
          <a:xfrm>
            <a:off x="987046" y="2362242"/>
            <a:ext cx="792480" cy="7391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AAEC8A-E3D6-4CA0-BB61-0C146D844D24}"/>
              </a:ext>
            </a:extLst>
          </p:cNvPr>
          <p:cNvSpPr/>
          <p:nvPr/>
        </p:nvSpPr>
        <p:spPr>
          <a:xfrm>
            <a:off x="1779526" y="2362242"/>
            <a:ext cx="792480" cy="7391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CCC519-7902-4D1B-A022-32532F3D4870}"/>
              </a:ext>
            </a:extLst>
          </p:cNvPr>
          <p:cNvSpPr/>
          <p:nvPr/>
        </p:nvSpPr>
        <p:spPr>
          <a:xfrm>
            <a:off x="2572006" y="2362242"/>
            <a:ext cx="792480" cy="7391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1C2334-1357-4EA2-84BC-08D2003B71B0}"/>
              </a:ext>
            </a:extLst>
          </p:cNvPr>
          <p:cNvSpPr/>
          <p:nvPr/>
        </p:nvSpPr>
        <p:spPr>
          <a:xfrm>
            <a:off x="2572006" y="3840522"/>
            <a:ext cx="792480" cy="7391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3A49CF-99B8-478E-AF8D-CB3437531FE2}"/>
              </a:ext>
            </a:extLst>
          </p:cNvPr>
          <p:cNvSpPr txBox="1"/>
          <p:nvPr/>
        </p:nvSpPr>
        <p:spPr>
          <a:xfrm>
            <a:off x="2784542" y="3948482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/>
              <a:t>9</a:t>
            </a:r>
          </a:p>
        </p:txBody>
      </p:sp>
      <p:pic>
        <p:nvPicPr>
          <p:cNvPr id="15" name="图形 28">
            <a:extLst>
              <a:ext uri="{FF2B5EF4-FFF2-40B4-BE49-F238E27FC236}">
                <a16:creationId xmlns:a16="http://schemas.microsoft.com/office/drawing/2014/main" id="{D10BD745-8417-4260-95DD-FE17A2876C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31406" y="4716822"/>
            <a:ext cx="216733" cy="491490"/>
          </a:xfrm>
          <a:prstGeom prst="rect">
            <a:avLst/>
          </a:prstGeom>
        </p:spPr>
      </p:pic>
      <p:pic>
        <p:nvPicPr>
          <p:cNvPr id="17" name="图形 28">
            <a:extLst>
              <a:ext uri="{FF2B5EF4-FFF2-40B4-BE49-F238E27FC236}">
                <a16:creationId xmlns:a16="http://schemas.microsoft.com/office/drawing/2014/main" id="{0CAE8A57-60CD-4030-81AE-BA68F85DE0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97840" y="3840522"/>
            <a:ext cx="216733" cy="49149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0820A62-FDB0-4933-9263-EAA54223AB45}"/>
              </a:ext>
            </a:extLst>
          </p:cNvPr>
          <p:cNvSpPr txBox="1"/>
          <p:nvPr/>
        </p:nvSpPr>
        <p:spPr>
          <a:xfrm>
            <a:off x="1992062" y="3209342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/>
              <a:t>5</a:t>
            </a:r>
          </a:p>
        </p:txBody>
      </p:sp>
      <p:pic>
        <p:nvPicPr>
          <p:cNvPr id="19" name="图形 28">
            <a:extLst>
              <a:ext uri="{FF2B5EF4-FFF2-40B4-BE49-F238E27FC236}">
                <a16:creationId xmlns:a16="http://schemas.microsoft.com/office/drawing/2014/main" id="{72D523EF-0341-4C2F-894D-E5B1AADCDD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67401" y="3241072"/>
            <a:ext cx="216733" cy="49149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8568F93-8BFA-4598-9CA7-53CF73F6C491}"/>
              </a:ext>
            </a:extLst>
          </p:cNvPr>
          <p:cNvSpPr txBox="1"/>
          <p:nvPr/>
        </p:nvSpPr>
        <p:spPr>
          <a:xfrm>
            <a:off x="2784542" y="2462582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/>
              <a:t>3</a:t>
            </a:r>
          </a:p>
        </p:txBody>
      </p:sp>
      <p:pic>
        <p:nvPicPr>
          <p:cNvPr id="21" name="图形 9" descr="关着的门">
            <a:extLst>
              <a:ext uri="{FF2B5EF4-FFF2-40B4-BE49-F238E27FC236}">
                <a16:creationId xmlns:a16="http://schemas.microsoft.com/office/drawing/2014/main" id="{D28AAE26-502E-4A4D-912D-64948517E8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66159" y="1923450"/>
            <a:ext cx="3012338" cy="3012338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FA444E0-4870-4158-B224-668BD04B728B}"/>
              </a:ext>
            </a:extLst>
          </p:cNvPr>
          <p:cNvCxnSpPr>
            <a:cxnSpLocks/>
          </p:cNvCxnSpPr>
          <p:nvPr/>
        </p:nvCxnSpPr>
        <p:spPr>
          <a:xfrm flipV="1">
            <a:off x="3588637" y="3789665"/>
            <a:ext cx="1505248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448EA0A-A505-4B68-A0ED-F91131B0EDB8}"/>
              </a:ext>
            </a:extLst>
          </p:cNvPr>
          <p:cNvSpPr txBox="1"/>
          <p:nvPr/>
        </p:nvSpPr>
        <p:spPr>
          <a:xfrm>
            <a:off x="3590813" y="3271298"/>
            <a:ext cx="1407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/>
              <a:t>PIN: 9532</a:t>
            </a:r>
            <a:endParaRPr lang="en-US" sz="2400" b="1"/>
          </a:p>
        </p:txBody>
      </p:sp>
      <p:pic>
        <p:nvPicPr>
          <p:cNvPr id="26" name="图形 19" descr="门未关闭">
            <a:extLst>
              <a:ext uri="{FF2B5EF4-FFF2-40B4-BE49-F238E27FC236}">
                <a16:creationId xmlns:a16="http://schemas.microsoft.com/office/drawing/2014/main" id="{10389CD4-D474-4959-88F2-648B4B774C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25564" y="1922226"/>
            <a:ext cx="3062735" cy="3023784"/>
          </a:xfrm>
          <a:prstGeom prst="rect">
            <a:avLst/>
          </a:prstGeom>
        </p:spPr>
      </p:pic>
      <p:pic>
        <p:nvPicPr>
          <p:cNvPr id="35" name="图形 28">
            <a:extLst>
              <a:ext uri="{FF2B5EF4-FFF2-40B4-BE49-F238E27FC236}">
                <a16:creationId xmlns:a16="http://schemas.microsoft.com/office/drawing/2014/main" id="{CE82E96C-F971-474E-BA6B-C94A2943F2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4326" y="2515732"/>
            <a:ext cx="216733" cy="49149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5F810259-B218-464A-B895-415EAD242E32}"/>
              </a:ext>
            </a:extLst>
          </p:cNvPr>
          <p:cNvSpPr txBox="1"/>
          <p:nvPr/>
        </p:nvSpPr>
        <p:spPr>
          <a:xfrm>
            <a:off x="1972424" y="2470202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/>
              <a:t>2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DCCAE937-7BC4-B147-A282-A4A14FA3E5F8}"/>
              </a:ext>
            </a:extLst>
          </p:cNvPr>
          <p:cNvSpPr txBox="1">
            <a:spLocks/>
          </p:cNvSpPr>
          <p:nvPr/>
        </p:nvSpPr>
        <p:spPr>
          <a:xfrm>
            <a:off x="0" y="360646"/>
            <a:ext cx="9144000" cy="584826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3600"/>
              <a:t>An Example of Virtual Step PIN Pad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34B40E-B83A-EA45-92CD-4B97F3ABABF8}"/>
              </a:ext>
            </a:extLst>
          </p:cNvPr>
          <p:cNvSpPr txBox="1"/>
          <p:nvPr/>
        </p:nvSpPr>
        <p:spPr>
          <a:xfrm>
            <a:off x="5417593" y="4927663"/>
            <a:ext cx="1678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solidFill>
                  <a:srgbClr val="0000CC"/>
                </a:solidFill>
              </a:rPr>
              <a:t>(PIN: 9532)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8314CA-0F4C-4601-8D7D-84003D83FA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28331" y="5784247"/>
            <a:ext cx="2057400" cy="365125"/>
          </a:xfrm>
        </p:spPr>
        <p:txBody>
          <a:bodyPr/>
          <a:lstStyle/>
          <a:p>
            <a:fld id="{99C3FC4C-93A0-44B4-AF58-727102C79E4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093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11111E-6 L -0.0802 -0.1078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" y="-5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33333E-6 L -0.08073 -0.08912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45" y="-4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33333E-6 L 0.09045 -0.11481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4" y="-5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7037E-6 L -0.10572 0.00023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9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/>
      <p:bldP spid="20" grpId="0"/>
      <p:bldP spid="25" grpId="0"/>
      <p:bldP spid="3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2B2F8E5-D2A3-4147-BC2D-26D205D54C24}"/>
              </a:ext>
            </a:extLst>
          </p:cNvPr>
          <p:cNvSpPr txBox="1">
            <a:spLocks/>
          </p:cNvSpPr>
          <p:nvPr/>
        </p:nvSpPr>
        <p:spPr>
          <a:xfrm>
            <a:off x="0" y="360646"/>
            <a:ext cx="9144000" cy="584826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3600"/>
              <a:t>Challenges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A12BB7-B943-0F4E-9D29-95D39A50FAB0}"/>
              </a:ext>
            </a:extLst>
          </p:cNvPr>
          <p:cNvSpPr txBox="1"/>
          <p:nvPr/>
        </p:nvSpPr>
        <p:spPr>
          <a:xfrm>
            <a:off x="592676" y="1109934"/>
            <a:ext cx="842400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00CC"/>
              </a:buClr>
              <a:buSzPct val="70000"/>
              <a:buFont typeface="Wingdings" pitchFamily="2" charset="2"/>
              <a:buChar char="ü"/>
            </a:pPr>
            <a:r>
              <a:rPr lang="en-US" altLang="zh-CN" sz="2800"/>
              <a:t>How to </a:t>
            </a:r>
            <a:r>
              <a:rPr lang="en-US" altLang="zh-CN" sz="2800">
                <a:solidFill>
                  <a:srgbClr val="0000CC"/>
                </a:solidFill>
              </a:rPr>
              <a:t>activate the virtual step PIN </a:t>
            </a:r>
            <a:r>
              <a:rPr lang="en-US" altLang="zh-CN" sz="2800"/>
              <a:t>pad and determine the start point of PIN input? </a:t>
            </a:r>
          </a:p>
          <a:p>
            <a:pPr>
              <a:buClr>
                <a:srgbClr val="0000CC"/>
              </a:buClr>
              <a:buSzPct val="70000"/>
            </a:pPr>
            <a:endParaRPr lang="en-US" altLang="zh-CN" sz="2800"/>
          </a:p>
          <a:p>
            <a:pPr marL="285750" indent="-285750">
              <a:buClr>
                <a:srgbClr val="0000CC"/>
              </a:buClr>
              <a:buSzPct val="70000"/>
              <a:buFont typeface="Wingdings" pitchFamily="2" charset="2"/>
              <a:buChar char="ü"/>
            </a:pPr>
            <a:r>
              <a:rPr lang="en-US" altLang="zh-CN" sz="2800"/>
              <a:t>How to </a:t>
            </a:r>
            <a:r>
              <a:rPr lang="en-US" altLang="zh-CN" sz="2800">
                <a:solidFill>
                  <a:srgbClr val="0000CC"/>
                </a:solidFill>
              </a:rPr>
              <a:t>reduce noise </a:t>
            </a:r>
            <a:r>
              <a:rPr lang="en-US" altLang="zh-CN" sz="2800"/>
              <a:t>in raw geophone signals and </a:t>
            </a:r>
            <a:r>
              <a:rPr lang="en-US" altLang="zh-CN" sz="2800">
                <a:solidFill>
                  <a:srgbClr val="0000CC"/>
                </a:solidFill>
              </a:rPr>
              <a:t>segment geophone signals </a:t>
            </a:r>
            <a:r>
              <a:rPr lang="en-US" altLang="zh-CN" sz="2800"/>
              <a:t>generated by PIN input?</a:t>
            </a:r>
          </a:p>
          <a:p>
            <a:pPr>
              <a:buClr>
                <a:srgbClr val="0000CC"/>
              </a:buClr>
              <a:buSzPct val="70000"/>
            </a:pPr>
            <a:r>
              <a:rPr lang="en-US" altLang="zh-CN" sz="2800"/>
              <a:t> </a:t>
            </a:r>
          </a:p>
          <a:p>
            <a:pPr marL="285750" indent="-285750">
              <a:buClr>
                <a:srgbClr val="0000CC"/>
              </a:buClr>
              <a:buSzPct val="70000"/>
              <a:buFont typeface="Wingdings" pitchFamily="2" charset="2"/>
              <a:buChar char="ü"/>
            </a:pPr>
            <a:r>
              <a:rPr lang="en-US" altLang="zh-CN" sz="2800"/>
              <a:t>How to </a:t>
            </a:r>
            <a:r>
              <a:rPr lang="en-US" altLang="zh-CN" sz="2800">
                <a:solidFill>
                  <a:srgbClr val="0000CC"/>
                </a:solidFill>
              </a:rPr>
              <a:t>demodulate the input digits </a:t>
            </a:r>
            <a:r>
              <a:rPr lang="en-US" altLang="zh-CN" sz="2800"/>
              <a:t>using collected geophone signals? </a:t>
            </a:r>
          </a:p>
          <a:p>
            <a:pPr marL="285750" indent="-285750">
              <a:buClr>
                <a:srgbClr val="0000CC"/>
              </a:buClr>
              <a:buSzPct val="70000"/>
              <a:buFont typeface="Wingdings" pitchFamily="2" charset="2"/>
              <a:buChar char="ü"/>
            </a:pPr>
            <a:endParaRPr lang="en-US" altLang="zh-CN" sz="2800"/>
          </a:p>
          <a:p>
            <a:pPr marL="285750" indent="-285750">
              <a:buClr>
                <a:srgbClr val="0000CC"/>
              </a:buClr>
              <a:buSzPct val="70000"/>
              <a:buFont typeface="Wingdings" pitchFamily="2" charset="2"/>
              <a:buChar char="ü"/>
            </a:pPr>
            <a:r>
              <a:rPr lang="en-US" altLang="zh-CN" sz="2800"/>
              <a:t>How to </a:t>
            </a:r>
            <a:r>
              <a:rPr lang="en-US" altLang="zh-CN" sz="2800">
                <a:solidFill>
                  <a:srgbClr val="0000CC"/>
                </a:solidFill>
              </a:rPr>
              <a:t>guarantee the security of  PIN</a:t>
            </a:r>
            <a:r>
              <a:rPr lang="en-US" altLang="zh-CN" sz="2800"/>
              <a:t>, especially considering advanced attacks?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934E55-DDC7-4615-8FA0-1E3DD64686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28331" y="5784247"/>
            <a:ext cx="2057400" cy="365125"/>
          </a:xfrm>
        </p:spPr>
        <p:txBody>
          <a:bodyPr/>
          <a:lstStyle/>
          <a:p>
            <a:fld id="{99C3FC4C-93A0-44B4-AF58-727102C79E4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032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2B2F8E5-D2A3-4147-BC2D-26D205D54C24}"/>
              </a:ext>
            </a:extLst>
          </p:cNvPr>
          <p:cNvSpPr txBox="1">
            <a:spLocks/>
          </p:cNvSpPr>
          <p:nvPr/>
        </p:nvSpPr>
        <p:spPr>
          <a:xfrm>
            <a:off x="0" y="360646"/>
            <a:ext cx="9144000" cy="584826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3600"/>
              <a:t>System Overview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6199A0-6104-0448-ADBD-3DC60D4D2AE2}"/>
              </a:ext>
            </a:extLst>
          </p:cNvPr>
          <p:cNvSpPr txBox="1"/>
          <p:nvPr/>
        </p:nvSpPr>
        <p:spPr>
          <a:xfrm>
            <a:off x="608683" y="1210363"/>
            <a:ext cx="7620918" cy="138499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Clr>
                <a:srgbClr val="0000CC"/>
              </a:buClr>
              <a:buSzPct val="70000"/>
              <a:buFont typeface="Wingdings" pitchFamily="2" charset="2"/>
              <a:buChar char="ü"/>
            </a:pPr>
            <a:r>
              <a:rPr lang="en-US" altLang="zh-CN" sz="2800">
                <a:solidFill>
                  <a:srgbClr val="0000CC"/>
                </a:solidFill>
              </a:rPr>
              <a:t>Basic idea</a:t>
            </a:r>
            <a:r>
              <a:rPr lang="en-US" altLang="zh-CN" sz="2800"/>
              <a:t>: achieve PIN recognition by analyzing </a:t>
            </a:r>
            <a:r>
              <a:rPr lang="en-US" altLang="zh-CN" sz="2800" i="1">
                <a:solidFill>
                  <a:srgbClr val="FF0000"/>
                </a:solidFill>
              </a:rPr>
              <a:t>location-dependent</a:t>
            </a:r>
            <a:r>
              <a:rPr lang="en-US" altLang="zh-CN" sz="2800"/>
              <a:t> features from structural vibration signals caused by foot tapping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7EE0F45-209D-F94D-9FCD-697E0E84F5B8}"/>
              </a:ext>
            </a:extLst>
          </p:cNvPr>
          <p:cNvGrpSpPr/>
          <p:nvPr/>
        </p:nvGrpSpPr>
        <p:grpSpPr>
          <a:xfrm>
            <a:off x="608685" y="2860245"/>
            <a:ext cx="7105943" cy="2787394"/>
            <a:chOff x="608683" y="2860245"/>
            <a:chExt cx="7105943" cy="278739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20AED69-689A-F54E-84DE-C273059CD5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8683" y="2860245"/>
              <a:ext cx="7105943" cy="246888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9A01119-790B-D34C-A313-A988A62F7B96}"/>
                </a:ext>
              </a:extLst>
            </p:cNvPr>
            <p:cNvSpPr txBox="1"/>
            <p:nvPr/>
          </p:nvSpPr>
          <p:spPr>
            <a:xfrm>
              <a:off x="2330970" y="5185974"/>
              <a:ext cx="44820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/>
                <a:t>Virtual Step PIN Pad Schematic</a:t>
              </a:r>
            </a:p>
          </p:txBody>
        </p:sp>
      </p:grp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1A7DEC23-295D-DB4C-B9C9-E899133B93A0}"/>
              </a:ext>
            </a:extLst>
          </p:cNvPr>
          <p:cNvSpPr/>
          <p:nvPr/>
        </p:nvSpPr>
        <p:spPr>
          <a:xfrm>
            <a:off x="1738858" y="3908091"/>
            <a:ext cx="2011680" cy="843793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6A79EF28-B181-4246-ACDF-338C2B73626F}"/>
              </a:ext>
            </a:extLst>
          </p:cNvPr>
          <p:cNvSpPr/>
          <p:nvPr/>
        </p:nvSpPr>
        <p:spPr>
          <a:xfrm>
            <a:off x="1738860" y="2830267"/>
            <a:ext cx="6071019" cy="843793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363E18C2-D7D9-DF46-A239-535330F52C59}"/>
              </a:ext>
            </a:extLst>
          </p:cNvPr>
          <p:cNvSpPr/>
          <p:nvPr/>
        </p:nvSpPr>
        <p:spPr>
          <a:xfrm>
            <a:off x="5953593" y="3908091"/>
            <a:ext cx="1810512" cy="843793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E2CDE3B-765D-4647-98F5-049606C7C0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28331" y="5784247"/>
            <a:ext cx="2057400" cy="365125"/>
          </a:xfrm>
        </p:spPr>
        <p:txBody>
          <a:bodyPr/>
          <a:lstStyle/>
          <a:p>
            <a:fld id="{99C3FC4C-93A0-44B4-AF58-727102C79E4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684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4" grpId="0" animBg="1"/>
      <p:bldP spid="14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3518BC7-2CA2-B041-AC43-0523B95985CF}"/>
              </a:ext>
            </a:extLst>
          </p:cNvPr>
          <p:cNvSpPr txBox="1">
            <a:spLocks/>
          </p:cNvSpPr>
          <p:nvPr/>
        </p:nvSpPr>
        <p:spPr>
          <a:xfrm>
            <a:off x="0" y="360646"/>
            <a:ext cx="9144000" cy="584826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3600"/>
              <a:t>First Challenge – Activation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982D09-8EB5-A140-A045-095A7B6A838F}"/>
              </a:ext>
            </a:extLst>
          </p:cNvPr>
          <p:cNvSpPr txBox="1"/>
          <p:nvPr/>
        </p:nvSpPr>
        <p:spPr>
          <a:xfrm>
            <a:off x="592678" y="1109936"/>
            <a:ext cx="761286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00CC"/>
              </a:buClr>
              <a:buSzPct val="70000"/>
              <a:buFont typeface="Wingdings" pitchFamily="2" charset="2"/>
              <a:buChar char="ü"/>
            </a:pPr>
            <a:r>
              <a:rPr lang="en-US" altLang="zh-CN" sz="2800" dirty="0">
                <a:latin typeface="+mn-lt"/>
              </a:rPr>
              <a:t>No physical PIN pad</a:t>
            </a:r>
          </a:p>
          <a:p>
            <a:pPr marL="285750" indent="-285750">
              <a:lnSpc>
                <a:spcPct val="150000"/>
              </a:lnSpc>
              <a:buClr>
                <a:srgbClr val="0000CC"/>
              </a:buClr>
              <a:buSzPct val="70000"/>
              <a:buFont typeface="Wingdings" pitchFamily="2" charset="2"/>
              <a:buChar char="ü"/>
            </a:pPr>
            <a:r>
              <a:rPr lang="en-US" altLang="zh-CN" sz="2800" dirty="0">
                <a:latin typeface="+mn-lt"/>
              </a:rPr>
              <a:t>Functions of the activation signal:</a:t>
            </a:r>
            <a:r>
              <a:rPr lang="en-US" sz="2800" dirty="0">
                <a:latin typeface="+mn-lt"/>
              </a:rPr>
              <a:t> </a:t>
            </a:r>
          </a:p>
          <a:p>
            <a:pPr marL="457200" indent="-274320">
              <a:buClr>
                <a:srgbClr val="0000CC"/>
              </a:buClr>
              <a:buSzPct val="70000"/>
              <a:buFont typeface="Wingdings" pitchFamily="2" charset="2"/>
              <a:buChar char="Ø"/>
            </a:pPr>
            <a:r>
              <a:rPr lang="en-US" sz="2400" dirty="0">
                <a:latin typeface="+mn-lt"/>
              </a:rPr>
              <a:t>Notify the system to start PIN authentication afterwards</a:t>
            </a:r>
          </a:p>
          <a:p>
            <a:pPr marL="457200" indent="-274320">
              <a:buClr>
                <a:srgbClr val="0000CC"/>
              </a:buClr>
              <a:buSzPct val="70000"/>
              <a:buFont typeface="Wingdings" pitchFamily="2" charset="2"/>
              <a:buChar char="Ø"/>
            </a:pPr>
            <a:r>
              <a:rPr lang="en-US" sz="2400" dirty="0">
                <a:latin typeface="+mn-lt"/>
              </a:rPr>
              <a:t>Achieve an agreement about the virtual PIN pad location between the user and the system</a:t>
            </a:r>
            <a:endParaRPr lang="en-US" altLang="zh-CN" sz="2400" dirty="0">
              <a:latin typeface="+mn-lt"/>
            </a:endParaRPr>
          </a:p>
        </p:txBody>
      </p:sp>
      <p:graphicFrame>
        <p:nvGraphicFramePr>
          <p:cNvPr id="10" name="表格 2">
            <a:extLst>
              <a:ext uri="{FF2B5EF4-FFF2-40B4-BE49-F238E27FC236}">
                <a16:creationId xmlns:a16="http://schemas.microsoft.com/office/drawing/2014/main" id="{A97D4C03-5C89-804B-9879-DD6FE5059663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909805588"/>
              </p:ext>
            </p:extLst>
          </p:nvPr>
        </p:nvGraphicFramePr>
        <p:xfrm>
          <a:off x="1947184" y="3668505"/>
          <a:ext cx="2491833" cy="2194059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830611">
                  <a:extLst>
                    <a:ext uri="{9D8B030D-6E8A-4147-A177-3AD203B41FA5}">
                      <a16:colId xmlns:a16="http://schemas.microsoft.com/office/drawing/2014/main" val="3139829810"/>
                    </a:ext>
                  </a:extLst>
                </a:gridCol>
                <a:gridCol w="830611">
                  <a:extLst>
                    <a:ext uri="{9D8B030D-6E8A-4147-A177-3AD203B41FA5}">
                      <a16:colId xmlns:a16="http://schemas.microsoft.com/office/drawing/2014/main" val="3541445147"/>
                    </a:ext>
                  </a:extLst>
                </a:gridCol>
                <a:gridCol w="830611">
                  <a:extLst>
                    <a:ext uri="{9D8B030D-6E8A-4147-A177-3AD203B41FA5}">
                      <a16:colId xmlns:a16="http://schemas.microsoft.com/office/drawing/2014/main" val="833528965"/>
                    </a:ext>
                  </a:extLst>
                </a:gridCol>
              </a:tblGrid>
              <a:tr h="731353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en-US" altLang="zh-CN" sz="2000" b="0"/>
                        <a:t>1</a:t>
                      </a:r>
                      <a:endParaRPr lang="zh-CN" altLang="en-US" sz="20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en-US" altLang="zh-CN" sz="2000" b="0"/>
                        <a:t>2</a:t>
                      </a:r>
                      <a:endParaRPr lang="zh-CN" altLang="en-US" sz="20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en-US" altLang="zh-CN" sz="2000" b="0"/>
                        <a:t>3</a:t>
                      </a:r>
                      <a:endParaRPr lang="zh-CN" altLang="en-US" sz="2000" b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261216"/>
                  </a:ext>
                </a:extLst>
              </a:tr>
              <a:tr h="731353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en-US" altLang="zh-CN" sz="2000" b="0"/>
                        <a:t>4</a:t>
                      </a:r>
                      <a:endParaRPr lang="zh-CN" altLang="en-US" sz="20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en-US" altLang="zh-CN" sz="2000" b="0"/>
                        <a:t>5</a:t>
                      </a:r>
                      <a:endParaRPr lang="zh-CN" altLang="en-US" sz="20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en-US" altLang="zh-CN" sz="2000" b="0"/>
                        <a:t>6</a:t>
                      </a:r>
                      <a:endParaRPr lang="zh-CN" altLang="en-US" sz="2000" b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508389"/>
                  </a:ext>
                </a:extLst>
              </a:tr>
              <a:tr h="731353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en-US" altLang="zh-CN" sz="2000" b="0"/>
                        <a:t>7</a:t>
                      </a:r>
                      <a:endParaRPr lang="zh-CN" altLang="en-US" sz="20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en-US" altLang="zh-CN" sz="2000" b="0"/>
                        <a:t>8</a:t>
                      </a:r>
                      <a:endParaRPr lang="zh-CN" altLang="en-US" sz="20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en-US" altLang="zh-CN" sz="2000" b="0"/>
                        <a:t>9</a:t>
                      </a:r>
                      <a:endParaRPr lang="zh-CN" altLang="en-US" sz="2000" b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325701"/>
                  </a:ext>
                </a:extLst>
              </a:tr>
            </a:tbl>
          </a:graphicData>
        </a:graphic>
      </p:graphicFrame>
      <p:sp>
        <p:nvSpPr>
          <p:cNvPr id="11" name="圆柱体 1">
            <a:extLst>
              <a:ext uri="{FF2B5EF4-FFF2-40B4-BE49-F238E27FC236}">
                <a16:creationId xmlns:a16="http://schemas.microsoft.com/office/drawing/2014/main" id="{BFF62C97-9E29-A649-B620-D9024BB67096}"/>
              </a:ext>
            </a:extLst>
          </p:cNvPr>
          <p:cNvSpPr>
            <a:spLocks noChangeAspect="1"/>
          </p:cNvSpPr>
          <p:nvPr/>
        </p:nvSpPr>
        <p:spPr>
          <a:xfrm>
            <a:off x="3011981" y="3893117"/>
            <a:ext cx="211975" cy="274320"/>
          </a:xfrm>
          <a:prstGeom prst="ca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2">
            <a:extLst>
              <a:ext uri="{FF2B5EF4-FFF2-40B4-BE49-F238E27FC236}">
                <a16:creationId xmlns:a16="http://schemas.microsoft.com/office/drawing/2014/main" id="{A59C8703-50BB-4440-8E06-7C4166B16946}"/>
              </a:ext>
            </a:extLst>
          </p:cNvPr>
          <p:cNvSpPr txBox="1"/>
          <p:nvPr/>
        </p:nvSpPr>
        <p:spPr>
          <a:xfrm>
            <a:off x="2945482" y="3499117"/>
            <a:ext cx="4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G</a:t>
            </a:r>
            <a:r>
              <a:rPr lang="en-US" altLang="zh-CN" baseline="-25000"/>
              <a:t>3</a:t>
            </a:r>
            <a:endParaRPr lang="zh-CN" altLang="en-US" baseline="-25000"/>
          </a:p>
        </p:txBody>
      </p:sp>
      <p:sp>
        <p:nvSpPr>
          <p:cNvPr id="13" name="圆柱体 13">
            <a:extLst>
              <a:ext uri="{FF2B5EF4-FFF2-40B4-BE49-F238E27FC236}">
                <a16:creationId xmlns:a16="http://schemas.microsoft.com/office/drawing/2014/main" id="{DFC33EAF-99FF-9A41-A312-FE48F7719A4D}"/>
              </a:ext>
            </a:extLst>
          </p:cNvPr>
          <p:cNvSpPr>
            <a:spLocks noChangeAspect="1"/>
          </p:cNvSpPr>
          <p:nvPr/>
        </p:nvSpPr>
        <p:spPr>
          <a:xfrm>
            <a:off x="2142382" y="4790337"/>
            <a:ext cx="211975" cy="274320"/>
          </a:xfrm>
          <a:prstGeom prst="ca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4">
            <a:extLst>
              <a:ext uri="{FF2B5EF4-FFF2-40B4-BE49-F238E27FC236}">
                <a16:creationId xmlns:a16="http://schemas.microsoft.com/office/drawing/2014/main" id="{41C81D61-5643-634D-B935-5DB3BF998496}"/>
              </a:ext>
            </a:extLst>
          </p:cNvPr>
          <p:cNvSpPr txBox="1"/>
          <p:nvPr/>
        </p:nvSpPr>
        <p:spPr>
          <a:xfrm>
            <a:off x="2089580" y="5084389"/>
            <a:ext cx="4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G</a:t>
            </a:r>
            <a:r>
              <a:rPr lang="en-US" altLang="zh-CN" baseline="-25000"/>
              <a:t>1</a:t>
            </a:r>
            <a:endParaRPr lang="zh-CN" altLang="en-US" baseline="-25000"/>
          </a:p>
        </p:txBody>
      </p:sp>
      <p:sp>
        <p:nvSpPr>
          <p:cNvPr id="15" name="圆柱体 15">
            <a:extLst>
              <a:ext uri="{FF2B5EF4-FFF2-40B4-BE49-F238E27FC236}">
                <a16:creationId xmlns:a16="http://schemas.microsoft.com/office/drawing/2014/main" id="{953992B7-04DD-7144-8014-64FA66DD5D72}"/>
              </a:ext>
            </a:extLst>
          </p:cNvPr>
          <p:cNvSpPr>
            <a:spLocks noChangeAspect="1"/>
          </p:cNvSpPr>
          <p:nvPr/>
        </p:nvSpPr>
        <p:spPr>
          <a:xfrm>
            <a:off x="3981204" y="4790337"/>
            <a:ext cx="211975" cy="274320"/>
          </a:xfrm>
          <a:prstGeom prst="ca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6">
            <a:extLst>
              <a:ext uri="{FF2B5EF4-FFF2-40B4-BE49-F238E27FC236}">
                <a16:creationId xmlns:a16="http://schemas.microsoft.com/office/drawing/2014/main" id="{E4BFC183-2905-0F4F-A7D6-75065BFD0B17}"/>
              </a:ext>
            </a:extLst>
          </p:cNvPr>
          <p:cNvSpPr txBox="1"/>
          <p:nvPr/>
        </p:nvSpPr>
        <p:spPr>
          <a:xfrm>
            <a:off x="3908884" y="5064657"/>
            <a:ext cx="4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G</a:t>
            </a:r>
            <a:r>
              <a:rPr lang="en-US" altLang="zh-CN" baseline="-25000"/>
              <a:t>2</a:t>
            </a:r>
            <a:endParaRPr lang="zh-CN" altLang="en-US" baseline="-25000"/>
          </a:p>
        </p:txBody>
      </p:sp>
      <p:pic>
        <p:nvPicPr>
          <p:cNvPr id="44" name="图形 28">
            <a:extLst>
              <a:ext uri="{FF2B5EF4-FFF2-40B4-BE49-F238E27FC236}">
                <a16:creationId xmlns:a16="http://schemas.microsoft.com/office/drawing/2014/main" id="{316F443D-CFDE-904D-9CF8-A519B267B5EF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2174887" y="3779040"/>
            <a:ext cx="219456" cy="502758"/>
          </a:xfrm>
          <a:prstGeom prst="rect">
            <a:avLst/>
          </a:prstGeom>
          <a:noFill/>
        </p:spPr>
      </p:pic>
      <p:pic>
        <p:nvPicPr>
          <p:cNvPr id="46" name="图形 28">
            <a:extLst>
              <a:ext uri="{FF2B5EF4-FFF2-40B4-BE49-F238E27FC236}">
                <a16:creationId xmlns:a16="http://schemas.microsoft.com/office/drawing/2014/main" id="{76B5C781-6A38-5741-BDD0-1F3B87D2E343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3055353" y="4538958"/>
            <a:ext cx="219456" cy="502758"/>
          </a:xfrm>
          <a:prstGeom prst="rect">
            <a:avLst/>
          </a:prstGeom>
          <a:noFill/>
        </p:spPr>
      </p:pic>
      <p:pic>
        <p:nvPicPr>
          <p:cNvPr id="47" name="图形 28">
            <a:extLst>
              <a:ext uri="{FF2B5EF4-FFF2-40B4-BE49-F238E27FC236}">
                <a16:creationId xmlns:a16="http://schemas.microsoft.com/office/drawing/2014/main" id="{09475ADE-9A7D-C54C-8097-B6939EDAC1AD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3958296" y="5359804"/>
            <a:ext cx="219456" cy="502758"/>
          </a:xfrm>
          <a:prstGeom prst="rect">
            <a:avLst/>
          </a:prstGeom>
          <a:noFill/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9A481350-C827-164D-9844-1C0D4CB54E88}"/>
              </a:ext>
            </a:extLst>
          </p:cNvPr>
          <p:cNvGrpSpPr/>
          <p:nvPr/>
        </p:nvGrpSpPr>
        <p:grpSpPr>
          <a:xfrm>
            <a:off x="1311972" y="4137377"/>
            <a:ext cx="1650399" cy="457200"/>
            <a:chOff x="2249519" y="4137377"/>
            <a:chExt cx="1650399" cy="457200"/>
          </a:xfrm>
        </p:grpSpPr>
        <p:cxnSp>
          <p:nvCxnSpPr>
            <p:cNvPr id="20" name="直接箭头连接符 19">
              <a:extLst>
                <a:ext uri="{FF2B5EF4-FFF2-40B4-BE49-F238E27FC236}">
                  <a16:creationId xmlns:a16="http://schemas.microsoft.com/office/drawing/2014/main" id="{BE0F338A-DA36-B041-819C-62E7AA27216D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3473725" y="4137377"/>
              <a:ext cx="426193" cy="457200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0A93416-E33E-234D-ABF0-E776CA7DD7CD}"/>
                </a:ext>
              </a:extLst>
            </p:cNvPr>
            <p:cNvSpPr txBox="1"/>
            <p:nvPr/>
          </p:nvSpPr>
          <p:spPr>
            <a:xfrm>
              <a:off x="2249519" y="4182494"/>
              <a:ext cx="43313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/>
                <a:t>D</a:t>
              </a:r>
              <a:r>
                <a:rPr lang="en-US" sz="2000" baseline="-25000"/>
                <a:t>1</a:t>
              </a:r>
              <a:endParaRPr lang="en-US" sz="1400" baseline="-25000"/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8E05B686-1D47-0648-AE68-8216A09C5E5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96903" y="4382549"/>
              <a:ext cx="987552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D8FEC67C-DD82-C447-9A70-562F14ACE7DD}"/>
              </a:ext>
            </a:extLst>
          </p:cNvPr>
          <p:cNvGrpSpPr/>
          <p:nvPr/>
        </p:nvGrpSpPr>
        <p:grpSpPr>
          <a:xfrm>
            <a:off x="3336468" y="4911072"/>
            <a:ext cx="1686535" cy="457200"/>
            <a:chOff x="4274015" y="4911072"/>
            <a:chExt cx="1686535" cy="457200"/>
          </a:xfrm>
        </p:grpSpPr>
        <p:cxnSp>
          <p:nvCxnSpPr>
            <p:cNvPr id="21" name="直接箭头连接符 19">
              <a:extLst>
                <a:ext uri="{FF2B5EF4-FFF2-40B4-BE49-F238E27FC236}">
                  <a16:creationId xmlns:a16="http://schemas.microsoft.com/office/drawing/2014/main" id="{E3C32B10-8D7B-664A-8A9E-AB7D460329E7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4274015" y="4911072"/>
              <a:ext cx="526118" cy="457200"/>
            </a:xfrm>
            <a:prstGeom prst="straightConnector1">
              <a:avLst/>
            </a:prstGeom>
            <a:ln w="38100"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B617B8CE-5288-834E-94FF-9757FEE86DF5}"/>
                </a:ext>
              </a:extLst>
            </p:cNvPr>
            <p:cNvGrpSpPr/>
            <p:nvPr/>
          </p:nvGrpSpPr>
          <p:grpSpPr>
            <a:xfrm>
              <a:off x="4549296" y="4927497"/>
              <a:ext cx="1411254" cy="400110"/>
              <a:chOff x="4549296" y="4927497"/>
              <a:chExt cx="1411254" cy="400110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2EFD656-A364-2549-BFCD-3965DE781A48}"/>
                  </a:ext>
                </a:extLst>
              </p:cNvPr>
              <p:cNvSpPr txBox="1"/>
              <p:nvPr/>
            </p:nvSpPr>
            <p:spPr>
              <a:xfrm>
                <a:off x="5527418" y="4927497"/>
                <a:ext cx="43313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/>
                  <a:t>D</a:t>
                </a:r>
                <a:r>
                  <a:rPr lang="en-US" sz="2000" baseline="-25000"/>
                  <a:t>2</a:t>
                </a:r>
                <a:endParaRPr lang="en-US" sz="1400" baseline="-25000"/>
              </a:p>
            </p:txBody>
          </p:sp>
          <p:cxnSp>
            <p:nvCxnSpPr>
              <p:cNvPr id="52" name="Straight Arrow Connector 51">
                <a:extLst>
                  <a:ext uri="{FF2B5EF4-FFF2-40B4-BE49-F238E27FC236}">
                    <a16:creationId xmlns:a16="http://schemas.microsoft.com/office/drawing/2014/main" id="{FF8C09BA-1885-A242-AFD7-C468A20366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49296" y="5136435"/>
                <a:ext cx="987552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3FC7B572-FF24-224A-8E86-1726FA49CF8E}"/>
              </a:ext>
            </a:extLst>
          </p:cNvPr>
          <p:cNvGrpSpPr/>
          <p:nvPr/>
        </p:nvGrpSpPr>
        <p:grpSpPr>
          <a:xfrm>
            <a:off x="5139130" y="3632970"/>
            <a:ext cx="3228774" cy="2196123"/>
            <a:chOff x="5139130" y="3632968"/>
            <a:chExt cx="3228774" cy="2196123"/>
          </a:xfrm>
        </p:grpSpPr>
        <p:sp>
          <p:nvSpPr>
            <p:cNvPr id="67" name="Rounded Rectangle 66">
              <a:extLst>
                <a:ext uri="{FF2B5EF4-FFF2-40B4-BE49-F238E27FC236}">
                  <a16:creationId xmlns:a16="http://schemas.microsoft.com/office/drawing/2014/main" id="{2912E4C9-06A1-AF4F-A60D-0DAC6496178A}"/>
                </a:ext>
              </a:extLst>
            </p:cNvPr>
            <p:cNvSpPr/>
            <p:nvPr/>
          </p:nvSpPr>
          <p:spPr>
            <a:xfrm>
              <a:off x="5139130" y="3632968"/>
              <a:ext cx="3031683" cy="2196123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5DFA6E4C-202A-514E-A7C4-93A4585FFC0E}"/>
                </a:ext>
              </a:extLst>
            </p:cNvPr>
            <p:cNvGrpSpPr/>
            <p:nvPr/>
          </p:nvGrpSpPr>
          <p:grpSpPr>
            <a:xfrm>
              <a:off x="5220155" y="3785318"/>
              <a:ext cx="3147749" cy="1914563"/>
              <a:chOff x="5743984" y="3609818"/>
              <a:chExt cx="3147749" cy="191456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31D56996-1906-1840-8645-8D31040A3F37}"/>
                      </a:ext>
                    </a:extLst>
                  </p:cNvPr>
                  <p:cNvSpPr txBox="1"/>
                  <p:nvPr/>
                </p:nvSpPr>
                <p:spPr>
                  <a:xfrm>
                    <a:off x="5782244" y="4030277"/>
                    <a:ext cx="3068615" cy="96718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14:m>
                      <m:oMath xmlns:m="http://schemas.openxmlformats.org/officeDocument/2006/math"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i</m:t>
                            </m:r>
                          </m:e>
                        </m:d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&gt;</m:t>
                        </m:r>
                      </m:oMath>
                    </a14:m>
                    <a:r>
                      <a:rPr lang="en-US" sz="2000" dirty="0"/>
                      <a:t>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𝑚𝑖𝑛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</m:oMath>
                    </a14:m>
                    <a:r>
                      <a:rPr lang="en-US" sz="2000" dirty="0"/>
                      <a:t>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&gt;</m:t>
                        </m:r>
                      </m:oMath>
                    </a14:m>
                    <a:r>
                      <a:rPr lang="en-US" sz="2000" dirty="0"/>
                      <a:t>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𝑚𝑖𝑛</m:t>
                            </m:r>
                          </m:sub>
                        </m:sSub>
                        <m:r>
                          <a:rPr lang="en-US" sz="2000">
                            <a:latin typeface="Cambria Math" panose="02040503050406030204" pitchFamily="18" charset="0"/>
                          </a:rPr>
                          <m:t>;</m:t>
                        </m:r>
                      </m:oMath>
                    </a14:m>
                    <a:r>
                      <a:rPr lang="en-US" sz="2000" dirty="0"/>
                      <a:t>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en-US" sz="2000">
                                    <a:latin typeface="Cambria Math" panose="02040503050406030204" pitchFamily="18" charset="0"/>
                                  </a:rPr>
                                  <m:t>ii</m:t>
                                </m:r>
                              </m:e>
                            </m:d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|&gt;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oMath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31D56996-1906-1840-8645-8D31040A3F3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82244" y="4030277"/>
                    <a:ext cx="3068615" cy="967188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b="-503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60" name="Straight Arrow Connector 59">
                <a:extLst>
                  <a:ext uri="{FF2B5EF4-FFF2-40B4-BE49-F238E27FC236}">
                    <a16:creationId xmlns:a16="http://schemas.microsoft.com/office/drawing/2014/main" id="{524819F2-7307-9C4F-91BE-8418C9D0882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91108" y="3955657"/>
                <a:ext cx="0" cy="22860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Arrow Connector 61">
                <a:extLst>
                  <a:ext uri="{FF2B5EF4-FFF2-40B4-BE49-F238E27FC236}">
                    <a16:creationId xmlns:a16="http://schemas.microsoft.com/office/drawing/2014/main" id="{61497951-6345-BA4B-980C-3689D0D263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41219" y="4944523"/>
                <a:ext cx="0" cy="22860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CF0DAA4E-4919-074E-9C56-4091BAEE43DD}"/>
                  </a:ext>
                </a:extLst>
              </p:cNvPr>
              <p:cNvSpPr txBox="1"/>
              <p:nvPr/>
            </p:nvSpPr>
            <p:spPr>
              <a:xfrm>
                <a:off x="5743984" y="3609818"/>
                <a:ext cx="28566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/>
                  <a:t>minimum interval distance</a:t>
                </a: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E01165AA-717E-7442-A20A-8D482FBB0955}"/>
                  </a:ext>
                </a:extLst>
              </p:cNvPr>
              <p:cNvSpPr txBox="1"/>
              <p:nvPr/>
            </p:nvSpPr>
            <p:spPr>
              <a:xfrm>
                <a:off x="6035077" y="5155049"/>
                <a:ext cx="28566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/>
                  <a:t>pre-determined threshold</a:t>
                </a:r>
              </a:p>
            </p:txBody>
          </p:sp>
        </p:grp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624C58E-EBA5-41FA-825D-5ED89E0F58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28331" y="5784247"/>
            <a:ext cx="2057400" cy="365125"/>
          </a:xfrm>
        </p:spPr>
        <p:txBody>
          <a:bodyPr/>
          <a:lstStyle/>
          <a:p>
            <a:fld id="{99C3FC4C-93A0-44B4-AF58-727102C79E4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720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 animBg="1"/>
      <p:bldP spid="12" grpId="0"/>
      <p:bldP spid="12" grpId="1"/>
      <p:bldP spid="13" grpId="0" animBg="1"/>
      <p:bldP spid="14" grpId="0"/>
      <p:bldP spid="14" grpId="1"/>
      <p:bldP spid="15" grpId="0" animBg="1"/>
      <p:bldP spid="16" grpId="0"/>
      <p:bldP spid="16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E2E46A65-C193-B941-9561-47E591584657}"/>
              </a:ext>
            </a:extLst>
          </p:cNvPr>
          <p:cNvSpPr txBox="1">
            <a:spLocks/>
          </p:cNvSpPr>
          <p:nvPr/>
        </p:nvSpPr>
        <p:spPr>
          <a:xfrm>
            <a:off x="0" y="360646"/>
            <a:ext cx="9144000" cy="584826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zh-CN" sz="3600"/>
              <a:t>Second</a:t>
            </a:r>
            <a:r>
              <a:rPr lang="en-US" sz="3600"/>
              <a:t> Challenge – Data Preprocessing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1BA200-9882-AD41-A048-907E19CCE03F}"/>
              </a:ext>
            </a:extLst>
          </p:cNvPr>
          <p:cNvSpPr txBox="1"/>
          <p:nvPr/>
        </p:nvSpPr>
        <p:spPr>
          <a:xfrm>
            <a:off x="518230" y="1090627"/>
            <a:ext cx="780890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00CC"/>
              </a:buClr>
              <a:buSzPct val="70000"/>
              <a:buFont typeface="Wingdings" pitchFamily="2" charset="2"/>
              <a:buChar char="ü"/>
            </a:pPr>
            <a:r>
              <a:rPr lang="en-US" altLang="zh-CN" sz="2800" dirty="0"/>
              <a:t>Noise reduction</a:t>
            </a:r>
            <a:endParaRPr lang="en-US" sz="2800" dirty="0"/>
          </a:p>
          <a:p>
            <a:pPr marL="457200" indent="-274320">
              <a:buClr>
                <a:srgbClr val="0000CC"/>
              </a:buClr>
              <a:buSzPct val="70000"/>
              <a:buFont typeface="Wingdings" pitchFamily="2" charset="2"/>
              <a:buChar char="Ø"/>
            </a:pPr>
            <a:r>
              <a:rPr lang="en-US" altLang="zh-CN" sz="2400" dirty="0"/>
              <a:t>Fast Fourier Transform (FFT) filtering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6D1614-984D-C348-B176-2E85FEE5D697}"/>
              </a:ext>
            </a:extLst>
          </p:cNvPr>
          <p:cNvSpPr txBox="1"/>
          <p:nvPr/>
        </p:nvSpPr>
        <p:spPr>
          <a:xfrm>
            <a:off x="518230" y="1901436"/>
            <a:ext cx="790814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00CC"/>
              </a:buClr>
              <a:buSzPct val="70000"/>
              <a:buFont typeface="Wingdings" pitchFamily="2" charset="2"/>
              <a:buChar char="ü"/>
            </a:pPr>
            <a:r>
              <a:rPr lang="en-US" altLang="zh-CN" sz="2800" dirty="0"/>
              <a:t>Structural vibration signal segmentation</a:t>
            </a:r>
            <a:endParaRPr lang="en-US" sz="2800" dirty="0"/>
          </a:p>
          <a:p>
            <a:pPr marL="457200" indent="-274320">
              <a:buClr>
                <a:srgbClr val="0000CC"/>
              </a:buClr>
              <a:buSzPct val="70000"/>
              <a:buFont typeface="Wingdings" pitchFamily="2" charset="2"/>
              <a:buChar char="Ø"/>
            </a:pPr>
            <a:r>
              <a:rPr lang="en-US" altLang="zh-CN" sz="2400" dirty="0"/>
              <a:t>Cross-correlation: quantify the similarity of two waveforms</a:t>
            </a:r>
          </a:p>
          <a:p>
            <a:pPr marL="457200" indent="-274320">
              <a:buClr>
                <a:srgbClr val="0000CC"/>
              </a:buClr>
              <a:buSzPct val="70000"/>
              <a:buFont typeface="Wingdings" pitchFamily="2" charset="2"/>
              <a:buChar char="Ø"/>
            </a:pPr>
            <a:r>
              <a:rPr lang="en-US" altLang="zh-CN" sz="2400" dirty="0"/>
              <a:t>Two steps: </a:t>
            </a:r>
          </a:p>
          <a:p>
            <a:pPr marL="914400" lvl="1" indent="-274320">
              <a:buClr>
                <a:srgbClr val="0000CC"/>
              </a:buClr>
              <a:buSzPct val="70000"/>
              <a:buFont typeface="Wingdings" pitchFamily="2" charset="2"/>
              <a:buChar char="Ø"/>
            </a:pPr>
            <a:r>
              <a:rPr lang="en-US" altLang="zh-CN" sz="2400" dirty="0"/>
              <a:t>1. Identify inter-vibration intervals;</a:t>
            </a:r>
          </a:p>
          <a:p>
            <a:pPr marL="914400" lvl="1" indent="-274320">
              <a:buClr>
                <a:srgbClr val="0000CC"/>
              </a:buClr>
              <a:buSzPct val="70000"/>
              <a:buFont typeface="Wingdings" pitchFamily="2" charset="2"/>
              <a:buChar char="Ø"/>
            </a:pPr>
            <a:r>
              <a:rPr lang="en-US" altLang="zh-CN" sz="2400" dirty="0"/>
              <a:t>2. Separate foot tapping with inferences (e.g., dropping an object to the ground)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6FA02B82-7AB9-5E4A-AEE3-5CF68C220431}"/>
              </a:ext>
            </a:extLst>
          </p:cNvPr>
          <p:cNvGrpSpPr/>
          <p:nvPr/>
        </p:nvGrpSpPr>
        <p:grpSpPr>
          <a:xfrm>
            <a:off x="385229" y="4058220"/>
            <a:ext cx="4987876" cy="1611292"/>
            <a:chOff x="385229" y="4058220"/>
            <a:chExt cx="4987876" cy="1611292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A24EE15E-9C4B-1140-AC03-1ADF66B72430}"/>
                </a:ext>
              </a:extLst>
            </p:cNvPr>
            <p:cNvSpPr txBox="1">
              <a:spLocks noChangeAspect="1"/>
            </p:cNvSpPr>
            <p:nvPr/>
          </p:nvSpPr>
          <p:spPr>
            <a:xfrm rot="5400000">
              <a:off x="2698103" y="4930285"/>
              <a:ext cx="746030" cy="36576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sz="2000"/>
                <a:t>   </a:t>
              </a:r>
              <a:r>
                <a:rPr lang="en-US" sz="2000" b="1"/>
                <a:t>· · ·</a:t>
              </a:r>
            </a:p>
            <a:p>
              <a:endParaRPr lang="en-US" sz="200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32DD812-DF35-C149-B12D-D0D3CB087819}"/>
                </a:ext>
              </a:extLst>
            </p:cNvPr>
            <p:cNvSpPr txBox="1"/>
            <p:nvPr/>
          </p:nvSpPr>
          <p:spPr>
            <a:xfrm>
              <a:off x="3303777" y="4501614"/>
              <a:ext cx="20693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Non-vibration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3FF33DF-3F08-694C-BBB1-BEF83EB6F201}"/>
                </a:ext>
              </a:extLst>
            </p:cNvPr>
            <p:cNvSpPr txBox="1"/>
            <p:nvPr/>
          </p:nvSpPr>
          <p:spPr>
            <a:xfrm>
              <a:off x="3305243" y="5162034"/>
              <a:ext cx="15276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/>
                <a:t>Vibration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662DC86-7DA4-0045-A227-C83F3EDFE9AA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385229" y="4861542"/>
              <a:ext cx="1083726" cy="53132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sz="2200"/>
                <a:t>   </a:t>
              </a:r>
              <a:r>
                <a:rPr lang="en-US" sz="2200" b="1"/>
                <a:t>· · ·</a:t>
              </a:r>
            </a:p>
            <a:p>
              <a:endParaRPr lang="en-US" sz="2200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1B71877C-175B-164F-B49E-CC99B967EDF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17368" y="4418564"/>
              <a:ext cx="396023" cy="457200"/>
              <a:chOff x="3152647" y="4510004"/>
              <a:chExt cx="475228" cy="548640"/>
            </a:xfrm>
          </p:grpSpPr>
          <p:sp>
            <p:nvSpPr>
              <p:cNvPr id="12" name="Left Bracket 11">
                <a:extLst>
                  <a:ext uri="{FF2B5EF4-FFF2-40B4-BE49-F238E27FC236}">
                    <a16:creationId xmlns:a16="http://schemas.microsoft.com/office/drawing/2014/main" id="{7F91F405-F77C-5D48-91DE-F801DD3D003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152647" y="4510004"/>
                <a:ext cx="105790" cy="548640"/>
              </a:xfrm>
              <a:prstGeom prst="leftBracket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Left Bracket 12">
                <a:extLst>
                  <a:ext uri="{FF2B5EF4-FFF2-40B4-BE49-F238E27FC236}">
                    <a16:creationId xmlns:a16="http://schemas.microsoft.com/office/drawing/2014/main" id="{91E90383-A98E-6649-B7FD-74DBB8381A49}"/>
                  </a:ext>
                </a:extLst>
              </p:cNvPr>
              <p:cNvSpPr>
                <a:spLocks noChangeAspect="1"/>
              </p:cNvSpPr>
              <p:nvPr/>
            </p:nvSpPr>
            <p:spPr>
              <a:xfrm flipH="1">
                <a:off x="3518787" y="4510004"/>
                <a:ext cx="109088" cy="548640"/>
              </a:xfrm>
              <a:prstGeom prst="leftBracket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348C3C5F-3362-7041-8CAD-A7D69D277C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58437" y="5058644"/>
                <a:ext cx="27432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743A668B-0504-EA47-AE0D-E49D9B927B2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27764" y="5212312"/>
              <a:ext cx="396023" cy="457200"/>
              <a:chOff x="3152647" y="4510004"/>
              <a:chExt cx="475228" cy="548640"/>
            </a:xfrm>
          </p:grpSpPr>
          <p:sp>
            <p:nvSpPr>
              <p:cNvPr id="36" name="Left Bracket 35">
                <a:extLst>
                  <a:ext uri="{FF2B5EF4-FFF2-40B4-BE49-F238E27FC236}">
                    <a16:creationId xmlns:a16="http://schemas.microsoft.com/office/drawing/2014/main" id="{C168DA08-33CD-7D48-949F-01DE881B733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152647" y="4510004"/>
                <a:ext cx="105790" cy="548640"/>
              </a:xfrm>
              <a:prstGeom prst="leftBracket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7" name="Left Bracket 36">
                <a:extLst>
                  <a:ext uri="{FF2B5EF4-FFF2-40B4-BE49-F238E27FC236}">
                    <a16:creationId xmlns:a16="http://schemas.microsoft.com/office/drawing/2014/main" id="{41B28456-48A8-9B4F-911D-01E4BCB298BC}"/>
                  </a:ext>
                </a:extLst>
              </p:cNvPr>
              <p:cNvSpPr>
                <a:spLocks noChangeAspect="1"/>
              </p:cNvSpPr>
              <p:nvPr/>
            </p:nvSpPr>
            <p:spPr>
              <a:xfrm flipH="1">
                <a:off x="3518787" y="4510004"/>
                <a:ext cx="109088" cy="548640"/>
              </a:xfrm>
              <a:prstGeom prst="leftBracket">
                <a:avLst/>
              </a:prstGeom>
              <a:ln w="28575" cmpd="sng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C46164F0-7DF0-3C41-8507-C255690F11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58437" y="5058644"/>
                <a:ext cx="27432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5A028F6F-31BD-414A-9321-CE9D3A2DE0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12398" y="4799524"/>
              <a:ext cx="247067" cy="365760"/>
            </a:xfrm>
            <a:custGeom>
              <a:avLst/>
              <a:gdLst>
                <a:gd name="connsiteX0" fmla="*/ 0 w 381000"/>
                <a:gd name="connsiteY0" fmla="*/ 564034 h 564034"/>
                <a:gd name="connsiteX1" fmla="*/ 121920 w 381000"/>
                <a:gd name="connsiteY1" fmla="*/ 154 h 564034"/>
                <a:gd name="connsiteX2" fmla="*/ 213360 w 381000"/>
                <a:gd name="connsiteY2" fmla="*/ 503074 h 564034"/>
                <a:gd name="connsiteX3" fmla="*/ 320040 w 381000"/>
                <a:gd name="connsiteY3" fmla="*/ 122074 h 564034"/>
                <a:gd name="connsiteX4" fmla="*/ 381000 w 381000"/>
                <a:gd name="connsiteY4" fmla="*/ 472594 h 564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0" h="564034">
                  <a:moveTo>
                    <a:pt x="0" y="564034"/>
                  </a:moveTo>
                  <a:cubicBezTo>
                    <a:pt x="43180" y="287174"/>
                    <a:pt x="86360" y="10314"/>
                    <a:pt x="121920" y="154"/>
                  </a:cubicBezTo>
                  <a:cubicBezTo>
                    <a:pt x="157480" y="-10006"/>
                    <a:pt x="180340" y="482754"/>
                    <a:pt x="213360" y="503074"/>
                  </a:cubicBezTo>
                  <a:cubicBezTo>
                    <a:pt x="246380" y="523394"/>
                    <a:pt x="292100" y="127154"/>
                    <a:pt x="320040" y="122074"/>
                  </a:cubicBezTo>
                  <a:cubicBezTo>
                    <a:pt x="347980" y="116994"/>
                    <a:pt x="364490" y="294794"/>
                    <a:pt x="381000" y="472594"/>
                  </a:cubicBezTo>
                </a:path>
              </a:pathLst>
            </a:custGeom>
            <a:noFill/>
            <a:ln>
              <a:solidFill>
                <a:srgbClr val="00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54" name="Chevron 53">
              <a:extLst>
                <a:ext uri="{FF2B5EF4-FFF2-40B4-BE49-F238E27FC236}">
                  <a16:creationId xmlns:a16="http://schemas.microsoft.com/office/drawing/2014/main" id="{521DFF6D-369E-CC49-93D6-1457F3575066}"/>
                </a:ext>
              </a:extLst>
            </p:cNvPr>
            <p:cNvSpPr/>
            <p:nvPr/>
          </p:nvSpPr>
          <p:spPr>
            <a:xfrm>
              <a:off x="2179320" y="4954248"/>
              <a:ext cx="274320" cy="150116"/>
            </a:xfrm>
            <a:prstGeom prst="chevron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7" name="Left Brace 56">
              <a:extLst>
                <a:ext uri="{FF2B5EF4-FFF2-40B4-BE49-F238E27FC236}">
                  <a16:creationId xmlns:a16="http://schemas.microsoft.com/office/drawing/2014/main" id="{8D216B61-64F4-1640-A824-CA4A3AEAEC4D}"/>
                </a:ext>
              </a:extLst>
            </p:cNvPr>
            <p:cNvSpPr/>
            <p:nvPr/>
          </p:nvSpPr>
          <p:spPr>
            <a:xfrm>
              <a:off x="2516031" y="4569293"/>
              <a:ext cx="304670" cy="932755"/>
            </a:xfrm>
            <a:prstGeom prst="leftBrac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FCD81E65-A931-0941-B484-BFB87E9D632B}"/>
                </a:ext>
              </a:extLst>
            </p:cNvPr>
            <p:cNvSpPr/>
            <p:nvPr/>
          </p:nvSpPr>
          <p:spPr>
            <a:xfrm>
              <a:off x="2883299" y="5509493"/>
              <a:ext cx="137160" cy="137160"/>
            </a:xfrm>
            <a:prstGeom prst="ellipse">
              <a:avLst/>
            </a:prstGeom>
            <a:solidFill>
              <a:srgbClr val="0000CC"/>
            </a:solidFill>
            <a:ln>
              <a:solidFill>
                <a:srgbClr val="00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F5176B51-1DD5-DE49-B87F-81908DB9ECE6}"/>
                </a:ext>
              </a:extLst>
            </p:cNvPr>
            <p:cNvSpPr/>
            <p:nvPr/>
          </p:nvSpPr>
          <p:spPr>
            <a:xfrm>
              <a:off x="2879278" y="4719462"/>
              <a:ext cx="137160" cy="13716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E0B84285-757F-724E-8E2A-F36CA76B9E62}"/>
                </a:ext>
              </a:extLst>
            </p:cNvPr>
            <p:cNvSpPr/>
            <p:nvPr/>
          </p:nvSpPr>
          <p:spPr>
            <a:xfrm>
              <a:off x="3053637" y="5517521"/>
              <a:ext cx="137160" cy="137160"/>
            </a:xfrm>
            <a:prstGeom prst="ellipse">
              <a:avLst/>
            </a:prstGeom>
            <a:solidFill>
              <a:srgbClr val="0000CC"/>
            </a:solidFill>
            <a:ln>
              <a:solidFill>
                <a:srgbClr val="00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7BB51DA1-FA04-324F-991A-FA623CD23F65}"/>
                </a:ext>
              </a:extLst>
            </p:cNvPr>
            <p:cNvSpPr/>
            <p:nvPr/>
          </p:nvSpPr>
          <p:spPr>
            <a:xfrm>
              <a:off x="3031678" y="4719462"/>
              <a:ext cx="137160" cy="13716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A43299FB-4BFC-9240-85EB-02BE9ADE23C5}"/>
                </a:ext>
              </a:extLst>
            </p:cNvPr>
            <p:cNvSpPr/>
            <p:nvPr/>
          </p:nvSpPr>
          <p:spPr>
            <a:xfrm>
              <a:off x="1157947" y="4867564"/>
              <a:ext cx="182880" cy="274320"/>
            </a:xfrm>
            <a:custGeom>
              <a:avLst/>
              <a:gdLst>
                <a:gd name="connsiteX0" fmla="*/ 0 w 213360"/>
                <a:gd name="connsiteY0" fmla="*/ 342396 h 342396"/>
                <a:gd name="connsiteX1" fmla="*/ 45720 w 213360"/>
                <a:gd name="connsiteY1" fmla="*/ 7116 h 342396"/>
                <a:gd name="connsiteX2" fmla="*/ 106680 w 213360"/>
                <a:gd name="connsiteY2" fmla="*/ 311916 h 342396"/>
                <a:gd name="connsiteX3" fmla="*/ 167640 w 213360"/>
                <a:gd name="connsiteY3" fmla="*/ 129036 h 342396"/>
                <a:gd name="connsiteX4" fmla="*/ 182880 w 213360"/>
                <a:gd name="connsiteY4" fmla="*/ 7116 h 342396"/>
                <a:gd name="connsiteX5" fmla="*/ 213360 w 213360"/>
                <a:gd name="connsiteY5" fmla="*/ 342396 h 342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360" h="342396">
                  <a:moveTo>
                    <a:pt x="0" y="342396"/>
                  </a:moveTo>
                  <a:cubicBezTo>
                    <a:pt x="13970" y="177296"/>
                    <a:pt x="27940" y="12196"/>
                    <a:pt x="45720" y="7116"/>
                  </a:cubicBezTo>
                  <a:cubicBezTo>
                    <a:pt x="63500" y="2036"/>
                    <a:pt x="86360" y="291596"/>
                    <a:pt x="106680" y="311916"/>
                  </a:cubicBezTo>
                  <a:cubicBezTo>
                    <a:pt x="127000" y="332236"/>
                    <a:pt x="154940" y="179836"/>
                    <a:pt x="167640" y="129036"/>
                  </a:cubicBezTo>
                  <a:cubicBezTo>
                    <a:pt x="180340" y="78236"/>
                    <a:pt x="175260" y="-28444"/>
                    <a:pt x="182880" y="7116"/>
                  </a:cubicBezTo>
                  <a:cubicBezTo>
                    <a:pt x="190500" y="42676"/>
                    <a:pt x="201930" y="192536"/>
                    <a:pt x="213360" y="342396"/>
                  </a:cubicBezTo>
                </a:path>
              </a:pathLst>
            </a:custGeom>
            <a:noFill/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C9C8D4A7-BE84-A04B-BE24-6E1A66EDE2E6}"/>
                </a:ext>
              </a:extLst>
            </p:cNvPr>
            <p:cNvSpPr/>
            <p:nvPr/>
          </p:nvSpPr>
          <p:spPr>
            <a:xfrm>
              <a:off x="2975224" y="5383047"/>
              <a:ext cx="137160" cy="13716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FDA973A1-D0D7-A74D-A00F-ED06BDCF2B7F}"/>
                </a:ext>
              </a:extLst>
            </p:cNvPr>
            <p:cNvSpPr/>
            <p:nvPr/>
          </p:nvSpPr>
          <p:spPr>
            <a:xfrm>
              <a:off x="1447377" y="4998610"/>
              <a:ext cx="213360" cy="122351"/>
            </a:xfrm>
            <a:custGeom>
              <a:avLst/>
              <a:gdLst>
                <a:gd name="connsiteX0" fmla="*/ 0 w 213360"/>
                <a:gd name="connsiteY0" fmla="*/ 15671 h 122351"/>
                <a:gd name="connsiteX1" fmla="*/ 60960 w 213360"/>
                <a:gd name="connsiteY1" fmla="*/ 122351 h 122351"/>
                <a:gd name="connsiteX2" fmla="*/ 76200 w 213360"/>
                <a:gd name="connsiteY2" fmla="*/ 15671 h 122351"/>
                <a:gd name="connsiteX3" fmla="*/ 137160 w 213360"/>
                <a:gd name="connsiteY3" fmla="*/ 107111 h 122351"/>
                <a:gd name="connsiteX4" fmla="*/ 182880 w 213360"/>
                <a:gd name="connsiteY4" fmla="*/ 431 h 122351"/>
                <a:gd name="connsiteX5" fmla="*/ 213360 w 213360"/>
                <a:gd name="connsiteY5" fmla="*/ 76631 h 122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360" h="122351">
                  <a:moveTo>
                    <a:pt x="0" y="15671"/>
                  </a:moveTo>
                  <a:cubicBezTo>
                    <a:pt x="24130" y="69011"/>
                    <a:pt x="48260" y="122351"/>
                    <a:pt x="60960" y="122351"/>
                  </a:cubicBezTo>
                  <a:cubicBezTo>
                    <a:pt x="73660" y="122351"/>
                    <a:pt x="76200" y="15671"/>
                    <a:pt x="76200" y="15671"/>
                  </a:cubicBezTo>
                  <a:cubicBezTo>
                    <a:pt x="88900" y="13131"/>
                    <a:pt x="119380" y="109651"/>
                    <a:pt x="137160" y="107111"/>
                  </a:cubicBezTo>
                  <a:cubicBezTo>
                    <a:pt x="154940" y="104571"/>
                    <a:pt x="182880" y="431"/>
                    <a:pt x="182880" y="431"/>
                  </a:cubicBezTo>
                  <a:cubicBezTo>
                    <a:pt x="195580" y="-4649"/>
                    <a:pt x="204470" y="35991"/>
                    <a:pt x="213360" y="76631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82494BB-05FC-7B49-832B-35F4DFC5BA86}"/>
                </a:ext>
              </a:extLst>
            </p:cNvPr>
            <p:cNvSpPr txBox="1">
              <a:spLocks noChangeAspect="1"/>
            </p:cNvSpPr>
            <p:nvPr/>
          </p:nvSpPr>
          <p:spPr>
            <a:xfrm rot="5400000">
              <a:off x="2427587" y="4334421"/>
              <a:ext cx="1083726" cy="53132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sz="2000"/>
                <a:t>   </a:t>
              </a:r>
              <a:r>
                <a:rPr lang="en-US" sz="2000" b="1"/>
                <a:t>· · ·</a:t>
              </a:r>
            </a:p>
            <a:p>
              <a:endParaRPr lang="en-US" sz="2000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9DC2008-4E59-5247-AE3D-E110E4F4D067}"/>
              </a:ext>
            </a:extLst>
          </p:cNvPr>
          <p:cNvGrpSpPr/>
          <p:nvPr/>
        </p:nvGrpSpPr>
        <p:grpSpPr>
          <a:xfrm>
            <a:off x="4815589" y="4403415"/>
            <a:ext cx="3151861" cy="1818876"/>
            <a:chOff x="4815587" y="4403415"/>
            <a:chExt cx="3151861" cy="1818876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7C74A589-CE68-B945-8705-E87E3981CED8}"/>
                </a:ext>
              </a:extLst>
            </p:cNvPr>
            <p:cNvGrpSpPr/>
            <p:nvPr/>
          </p:nvGrpSpPr>
          <p:grpSpPr>
            <a:xfrm>
              <a:off x="4815587" y="4786608"/>
              <a:ext cx="3151861" cy="1296575"/>
              <a:chOff x="4663187" y="4786608"/>
              <a:chExt cx="3151861" cy="1296575"/>
            </a:xfrm>
          </p:grpSpPr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93AE9619-7B81-3946-86AA-3DF9A43DFD6F}"/>
                  </a:ext>
                </a:extLst>
              </p:cNvPr>
              <p:cNvGrpSpPr/>
              <p:nvPr/>
            </p:nvGrpSpPr>
            <p:grpSpPr>
              <a:xfrm>
                <a:off x="4663187" y="4786608"/>
                <a:ext cx="3151861" cy="1296575"/>
                <a:chOff x="4663187" y="4786608"/>
                <a:chExt cx="3151861" cy="1296575"/>
              </a:xfrm>
            </p:grpSpPr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11720AE3-DB25-B44C-B4A4-C99B245393F4}"/>
                    </a:ext>
                  </a:extLst>
                </p:cNvPr>
                <p:cNvGrpSpPr/>
                <p:nvPr/>
              </p:nvGrpSpPr>
              <p:grpSpPr>
                <a:xfrm>
                  <a:off x="4663187" y="4786608"/>
                  <a:ext cx="3151861" cy="1296575"/>
                  <a:chOff x="4663187" y="4786608"/>
                  <a:chExt cx="3151861" cy="1296575"/>
                </a:xfrm>
              </p:grpSpPr>
              <p:sp>
                <p:nvSpPr>
                  <p:cNvPr id="40" name="TextBox 39">
                    <a:extLst>
                      <a:ext uri="{FF2B5EF4-FFF2-40B4-BE49-F238E27FC236}">
                        <a16:creationId xmlns:a16="http://schemas.microsoft.com/office/drawing/2014/main" id="{20B36C82-3784-1F4A-8117-6EFD767EBFF4}"/>
                      </a:ext>
                    </a:extLst>
                  </p:cNvPr>
                  <p:cNvSpPr txBox="1"/>
                  <p:nvPr/>
                </p:nvSpPr>
                <p:spPr>
                  <a:xfrm>
                    <a:off x="5774559" y="4869658"/>
                    <a:ext cx="1872136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>
                        <a:solidFill>
                          <a:srgbClr val="0000CC"/>
                        </a:solidFill>
                      </a:rPr>
                      <a:t>Foot taps</a:t>
                    </a:r>
                  </a:p>
                </p:txBody>
              </p:sp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19FE2482-6961-FB4B-98CF-1AFD9C1402DA}"/>
                      </a:ext>
                    </a:extLst>
                  </p:cNvPr>
                  <p:cNvSpPr txBox="1"/>
                  <p:nvPr/>
                </p:nvSpPr>
                <p:spPr>
                  <a:xfrm>
                    <a:off x="5776025" y="5621518"/>
                    <a:ext cx="2039023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/>
                      <a:t>Interference</a:t>
                    </a:r>
                  </a:p>
                </p:txBody>
              </p:sp>
              <p:grpSp>
                <p:nvGrpSpPr>
                  <p:cNvPr id="42" name="Group 41">
                    <a:extLst>
                      <a:ext uri="{FF2B5EF4-FFF2-40B4-BE49-F238E27FC236}">
                        <a16:creationId xmlns:a16="http://schemas.microsoft.com/office/drawing/2014/main" id="{418DA9F0-AFDE-2645-91C5-B19612AED97A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5288150" y="4786608"/>
                    <a:ext cx="396023" cy="457200"/>
                    <a:chOff x="3152647" y="4510004"/>
                    <a:chExt cx="475228" cy="548640"/>
                  </a:xfrm>
                </p:grpSpPr>
                <p:sp>
                  <p:nvSpPr>
                    <p:cNvPr id="43" name="Left Bracket 42">
                      <a:extLst>
                        <a:ext uri="{FF2B5EF4-FFF2-40B4-BE49-F238E27FC236}">
                          <a16:creationId xmlns:a16="http://schemas.microsoft.com/office/drawing/2014/main" id="{445C7D87-FF12-7D40-8FE0-D4C2C296350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3152647" y="4510004"/>
                      <a:ext cx="105790" cy="548640"/>
                    </a:xfrm>
                    <a:prstGeom prst="leftBracket">
                      <a:avLst/>
                    </a:prstGeom>
                    <a:ln w="28575" cmpd="sng">
                      <a:solidFill>
                        <a:schemeClr val="tx1"/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4" name="Left Bracket 43">
                      <a:extLst>
                        <a:ext uri="{FF2B5EF4-FFF2-40B4-BE49-F238E27FC236}">
                          <a16:creationId xmlns:a16="http://schemas.microsoft.com/office/drawing/2014/main" id="{CF6BD525-82AE-104E-BC1E-E45C07E2820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 flipH="1">
                      <a:off x="3518787" y="4510004"/>
                      <a:ext cx="109088" cy="548640"/>
                    </a:xfrm>
                    <a:prstGeom prst="leftBracket">
                      <a:avLst/>
                    </a:prstGeom>
                    <a:ln w="28575" cmpd="sng">
                      <a:solidFill>
                        <a:schemeClr val="tx1"/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rgbClr val="000000"/>
                        </a:solidFill>
                      </a:endParaRPr>
                    </a:p>
                  </p:txBody>
                </p:sp>
                <p:cxnSp>
                  <p:nvCxnSpPr>
                    <p:cNvPr id="45" name="Straight Connector 44">
                      <a:extLst>
                        <a:ext uri="{FF2B5EF4-FFF2-40B4-BE49-F238E27FC236}">
                          <a16:creationId xmlns:a16="http://schemas.microsoft.com/office/drawing/2014/main" id="{BE8C547C-218C-1741-90D4-588B2A1A2FF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258437" y="5058644"/>
                      <a:ext cx="274320" cy="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6" name="Group 45">
                    <a:extLst>
                      <a:ext uri="{FF2B5EF4-FFF2-40B4-BE49-F238E27FC236}">
                        <a16:creationId xmlns:a16="http://schemas.microsoft.com/office/drawing/2014/main" id="{3E766C5E-5CF1-394C-9761-90F2AA7C6C25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5298546" y="5539613"/>
                    <a:ext cx="396023" cy="457200"/>
                    <a:chOff x="3152647" y="4510004"/>
                    <a:chExt cx="475228" cy="548640"/>
                  </a:xfrm>
                </p:grpSpPr>
                <p:sp>
                  <p:nvSpPr>
                    <p:cNvPr id="47" name="Left Bracket 46">
                      <a:extLst>
                        <a:ext uri="{FF2B5EF4-FFF2-40B4-BE49-F238E27FC236}">
                          <a16:creationId xmlns:a16="http://schemas.microsoft.com/office/drawing/2014/main" id="{D719AEDA-EE80-6441-BE51-E20A64E1D79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3152647" y="4510004"/>
                      <a:ext cx="105790" cy="548640"/>
                    </a:xfrm>
                    <a:prstGeom prst="leftBracket">
                      <a:avLst/>
                    </a:prstGeom>
                    <a:ln w="28575" cmpd="sng">
                      <a:solidFill>
                        <a:schemeClr val="tx1"/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48" name="Left Bracket 47">
                      <a:extLst>
                        <a:ext uri="{FF2B5EF4-FFF2-40B4-BE49-F238E27FC236}">
                          <a16:creationId xmlns:a16="http://schemas.microsoft.com/office/drawing/2014/main" id="{4B34EE97-A8F8-0C47-B158-341ED47E8CE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 flipH="1">
                      <a:off x="3518787" y="4510004"/>
                      <a:ext cx="109088" cy="548640"/>
                    </a:xfrm>
                    <a:prstGeom prst="leftBracket">
                      <a:avLst/>
                    </a:prstGeom>
                    <a:ln w="28575" cmpd="sng">
                      <a:solidFill>
                        <a:schemeClr val="tx1"/>
                      </a:solidFill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rgbClr val="000000"/>
                        </a:solidFill>
                      </a:endParaRPr>
                    </a:p>
                  </p:txBody>
                </p:sp>
                <p:cxnSp>
                  <p:nvCxnSpPr>
                    <p:cNvPr id="49" name="Straight Connector 48">
                      <a:extLst>
                        <a:ext uri="{FF2B5EF4-FFF2-40B4-BE49-F238E27FC236}">
                          <a16:creationId xmlns:a16="http://schemas.microsoft.com/office/drawing/2014/main" id="{C1BB0506-48B8-D440-A2D8-2F5691B456E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258437" y="5058644"/>
                      <a:ext cx="274320" cy="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55" name="Chevron 54">
                    <a:extLst>
                      <a:ext uri="{FF2B5EF4-FFF2-40B4-BE49-F238E27FC236}">
                        <a16:creationId xmlns:a16="http://schemas.microsoft.com/office/drawing/2014/main" id="{8D7B2AD2-E5AB-F542-A65D-6CF18AE78102}"/>
                      </a:ext>
                    </a:extLst>
                  </p:cNvPr>
                  <p:cNvSpPr/>
                  <p:nvPr/>
                </p:nvSpPr>
                <p:spPr>
                  <a:xfrm>
                    <a:off x="4663187" y="5317808"/>
                    <a:ext cx="274320" cy="150116"/>
                  </a:xfrm>
                  <a:prstGeom prst="chevron">
                    <a:avLst/>
                  </a:prstGeom>
                  <a:solidFill>
                    <a:schemeClr val="accent1">
                      <a:lumMod val="60000"/>
                      <a:lumOff val="40000"/>
                    </a:schemeClr>
                  </a:solidFill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56" name="Left Brace 55">
                  <a:extLst>
                    <a:ext uri="{FF2B5EF4-FFF2-40B4-BE49-F238E27FC236}">
                      <a16:creationId xmlns:a16="http://schemas.microsoft.com/office/drawing/2014/main" id="{2DAFDA3A-672B-3942-8833-5A99A59024D7}"/>
                    </a:ext>
                  </a:extLst>
                </p:cNvPr>
                <p:cNvSpPr/>
                <p:nvPr/>
              </p:nvSpPr>
              <p:spPr>
                <a:xfrm>
                  <a:off x="4983480" y="4919595"/>
                  <a:ext cx="304670" cy="932755"/>
                </a:xfrm>
                <a:prstGeom prst="leftBrac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EDB88E0A-654B-144B-82D2-FFAA416B1E70}"/>
                  </a:ext>
                </a:extLst>
              </p:cNvPr>
              <p:cNvSpPr/>
              <p:nvPr/>
            </p:nvSpPr>
            <p:spPr>
              <a:xfrm>
                <a:off x="5383144" y="5834511"/>
                <a:ext cx="137160" cy="13716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4781685E-7346-A640-9D35-FB0AA831FB0D}"/>
                  </a:ext>
                </a:extLst>
              </p:cNvPr>
              <p:cNvSpPr/>
              <p:nvPr/>
            </p:nvSpPr>
            <p:spPr>
              <a:xfrm>
                <a:off x="5336939" y="5087750"/>
                <a:ext cx="137160" cy="137160"/>
              </a:xfrm>
              <a:prstGeom prst="ellipse">
                <a:avLst/>
              </a:prstGeom>
              <a:solidFill>
                <a:srgbClr val="0000CC"/>
              </a:solidFill>
              <a:ln>
                <a:solidFill>
                  <a:srgbClr val="0000C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3363F108-0D24-FA4D-9B9B-DDBE9F874461}"/>
                  </a:ext>
                </a:extLst>
              </p:cNvPr>
              <p:cNvSpPr/>
              <p:nvPr/>
            </p:nvSpPr>
            <p:spPr>
              <a:xfrm>
                <a:off x="5537757" y="5080538"/>
                <a:ext cx="137160" cy="137160"/>
              </a:xfrm>
              <a:prstGeom prst="ellipse">
                <a:avLst/>
              </a:prstGeom>
              <a:solidFill>
                <a:srgbClr val="0000CC"/>
              </a:solidFill>
              <a:ln>
                <a:solidFill>
                  <a:srgbClr val="0000C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F2B3C1A5-C52A-CF4B-BD5A-FEE3C44552B9}"/>
                </a:ext>
              </a:extLst>
            </p:cNvPr>
            <p:cNvSpPr txBox="1">
              <a:spLocks noChangeAspect="1"/>
            </p:cNvSpPr>
            <p:nvPr/>
          </p:nvSpPr>
          <p:spPr>
            <a:xfrm rot="5400000">
              <a:off x="5056491" y="4679616"/>
              <a:ext cx="1083726" cy="53132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sz="2000"/>
                <a:t>   </a:t>
              </a:r>
              <a:r>
                <a:rPr lang="en-US" sz="2000" b="1"/>
                <a:t>· · ·</a:t>
              </a:r>
            </a:p>
            <a:p>
              <a:endParaRPr lang="en-US" sz="2000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92A35BE-C84F-AA45-BD1A-BC212774CAEE}"/>
                </a:ext>
              </a:extLst>
            </p:cNvPr>
            <p:cNvSpPr txBox="1">
              <a:spLocks noChangeAspect="1"/>
            </p:cNvSpPr>
            <p:nvPr/>
          </p:nvSpPr>
          <p:spPr>
            <a:xfrm rot="5400000">
              <a:off x="5056491" y="5414766"/>
              <a:ext cx="1083726" cy="53132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sz="2000"/>
                <a:t>   </a:t>
              </a:r>
              <a:r>
                <a:rPr lang="en-US" sz="2000" b="1"/>
                <a:t>· · ·</a:t>
              </a:r>
            </a:p>
            <a:p>
              <a:endParaRPr lang="en-US" sz="2000"/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645619F-0067-4608-9AFB-503A8290B4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28331" y="5784247"/>
            <a:ext cx="2057400" cy="365125"/>
          </a:xfrm>
        </p:spPr>
        <p:txBody>
          <a:bodyPr/>
          <a:lstStyle/>
          <a:p>
            <a:fld id="{99C3FC4C-93A0-44B4-AF58-727102C79E4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118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559AA91-931C-1047-84DB-282A8BBF3804}"/>
              </a:ext>
            </a:extLst>
          </p:cNvPr>
          <p:cNvSpPr txBox="1">
            <a:spLocks/>
          </p:cNvSpPr>
          <p:nvPr/>
        </p:nvSpPr>
        <p:spPr>
          <a:xfrm>
            <a:off x="101600" y="373346"/>
            <a:ext cx="9144000" cy="584826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zh-CN" sz="3600"/>
              <a:t>Third</a:t>
            </a:r>
            <a:r>
              <a:rPr lang="en-US" sz="3600"/>
              <a:t> Challenge – Digit Demodulation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758838-59C7-C845-BC1B-F8AC1ED10EAE}"/>
              </a:ext>
            </a:extLst>
          </p:cNvPr>
          <p:cNvSpPr txBox="1"/>
          <p:nvPr/>
        </p:nvSpPr>
        <p:spPr>
          <a:xfrm>
            <a:off x="592678" y="1109934"/>
            <a:ext cx="76128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00CC"/>
              </a:buClr>
              <a:buSzPct val="70000"/>
              <a:buFont typeface="Wingdings" pitchFamily="2" charset="2"/>
              <a:buChar char="ü"/>
            </a:pPr>
            <a:r>
              <a:rPr lang="en-US" altLang="zh-CN" sz="2400" dirty="0">
                <a:latin typeface="+mn-lt"/>
              </a:rPr>
              <a:t>Convert foot taps to corresponding digits</a:t>
            </a:r>
          </a:p>
          <a:p>
            <a:pPr marL="285750" indent="-285750">
              <a:buClr>
                <a:srgbClr val="0000CC"/>
              </a:buClr>
              <a:buSzPct val="70000"/>
              <a:buFont typeface="Wingdings" pitchFamily="2" charset="2"/>
              <a:buChar char="ü"/>
            </a:pPr>
            <a:r>
              <a:rPr lang="en-US" altLang="zh-CN" sz="2400" dirty="0">
                <a:latin typeface="+mn-lt"/>
              </a:rPr>
              <a:t>Observation: when we tap at different locations, the time interval between the first two local maximum amplitudes in the observed waveform (i.e., </a:t>
            </a:r>
            <a:r>
              <a:rPr lang="en-US" altLang="zh-CN" sz="2400" dirty="0">
                <a:solidFill>
                  <a:srgbClr val="0000CC"/>
                </a:solidFill>
                <a:latin typeface="+mn-lt"/>
              </a:rPr>
              <a:t>inter-peak interval</a:t>
            </a:r>
            <a:r>
              <a:rPr lang="en-US" altLang="zh-CN" sz="2400" dirty="0">
                <a:latin typeface="+mn-lt"/>
              </a:rPr>
              <a:t>) varies</a:t>
            </a:r>
          </a:p>
        </p:txBody>
      </p:sp>
      <p:graphicFrame>
        <p:nvGraphicFramePr>
          <p:cNvPr id="9" name="表格 2">
            <a:extLst>
              <a:ext uri="{FF2B5EF4-FFF2-40B4-BE49-F238E27FC236}">
                <a16:creationId xmlns:a16="http://schemas.microsoft.com/office/drawing/2014/main" id="{A3923D45-08C3-4D42-9D6D-5E75CB3E2A5F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4137908579"/>
              </p:ext>
            </p:extLst>
          </p:nvPr>
        </p:nvGraphicFramePr>
        <p:xfrm>
          <a:off x="2346532" y="2755160"/>
          <a:ext cx="2776563" cy="2572371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925521">
                  <a:extLst>
                    <a:ext uri="{9D8B030D-6E8A-4147-A177-3AD203B41FA5}">
                      <a16:colId xmlns:a16="http://schemas.microsoft.com/office/drawing/2014/main" val="3139829810"/>
                    </a:ext>
                  </a:extLst>
                </a:gridCol>
                <a:gridCol w="925521">
                  <a:extLst>
                    <a:ext uri="{9D8B030D-6E8A-4147-A177-3AD203B41FA5}">
                      <a16:colId xmlns:a16="http://schemas.microsoft.com/office/drawing/2014/main" val="3541445147"/>
                    </a:ext>
                  </a:extLst>
                </a:gridCol>
                <a:gridCol w="925521">
                  <a:extLst>
                    <a:ext uri="{9D8B030D-6E8A-4147-A177-3AD203B41FA5}">
                      <a16:colId xmlns:a16="http://schemas.microsoft.com/office/drawing/2014/main" val="833528965"/>
                    </a:ext>
                  </a:extLst>
                </a:gridCol>
              </a:tblGrid>
              <a:tr h="8574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b="1"/>
                        <a:t>1</a:t>
                      </a:r>
                      <a:endParaRPr lang="zh-CN" alt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b="1"/>
                        <a:t>2</a:t>
                      </a:r>
                      <a:endParaRPr lang="zh-CN" alt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b="1"/>
                        <a:t>3</a:t>
                      </a:r>
                      <a:endParaRPr lang="zh-CN" altLang="en-US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261216"/>
                  </a:ext>
                </a:extLst>
              </a:tr>
              <a:tr h="8574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b="1"/>
                        <a:t>4</a:t>
                      </a:r>
                      <a:endParaRPr lang="zh-CN" alt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b="1"/>
                        <a:t>5</a:t>
                      </a:r>
                      <a:endParaRPr lang="zh-CN" alt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b="1" dirty="0"/>
                        <a:t>6</a:t>
                      </a:r>
                      <a:endParaRPr lang="zh-CN" alt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508389"/>
                  </a:ext>
                </a:extLst>
              </a:tr>
              <a:tr h="8574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b="1" dirty="0"/>
                        <a:t>7</a:t>
                      </a:r>
                      <a:endParaRPr lang="zh-CN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b="1" dirty="0"/>
                        <a:t>8</a:t>
                      </a:r>
                      <a:endParaRPr lang="zh-CN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b="1" dirty="0"/>
                        <a:t>9</a:t>
                      </a:r>
                      <a:endParaRPr lang="zh-CN" alt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325701"/>
                  </a:ext>
                </a:extLst>
              </a:tr>
            </a:tbl>
          </a:graphicData>
        </a:graphic>
      </p:graphicFrame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EF93489-046A-5C4E-9BEE-65660758D7C9}"/>
              </a:ext>
            </a:extLst>
          </p:cNvPr>
          <p:cNvCxnSpPr>
            <a:cxnSpLocks/>
          </p:cNvCxnSpPr>
          <p:nvPr/>
        </p:nvCxnSpPr>
        <p:spPr>
          <a:xfrm>
            <a:off x="5170574" y="3619344"/>
            <a:ext cx="311150" cy="0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B45432F1-CF21-7D4E-988D-A1688C8B9358}"/>
              </a:ext>
            </a:extLst>
          </p:cNvPr>
          <p:cNvSpPr txBox="1"/>
          <p:nvPr/>
        </p:nvSpPr>
        <p:spPr>
          <a:xfrm>
            <a:off x="5469024" y="3394073"/>
            <a:ext cx="2695208" cy="12204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200">
                <a:solidFill>
                  <a:srgbClr val="0000CC"/>
                </a:solidFill>
              </a:rPr>
              <a:t>Gap area</a:t>
            </a:r>
            <a:r>
              <a:rPr lang="en-US" sz="2200"/>
              <a:t>: help to perceive neighboring key areas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DA8ABE2-1BB0-9C4A-AEDD-FCC760E2203E}"/>
              </a:ext>
            </a:extLst>
          </p:cNvPr>
          <p:cNvGrpSpPr>
            <a:grpSpLocks noChangeAspect="1"/>
          </p:cNvGrpSpPr>
          <p:nvPr/>
        </p:nvGrpSpPr>
        <p:grpSpPr>
          <a:xfrm>
            <a:off x="2358530" y="2763580"/>
            <a:ext cx="2764565" cy="2551176"/>
            <a:chOff x="2193427" y="2838860"/>
            <a:chExt cx="3465576" cy="3198081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EE493C4-8DA0-F34F-ACD5-57046A338835}"/>
                </a:ext>
              </a:extLst>
            </p:cNvPr>
            <p:cNvSpPr>
              <a:spLocks/>
            </p:cNvSpPr>
            <p:nvPr/>
          </p:nvSpPr>
          <p:spPr>
            <a:xfrm>
              <a:off x="3269515" y="2838860"/>
              <a:ext cx="128493" cy="31980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9961C7C-372D-3D4D-AB91-0F85D0023AC3}"/>
                </a:ext>
              </a:extLst>
            </p:cNvPr>
            <p:cNvSpPr>
              <a:spLocks/>
            </p:cNvSpPr>
            <p:nvPr/>
          </p:nvSpPr>
          <p:spPr>
            <a:xfrm>
              <a:off x="4485147" y="2838860"/>
              <a:ext cx="128016" cy="31980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E1E5CDE-6AE6-8942-8B8F-7B90E5786120}"/>
                </a:ext>
              </a:extLst>
            </p:cNvPr>
            <p:cNvSpPr>
              <a:spLocks/>
            </p:cNvSpPr>
            <p:nvPr/>
          </p:nvSpPr>
          <p:spPr>
            <a:xfrm rot="5400000">
              <a:off x="3863431" y="2173529"/>
              <a:ext cx="125568" cy="34655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55DFBDA-3A07-8340-A714-649CA0777A18}"/>
                </a:ext>
              </a:extLst>
            </p:cNvPr>
            <p:cNvSpPr>
              <a:spLocks/>
            </p:cNvSpPr>
            <p:nvPr/>
          </p:nvSpPr>
          <p:spPr>
            <a:xfrm rot="5400000">
              <a:off x="3863431" y="3309518"/>
              <a:ext cx="125568" cy="34655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48C1CF1-E1E2-2F47-984E-2A4CBFE67186}"/>
              </a:ext>
            </a:extLst>
          </p:cNvPr>
          <p:cNvCxnSpPr>
            <a:cxnSpLocks/>
          </p:cNvCxnSpPr>
          <p:nvPr/>
        </p:nvCxnSpPr>
        <p:spPr>
          <a:xfrm flipH="1" flipV="1">
            <a:off x="1778000" y="3340846"/>
            <a:ext cx="1093016" cy="129427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DC1041FF-C356-884A-BCDC-37E317F07C4C}"/>
              </a:ext>
            </a:extLst>
          </p:cNvPr>
          <p:cNvSpPr txBox="1"/>
          <p:nvPr/>
        </p:nvSpPr>
        <p:spPr>
          <a:xfrm>
            <a:off x="472652" y="2924289"/>
            <a:ext cx="1791362" cy="19525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200" dirty="0">
                <a:solidFill>
                  <a:srgbClr val="0000CC"/>
                </a:solidFill>
              </a:rPr>
              <a:t>Subarea: </a:t>
            </a:r>
            <a:r>
              <a:rPr lang="en-US" sz="2200" dirty="0"/>
              <a:t>associate with an inter-peak interval vector 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59F155E-D340-564B-BEC4-926920B520A6}"/>
              </a:ext>
            </a:extLst>
          </p:cNvPr>
          <p:cNvGrpSpPr/>
          <p:nvPr/>
        </p:nvGrpSpPr>
        <p:grpSpPr>
          <a:xfrm>
            <a:off x="1193800" y="5367087"/>
            <a:ext cx="6261100" cy="786384"/>
            <a:chOff x="1590730" y="5367087"/>
            <a:chExt cx="4784669" cy="786384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FB9BCD5-C13F-3845-A919-BDAED7B1DE89}"/>
                </a:ext>
              </a:extLst>
            </p:cNvPr>
            <p:cNvSpPr txBox="1"/>
            <p:nvPr/>
          </p:nvSpPr>
          <p:spPr>
            <a:xfrm>
              <a:off x="1590730" y="5367087"/>
              <a:ext cx="4784669" cy="78638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en-US" sz="2400" dirty="0"/>
                <a:t>   By comparing inter-peak intervals, the tap location (input digit) can be then determined. </a:t>
              </a:r>
            </a:p>
          </p:txBody>
        </p:sp>
        <p:sp>
          <p:nvSpPr>
            <p:cNvPr id="34" name="4-Point Star 33">
              <a:extLst>
                <a:ext uri="{FF2B5EF4-FFF2-40B4-BE49-F238E27FC236}">
                  <a16:creationId xmlns:a16="http://schemas.microsoft.com/office/drawing/2014/main" id="{5DB57278-3B50-AE4E-814F-64E73D5E0B2E}"/>
                </a:ext>
              </a:extLst>
            </p:cNvPr>
            <p:cNvSpPr>
              <a:spLocks/>
            </p:cNvSpPr>
            <p:nvPr/>
          </p:nvSpPr>
          <p:spPr>
            <a:xfrm>
              <a:off x="1645195" y="5475184"/>
              <a:ext cx="274320" cy="274320"/>
            </a:xfrm>
            <a:prstGeom prst="star4">
              <a:avLst/>
            </a:prstGeom>
            <a:solidFill>
              <a:srgbClr val="FF0000"/>
            </a:solidFill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b="1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C18D168-ACA0-4029-B027-5539C1FD53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28331" y="5784247"/>
            <a:ext cx="2057400" cy="365125"/>
          </a:xfrm>
        </p:spPr>
        <p:txBody>
          <a:bodyPr/>
          <a:lstStyle/>
          <a:p>
            <a:fld id="{99C3FC4C-93A0-44B4-AF58-727102C79E4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237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559AA91-931C-1047-84DB-282A8BBF3804}"/>
              </a:ext>
            </a:extLst>
          </p:cNvPr>
          <p:cNvSpPr txBox="1">
            <a:spLocks/>
          </p:cNvSpPr>
          <p:nvPr/>
        </p:nvSpPr>
        <p:spPr>
          <a:xfrm>
            <a:off x="101600" y="373346"/>
            <a:ext cx="9144000" cy="584826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zh-CN" sz="3600"/>
              <a:t>Fourth</a:t>
            </a:r>
            <a:r>
              <a:rPr lang="en-US" sz="3600"/>
              <a:t> Challenge – PIN is Disclosed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758838-59C7-C845-BC1B-F8AC1ED10EAE}"/>
              </a:ext>
            </a:extLst>
          </p:cNvPr>
          <p:cNvSpPr txBox="1"/>
          <p:nvPr/>
        </p:nvSpPr>
        <p:spPr>
          <a:xfrm>
            <a:off x="592678" y="1109934"/>
            <a:ext cx="76128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00CC"/>
              </a:buClr>
              <a:buSzPct val="70000"/>
              <a:buFont typeface="Wingdings" pitchFamily="2" charset="2"/>
              <a:buChar char="ü"/>
            </a:pPr>
            <a:r>
              <a:rPr lang="en-US" altLang="zh-CN" sz="2400" dirty="0">
                <a:latin typeface="+mn-lt"/>
              </a:rPr>
              <a:t>Knowledgeable observer attacks: an attacker directly observes the legitimate user’s foot movement via peeping or videotaping </a:t>
            </a:r>
            <a:r>
              <a:rPr lang="en-US" altLang="zh-CN" sz="2400" dirty="0">
                <a:latin typeface="+mn-lt"/>
                <a:sym typeface="Wingdings" pitchFamily="2" charset="2"/>
              </a:rPr>
              <a:t> Infer the PIN</a:t>
            </a:r>
          </a:p>
          <a:p>
            <a:pPr marL="285750" indent="-285750">
              <a:buClr>
                <a:srgbClr val="0000CC"/>
              </a:buClr>
              <a:buSzPct val="70000"/>
              <a:buFont typeface="Wingdings" pitchFamily="2" charset="2"/>
              <a:buChar char="ü"/>
            </a:pPr>
            <a:r>
              <a:rPr lang="en-US" altLang="zh-CN" sz="2400" dirty="0">
                <a:latin typeface="+mn-lt"/>
                <a:sym typeface="Wingdings" pitchFamily="2" charset="2"/>
              </a:rPr>
              <a:t>Defense: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653D40D4-1434-5B4E-B62F-822DF4A817F6}"/>
              </a:ext>
            </a:extLst>
          </p:cNvPr>
          <p:cNvGrpSpPr>
            <a:grpSpLocks noChangeAspect="1"/>
          </p:cNvGrpSpPr>
          <p:nvPr/>
        </p:nvGrpSpPr>
        <p:grpSpPr>
          <a:xfrm>
            <a:off x="1612104" y="2382944"/>
            <a:ext cx="5373107" cy="3590926"/>
            <a:chOff x="1269202" y="2389294"/>
            <a:chExt cx="5373107" cy="3590926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36B31444-923A-4C47-868E-FD6AED64BFC0}"/>
                </a:ext>
              </a:extLst>
            </p:cNvPr>
            <p:cNvGrpSpPr/>
            <p:nvPr/>
          </p:nvGrpSpPr>
          <p:grpSpPr>
            <a:xfrm>
              <a:off x="1269202" y="2389294"/>
              <a:ext cx="5373107" cy="3590926"/>
              <a:chOff x="1301577" y="2504145"/>
              <a:chExt cx="5373107" cy="3590926"/>
            </a:xfrm>
          </p:grpSpPr>
          <p:sp>
            <p:nvSpPr>
              <p:cNvPr id="2" name="Diamond 1">
                <a:extLst>
                  <a:ext uri="{FF2B5EF4-FFF2-40B4-BE49-F238E27FC236}">
                    <a16:creationId xmlns:a16="http://schemas.microsoft.com/office/drawing/2014/main" id="{53F751CB-81E2-F842-8C1A-74FFB0107E7B}"/>
                  </a:ext>
                </a:extLst>
              </p:cNvPr>
              <p:cNvSpPr/>
              <p:nvPr/>
            </p:nvSpPr>
            <p:spPr>
              <a:xfrm>
                <a:off x="2546765" y="2504145"/>
                <a:ext cx="2006600" cy="694944"/>
              </a:xfrm>
              <a:prstGeom prst="diamon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93D16660-7EBE-C94D-BCE7-AFBD750CE46D}"/>
                  </a:ext>
                </a:extLst>
              </p:cNvPr>
              <p:cNvSpPr/>
              <p:nvPr/>
            </p:nvSpPr>
            <p:spPr>
              <a:xfrm>
                <a:off x="2782131" y="2654534"/>
                <a:ext cx="153586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/>
                  <a:t>Is PIN correct?</a:t>
                </a:r>
              </a:p>
            </p:txBody>
          </p:sp>
          <p:sp>
            <p:nvSpPr>
              <p:cNvPr id="21" name="Flowchart: Multidocument 87">
                <a:extLst>
                  <a:ext uri="{FF2B5EF4-FFF2-40B4-BE49-F238E27FC236}">
                    <a16:creationId xmlns:a16="http://schemas.microsoft.com/office/drawing/2014/main" id="{877AEB12-0335-1045-A808-9B23448DDBDB}"/>
                  </a:ext>
                </a:extLst>
              </p:cNvPr>
              <p:cNvSpPr/>
              <p:nvPr/>
            </p:nvSpPr>
            <p:spPr>
              <a:xfrm>
                <a:off x="5201596" y="2901194"/>
                <a:ext cx="1473088" cy="1014186"/>
              </a:xfrm>
              <a:prstGeom prst="flowChartMultidocument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4397E64-A022-DF41-BD17-E31A07EA590C}"/>
                  </a:ext>
                </a:extLst>
              </p:cNvPr>
              <p:cNvSpPr/>
              <p:nvPr/>
            </p:nvSpPr>
            <p:spPr>
              <a:xfrm>
                <a:off x="5148366" y="3113520"/>
                <a:ext cx="1473088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>
                    <a:sym typeface="Wingdings" pitchFamily="2" charset="2"/>
                  </a:rPr>
                  <a:t>User-specific feature </a:t>
                </a:r>
                <a:endParaRPr lang="en-US"/>
              </a:p>
            </p:txBody>
          </p:sp>
          <p:cxnSp>
            <p:nvCxnSpPr>
              <p:cNvPr id="7" name="Straight Arrow Connector 6">
                <a:extLst>
                  <a:ext uri="{FF2B5EF4-FFF2-40B4-BE49-F238E27FC236}">
                    <a16:creationId xmlns:a16="http://schemas.microsoft.com/office/drawing/2014/main" id="{CA6B6161-3DB9-0C45-85B3-7BE783F228F7}"/>
                  </a:ext>
                </a:extLst>
              </p:cNvPr>
              <p:cNvCxnSpPr>
                <a:stCxn id="2" idx="2"/>
              </p:cNvCxnSpPr>
              <p:nvPr/>
            </p:nvCxnSpPr>
            <p:spPr>
              <a:xfrm>
                <a:off x="3550065" y="3199089"/>
                <a:ext cx="0" cy="237744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3793204-D223-5F4B-9ADC-0079781C2BC9}"/>
                  </a:ext>
                </a:extLst>
              </p:cNvPr>
              <p:cNvSpPr txBox="1"/>
              <p:nvPr/>
            </p:nvSpPr>
            <p:spPr>
              <a:xfrm>
                <a:off x="3668725" y="3100820"/>
                <a:ext cx="71796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/>
                  <a:t>Yes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B20F5BB7-BA45-6A4C-8C63-D6722C761AC8}"/>
                  </a:ext>
                </a:extLst>
              </p:cNvPr>
              <p:cNvSpPr/>
              <p:nvPr/>
            </p:nvSpPr>
            <p:spPr>
              <a:xfrm>
                <a:off x="2546765" y="3434703"/>
                <a:ext cx="2011680" cy="41148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2CBDC30E-5F62-5D47-A27A-8EA38F2AD6B8}"/>
                  </a:ext>
                </a:extLst>
              </p:cNvPr>
              <p:cNvSpPr/>
              <p:nvPr/>
            </p:nvSpPr>
            <p:spPr>
              <a:xfrm>
                <a:off x="2599195" y="3460857"/>
                <a:ext cx="190173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/>
                  <a:t>Feature Extraction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C938C7-5602-CD43-98BA-A045ADC588AD}"/>
                  </a:ext>
                </a:extLst>
              </p:cNvPr>
              <p:cNvSpPr txBox="1"/>
              <p:nvPr/>
            </p:nvSpPr>
            <p:spPr>
              <a:xfrm>
                <a:off x="5201596" y="2531862"/>
                <a:ext cx="9828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/>
                  <a:t>Profiling</a:t>
                </a:r>
              </a:p>
            </p:txBody>
          </p: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A01F00C3-DA32-DC45-BD59-5A00647A0DAA}"/>
                  </a:ext>
                </a:extLst>
              </p:cNvPr>
              <p:cNvGrpSpPr/>
              <p:nvPr/>
            </p:nvGrpSpPr>
            <p:grpSpPr>
              <a:xfrm>
                <a:off x="3242724" y="4072861"/>
                <a:ext cx="652780" cy="411480"/>
                <a:chOff x="4318000" y="4178407"/>
                <a:chExt cx="652780" cy="411480"/>
              </a:xfrm>
            </p:grpSpPr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D076DA17-C029-9941-9292-35CE1944D09D}"/>
                    </a:ext>
                  </a:extLst>
                </p:cNvPr>
                <p:cNvSpPr/>
                <p:nvPr/>
              </p:nvSpPr>
              <p:spPr>
                <a:xfrm>
                  <a:off x="4318000" y="4178407"/>
                  <a:ext cx="640080" cy="411480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56A027C5-FECB-6749-9D9D-8B4D9E3B4010}"/>
                    </a:ext>
                  </a:extLst>
                </p:cNvPr>
                <p:cNvSpPr/>
                <p:nvPr/>
              </p:nvSpPr>
              <p:spPr>
                <a:xfrm>
                  <a:off x="4353303" y="4189672"/>
                  <a:ext cx="617477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/>
                    <a:t>SVM</a:t>
                  </a:r>
                </a:p>
              </p:txBody>
            </p:sp>
          </p:grp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546415D4-CDF3-3841-ABB1-60EBEC9FBDD5}"/>
                  </a:ext>
                </a:extLst>
              </p:cNvPr>
              <p:cNvCxnSpPr/>
              <p:nvPr/>
            </p:nvCxnSpPr>
            <p:spPr>
              <a:xfrm>
                <a:off x="3550064" y="3851880"/>
                <a:ext cx="0" cy="22860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Elbow Connector 26">
                <a:extLst>
                  <a:ext uri="{FF2B5EF4-FFF2-40B4-BE49-F238E27FC236}">
                    <a16:creationId xmlns:a16="http://schemas.microsoft.com/office/drawing/2014/main" id="{038612E3-F4A8-AD4C-9F3B-1E5659446438}"/>
                  </a:ext>
                </a:extLst>
              </p:cNvPr>
              <p:cNvCxnSpPr>
                <a:stCxn id="21" idx="2"/>
                <a:endCxn id="31" idx="3"/>
              </p:cNvCxnSpPr>
              <p:nvPr/>
            </p:nvCxnSpPr>
            <p:spPr>
              <a:xfrm rot="5400000">
                <a:off x="4669695" y="3102781"/>
                <a:ext cx="391820" cy="1940202"/>
              </a:xfrm>
              <a:prstGeom prst="bentConnector2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Diamond 37">
                <a:extLst>
                  <a:ext uri="{FF2B5EF4-FFF2-40B4-BE49-F238E27FC236}">
                    <a16:creationId xmlns:a16="http://schemas.microsoft.com/office/drawing/2014/main" id="{03F9D454-B8D1-C04F-BCA9-357D14DB127A}"/>
                  </a:ext>
                </a:extLst>
              </p:cNvPr>
              <p:cNvSpPr/>
              <p:nvPr/>
            </p:nvSpPr>
            <p:spPr>
              <a:xfrm>
                <a:off x="2534065" y="4714451"/>
                <a:ext cx="2006600" cy="720910"/>
              </a:xfrm>
              <a:prstGeom prst="diamon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E2AED56-A097-B042-8658-A0321D00004C}"/>
                  </a:ext>
                </a:extLst>
              </p:cNvPr>
              <p:cNvSpPr/>
              <p:nvPr/>
            </p:nvSpPr>
            <p:spPr>
              <a:xfrm>
                <a:off x="2975169" y="4890240"/>
                <a:ext cx="117519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/>
                  <a:t>Matching?</a:t>
                </a:r>
              </a:p>
            </p:txBody>
          </p: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137EAB13-742D-9049-8C20-395D9B45F926}"/>
                  </a:ext>
                </a:extLst>
              </p:cNvPr>
              <p:cNvCxnSpPr/>
              <p:nvPr/>
            </p:nvCxnSpPr>
            <p:spPr>
              <a:xfrm>
                <a:off x="3544128" y="4479261"/>
                <a:ext cx="0" cy="22860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FFFAAC4E-85AA-5B40-B791-87E2CABF3AE8}"/>
                  </a:ext>
                </a:extLst>
              </p:cNvPr>
              <p:cNvSpPr txBox="1"/>
              <p:nvPr/>
            </p:nvSpPr>
            <p:spPr>
              <a:xfrm>
                <a:off x="3612735" y="5337055"/>
                <a:ext cx="71796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/>
                  <a:t>Yes</a:t>
                </a:r>
              </a:p>
            </p:txBody>
          </p:sp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054AD31F-9B5D-E445-9FE0-879B9A463A58}"/>
                  </a:ext>
                </a:extLst>
              </p:cNvPr>
              <p:cNvCxnSpPr/>
              <p:nvPr/>
            </p:nvCxnSpPr>
            <p:spPr>
              <a:xfrm>
                <a:off x="3531428" y="5435361"/>
                <a:ext cx="0" cy="22860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085BAED4-F251-644E-93C8-BD7C2233FACA}"/>
                  </a:ext>
                </a:extLst>
              </p:cNvPr>
              <p:cNvSpPr/>
              <p:nvPr/>
            </p:nvSpPr>
            <p:spPr>
              <a:xfrm>
                <a:off x="2769907" y="5683591"/>
                <a:ext cx="1540059" cy="41148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0B5DB296-A5BC-F848-86F4-647D883CE273}"/>
                  </a:ext>
                </a:extLst>
              </p:cNvPr>
              <p:cNvSpPr/>
              <p:nvPr/>
            </p:nvSpPr>
            <p:spPr>
              <a:xfrm>
                <a:off x="2790639" y="5695608"/>
                <a:ext cx="151932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/>
                  <a:t>Authenticated</a:t>
                </a:r>
              </a:p>
            </p:txBody>
          </p: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3AFE0998-C704-604F-ACE5-BFB9F1572FDB}"/>
                  </a:ext>
                </a:extLst>
              </p:cNvPr>
              <p:cNvCxnSpPr>
                <a:cxnSpLocks/>
                <a:stCxn id="38" idx="1"/>
                <a:endCxn id="48" idx="3"/>
              </p:cNvCxnSpPr>
              <p:nvPr/>
            </p:nvCxnSpPr>
            <p:spPr>
              <a:xfrm flipH="1" flipV="1">
                <a:off x="2307417" y="5066532"/>
                <a:ext cx="226648" cy="8374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02ECF341-6E01-E84A-ABDF-40D0DA807407}"/>
                  </a:ext>
                </a:extLst>
              </p:cNvPr>
              <p:cNvSpPr/>
              <p:nvPr/>
            </p:nvSpPr>
            <p:spPr>
              <a:xfrm>
                <a:off x="1301577" y="4860792"/>
                <a:ext cx="1005840" cy="41148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0024F8DD-6505-594A-BF96-32461657A749}"/>
                  </a:ext>
                </a:extLst>
              </p:cNvPr>
              <p:cNvSpPr/>
              <p:nvPr/>
            </p:nvSpPr>
            <p:spPr>
              <a:xfrm>
                <a:off x="1313046" y="4881866"/>
                <a:ext cx="100046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/>
                  <a:t>Rejected</a:t>
                </a:r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A09ABED-956A-6E46-868B-311FB8C5B6F4}"/>
                </a:ext>
              </a:extLst>
            </p:cNvPr>
            <p:cNvSpPr txBox="1"/>
            <p:nvPr/>
          </p:nvSpPr>
          <p:spPr>
            <a:xfrm>
              <a:off x="2224829" y="4561275"/>
              <a:ext cx="7179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/>
                <a:t>No</a:t>
              </a:r>
              <a:endParaRPr lang="en-US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524F16D-B284-1744-974E-6503C077F5AA}"/>
                </a:ext>
              </a:extLst>
            </p:cNvPr>
            <p:cNvSpPr txBox="1"/>
            <p:nvPr/>
          </p:nvSpPr>
          <p:spPr>
            <a:xfrm>
              <a:off x="2091960" y="2746369"/>
              <a:ext cx="5391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/>
                <a:t>No</a:t>
              </a:r>
              <a:endParaRPr lang="en-US"/>
            </a:p>
          </p:txBody>
        </p:sp>
        <p:cxnSp>
          <p:nvCxnSpPr>
            <p:cNvPr id="59" name="Elbow Connector 58">
              <a:extLst>
                <a:ext uri="{FF2B5EF4-FFF2-40B4-BE49-F238E27FC236}">
                  <a16:creationId xmlns:a16="http://schemas.microsoft.com/office/drawing/2014/main" id="{3B064EC0-6400-8747-B3A5-74D9B8684592}"/>
                </a:ext>
              </a:extLst>
            </p:cNvPr>
            <p:cNvCxnSpPr>
              <a:cxnSpLocks/>
            </p:cNvCxnSpPr>
            <p:nvPr/>
          </p:nvCxnSpPr>
          <p:spPr>
            <a:xfrm rot="16200000" flipH="1" flipV="1">
              <a:off x="1154540" y="3371030"/>
              <a:ext cx="1984248" cy="731520"/>
            </a:xfrm>
            <a:prstGeom prst="bentConnector3">
              <a:avLst>
                <a:gd name="adj1" fmla="val -632"/>
              </a:avLst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063108-8626-42B1-A739-B230F8607E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28331" y="5784247"/>
            <a:ext cx="2057400" cy="365125"/>
          </a:xfrm>
        </p:spPr>
        <p:txBody>
          <a:bodyPr/>
          <a:lstStyle/>
          <a:p>
            <a:fld id="{99C3FC4C-93A0-44B4-AF58-727102C79E4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867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0646"/>
            <a:ext cx="9144000" cy="584826"/>
          </a:xfrm>
        </p:spPr>
        <p:txBody>
          <a:bodyPr/>
          <a:lstStyle/>
          <a:p>
            <a:pPr algn="ctr"/>
            <a:r>
              <a:rPr lang="en-US" sz="3600" b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620112" y="1392838"/>
            <a:ext cx="6863255" cy="3883357"/>
          </a:xfrm>
        </p:spPr>
        <p:txBody>
          <a:bodyPr/>
          <a:lstStyle/>
          <a:p>
            <a:r>
              <a:rPr lang="en-US" sz="28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+mn-lt"/>
              </a:rPr>
              <a:t>Background</a:t>
            </a: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</a:rPr>
              <a:t> ✓</a:t>
            </a:r>
            <a:endParaRPr lang="en-US" altLang="zh-CN" sz="2800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</a:endParaRP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+mn-lt"/>
              </a:rPr>
              <a:t>Existing authentication schemes &amp; limitations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+mn-lt"/>
              </a:rPr>
              <a:t>Our solution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System Design</a:t>
            </a: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</a:rPr>
              <a:t> ✓</a:t>
            </a:r>
            <a:endParaRPr lang="en-US" sz="2800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en-US" sz="2800" dirty="0">
                <a:highlight>
                  <a:srgbClr val="FFFFFF"/>
                </a:highlight>
                <a:latin typeface="+mn-lt"/>
              </a:rPr>
              <a:t>Evaluation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+mn-lt"/>
              </a:rPr>
              <a:t>Conclusion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17B044-5418-4280-BA26-999CFA98F1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C3FC4C-93A0-44B4-AF58-727102C79E4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9401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79F34D7A-497D-437A-84A0-48EFEC65E8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534" y="3032175"/>
            <a:ext cx="4650741" cy="2743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40B2B8D-DE8C-49A4-B384-589C7CAF48FF}"/>
              </a:ext>
            </a:extLst>
          </p:cNvPr>
          <p:cNvSpPr txBox="1"/>
          <p:nvPr/>
        </p:nvSpPr>
        <p:spPr>
          <a:xfrm>
            <a:off x="2291808" y="5680462"/>
            <a:ext cx="14381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/>
              <a:t>Controller 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86E59E-EB60-DB42-BCCE-675787852D98}"/>
              </a:ext>
            </a:extLst>
          </p:cNvPr>
          <p:cNvSpPr txBox="1"/>
          <p:nvPr/>
        </p:nvSpPr>
        <p:spPr>
          <a:xfrm>
            <a:off x="5041966" y="5680462"/>
            <a:ext cx="14285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/>
              <a:t>Controller B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5CAE45-8770-C242-9B83-153C89632193}"/>
              </a:ext>
            </a:extLst>
          </p:cNvPr>
          <p:cNvSpPr txBox="1"/>
          <p:nvPr/>
        </p:nvSpPr>
        <p:spPr>
          <a:xfrm>
            <a:off x="497708" y="1142582"/>
            <a:ext cx="4114800" cy="189271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buClr>
                <a:srgbClr val="0000CC"/>
              </a:buClr>
              <a:buSzPct val="70000"/>
              <a:buFont typeface="Wingdings" pitchFamily="2" charset="2"/>
              <a:buChar char="Ø"/>
            </a:pPr>
            <a:r>
              <a:rPr lang="en-US" sz="2200" dirty="0"/>
              <a:t>Three SM-24 geophones: G1-G3</a:t>
            </a:r>
          </a:p>
          <a:p>
            <a:pPr marL="285750" indent="-285750">
              <a:buClr>
                <a:srgbClr val="0000CC"/>
              </a:buClr>
              <a:buSzPct val="70000"/>
              <a:buFont typeface="Wingdings" pitchFamily="2" charset="2"/>
              <a:buChar char="Ø"/>
            </a:pPr>
            <a:r>
              <a:rPr lang="en-US" sz="2200" dirty="0"/>
              <a:t>ADS1115: 16-bit analog-to-</a:t>
            </a:r>
            <a:r>
              <a:rPr lang="en-US" altLang="zh-CN" sz="2200" dirty="0"/>
              <a:t>digital</a:t>
            </a:r>
            <a:r>
              <a:rPr lang="en-US" sz="2200" dirty="0"/>
              <a:t> converter (ADC)</a:t>
            </a:r>
          </a:p>
          <a:p>
            <a:pPr marL="285750" indent="-285750">
              <a:buClr>
                <a:srgbClr val="0000CC"/>
              </a:buClr>
              <a:buSzPct val="70000"/>
              <a:buFont typeface="Wingdings" pitchFamily="2" charset="2"/>
              <a:buChar char="Ø"/>
            </a:pPr>
            <a:r>
              <a:rPr lang="en-US" sz="2200" dirty="0"/>
              <a:t>Floor materials: wood, ceramic tile, and carpet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88CB7B-D16A-3045-8C32-BAB673093385}"/>
              </a:ext>
            </a:extLst>
          </p:cNvPr>
          <p:cNvSpPr txBox="1"/>
          <p:nvPr/>
        </p:nvSpPr>
        <p:spPr>
          <a:xfrm>
            <a:off x="4673598" y="1167983"/>
            <a:ext cx="4114800" cy="178510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buClr>
                <a:srgbClr val="0000CC"/>
              </a:buClr>
              <a:buSzPct val="70000"/>
              <a:buFont typeface="Wingdings" pitchFamily="2" charset="2"/>
              <a:buChar char="Ø"/>
            </a:pPr>
            <a:r>
              <a:rPr lang="en-US" sz="2200"/>
              <a:t>Two controllers: A and B</a:t>
            </a:r>
          </a:p>
          <a:p>
            <a:pPr marL="285750" indent="-285750">
              <a:buClr>
                <a:srgbClr val="0000CC"/>
              </a:buClr>
              <a:buSzPct val="70000"/>
              <a:buFont typeface="Wingdings" pitchFamily="2" charset="2"/>
              <a:buChar char="Ø"/>
            </a:pPr>
            <a:r>
              <a:rPr lang="en-US" sz="2200"/>
              <a:t>NRF24L01: 2.4G wireless transceiver for synchronizing data on both controllers  </a:t>
            </a:r>
          </a:p>
          <a:p>
            <a:pPr marL="285750" indent="-285750">
              <a:buClr>
                <a:srgbClr val="0000CC"/>
              </a:buClr>
              <a:buSzPct val="70000"/>
              <a:buFont typeface="Wingdings" pitchFamily="2" charset="2"/>
              <a:buChar char="Ø"/>
            </a:pPr>
            <a:r>
              <a:rPr lang="en-US" sz="2200"/>
              <a:t>15 volunteers 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6F66C49-42AB-784B-85F3-4CFE171BFC58}"/>
              </a:ext>
            </a:extLst>
          </p:cNvPr>
          <p:cNvSpPr txBox="1">
            <a:spLocks/>
          </p:cNvSpPr>
          <p:nvPr/>
        </p:nvSpPr>
        <p:spPr>
          <a:xfrm>
            <a:off x="101600" y="373346"/>
            <a:ext cx="9144000" cy="584826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zh-CN" sz="3600"/>
              <a:t>Experimental Setup</a:t>
            </a:r>
            <a:endParaRPr lang="en-US" sz="360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1C9B6A9-5DAB-4A60-8CF8-0521EB0C92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C3FC4C-93A0-44B4-AF58-727102C79E4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8042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6F66C49-42AB-784B-85F3-4CFE171BFC58}"/>
              </a:ext>
            </a:extLst>
          </p:cNvPr>
          <p:cNvSpPr txBox="1">
            <a:spLocks/>
          </p:cNvSpPr>
          <p:nvPr/>
        </p:nvSpPr>
        <p:spPr>
          <a:xfrm>
            <a:off x="101600" y="373346"/>
            <a:ext cx="9144000" cy="584826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zh-CN" sz="3600"/>
              <a:t>Deployment of Geophones</a:t>
            </a:r>
            <a:endParaRPr lang="en-US" sz="3600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63ECE6D-3FF4-0844-91DA-2A5F19F2A51A}"/>
              </a:ext>
            </a:extLst>
          </p:cNvPr>
          <p:cNvGrpSpPr>
            <a:grpSpLocks noChangeAspect="1"/>
          </p:cNvGrpSpPr>
          <p:nvPr/>
        </p:nvGrpSpPr>
        <p:grpSpPr>
          <a:xfrm>
            <a:off x="1678973" y="1407395"/>
            <a:ext cx="3456957" cy="3291840"/>
            <a:chOff x="4523770" y="909227"/>
            <a:chExt cx="3649407" cy="3475097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50203606-E081-0E4F-8F08-40A2CA5C36B8}"/>
                </a:ext>
              </a:extLst>
            </p:cNvPr>
            <p:cNvGrpSpPr/>
            <p:nvPr/>
          </p:nvGrpSpPr>
          <p:grpSpPr>
            <a:xfrm>
              <a:off x="4523770" y="909227"/>
              <a:ext cx="3577991" cy="3475097"/>
              <a:chOff x="4523770" y="909227"/>
              <a:chExt cx="3577991" cy="3475097"/>
            </a:xfrm>
          </p:grpSpPr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FA4148FE-2914-0440-8D68-46F7B622A2C7}"/>
                  </a:ext>
                </a:extLst>
              </p:cNvPr>
              <p:cNvGrpSpPr/>
              <p:nvPr/>
            </p:nvGrpSpPr>
            <p:grpSpPr>
              <a:xfrm>
                <a:off x="4523770" y="909227"/>
                <a:ext cx="3577991" cy="3475097"/>
                <a:chOff x="4523770" y="909227"/>
                <a:chExt cx="3577991" cy="3475097"/>
              </a:xfrm>
            </p:grpSpPr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1D3EC6A0-F976-2449-9BD6-62F354B96F1D}"/>
                    </a:ext>
                  </a:extLst>
                </p:cNvPr>
                <p:cNvGrpSpPr/>
                <p:nvPr/>
              </p:nvGrpSpPr>
              <p:grpSpPr>
                <a:xfrm>
                  <a:off x="4523770" y="909227"/>
                  <a:ext cx="3577991" cy="3475097"/>
                  <a:chOff x="4523770" y="909227"/>
                  <a:chExt cx="3577991" cy="3475097"/>
                </a:xfrm>
              </p:grpSpPr>
              <p:sp>
                <p:nvSpPr>
                  <p:cNvPr id="64" name="TextBox 63">
                    <a:extLst>
                      <a:ext uri="{FF2B5EF4-FFF2-40B4-BE49-F238E27FC236}">
                        <a16:creationId xmlns:a16="http://schemas.microsoft.com/office/drawing/2014/main" id="{22279D28-5D27-9044-8425-937D9995DFD5}"/>
                      </a:ext>
                    </a:extLst>
                  </p:cNvPr>
                  <p:cNvSpPr txBox="1"/>
                  <p:nvPr/>
                </p:nvSpPr>
                <p:spPr>
                  <a:xfrm>
                    <a:off x="4523770" y="2483408"/>
                    <a:ext cx="914400" cy="42238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000">
                        <a:solidFill>
                          <a:srgbClr val="0432FF"/>
                        </a:solidFill>
                      </a:rPr>
                      <a:t>G</a:t>
                    </a:r>
                    <a:r>
                      <a:rPr lang="en-US" sz="2000" baseline="-25000">
                        <a:solidFill>
                          <a:srgbClr val="0432FF"/>
                        </a:solidFill>
                      </a:rPr>
                      <a:t>1</a:t>
                    </a:r>
                    <a:endParaRPr lang="en-US" sz="2000">
                      <a:solidFill>
                        <a:srgbClr val="0432FF"/>
                      </a:solidFill>
                    </a:endParaRPr>
                  </a:p>
                </p:txBody>
              </p:sp>
              <p:pic>
                <p:nvPicPr>
                  <p:cNvPr id="65" name="圖片 22">
                    <a:extLst>
                      <a:ext uri="{FF2B5EF4-FFF2-40B4-BE49-F238E27FC236}">
                        <a16:creationId xmlns:a16="http://schemas.microsoft.com/office/drawing/2014/main" id="{A7C30C4E-370F-C840-814C-2AD005AB2CB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906937" y="909227"/>
                    <a:ext cx="2695073" cy="2078397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</p:pic>
              <p:pic>
                <p:nvPicPr>
                  <p:cNvPr id="66" name="圖片 24">
                    <a:extLst>
                      <a:ext uri="{FF2B5EF4-FFF2-40B4-BE49-F238E27FC236}">
                        <a16:creationId xmlns:a16="http://schemas.microsoft.com/office/drawing/2014/main" id="{0AB19342-CD3F-FC43-8BEA-C24D4AC019B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137462" y="3536199"/>
                    <a:ext cx="483898" cy="457200"/>
                  </a:xfrm>
                  <a:prstGeom prst="rect">
                    <a:avLst/>
                  </a:prstGeom>
                </p:spPr>
              </p:pic>
              <p:grpSp>
                <p:nvGrpSpPr>
                  <p:cNvPr id="67" name="Group 66">
                    <a:extLst>
                      <a:ext uri="{FF2B5EF4-FFF2-40B4-BE49-F238E27FC236}">
                        <a16:creationId xmlns:a16="http://schemas.microsoft.com/office/drawing/2014/main" id="{CA476C21-CABD-924A-B6E7-E37BD4018FED}"/>
                      </a:ext>
                    </a:extLst>
                  </p:cNvPr>
                  <p:cNvGrpSpPr/>
                  <p:nvPr/>
                </p:nvGrpSpPr>
                <p:grpSpPr>
                  <a:xfrm>
                    <a:off x="5115618" y="2778188"/>
                    <a:ext cx="2295311" cy="400060"/>
                    <a:chOff x="5115618" y="3125921"/>
                    <a:chExt cx="2295311" cy="400060"/>
                  </a:xfrm>
                </p:grpSpPr>
                <p:cxnSp>
                  <p:nvCxnSpPr>
                    <p:cNvPr id="86" name="Straight Arrow Connector 85">
                      <a:extLst>
                        <a:ext uri="{FF2B5EF4-FFF2-40B4-BE49-F238E27FC236}">
                          <a16:creationId xmlns:a16="http://schemas.microsoft.com/office/drawing/2014/main" id="{B432B26E-D52D-2B41-9EA4-9C36F1433AE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15618" y="3205318"/>
                      <a:ext cx="2286000" cy="0"/>
                    </a:xfrm>
                    <a:prstGeom prst="straightConnector1">
                      <a:avLst/>
                    </a:prstGeom>
                    <a:ln w="22225">
                      <a:solidFill>
                        <a:srgbClr val="0432FF"/>
                      </a:solidFill>
                      <a:headEnd type="triangle"/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7" name="Straight Arrow Connector 86">
                      <a:extLst>
                        <a:ext uri="{FF2B5EF4-FFF2-40B4-BE49-F238E27FC236}">
                          <a16:creationId xmlns:a16="http://schemas.microsoft.com/office/drawing/2014/main" id="{63305512-6A90-0C43-A840-335E4B81692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19303" y="3125921"/>
                      <a:ext cx="0" cy="137160"/>
                    </a:xfrm>
                    <a:prstGeom prst="straightConnector1">
                      <a:avLst/>
                    </a:prstGeom>
                    <a:ln w="22225">
                      <a:solidFill>
                        <a:srgbClr val="0432FF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8" name="Straight Arrow Connector 87">
                      <a:extLst>
                        <a:ext uri="{FF2B5EF4-FFF2-40B4-BE49-F238E27FC236}">
                          <a16:creationId xmlns:a16="http://schemas.microsoft.com/office/drawing/2014/main" id="{95F213A0-C087-2042-B2D7-A9BE02EB8AD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410929" y="3130839"/>
                      <a:ext cx="0" cy="137160"/>
                    </a:xfrm>
                    <a:prstGeom prst="straightConnector1">
                      <a:avLst/>
                    </a:prstGeom>
                    <a:ln w="22225">
                      <a:solidFill>
                        <a:srgbClr val="0432FF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89" name="TextBox 88">
                          <a:extLst>
                            <a:ext uri="{FF2B5EF4-FFF2-40B4-BE49-F238E27FC236}">
                              <a16:creationId xmlns:a16="http://schemas.microsoft.com/office/drawing/2014/main" id="{B9547195-1DF3-CA48-9232-01C5F4BF06CF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6039889" y="3205941"/>
                          <a:ext cx="640080" cy="320040"/>
                        </a:xfrm>
                        <a:prstGeom prst="rect">
                          <a:avLst/>
                        </a:prstGeom>
                        <a:solidFill>
                          <a:schemeClr val="bg1">
                            <a:alpha val="0"/>
                          </a:schemeClr>
                        </a:solidFill>
                      </p:spPr>
                      <p:txBody>
                        <a:bodyPr wrap="square" rtlCol="0" anchor="ctr">
                          <a:noAutofit/>
                        </a:bodyPr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/>
                        </a:p>
                      </p:txBody>
                    </p:sp>
                  </mc:Choice>
                  <mc:Fallback xmlns="">
                    <p:sp>
                      <p:nvSpPr>
                        <p:cNvPr id="89" name="TextBox 88">
                          <a:extLst>
                            <a:ext uri="{FF2B5EF4-FFF2-40B4-BE49-F238E27FC236}">
                              <a16:creationId xmlns:a16="http://schemas.microsoft.com/office/drawing/2014/main" id="{B9547195-1DF3-CA48-9232-01C5F4BF06CF}"/>
                            </a:ext>
                          </a:extLst>
                        </p:cNvPr>
                        <p:cNvSpPr txBox="1"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6039889" y="3205941"/>
                          <a:ext cx="640080" cy="320040"/>
                        </a:xfrm>
                        <a:prstGeom prst="rect">
                          <a:avLst/>
                        </a:prstGeom>
                        <a:blipFill>
                          <a:blip r:embed="rId5"/>
                          <a:stretch>
                            <a:fillRect b="-18367"/>
                          </a:stretch>
                        </a:blipFill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</p:grpSp>
              <p:sp>
                <p:nvSpPr>
                  <p:cNvPr id="68" name="Oval 67">
                    <a:extLst>
                      <a:ext uri="{FF2B5EF4-FFF2-40B4-BE49-F238E27FC236}">
                        <a16:creationId xmlns:a16="http://schemas.microsoft.com/office/drawing/2014/main" id="{60C750A4-3250-BD4C-B57C-C2087A91EB79}"/>
                      </a:ext>
                    </a:extLst>
                  </p:cNvPr>
                  <p:cNvSpPr/>
                  <p:nvPr/>
                </p:nvSpPr>
                <p:spPr>
                  <a:xfrm>
                    <a:off x="6867294" y="2905526"/>
                    <a:ext cx="365760" cy="365760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>
                        <a:solidFill>
                          <a:schemeClr val="tx1"/>
                        </a:solidFill>
                      </a:rPr>
                      <a:t>6</a:t>
                    </a:r>
                  </a:p>
                </p:txBody>
              </p:sp>
              <p:sp>
                <p:nvSpPr>
                  <p:cNvPr id="69" name="Oval 68">
                    <a:extLst>
                      <a:ext uri="{FF2B5EF4-FFF2-40B4-BE49-F238E27FC236}">
                        <a16:creationId xmlns:a16="http://schemas.microsoft.com/office/drawing/2014/main" id="{36E3F2DA-E01F-BC4A-BA1A-4DDB7002F568}"/>
                      </a:ext>
                    </a:extLst>
                  </p:cNvPr>
                  <p:cNvSpPr/>
                  <p:nvPr/>
                </p:nvSpPr>
                <p:spPr>
                  <a:xfrm>
                    <a:off x="4665576" y="2907021"/>
                    <a:ext cx="365760" cy="365760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>
                        <a:solidFill>
                          <a:schemeClr val="tx1"/>
                        </a:solidFill>
                      </a:rPr>
                      <a:t>4</a:t>
                    </a:r>
                  </a:p>
                </p:txBody>
              </p:sp>
              <p:sp>
                <p:nvSpPr>
                  <p:cNvPr id="70" name="Oval 69">
                    <a:extLst>
                      <a:ext uri="{FF2B5EF4-FFF2-40B4-BE49-F238E27FC236}">
                        <a16:creationId xmlns:a16="http://schemas.microsoft.com/office/drawing/2014/main" id="{14625D2E-3193-ED4F-88E1-BB1556C4CEBE}"/>
                      </a:ext>
                    </a:extLst>
                  </p:cNvPr>
                  <p:cNvSpPr/>
                  <p:nvPr/>
                </p:nvSpPr>
                <p:spPr>
                  <a:xfrm>
                    <a:off x="4697859" y="3897260"/>
                    <a:ext cx="365760" cy="365760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>
                        <a:solidFill>
                          <a:schemeClr val="tx1"/>
                        </a:solidFill>
                      </a:rPr>
                      <a:t>7</a:t>
                    </a:r>
                  </a:p>
                </p:txBody>
              </p:sp>
              <p:sp>
                <p:nvSpPr>
                  <p:cNvPr id="71" name="Oval 70">
                    <a:extLst>
                      <a:ext uri="{FF2B5EF4-FFF2-40B4-BE49-F238E27FC236}">
                        <a16:creationId xmlns:a16="http://schemas.microsoft.com/office/drawing/2014/main" id="{BB7DBF04-92BD-AB4E-BFD9-46596912B5D9}"/>
                      </a:ext>
                    </a:extLst>
                  </p:cNvPr>
                  <p:cNvSpPr/>
                  <p:nvPr/>
                </p:nvSpPr>
                <p:spPr>
                  <a:xfrm>
                    <a:off x="5811418" y="2917165"/>
                    <a:ext cx="365760" cy="365760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>
                        <a:solidFill>
                          <a:schemeClr val="tx1"/>
                        </a:solidFill>
                      </a:rPr>
                      <a:t>5</a:t>
                    </a:r>
                  </a:p>
                </p:txBody>
              </p:sp>
              <p:sp>
                <p:nvSpPr>
                  <p:cNvPr id="72" name="Oval 71">
                    <a:extLst>
                      <a:ext uri="{FF2B5EF4-FFF2-40B4-BE49-F238E27FC236}">
                        <a16:creationId xmlns:a16="http://schemas.microsoft.com/office/drawing/2014/main" id="{D28D8B38-AAEB-114F-893E-D18819CE288C}"/>
                      </a:ext>
                    </a:extLst>
                  </p:cNvPr>
                  <p:cNvSpPr/>
                  <p:nvPr/>
                </p:nvSpPr>
                <p:spPr>
                  <a:xfrm>
                    <a:off x="6854148" y="1862968"/>
                    <a:ext cx="365760" cy="365760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>
                        <a:solidFill>
                          <a:schemeClr val="tx1"/>
                        </a:solidFill>
                      </a:rPr>
                      <a:t>3</a:t>
                    </a:r>
                  </a:p>
                </p:txBody>
              </p:sp>
              <p:sp>
                <p:nvSpPr>
                  <p:cNvPr id="74" name="Oval 73">
                    <a:extLst>
                      <a:ext uri="{FF2B5EF4-FFF2-40B4-BE49-F238E27FC236}">
                        <a16:creationId xmlns:a16="http://schemas.microsoft.com/office/drawing/2014/main" id="{65D4BEB2-E56F-BC48-B464-DAD6767980B5}"/>
                      </a:ext>
                    </a:extLst>
                  </p:cNvPr>
                  <p:cNvSpPr/>
                  <p:nvPr/>
                </p:nvSpPr>
                <p:spPr>
                  <a:xfrm>
                    <a:off x="5817239" y="3901403"/>
                    <a:ext cx="365760" cy="365760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>
                        <a:solidFill>
                          <a:schemeClr val="tx1"/>
                        </a:solidFill>
                      </a:rPr>
                      <a:t>8</a:t>
                    </a:r>
                  </a:p>
                </p:txBody>
              </p:sp>
              <p:sp>
                <p:nvSpPr>
                  <p:cNvPr id="75" name="Oval 74">
                    <a:extLst>
                      <a:ext uri="{FF2B5EF4-FFF2-40B4-BE49-F238E27FC236}">
                        <a16:creationId xmlns:a16="http://schemas.microsoft.com/office/drawing/2014/main" id="{86DC5F1E-ECFA-EA44-8027-5A7D9366D165}"/>
                      </a:ext>
                    </a:extLst>
                  </p:cNvPr>
                  <p:cNvSpPr/>
                  <p:nvPr/>
                </p:nvSpPr>
                <p:spPr>
                  <a:xfrm>
                    <a:off x="6844705" y="3909776"/>
                    <a:ext cx="365760" cy="365760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>
                        <a:solidFill>
                          <a:schemeClr val="tx1"/>
                        </a:solidFill>
                      </a:rPr>
                      <a:t>9</a:t>
                    </a:r>
                  </a:p>
                </p:txBody>
              </p:sp>
              <p:sp>
                <p:nvSpPr>
                  <p:cNvPr id="76" name="TextBox 75">
                    <a:extLst>
                      <a:ext uri="{FF2B5EF4-FFF2-40B4-BE49-F238E27FC236}">
                        <a16:creationId xmlns:a16="http://schemas.microsoft.com/office/drawing/2014/main" id="{9461E3BF-BA36-9244-A0ED-DE9A80DA227E}"/>
                      </a:ext>
                    </a:extLst>
                  </p:cNvPr>
                  <p:cNvSpPr txBox="1"/>
                  <p:nvPr/>
                </p:nvSpPr>
                <p:spPr>
                  <a:xfrm>
                    <a:off x="6424282" y="983234"/>
                    <a:ext cx="512763" cy="42238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000">
                        <a:solidFill>
                          <a:srgbClr val="0432FF"/>
                        </a:solidFill>
                      </a:rPr>
                      <a:t>G</a:t>
                    </a:r>
                    <a:r>
                      <a:rPr lang="en-US" sz="2000" baseline="-25000">
                        <a:solidFill>
                          <a:srgbClr val="0432FF"/>
                        </a:solidFill>
                      </a:rPr>
                      <a:t>3</a:t>
                    </a:r>
                    <a:endParaRPr lang="en-US" sz="2000">
                      <a:solidFill>
                        <a:srgbClr val="0432FF"/>
                      </a:solidFill>
                    </a:endParaRPr>
                  </a:p>
                </p:txBody>
              </p:sp>
              <p:sp>
                <p:nvSpPr>
                  <p:cNvPr id="77" name="TextBox 76">
                    <a:extLst>
                      <a:ext uri="{FF2B5EF4-FFF2-40B4-BE49-F238E27FC236}">
                        <a16:creationId xmlns:a16="http://schemas.microsoft.com/office/drawing/2014/main" id="{47B4025B-8643-8F40-97E1-AC700B7478A4}"/>
                      </a:ext>
                    </a:extLst>
                  </p:cNvPr>
                  <p:cNvSpPr txBox="1"/>
                  <p:nvPr/>
                </p:nvSpPr>
                <p:spPr>
                  <a:xfrm>
                    <a:off x="7541015" y="2483408"/>
                    <a:ext cx="560746" cy="42238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000">
                        <a:solidFill>
                          <a:srgbClr val="0432FF"/>
                        </a:solidFill>
                      </a:rPr>
                      <a:t>G</a:t>
                    </a:r>
                    <a:r>
                      <a:rPr lang="en-US" sz="2000" baseline="-25000">
                        <a:solidFill>
                          <a:srgbClr val="0432FF"/>
                        </a:solidFill>
                      </a:rPr>
                      <a:t>2</a:t>
                    </a:r>
                    <a:endParaRPr lang="en-US" sz="2000">
                      <a:solidFill>
                        <a:srgbClr val="0432FF"/>
                      </a:solidFill>
                    </a:endParaRP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78" name="TextBox 77">
                        <a:extLst>
                          <a:ext uri="{FF2B5EF4-FFF2-40B4-BE49-F238E27FC236}">
                            <a16:creationId xmlns:a16="http://schemas.microsoft.com/office/drawing/2014/main" id="{B763EB31-196A-7748-BCB4-778586B9001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187279" y="1845103"/>
                        <a:ext cx="640080" cy="32004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  <p:txBody>
                      <a:bodyPr wrap="square" rtlCol="0" anchor="ctr">
                        <a:no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lang="en-US" sz="2000"/>
                      </a:p>
                    </p:txBody>
                  </p:sp>
                </mc:Choice>
                <mc:Fallback xmlns="">
                  <p:sp>
                    <p:nvSpPr>
                      <p:cNvPr id="78" name="TextBox 77">
                        <a:extLst>
                          <a:ext uri="{FF2B5EF4-FFF2-40B4-BE49-F238E27FC236}">
                            <a16:creationId xmlns:a16="http://schemas.microsoft.com/office/drawing/2014/main" id="{B763EB31-196A-7748-BCB4-778586B90018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6187279" y="1845103"/>
                        <a:ext cx="640080" cy="320040"/>
                      </a:xfrm>
                      <a:prstGeom prst="rect">
                        <a:avLst/>
                      </a:prstGeom>
                      <a:blipFill>
                        <a:blip r:embed="rId6"/>
                        <a:stretch>
                          <a:fillRect b="-180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79" name="Oval 78">
                    <a:extLst>
                      <a:ext uri="{FF2B5EF4-FFF2-40B4-BE49-F238E27FC236}">
                        <a16:creationId xmlns:a16="http://schemas.microsoft.com/office/drawing/2014/main" id="{F83F3FBA-76B3-2147-A0DF-997369D37A87}"/>
                      </a:ext>
                    </a:extLst>
                  </p:cNvPr>
                  <p:cNvSpPr/>
                  <p:nvPr/>
                </p:nvSpPr>
                <p:spPr>
                  <a:xfrm>
                    <a:off x="4680440" y="1871595"/>
                    <a:ext cx="365760" cy="365760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>
                        <a:solidFill>
                          <a:schemeClr val="tx1"/>
                        </a:solidFill>
                      </a:rPr>
                      <a:t>1</a:t>
                    </a:r>
                  </a:p>
                </p:txBody>
              </p:sp>
              <p:sp>
                <p:nvSpPr>
                  <p:cNvPr id="80" name="Rectangle 79">
                    <a:extLst>
                      <a:ext uri="{FF2B5EF4-FFF2-40B4-BE49-F238E27FC236}">
                        <a16:creationId xmlns:a16="http://schemas.microsoft.com/office/drawing/2014/main" id="{DDC1F8C9-3A89-F64A-BF8C-F81C87629DF3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224600" y="2818504"/>
                    <a:ext cx="3017520" cy="91440"/>
                  </a:xfrm>
                  <a:prstGeom prst="rect">
                    <a:avLst/>
                  </a:prstGeom>
                  <a:pattFill prst="wdDnDiag">
                    <a:fgClr>
                      <a:schemeClr val="tx1"/>
                    </a:fgClr>
                    <a:bgClr>
                      <a:schemeClr val="bg1"/>
                    </a:bgClr>
                  </a:pattFill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1" name="Rectangle 80">
                    <a:extLst>
                      <a:ext uri="{FF2B5EF4-FFF2-40B4-BE49-F238E27FC236}">
                        <a16:creationId xmlns:a16="http://schemas.microsoft.com/office/drawing/2014/main" id="{71730F7B-2E79-4349-8BC1-7956FEC3DD5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205260" y="2829844"/>
                    <a:ext cx="3017520" cy="91440"/>
                  </a:xfrm>
                  <a:prstGeom prst="rect">
                    <a:avLst/>
                  </a:prstGeom>
                  <a:pattFill prst="wdDnDiag">
                    <a:fgClr>
                      <a:schemeClr val="tx1"/>
                    </a:fgClr>
                    <a:bgClr>
                      <a:schemeClr val="bg1"/>
                    </a:bgClr>
                  </a:pattFill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2" name="Rectangle 81">
                    <a:extLst>
                      <a:ext uri="{FF2B5EF4-FFF2-40B4-BE49-F238E27FC236}">
                        <a16:creationId xmlns:a16="http://schemas.microsoft.com/office/drawing/2014/main" id="{431E3629-B2AD-3A45-A946-1B3B976B9FD6}"/>
                      </a:ext>
                    </a:extLst>
                  </p:cNvPr>
                  <p:cNvSpPr/>
                  <p:nvPr/>
                </p:nvSpPr>
                <p:spPr>
                  <a:xfrm>
                    <a:off x="4695172" y="2295011"/>
                    <a:ext cx="3017520" cy="91440"/>
                  </a:xfrm>
                  <a:prstGeom prst="rect">
                    <a:avLst/>
                  </a:prstGeom>
                  <a:pattFill prst="wdDnDiag">
                    <a:fgClr>
                      <a:schemeClr val="tx1"/>
                    </a:fgClr>
                    <a:bgClr>
                      <a:schemeClr val="bg1"/>
                    </a:bgClr>
                  </a:pattFill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3" name="Rectangle 82">
                    <a:extLst>
                      <a:ext uri="{FF2B5EF4-FFF2-40B4-BE49-F238E27FC236}">
                        <a16:creationId xmlns:a16="http://schemas.microsoft.com/office/drawing/2014/main" id="{FFABEE88-7D2E-2245-8D39-41B521E84FCC}"/>
                      </a:ext>
                    </a:extLst>
                  </p:cNvPr>
                  <p:cNvSpPr/>
                  <p:nvPr/>
                </p:nvSpPr>
                <p:spPr>
                  <a:xfrm>
                    <a:off x="4682531" y="3343710"/>
                    <a:ext cx="3017520" cy="91440"/>
                  </a:xfrm>
                  <a:prstGeom prst="rect">
                    <a:avLst/>
                  </a:prstGeom>
                  <a:pattFill prst="wdDnDiag">
                    <a:fgClr>
                      <a:schemeClr val="tx1"/>
                    </a:fgClr>
                    <a:bgClr>
                      <a:schemeClr val="bg1"/>
                    </a:bgClr>
                  </a:pattFill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84" name="Straight Arrow Connector 83">
                    <a:extLst>
                      <a:ext uri="{FF2B5EF4-FFF2-40B4-BE49-F238E27FC236}">
                        <a16:creationId xmlns:a16="http://schemas.microsoft.com/office/drawing/2014/main" id="{5C881B62-746C-4542-A0D3-13E5DD45265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6212881" y="1261177"/>
                    <a:ext cx="137160" cy="0"/>
                  </a:xfrm>
                  <a:prstGeom prst="straightConnector1">
                    <a:avLst/>
                  </a:prstGeom>
                  <a:ln w="22225">
                    <a:solidFill>
                      <a:srgbClr val="0432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5" name="Straight Arrow Connector 84">
                    <a:extLst>
                      <a:ext uri="{FF2B5EF4-FFF2-40B4-BE49-F238E27FC236}">
                        <a16:creationId xmlns:a16="http://schemas.microsoft.com/office/drawing/2014/main" id="{CB766556-C044-C249-85A9-674AFB3C568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6268852" y="1266889"/>
                    <a:ext cx="3762" cy="1554480"/>
                  </a:xfrm>
                  <a:prstGeom prst="straightConnector1">
                    <a:avLst/>
                  </a:prstGeom>
                  <a:ln w="22225">
                    <a:solidFill>
                      <a:srgbClr val="0432FF"/>
                    </a:solidFill>
                    <a:headEnd type="triangle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3" name="Oval 72">
                    <a:extLst>
                      <a:ext uri="{FF2B5EF4-FFF2-40B4-BE49-F238E27FC236}">
                        <a16:creationId xmlns:a16="http://schemas.microsoft.com/office/drawing/2014/main" id="{7BBC36EB-1879-0E4F-9F90-8A149C695AF0}"/>
                      </a:ext>
                    </a:extLst>
                  </p:cNvPr>
                  <p:cNvSpPr/>
                  <p:nvPr/>
                </p:nvSpPr>
                <p:spPr>
                  <a:xfrm>
                    <a:off x="5813638" y="1889032"/>
                    <a:ext cx="365760" cy="365760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>
                        <a:solidFill>
                          <a:schemeClr val="tx1"/>
                        </a:solidFill>
                      </a:rPr>
                      <a:t>2</a:t>
                    </a:r>
                  </a:p>
                </p:txBody>
              </p:sp>
            </p:grpSp>
            <p:cxnSp>
              <p:nvCxnSpPr>
                <p:cNvPr id="60" name="Straight Arrow Connector 59">
                  <a:extLst>
                    <a:ext uri="{FF2B5EF4-FFF2-40B4-BE49-F238E27FC236}">
                      <a16:creationId xmlns:a16="http://schemas.microsoft.com/office/drawing/2014/main" id="{E9B77382-5362-8647-905F-66B3169300A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674881" y="1265990"/>
                  <a:ext cx="0" cy="109728"/>
                </a:xfrm>
                <a:prstGeom prst="straightConnector1">
                  <a:avLst/>
                </a:prstGeom>
                <a:ln w="22225">
                  <a:solidFill>
                    <a:srgbClr val="0432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Arrow Connector 60">
                  <a:extLst>
                    <a:ext uri="{FF2B5EF4-FFF2-40B4-BE49-F238E27FC236}">
                      <a16:creationId xmlns:a16="http://schemas.microsoft.com/office/drawing/2014/main" id="{B38832F4-0849-5344-83A4-BBCC96EF67C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768537" y="1313407"/>
                  <a:ext cx="182880" cy="1287"/>
                </a:xfrm>
                <a:prstGeom prst="straightConnector1">
                  <a:avLst/>
                </a:prstGeom>
                <a:ln w="22225">
                  <a:solidFill>
                    <a:srgbClr val="0432FF"/>
                  </a:solidFill>
                  <a:headEnd type="non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Straight Arrow Connector 61">
                  <a:extLst>
                    <a:ext uri="{FF2B5EF4-FFF2-40B4-BE49-F238E27FC236}">
                      <a16:creationId xmlns:a16="http://schemas.microsoft.com/office/drawing/2014/main" id="{80E5D6C3-6ECA-5746-B5B8-139CCD7C00E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486377" y="1311575"/>
                  <a:ext cx="182880" cy="2077"/>
                </a:xfrm>
                <a:prstGeom prst="straightConnector1">
                  <a:avLst/>
                </a:prstGeom>
                <a:ln w="22225">
                  <a:solidFill>
                    <a:srgbClr val="0432FF"/>
                  </a:solidFill>
                  <a:headEnd type="triangl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3" name="TextBox 62">
                      <a:extLst>
                        <a:ext uri="{FF2B5EF4-FFF2-40B4-BE49-F238E27FC236}">
                          <a16:creationId xmlns:a16="http://schemas.microsoft.com/office/drawing/2014/main" id="{128E5A64-9AE8-674F-9821-48574083406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424900" y="913553"/>
                      <a:ext cx="640080" cy="320040"/>
                    </a:xfrm>
                    <a:prstGeom prst="rect">
                      <a:avLst/>
                    </a:prstGeom>
                    <a:solidFill>
                      <a:schemeClr val="bg1">
                        <a:alpha val="0"/>
                      </a:schemeClr>
                    </a:solidFill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oMath>
                        </m:oMathPara>
                      </a14:m>
                      <a:endParaRPr lang="en-US" sz="2000"/>
                    </a:p>
                  </p:txBody>
                </p:sp>
              </mc:Choice>
              <mc:Fallback xmlns="">
                <p:sp>
                  <p:nvSpPr>
                    <p:cNvPr id="63" name="TextBox 62">
                      <a:extLst>
                        <a:ext uri="{FF2B5EF4-FFF2-40B4-BE49-F238E27FC236}">
                          <a16:creationId xmlns:a16="http://schemas.microsoft.com/office/drawing/2014/main" id="{128E5A64-9AE8-674F-9821-48574083406C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424900" y="913553"/>
                      <a:ext cx="640080" cy="320040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 b="-26531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58" name="Straight Arrow Connector 57">
                <a:extLst>
                  <a:ext uri="{FF2B5EF4-FFF2-40B4-BE49-F238E27FC236}">
                    <a16:creationId xmlns:a16="http://schemas.microsoft.com/office/drawing/2014/main" id="{CDD4A913-6A57-7D40-8240-B3C423993B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60625" y="1264184"/>
                <a:ext cx="0" cy="109728"/>
              </a:xfrm>
              <a:prstGeom prst="straightConnector1">
                <a:avLst/>
              </a:prstGeom>
              <a:ln w="22225">
                <a:solidFill>
                  <a:srgbClr val="0432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DD9310B7-4611-EE49-B1F5-32807BD9382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714733" y="2306788"/>
              <a:ext cx="109728" cy="0"/>
            </a:xfrm>
            <a:prstGeom prst="straightConnector1">
              <a:avLst/>
            </a:prstGeom>
            <a:ln w="22225">
              <a:solidFill>
                <a:srgbClr val="0432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EA14D658-E39F-6448-8783-373008685F9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712932" y="2384458"/>
              <a:ext cx="109728" cy="0"/>
            </a:xfrm>
            <a:prstGeom prst="straightConnector1">
              <a:avLst/>
            </a:prstGeom>
            <a:ln w="22225">
              <a:solidFill>
                <a:srgbClr val="0432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BE644627-8526-C848-8ECE-724E31F713A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70250" y="2379302"/>
              <a:ext cx="3762" cy="137160"/>
            </a:xfrm>
            <a:prstGeom prst="straightConnector1">
              <a:avLst/>
            </a:prstGeom>
            <a:ln w="22225">
              <a:solidFill>
                <a:srgbClr val="0432FF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C7477EE7-CEEB-D846-BF3A-E8F5763DDF3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71519" y="2163230"/>
              <a:ext cx="3762" cy="137160"/>
            </a:xfrm>
            <a:prstGeom prst="straightConnector1">
              <a:avLst/>
            </a:prstGeom>
            <a:ln w="22225">
              <a:solidFill>
                <a:srgbClr val="0432FF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152BCE84-E263-7A46-B5DD-19B2B1D895BE}"/>
                    </a:ext>
                  </a:extLst>
                </p:cNvPr>
                <p:cNvSpPr txBox="1"/>
                <p:nvPr/>
              </p:nvSpPr>
              <p:spPr>
                <a:xfrm>
                  <a:off x="7753753" y="2146768"/>
                  <a:ext cx="419424" cy="320040"/>
                </a:xfrm>
                <a:prstGeom prst="rect">
                  <a:avLst/>
                </a:prstGeom>
                <a:solidFill>
                  <a:schemeClr val="bg1">
                    <a:alpha val="0"/>
                  </a:schemeClr>
                </a:solidFill>
              </p:spPr>
              <p:txBody>
                <a:bodyPr wrap="square" rtlCol="0" anchor="ctr">
                  <a:no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𝑔</m:t>
                        </m:r>
                      </m:oMath>
                    </m:oMathPara>
                  </a14:m>
                  <a:endParaRPr lang="en-US" sz="2000"/>
                </a:p>
              </p:txBody>
            </p:sp>
          </mc:Choice>
          <mc:Fallback xmlns="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152BCE84-E263-7A46-B5DD-19B2B1D895B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53753" y="2146768"/>
                  <a:ext cx="419424" cy="320040"/>
                </a:xfrm>
                <a:prstGeom prst="rect">
                  <a:avLst/>
                </a:prstGeom>
                <a:blipFill>
                  <a:blip r:embed="rId8"/>
                  <a:stretch>
                    <a:fillRect b="-2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AD1F709B-F999-DE4F-AD6F-8B6F64BE1A66}"/>
                  </a:ext>
                </a:extLst>
              </p:cNvPr>
              <p:cNvSpPr txBox="1"/>
              <p:nvPr/>
            </p:nvSpPr>
            <p:spPr>
              <a:xfrm>
                <a:off x="5420868" y="1809743"/>
                <a:ext cx="2700355" cy="6338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d>
                        <m:d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  <m:r>
                        <a:rPr lang="en-US" sz="22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200" i="1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US" sz="2200"/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AD1F709B-F999-DE4F-AD6F-8B6F64BE1A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0868" y="1809743"/>
                <a:ext cx="2700355" cy="63382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04C0D4CC-9C17-2343-8543-EE592C992441}"/>
                  </a:ext>
                </a:extLst>
              </p:cNvPr>
              <p:cNvSpPr/>
              <p:nvPr/>
            </p:nvSpPr>
            <p:spPr>
              <a:xfrm>
                <a:off x="5416890" y="2595646"/>
                <a:ext cx="1293559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sz="2200">
                    <a:latin typeface="+mn-lt"/>
                  </a:rPr>
                  <a:t> cm</a:t>
                </a:r>
              </a:p>
            </p:txBody>
          </p:sp>
        </mc:Choice>
        <mc:Fallback xmlns=""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04C0D4CC-9C17-2343-8543-EE592C9924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6890" y="2595646"/>
                <a:ext cx="1293559" cy="430887"/>
              </a:xfrm>
              <a:prstGeom prst="rect">
                <a:avLst/>
              </a:prstGeom>
              <a:blipFill>
                <a:blip r:embed="rId10"/>
                <a:stretch>
                  <a:fillRect l="-943" t="-10000" r="-5189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B9666FBC-65F3-9F4F-8980-BAD9547131E2}"/>
              </a:ext>
            </a:extLst>
          </p:cNvPr>
          <p:cNvCxnSpPr/>
          <p:nvPr/>
        </p:nvCxnSpPr>
        <p:spPr>
          <a:xfrm>
            <a:off x="5880100" y="3047756"/>
            <a:ext cx="0" cy="365760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>
            <a:extLst>
              <a:ext uri="{FF2B5EF4-FFF2-40B4-BE49-F238E27FC236}">
                <a16:creationId xmlns:a16="http://schemas.microsoft.com/office/drawing/2014/main" id="{62031FCD-A8CD-E642-B3FF-5521746063C3}"/>
              </a:ext>
            </a:extLst>
          </p:cNvPr>
          <p:cNvSpPr txBox="1"/>
          <p:nvPr/>
        </p:nvSpPr>
        <p:spPr>
          <a:xfrm>
            <a:off x="5375860" y="3440476"/>
            <a:ext cx="1960588" cy="43088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200">
                <a:solidFill>
                  <a:srgbClr val="0000CC"/>
                </a:solidFill>
              </a:rPr>
              <a:t>Gap area width</a:t>
            </a:r>
            <a:endParaRPr lang="en-US" sz="220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4ECFEFF-DF3C-424C-9074-55B6ABE06A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C3FC4C-93A0-44B4-AF58-727102C79E4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6140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F88CB7B-D16A-3045-8C32-BAB673093385}"/>
              </a:ext>
            </a:extLst>
          </p:cNvPr>
          <p:cNvSpPr txBox="1"/>
          <p:nvPr/>
        </p:nvSpPr>
        <p:spPr>
          <a:xfrm>
            <a:off x="939799" y="1117182"/>
            <a:ext cx="7264400" cy="99101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buClr>
                <a:srgbClr val="0000CC"/>
              </a:buClr>
              <a:buSzPct val="70000"/>
              <a:buFont typeface="Wingdings" pitchFamily="2" charset="2"/>
              <a:buChar char="Ø"/>
            </a:pPr>
            <a:r>
              <a:rPr lang="en-US" sz="2200">
                <a:solidFill>
                  <a:srgbClr val="0000CC"/>
                </a:solidFill>
              </a:rPr>
              <a:t>Digit success rate</a:t>
            </a:r>
            <a:r>
              <a:rPr lang="en-US" sz="2200"/>
              <a:t>: the rate of successfully recognizing a single digit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6F66C49-42AB-784B-85F3-4CFE171BFC58}"/>
              </a:ext>
            </a:extLst>
          </p:cNvPr>
          <p:cNvSpPr txBox="1">
            <a:spLocks/>
          </p:cNvSpPr>
          <p:nvPr/>
        </p:nvSpPr>
        <p:spPr>
          <a:xfrm>
            <a:off x="101600" y="373346"/>
            <a:ext cx="9144000" cy="584826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zh-CN" sz="3600"/>
              <a:t>Verification Accuracy</a:t>
            </a:r>
            <a:endParaRPr lang="en-US" sz="36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E664CE-F078-EB4C-820B-B9E9C92BED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193" y="2267210"/>
            <a:ext cx="3931617" cy="320040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8EBC7FE1-1004-EE4F-B272-292039A0F58D}"/>
              </a:ext>
            </a:extLst>
          </p:cNvPr>
          <p:cNvSpPr/>
          <p:nvPr/>
        </p:nvSpPr>
        <p:spPr>
          <a:xfrm rot="18631334">
            <a:off x="4009174" y="1509488"/>
            <a:ext cx="918037" cy="44101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1B76EA-A22D-4D4A-B6DA-31D798004E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C3FC4C-93A0-44B4-AF58-727102C79E4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366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F88CB7B-D16A-3045-8C32-BAB673093385}"/>
              </a:ext>
            </a:extLst>
          </p:cNvPr>
          <p:cNvSpPr txBox="1"/>
          <p:nvPr/>
        </p:nvSpPr>
        <p:spPr>
          <a:xfrm>
            <a:off x="939799" y="1117182"/>
            <a:ext cx="7264400" cy="254041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buClr>
                <a:srgbClr val="0000CC"/>
              </a:buClr>
              <a:buSzPct val="70000"/>
              <a:buFont typeface="Wingdings" pitchFamily="2" charset="2"/>
              <a:buChar char="Ø"/>
            </a:pPr>
            <a:r>
              <a:rPr lang="en-US" sz="2200">
                <a:solidFill>
                  <a:srgbClr val="0000CC"/>
                </a:solidFill>
              </a:rPr>
              <a:t>Sequence success rate</a:t>
            </a:r>
            <a:r>
              <a:rPr lang="en-US" sz="2200"/>
              <a:t>: the ratio between the number of successful digit sequence identification times and the total number of digit sequence entry trials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6F66C49-42AB-784B-85F3-4CFE171BFC58}"/>
              </a:ext>
            </a:extLst>
          </p:cNvPr>
          <p:cNvSpPr txBox="1">
            <a:spLocks/>
          </p:cNvSpPr>
          <p:nvPr/>
        </p:nvSpPr>
        <p:spPr>
          <a:xfrm>
            <a:off x="101600" y="373346"/>
            <a:ext cx="9144000" cy="584826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zh-CN" sz="3600"/>
              <a:t>Verification Accuracy (Cont’d)</a:t>
            </a:r>
            <a:endParaRPr lang="en-US" sz="36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014D1E-70D8-404D-A13C-127088CF83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635" y="2196768"/>
            <a:ext cx="4707467" cy="314041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19DC52-46F8-0646-9F1D-4021A65D83F1}"/>
              </a:ext>
            </a:extLst>
          </p:cNvPr>
          <p:cNvSpPr/>
          <p:nvPr/>
        </p:nvSpPr>
        <p:spPr>
          <a:xfrm>
            <a:off x="1803400" y="5368838"/>
            <a:ext cx="5613400" cy="7694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200"/>
              <a:t>The virtual step PIN pad authentication scheme can retain high accuracy across different users.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5606F91-408B-41FF-94A8-018B1F765A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C3FC4C-93A0-44B4-AF58-727102C79E4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616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D2ADE30-5D86-D440-A71F-FE705C742B78}"/>
              </a:ext>
            </a:extLst>
          </p:cNvPr>
          <p:cNvSpPr txBox="1">
            <a:spLocks/>
          </p:cNvSpPr>
          <p:nvPr/>
        </p:nvSpPr>
        <p:spPr>
          <a:xfrm>
            <a:off x="101600" y="373346"/>
            <a:ext cx="9144000" cy="584826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3600"/>
              <a:t>Impact of Inter-Geophone Distance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2292B12-0D9D-BB43-BFC6-7E914289A5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287" y="1666240"/>
            <a:ext cx="4993066" cy="338328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14038E9-9BB6-534C-AEB2-78354D526EFD}"/>
              </a:ext>
            </a:extLst>
          </p:cNvPr>
          <p:cNvSpPr txBox="1"/>
          <p:nvPr/>
        </p:nvSpPr>
        <p:spPr>
          <a:xfrm>
            <a:off x="939799" y="1117182"/>
            <a:ext cx="7264400" cy="81321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buClr>
                <a:srgbClr val="0000CC"/>
              </a:buClr>
              <a:buSzPct val="70000"/>
              <a:buFont typeface="Wingdings" pitchFamily="2" charset="2"/>
              <a:buChar char="Ø"/>
            </a:pPr>
            <a:r>
              <a:rPr lang="en-US" sz="2200"/>
              <a:t>Sequence success rates for different users to input 6-digit PINs across three inter-geophone distances </a:t>
            </a:r>
          </a:p>
          <a:p>
            <a:pPr marL="285750" indent="-285750">
              <a:buClr>
                <a:srgbClr val="0000CC"/>
              </a:buClr>
              <a:buSzPct val="70000"/>
              <a:buFont typeface="Wingdings" pitchFamily="2" charset="2"/>
              <a:buChar char="Ø"/>
            </a:pPr>
            <a:endParaRPr lang="en-US" sz="22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B99105A-6B1E-4444-A386-96E5095CC0B3}"/>
              </a:ext>
            </a:extLst>
          </p:cNvPr>
          <p:cNvSpPr/>
          <p:nvPr/>
        </p:nvSpPr>
        <p:spPr>
          <a:xfrm>
            <a:off x="1441450" y="5013653"/>
            <a:ext cx="6464300" cy="1107996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200" dirty="0"/>
              <a:t>The average 6-digit sequence success rates across all users when D</a:t>
            </a:r>
            <a:r>
              <a:rPr lang="en-US" sz="2200" baseline="-25000" dirty="0"/>
              <a:t>A</a:t>
            </a:r>
            <a:r>
              <a:rPr lang="en-US" sz="2200" dirty="0"/>
              <a:t> equals to 30, 40 and 50 cm are 93.2%, 94.9%, and 93.0%, respectively.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BB7661-CED6-42AB-8A51-E12C389E48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928331" y="5784247"/>
            <a:ext cx="2057400" cy="365125"/>
          </a:xfrm>
        </p:spPr>
        <p:txBody>
          <a:bodyPr/>
          <a:lstStyle/>
          <a:p>
            <a:fld id="{99C3FC4C-93A0-44B4-AF58-727102C79E4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410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>
            <a:extLst>
              <a:ext uri="{FF2B5EF4-FFF2-40B4-BE49-F238E27FC236}">
                <a16:creationId xmlns:a16="http://schemas.microsoft.com/office/drawing/2014/main" id="{C3A772CE-C879-9343-BE84-0F67029982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147" y="1930402"/>
            <a:ext cx="5029704" cy="331050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D2ADE30-5D86-D440-A71F-FE705C742B78}"/>
              </a:ext>
            </a:extLst>
          </p:cNvPr>
          <p:cNvSpPr txBox="1">
            <a:spLocks/>
          </p:cNvSpPr>
          <p:nvPr/>
        </p:nvSpPr>
        <p:spPr>
          <a:xfrm>
            <a:off x="101600" y="373346"/>
            <a:ext cx="9144000" cy="584826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3600"/>
              <a:t>Impact of Floor Material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4038E9-9BB6-534C-AEB2-78354D526EFD}"/>
              </a:ext>
            </a:extLst>
          </p:cNvPr>
          <p:cNvSpPr txBox="1"/>
          <p:nvPr/>
        </p:nvSpPr>
        <p:spPr>
          <a:xfrm>
            <a:off x="939799" y="1117182"/>
            <a:ext cx="7264400" cy="81321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buClr>
                <a:srgbClr val="0000CC"/>
              </a:buClr>
              <a:buSzPct val="70000"/>
              <a:buFont typeface="Wingdings" pitchFamily="2" charset="2"/>
              <a:buChar char="Ø"/>
            </a:pPr>
            <a:r>
              <a:rPr lang="en-US" sz="2200"/>
              <a:t>Sequence success rates for different users to input 6-digit PINs across three floor materials</a:t>
            </a:r>
          </a:p>
          <a:p>
            <a:pPr marL="285750" indent="-285750">
              <a:buClr>
                <a:srgbClr val="0000CC"/>
              </a:buClr>
              <a:buSzPct val="70000"/>
              <a:buFont typeface="Wingdings" pitchFamily="2" charset="2"/>
              <a:buChar char="Ø"/>
            </a:pPr>
            <a:endParaRPr lang="en-US" sz="22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B99105A-6B1E-4444-A386-96E5095CC0B3}"/>
              </a:ext>
            </a:extLst>
          </p:cNvPr>
          <p:cNvSpPr/>
          <p:nvPr/>
        </p:nvSpPr>
        <p:spPr>
          <a:xfrm>
            <a:off x="1441450" y="5297288"/>
            <a:ext cx="6464300" cy="769441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200" dirty="0"/>
              <a:t>For both carpet and wood, the sequence success rate is consistently high (in a range of 93% to 99%).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71D6933-986D-4FED-9DBE-D954EE3066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928331" y="5784247"/>
            <a:ext cx="2057400" cy="365125"/>
          </a:xfrm>
        </p:spPr>
        <p:txBody>
          <a:bodyPr/>
          <a:lstStyle/>
          <a:p>
            <a:fld id="{99C3FC4C-93A0-44B4-AF58-727102C79E4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753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D4301A0-E197-8E47-A084-1457E60B4686}"/>
              </a:ext>
            </a:extLst>
          </p:cNvPr>
          <p:cNvSpPr txBox="1">
            <a:spLocks/>
          </p:cNvSpPr>
          <p:nvPr/>
        </p:nvSpPr>
        <p:spPr>
          <a:xfrm>
            <a:off x="101600" y="373346"/>
            <a:ext cx="9144000" cy="584826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3600"/>
              <a:t>Attack Scenarios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AE8EB8-6524-BC42-8606-95EA88834003}"/>
              </a:ext>
            </a:extLst>
          </p:cNvPr>
          <p:cNvSpPr txBox="1"/>
          <p:nvPr/>
        </p:nvSpPr>
        <p:spPr>
          <a:xfrm>
            <a:off x="939799" y="1117182"/>
            <a:ext cx="7264400" cy="81321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buClr>
                <a:srgbClr val="0000CC"/>
              </a:buClr>
              <a:buSzPct val="70000"/>
              <a:buFont typeface="Wingdings" pitchFamily="2" charset="2"/>
              <a:buChar char="Ø"/>
            </a:pPr>
            <a:r>
              <a:rPr lang="en-US" sz="2200"/>
              <a:t>Side-channel attack: An adversary deploys a three-geophone-based system on the ground around the PIN pad</a:t>
            </a:r>
          </a:p>
          <a:p>
            <a:pPr marL="285750" indent="-285750">
              <a:buClr>
                <a:srgbClr val="0000CC"/>
              </a:buClr>
              <a:buSzPct val="70000"/>
              <a:buFont typeface="Wingdings" pitchFamily="2" charset="2"/>
              <a:buChar char="Ø"/>
            </a:pPr>
            <a:endParaRPr lang="en-US" sz="22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7DF7258-2D09-A74B-BA56-A2E23BCC18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527" y="1930400"/>
            <a:ext cx="3396947" cy="2194560"/>
          </a:xfrm>
          <a:prstGeom prst="rect">
            <a:avLst/>
          </a:prstGeom>
        </p:spPr>
      </p:pic>
      <p:pic>
        <p:nvPicPr>
          <p:cNvPr id="13" name="Picture 12" descr="Table&#10;&#10;Description automatically generated">
            <a:extLst>
              <a:ext uri="{FF2B5EF4-FFF2-40B4-BE49-F238E27FC236}">
                <a16:creationId xmlns:a16="http://schemas.microsoft.com/office/drawing/2014/main" id="{A403479B-AC0C-A142-B084-B7A7A64518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543" y="4241801"/>
            <a:ext cx="6716415" cy="1371600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50684EC8-1F40-0B42-8BF1-BE3AB2215467}"/>
              </a:ext>
            </a:extLst>
          </p:cNvPr>
          <p:cNvSpPr/>
          <p:nvPr/>
        </p:nvSpPr>
        <p:spPr>
          <a:xfrm>
            <a:off x="2451100" y="4800601"/>
            <a:ext cx="1066800" cy="812800"/>
          </a:xfrm>
          <a:prstGeom prst="ellipse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083C6ED-895F-AD42-AC12-3B4E15011C83}"/>
              </a:ext>
            </a:extLst>
          </p:cNvPr>
          <p:cNvSpPr/>
          <p:nvPr/>
        </p:nvSpPr>
        <p:spPr>
          <a:xfrm>
            <a:off x="7150100" y="4800601"/>
            <a:ext cx="495300" cy="4953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FD724FF-83D6-EE4C-9611-60DFE179ADA4}"/>
              </a:ext>
            </a:extLst>
          </p:cNvPr>
          <p:cNvSpPr/>
          <p:nvPr/>
        </p:nvSpPr>
        <p:spPr>
          <a:xfrm>
            <a:off x="6477000" y="5296318"/>
            <a:ext cx="365760" cy="2743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CC0367-5E7E-497C-B59A-01FAA39B96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928331" y="5784247"/>
            <a:ext cx="2057400" cy="365125"/>
          </a:xfrm>
        </p:spPr>
        <p:txBody>
          <a:bodyPr/>
          <a:lstStyle/>
          <a:p>
            <a:fld id="{99C3FC4C-93A0-44B4-AF58-727102C79E4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720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7">
            <a:extLst>
              <a:ext uri="{FF2B5EF4-FFF2-40B4-BE49-F238E27FC236}">
                <a16:creationId xmlns:a16="http://schemas.microsoft.com/office/drawing/2014/main" id="{EBDB3530-6E10-484A-B5CD-045A0E016D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0470" y="1110278"/>
            <a:ext cx="3313994" cy="2286000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4442900B-77BC-431A-9C2F-93B47A7DDCA4}"/>
              </a:ext>
            </a:extLst>
          </p:cNvPr>
          <p:cNvSpPr/>
          <p:nvPr/>
        </p:nvSpPr>
        <p:spPr>
          <a:xfrm>
            <a:off x="5612825" y="1765820"/>
            <a:ext cx="1188720" cy="1188720"/>
          </a:xfrm>
          <a:prstGeom prst="ellipse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31DC63B-F85A-4918-8B7C-C429BCF6F34C}"/>
              </a:ext>
            </a:extLst>
          </p:cNvPr>
          <p:cNvSpPr/>
          <p:nvPr/>
        </p:nvSpPr>
        <p:spPr>
          <a:xfrm>
            <a:off x="7023960" y="1137029"/>
            <a:ext cx="1188720" cy="1188720"/>
          </a:xfrm>
          <a:prstGeom prst="ellipse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EDB6CED-9931-431A-A385-0309DA788EBF}"/>
              </a:ext>
            </a:extLst>
          </p:cNvPr>
          <p:cNvCxnSpPr>
            <a:cxnSpLocks/>
          </p:cNvCxnSpPr>
          <p:nvPr/>
        </p:nvCxnSpPr>
        <p:spPr>
          <a:xfrm>
            <a:off x="4804614" y="2594127"/>
            <a:ext cx="82598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4B4E3A0-D80F-46C1-AC18-42EF3EA83625}"/>
              </a:ext>
            </a:extLst>
          </p:cNvPr>
          <p:cNvCxnSpPr>
            <a:cxnSpLocks/>
          </p:cNvCxnSpPr>
          <p:nvPr/>
        </p:nvCxnSpPr>
        <p:spPr>
          <a:xfrm flipV="1">
            <a:off x="7621697" y="2355400"/>
            <a:ext cx="0" cy="82296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40DF7AE-98E6-4151-AD99-82F5E84FBD61}"/>
              </a:ext>
            </a:extLst>
          </p:cNvPr>
          <p:cNvSpPr txBox="1"/>
          <p:nvPr/>
        </p:nvSpPr>
        <p:spPr>
          <a:xfrm>
            <a:off x="2863915" y="2295782"/>
            <a:ext cx="195194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>
                <a:solidFill>
                  <a:srgbClr val="FF0000"/>
                </a:solidFill>
              </a:rPr>
              <a:t>Legitimate user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7F384A4-3402-48FE-939D-4D36BD0EFBFC}"/>
              </a:ext>
            </a:extLst>
          </p:cNvPr>
          <p:cNvSpPr txBox="1"/>
          <p:nvPr/>
        </p:nvSpPr>
        <p:spPr>
          <a:xfrm>
            <a:off x="7361591" y="3129901"/>
            <a:ext cx="113396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>
                <a:solidFill>
                  <a:srgbClr val="FF0000"/>
                </a:solidFill>
              </a:rPr>
              <a:t>Attacker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6B356C8-B0BE-A044-8D19-DA6A1B603A67}"/>
              </a:ext>
            </a:extLst>
          </p:cNvPr>
          <p:cNvSpPr txBox="1">
            <a:spLocks/>
          </p:cNvSpPr>
          <p:nvPr/>
        </p:nvSpPr>
        <p:spPr>
          <a:xfrm>
            <a:off x="101600" y="373346"/>
            <a:ext cx="9144000" cy="584826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3600"/>
              <a:t>Attack Scenarios (Cont’d)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F31E86-67C7-5D40-B054-11796621A550}"/>
              </a:ext>
            </a:extLst>
          </p:cNvPr>
          <p:cNvSpPr txBox="1"/>
          <p:nvPr/>
        </p:nvSpPr>
        <p:spPr>
          <a:xfrm>
            <a:off x="745216" y="1066207"/>
            <a:ext cx="4423684" cy="80533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buClr>
                <a:srgbClr val="0000CC"/>
              </a:buClr>
              <a:buSzPct val="70000"/>
              <a:buFont typeface="Wingdings" pitchFamily="2" charset="2"/>
              <a:buChar char="Ø"/>
            </a:pPr>
            <a:r>
              <a:rPr lang="en-US" sz="2200"/>
              <a:t>Knowledgeable observer attack:</a:t>
            </a:r>
          </a:p>
          <a:p>
            <a:pPr marL="457200" indent="-274320">
              <a:buClr>
                <a:srgbClr val="0000CC"/>
              </a:buClr>
              <a:buSzPct val="70000"/>
              <a:buFont typeface="Wingdings" pitchFamily="2" charset="2"/>
              <a:buChar char="Ø"/>
            </a:pPr>
            <a:r>
              <a:rPr lang="en-US" altLang="zh-CN" sz="2000"/>
              <a:t>Use SVM to detect legitimate user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D19C37-06B9-1548-9D6E-102FC0305E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364" y="3599758"/>
            <a:ext cx="3499432" cy="256032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46BB24F-ECA6-0540-A1B1-FC62377B925C}"/>
              </a:ext>
            </a:extLst>
          </p:cNvPr>
          <p:cNvSpPr txBox="1"/>
          <p:nvPr/>
        </p:nvSpPr>
        <p:spPr>
          <a:xfrm>
            <a:off x="745216" y="3046245"/>
            <a:ext cx="4423682" cy="5408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buClr>
                <a:srgbClr val="0000CC"/>
              </a:buClr>
              <a:buSzPct val="70000"/>
              <a:buFont typeface="Wingdings" pitchFamily="2" charset="2"/>
              <a:buChar char="Ø"/>
            </a:pPr>
            <a:r>
              <a:rPr lang="en-US" sz="2200"/>
              <a:t>Mean sequence success rates: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E57A1A9-3F70-2843-A2B2-41922C31F5F0}"/>
              </a:ext>
            </a:extLst>
          </p:cNvPr>
          <p:cNvSpPr/>
          <p:nvPr/>
        </p:nvSpPr>
        <p:spPr>
          <a:xfrm>
            <a:off x="5303913" y="4275758"/>
            <a:ext cx="3033694" cy="11079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200"/>
              <a:t>Effectiveness against knowledgeable observer attacks is verified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26390C-E7B7-5A4F-B86C-0783915A27AC}"/>
              </a:ext>
            </a:extLst>
          </p:cNvPr>
          <p:cNvSpPr/>
          <p:nvPr/>
        </p:nvSpPr>
        <p:spPr>
          <a:xfrm>
            <a:off x="5455219" y="3436215"/>
            <a:ext cx="30323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/>
              <a:t>Running 200 foot taps on SVM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B074492-8D0E-4EF7-8673-CEECA9D233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928331" y="5784247"/>
            <a:ext cx="2057400" cy="365125"/>
          </a:xfrm>
        </p:spPr>
        <p:txBody>
          <a:bodyPr/>
          <a:lstStyle/>
          <a:p>
            <a:fld id="{99C3FC4C-93A0-44B4-AF58-727102C79E4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279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12" grpId="0"/>
      <p:bldP spid="13" grpId="0"/>
      <p:bldP spid="15" grpId="0"/>
      <p:bldP spid="17" grpId="0"/>
      <p:bldP spid="19" grpId="0" animBg="1"/>
      <p:bldP spid="2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0646"/>
            <a:ext cx="9144000" cy="584826"/>
          </a:xfrm>
        </p:spPr>
        <p:txBody>
          <a:bodyPr/>
          <a:lstStyle/>
          <a:p>
            <a:pPr algn="ctr"/>
            <a:r>
              <a:rPr lang="en-US" sz="3600" b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620112" y="1392838"/>
            <a:ext cx="6863255" cy="3883357"/>
          </a:xfrm>
        </p:spPr>
        <p:txBody>
          <a:bodyPr/>
          <a:lstStyle/>
          <a:p>
            <a:r>
              <a:rPr lang="en-US" sz="28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+mn-lt"/>
              </a:rPr>
              <a:t>Background</a:t>
            </a: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</a:rPr>
              <a:t> ✓</a:t>
            </a:r>
            <a:endParaRPr lang="en-US" sz="2800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  <a:latin typeface="+mn-lt"/>
            </a:endParaRP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+mn-lt"/>
              </a:rPr>
              <a:t>Existing authentication schemes &amp; limitations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+mn-lt"/>
              </a:rPr>
              <a:t>Our solution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System Design</a:t>
            </a: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</a:rPr>
              <a:t> ✓</a:t>
            </a:r>
            <a:endParaRPr lang="en-US" sz="2800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+mn-lt"/>
              </a:rPr>
              <a:t>Evaluation</a:t>
            </a: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</a:rPr>
              <a:t> ✓</a:t>
            </a:r>
            <a:endParaRPr lang="en-US" sz="2800" dirty="0">
              <a:solidFill>
                <a:schemeClr val="bg1">
                  <a:lumMod val="65000"/>
                </a:schemeClr>
              </a:solidFill>
              <a:highlight>
                <a:srgbClr val="FFFFFF"/>
              </a:highlight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en-US" sz="2800" dirty="0">
                <a:highlight>
                  <a:srgbClr val="FFFFFF"/>
                </a:highlight>
                <a:latin typeface="+mn-lt"/>
              </a:rPr>
              <a:t>Conclusion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2AB02E-8956-4882-BE4E-757E7AA534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C3FC4C-93A0-44B4-AF58-727102C79E4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4437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370AB4C-B21D-3C4F-A937-D475EAF04159}"/>
              </a:ext>
            </a:extLst>
          </p:cNvPr>
          <p:cNvSpPr txBox="1">
            <a:spLocks/>
          </p:cNvSpPr>
          <p:nvPr/>
        </p:nvSpPr>
        <p:spPr>
          <a:xfrm>
            <a:off x="0" y="360646"/>
            <a:ext cx="9144000" cy="584826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3600"/>
              <a:t>Conclusion</a:t>
            </a:r>
          </a:p>
          <a:p>
            <a:endParaRPr lang="en-US" sz="36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AD4AF7-EBB4-3841-8CF7-DB483A03960F}"/>
              </a:ext>
            </a:extLst>
          </p:cNvPr>
          <p:cNvSpPr txBox="1"/>
          <p:nvPr/>
        </p:nvSpPr>
        <p:spPr>
          <a:xfrm>
            <a:off x="518230" y="1090627"/>
            <a:ext cx="780890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00CC"/>
              </a:buClr>
              <a:buSzPct val="70000"/>
              <a:buFont typeface="Wingdings" pitchFamily="2" charset="2"/>
              <a:buChar char="ü"/>
            </a:pPr>
            <a:r>
              <a:rPr lang="en-US" altLang="zh-CN" sz="2400"/>
              <a:t>We proposed the virtual step PIN pad technique, mapping a sequence of foot taps into a PIN with the observed structural vibration signals. </a:t>
            </a:r>
          </a:p>
          <a:p>
            <a:pPr marL="285750" indent="-285750">
              <a:buClr>
                <a:srgbClr val="0000CC"/>
              </a:buClr>
              <a:buSzPct val="70000"/>
              <a:buFont typeface="Wingdings" pitchFamily="2" charset="2"/>
              <a:buChar char="ü"/>
            </a:pPr>
            <a:endParaRPr lang="en-US" altLang="zh-CN" sz="2400"/>
          </a:p>
          <a:p>
            <a:pPr marL="285750" indent="-285750">
              <a:buClr>
                <a:srgbClr val="0000CC"/>
              </a:buClr>
              <a:buSzPct val="70000"/>
              <a:buFont typeface="Wingdings" pitchFamily="2" charset="2"/>
              <a:buChar char="ü"/>
            </a:pPr>
            <a:endParaRPr lang="en-US" altLang="zh-CN" sz="2400"/>
          </a:p>
          <a:p>
            <a:pPr>
              <a:buClr>
                <a:srgbClr val="0000CC"/>
              </a:buClr>
              <a:buSzPct val="70000"/>
            </a:pPr>
            <a:endParaRPr lang="en-US" altLang="zh-CN" sz="2400"/>
          </a:p>
          <a:p>
            <a:pPr marL="285750" indent="-285750">
              <a:buClr>
                <a:srgbClr val="0000CC"/>
              </a:buClr>
              <a:buSzPct val="70000"/>
              <a:buFont typeface="Wingdings" pitchFamily="2" charset="2"/>
              <a:buChar char="ü"/>
            </a:pPr>
            <a:r>
              <a:rPr lang="en-US" altLang="zh-CN" sz="2400"/>
              <a:t>We developed the prototype of the proposed virtual step PIN pad and performed extensive experiments to validate its effectiveness and security.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D2FE555-B2F2-4DCE-96D0-81E41318BB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C3FC4C-93A0-44B4-AF58-727102C79E4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927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5A6169B-843F-4E2B-A6CD-F4CB26CCC2BC}"/>
              </a:ext>
            </a:extLst>
          </p:cNvPr>
          <p:cNvSpPr txBox="1"/>
          <p:nvPr/>
        </p:nvSpPr>
        <p:spPr>
          <a:xfrm>
            <a:off x="2968180" y="2533102"/>
            <a:ext cx="33928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>
                <a:latin typeface="+mn-lt"/>
              </a:rPr>
              <a:t>Thank you!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422719-8A36-4710-80B1-8A55D1D64873}"/>
              </a:ext>
            </a:extLst>
          </p:cNvPr>
          <p:cNvSpPr txBox="1"/>
          <p:nvPr/>
        </p:nvSpPr>
        <p:spPr>
          <a:xfrm>
            <a:off x="2552386" y="3703534"/>
            <a:ext cx="45114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i="1">
                <a:latin typeface="+mn-lt"/>
              </a:rPr>
              <a:t>Any questions?</a:t>
            </a:r>
          </a:p>
        </p:txBody>
      </p:sp>
      <p:pic>
        <p:nvPicPr>
          <p:cNvPr id="6" name="图片 5" descr="徽标&#10;&#10;描述已自动生成">
            <a:extLst>
              <a:ext uri="{FF2B5EF4-FFF2-40B4-BE49-F238E27FC236}">
                <a16:creationId xmlns:a16="http://schemas.microsoft.com/office/drawing/2014/main" id="{75509447-CB17-42ED-8E31-C33C6950E6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880" y="692110"/>
            <a:ext cx="4224440" cy="1222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977639"/>
      </p:ext>
    </p:extLst>
  </p:cSld>
  <p:clrMapOvr>
    <a:masterClrMapping/>
  </p:clrMapOvr>
</p:sld>
</file>

<file path=ppt/theme/theme1.xml><?xml version="1.0" encoding="utf-8"?>
<a:theme xmlns:a="http://schemas.openxmlformats.org/drawingml/2006/main" name="IITR_PPT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ITR_template_sudiproy.pptx" id="{E7BE3218-A97E-4E6F-BE9F-92D6192B2CD5}" vid="{3EDE8FBA-E8F1-4B0B-AEA8-7DC234A91AE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DA55A9EC7A3B0469C6D930EDD97C051" ma:contentTypeVersion="6" ma:contentTypeDescription="Create a new document." ma:contentTypeScope="" ma:versionID="38daee9548b2db6ddbda2ac1e23c787f">
  <xsd:schema xmlns:xsd="http://www.w3.org/2001/XMLSchema" xmlns:xs="http://www.w3.org/2001/XMLSchema" xmlns:p="http://schemas.microsoft.com/office/2006/metadata/properties" xmlns:ns3="d8acadc4-3a7b-4d55-a6c1-2d8cd84b4b8d" targetNamespace="http://schemas.microsoft.com/office/2006/metadata/properties" ma:root="true" ma:fieldsID="6ab4206837e683d227925a3af35645e3" ns3:_="">
    <xsd:import namespace="d8acadc4-3a7b-4d55-a6c1-2d8cd84b4b8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acadc4-3a7b-4d55-a6c1-2d8cd84b4b8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5AB95BA-7B53-4EF0-BF01-6EE3A6EF9C4E}">
  <ds:schemaRefs>
    <ds:schemaRef ds:uri="http://schemas.microsoft.com/office/2006/metadata/properties"/>
    <ds:schemaRef ds:uri="http://purl.org/dc/dcmitype/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d8acadc4-3a7b-4d55-a6c1-2d8cd84b4b8d"/>
    <ds:schemaRef ds:uri="http://schemas.openxmlformats.org/package/2006/metadata/core-properties"/>
    <ds:schemaRef ds:uri="http://purl.org/dc/terms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F9E8875C-C27C-4187-88CF-3842FD33D91C}">
  <ds:schemaRefs>
    <ds:schemaRef ds:uri="d8acadc4-3a7b-4d55-a6c1-2d8cd84b4b8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27E31CA-7157-4699-9263-A2EBD9AB160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1204</Words>
  <Application>Microsoft Macintosh PowerPoint</Application>
  <PresentationFormat>On-screen Show (4:3)</PresentationFormat>
  <Paragraphs>252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Apple Braille</vt:lpstr>
      <vt:lpstr>Arial</vt:lpstr>
      <vt:lpstr>Calibri</vt:lpstr>
      <vt:lpstr>Cambria Math</vt:lpstr>
      <vt:lpstr>Wingdings</vt:lpstr>
      <vt:lpstr>IITR_PPT_Template</vt:lpstr>
      <vt:lpstr>Virtual Step PIN Pad: Towards Foot-input Authentication Using Geophones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Outline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Virtual Step PIN Pad: Towards Foot-input Authentication Using Geophones</dc:title>
  <dc:creator>He, Yan</dc:creator>
  <cp:lastModifiedBy>Fang, Song</cp:lastModifiedBy>
  <cp:revision>14</cp:revision>
  <dcterms:created xsi:type="dcterms:W3CDTF">2020-11-24T02:40:16Z</dcterms:created>
  <dcterms:modified xsi:type="dcterms:W3CDTF">2020-12-02T14:55:48Z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0x010100DDA55A9EC7A3B0469C6D930EDD97C051</vt:lpwstr>
  </property>
</Properties>
</file>