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7" r:id="rId8"/>
    <p:sldId id="281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301" r:id="rId26"/>
    <p:sldId id="302" r:id="rId27"/>
    <p:sldId id="303" r:id="rId28"/>
    <p:sldId id="304" r:id="rId29"/>
    <p:sldId id="305" r:id="rId30"/>
    <p:sldId id="306" r:id="rId31"/>
    <p:sldId id="307" r:id="rId32"/>
    <p:sldId id="308" r:id="rId33"/>
    <p:sldId id="310" r:id="rId34"/>
    <p:sldId id="312" r:id="rId35"/>
    <p:sldId id="314" r:id="rId36"/>
    <p:sldId id="315" r:id="rId37"/>
    <p:sldId id="317" r:id="rId38"/>
    <p:sldId id="318" r:id="rId39"/>
    <p:sldId id="319" r:id="rId40"/>
    <p:sldId id="321" r:id="rId41"/>
  </p:sldIdLst>
  <p:sldSz cx="7315200" cy="5486400" type="B5JIS"/>
  <p:notesSz cx="7315200" cy="548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5"/>
    <p:restoredTop sz="94712"/>
  </p:normalViewPr>
  <p:slideViewPr>
    <p:cSldViewPr>
      <p:cViewPr>
        <p:scale>
          <a:sx n="96" d="100"/>
          <a:sy n="96" d="100"/>
        </p:scale>
        <p:origin x="-928" y="2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8640" y="1700784"/>
            <a:ext cx="6217920" cy="269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Trebuchet MS" charset="0"/>
                <a:cs typeface="Trebuchet MS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97280" y="3072384"/>
            <a:ext cx="5120640" cy="137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tx1"/>
                </a:solidFill>
                <a:latin typeface="Trebuchet MS" charset="0"/>
                <a:cs typeface="Trebuchet MS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tx1"/>
                </a:solidFill>
                <a:latin typeface="Trebuchet MS" charset="0"/>
                <a:cs typeface="Trebuchet MS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5760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67328" y="1261872"/>
            <a:ext cx="3182112" cy="36210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1" i="0">
                <a:solidFill>
                  <a:schemeClr val="tx1"/>
                </a:solidFill>
                <a:latin typeface="Trebuchet MS" charset="0"/>
                <a:cs typeface="Trebuchet MS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0613" y="244762"/>
            <a:ext cx="6133972" cy="2693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42374" y="1268008"/>
            <a:ext cx="5630450" cy="121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87168" y="5102352"/>
            <a:ext cx="2340864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5760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8/23/2017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266944" y="5102352"/>
            <a:ext cx="1682496" cy="274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/>
  <p:timing>
    <p:tnLst>
      <p:par>
        <p:cTn id="1" dur="indefinite" restart="never" nodeType="tmRoot"/>
      </p:par>
    </p:tnLst>
  </p:timing>
  <p:txStyles>
    <p:titleStyle>
      <a:lvl1pPr>
        <a:defRPr>
          <a:latin typeface="Comic Sans MS" charset="0"/>
          <a:ea typeface="+mj-ea"/>
          <a:cs typeface="Comic Sans MS" charset="0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\\localhost\Users\Mili\Downloads\BJ6_LectureSlides\ch01\code\section_5\HelloPrinter.jav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7279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Chapter </a:t>
            </a:r>
            <a:r>
              <a:rPr spc="100" dirty="0"/>
              <a:t>1 </a:t>
            </a:r>
            <a:r>
              <a:rPr spc="235" dirty="0"/>
              <a:t>–</a:t>
            </a:r>
            <a:r>
              <a:rPr spc="-100" dirty="0"/>
              <a:t> </a:t>
            </a:r>
            <a:r>
              <a:rPr spc="85" dirty="0"/>
              <a:t>Introduction</a:t>
            </a:r>
          </a:p>
        </p:txBody>
      </p:sp>
      <p:sp>
        <p:nvSpPr>
          <p:cNvPr id="4" name="object 2"/>
          <p:cNvSpPr>
            <a:spLocks noChangeAspect="1"/>
          </p:cNvSpPr>
          <p:nvPr/>
        </p:nvSpPr>
        <p:spPr>
          <a:xfrm>
            <a:off x="1792224" y="770542"/>
            <a:ext cx="3135498" cy="39319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effectLst>
            <a:outerShdw blurRad="50800" dist="50800" dir="5400000" sx="1000" sy="1000" algn="ctr" rotWithShape="0">
              <a:srgbClr val="000000"/>
            </a:outerShdw>
          </a:effectLst>
        </p:spPr>
        <p:txBody>
          <a:bodyPr wrap="square" lIns="0" tIns="0" rIns="0" bIns="0" rtlCol="0"/>
          <a:lstStyle/>
          <a:p>
            <a:pPr algn="ctr"/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819288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613" y="256748"/>
            <a:ext cx="4175125" cy="52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7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</a:t>
            </a:r>
            <a:r>
              <a:rPr spc="-229" dirty="0"/>
              <a:t> </a:t>
            </a:r>
            <a:r>
              <a:rPr spc="165" dirty="0"/>
              <a:t>Class  </a:t>
            </a:r>
            <a:r>
              <a:rPr spc="90" dirty="0"/>
              <a:t>Declaration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1115312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392600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2374" y="919679"/>
            <a:ext cx="4700905" cy="5734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0000"/>
              </a:lnSpc>
            </a:pPr>
            <a:r>
              <a:rPr sz="1300" spc="10" dirty="0">
                <a:latin typeface="Arial"/>
                <a:cs typeface="Arial"/>
              </a:rPr>
              <a:t>Classes are the fundamental </a:t>
            </a:r>
            <a:r>
              <a:rPr sz="1300" spc="5" dirty="0">
                <a:latin typeface="Arial"/>
                <a:cs typeface="Arial"/>
              </a:rPr>
              <a:t>building </a:t>
            </a:r>
            <a:r>
              <a:rPr sz="1300" spc="10" dirty="0">
                <a:latin typeface="Arial"/>
                <a:cs typeface="Arial"/>
              </a:rPr>
              <a:t>blocks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Java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programs:  Declaration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a class </a:t>
            </a:r>
            <a:r>
              <a:rPr sz="1300" spc="5" dirty="0">
                <a:latin typeface="Arial"/>
                <a:cs typeface="Arial"/>
              </a:rPr>
              <a:t>called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10" dirty="0">
                <a:latin typeface="Courier" charset="0"/>
                <a:cs typeface="Courier" charset="0"/>
              </a:rPr>
              <a:t>HelloPrinter</a:t>
            </a:r>
            <a:endParaRPr sz="13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1865" y="1557474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public class</a:t>
            </a:r>
            <a:r>
              <a:rPr sz="800" spc="-9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HelloPrinter</a:t>
            </a:r>
            <a:endParaRPr sz="8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8233" y="196216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8233" y="2239452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42374" y="1845779"/>
            <a:ext cx="5363210" cy="986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5" dirty="0">
                <a:latin typeface="Arial"/>
                <a:cs typeface="Arial"/>
              </a:rPr>
              <a:t>In </a:t>
            </a:r>
            <a:r>
              <a:rPr sz="1300" spc="10" dirty="0">
                <a:latin typeface="Arial"/>
                <a:cs typeface="Arial"/>
              </a:rPr>
              <a:t>Java, every source </a:t>
            </a:r>
            <a:r>
              <a:rPr sz="1300" spc="5" dirty="0">
                <a:latin typeface="Arial"/>
                <a:cs typeface="Arial"/>
              </a:rPr>
              <a:t>file </a:t>
            </a:r>
            <a:r>
              <a:rPr sz="1300" spc="10" dirty="0">
                <a:latin typeface="Arial"/>
                <a:cs typeface="Arial"/>
              </a:rPr>
              <a:t>can </a:t>
            </a:r>
            <a:r>
              <a:rPr sz="1300" spc="5" dirty="0">
                <a:latin typeface="Arial"/>
                <a:cs typeface="Arial"/>
              </a:rPr>
              <a:t>contain, at </a:t>
            </a:r>
            <a:r>
              <a:rPr sz="1300" spc="10" dirty="0">
                <a:latin typeface="Arial"/>
                <a:cs typeface="Arial"/>
              </a:rPr>
              <a:t>most one </a:t>
            </a:r>
            <a:r>
              <a:rPr sz="1300" spc="5" dirty="0">
                <a:latin typeface="Arial"/>
                <a:cs typeface="Arial"/>
              </a:rPr>
              <a:t>public</a:t>
            </a:r>
            <a:r>
              <a:rPr sz="1300" spc="1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class.</a:t>
            </a:r>
            <a:endParaRPr sz="1300" dirty="0">
              <a:latin typeface="Arial"/>
              <a:cs typeface="Arial"/>
            </a:endParaRPr>
          </a:p>
          <a:p>
            <a:pPr marL="12700" marR="5080">
              <a:lnSpc>
                <a:spcPct val="117300"/>
              </a:lnSpc>
              <a:spcBef>
                <a:spcPts val="350"/>
              </a:spcBef>
            </a:pPr>
            <a:r>
              <a:rPr sz="1300" spc="10" dirty="0">
                <a:latin typeface="Arial"/>
                <a:cs typeface="Arial"/>
              </a:rPr>
              <a:t>The name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public </a:t>
            </a:r>
            <a:r>
              <a:rPr sz="1300" spc="10" dirty="0">
                <a:latin typeface="Arial"/>
                <a:cs typeface="Arial"/>
              </a:rPr>
              <a:t>class must match the name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file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containing  the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class:</a:t>
            </a:r>
            <a:endParaRPr sz="130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865"/>
              </a:spcBef>
            </a:pPr>
            <a:r>
              <a:rPr sz="1000" spc="5" dirty="0">
                <a:latin typeface="Arial"/>
                <a:cs typeface="Arial"/>
              </a:rPr>
              <a:t>Class </a:t>
            </a:r>
            <a:r>
              <a:rPr sz="1000" spc="5" dirty="0">
                <a:latin typeface="Courier" charset="0"/>
                <a:cs typeface="Courier" charset="0"/>
              </a:rPr>
              <a:t>HelloPrinter</a:t>
            </a:r>
            <a:r>
              <a:rPr sz="1000" spc="-370" dirty="0">
                <a:latin typeface="Courier" charset="0"/>
                <a:cs typeface="Courier" charset="0"/>
              </a:rPr>
              <a:t> </a:t>
            </a:r>
            <a:r>
              <a:rPr sz="1000" spc="5" dirty="0">
                <a:latin typeface="Arial"/>
                <a:cs typeface="Arial"/>
              </a:rPr>
              <a:t>must be contained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5" dirty="0">
                <a:latin typeface="Arial"/>
                <a:cs typeface="Arial"/>
              </a:rPr>
              <a:t>a </a:t>
            </a:r>
            <a:r>
              <a:rPr sz="1000" dirty="0">
                <a:latin typeface="Arial"/>
                <a:cs typeface="Arial"/>
              </a:rPr>
              <a:t>file </a:t>
            </a:r>
            <a:r>
              <a:rPr sz="1000" spc="5" dirty="0">
                <a:latin typeface="Arial"/>
                <a:cs typeface="Arial"/>
              </a:rPr>
              <a:t>named </a:t>
            </a:r>
            <a:r>
              <a:rPr sz="1000" spc="5" dirty="0">
                <a:latin typeface="Courier" charset="0"/>
                <a:cs typeface="Courier" charset="0"/>
              </a:rPr>
              <a:t>HelloPrinter.java</a:t>
            </a:r>
            <a:endParaRPr sz="10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6444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</a:t>
            </a:r>
            <a:r>
              <a:rPr spc="-220" dirty="0"/>
              <a:t> </a:t>
            </a:r>
            <a:r>
              <a:rPr spc="140" dirty="0"/>
              <a:t>Methods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52467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122261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233" y="1399549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233" y="1901665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42374" y="664363"/>
            <a:ext cx="5428615" cy="1337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702435">
              <a:lnSpc>
                <a:spcPct val="136200"/>
              </a:lnSpc>
            </a:pPr>
            <a:r>
              <a:rPr sz="1300" spc="10" dirty="0">
                <a:latin typeface="Arial"/>
                <a:cs typeface="Arial"/>
              </a:rPr>
              <a:t>Each class contains </a:t>
            </a:r>
            <a:r>
              <a:rPr sz="1300" spc="5" dirty="0">
                <a:latin typeface="Arial"/>
                <a:cs typeface="Arial"/>
              </a:rPr>
              <a:t>declarations of </a:t>
            </a:r>
            <a:r>
              <a:rPr sz="1300" spc="10" dirty="0">
                <a:latin typeface="Arial"/>
                <a:cs typeface="Arial"/>
              </a:rPr>
              <a:t>methods.  Each method contains a sequence </a:t>
            </a:r>
            <a:r>
              <a:rPr sz="1300" spc="5" dirty="0">
                <a:latin typeface="Arial"/>
                <a:cs typeface="Arial"/>
              </a:rPr>
              <a:t>of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instructions.</a:t>
            </a:r>
            <a:endParaRPr sz="1300">
              <a:latin typeface="Arial"/>
              <a:cs typeface="Arial"/>
            </a:endParaRPr>
          </a:p>
          <a:p>
            <a:pPr marL="12700" marR="5080">
              <a:lnSpc>
                <a:spcPct val="117300"/>
              </a:lnSpc>
              <a:spcBef>
                <a:spcPts val="350"/>
              </a:spcBef>
            </a:pPr>
            <a:r>
              <a:rPr sz="1300" spc="10" dirty="0">
                <a:latin typeface="Arial"/>
                <a:cs typeface="Arial"/>
              </a:rPr>
              <a:t>A method contains a </a:t>
            </a:r>
            <a:r>
              <a:rPr sz="1300" spc="5" dirty="0">
                <a:latin typeface="Arial"/>
                <a:cs typeface="Arial"/>
              </a:rPr>
              <a:t>collection of </a:t>
            </a:r>
            <a:r>
              <a:rPr sz="1300" spc="10" dirty="0">
                <a:latin typeface="Arial"/>
                <a:cs typeface="Arial"/>
              </a:rPr>
              <a:t>programming </a:t>
            </a:r>
            <a:r>
              <a:rPr sz="1300" spc="5" dirty="0">
                <a:latin typeface="Arial"/>
                <a:cs typeface="Arial"/>
              </a:rPr>
              <a:t>instructions that </a:t>
            </a:r>
            <a:r>
              <a:rPr sz="1300" spc="10" dirty="0">
                <a:latin typeface="Arial"/>
                <a:cs typeface="Arial"/>
              </a:rPr>
              <a:t>describe  how </a:t>
            </a:r>
            <a:r>
              <a:rPr sz="1300" spc="5" dirty="0">
                <a:latin typeface="Arial"/>
                <a:cs typeface="Arial"/>
              </a:rPr>
              <a:t>to carry </a:t>
            </a:r>
            <a:r>
              <a:rPr sz="1300" spc="10" dirty="0">
                <a:latin typeface="Arial"/>
                <a:cs typeface="Arial"/>
              </a:rPr>
              <a:t>out a </a:t>
            </a:r>
            <a:r>
              <a:rPr sz="1300" spc="5" dirty="0">
                <a:latin typeface="Arial"/>
                <a:cs typeface="Arial"/>
              </a:rPr>
              <a:t>particular</a:t>
            </a:r>
            <a:r>
              <a:rPr sz="1300" spc="-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task.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300" spc="10" dirty="0">
                <a:latin typeface="Arial"/>
                <a:cs typeface="Arial"/>
              </a:rPr>
              <a:t>A method </a:t>
            </a:r>
            <a:r>
              <a:rPr sz="1300" spc="5" dirty="0">
                <a:latin typeface="Arial"/>
                <a:cs typeface="Arial"/>
              </a:rPr>
              <a:t>is called </a:t>
            </a:r>
            <a:r>
              <a:rPr sz="1300" spc="10" dirty="0">
                <a:latin typeface="Arial"/>
                <a:cs typeface="Arial"/>
              </a:rPr>
              <a:t>by </a:t>
            </a:r>
            <a:r>
              <a:rPr sz="1300" spc="5" dirty="0">
                <a:latin typeface="Arial"/>
                <a:cs typeface="Arial"/>
              </a:rPr>
              <a:t>specifying </a:t>
            </a:r>
            <a:r>
              <a:rPr sz="1300" spc="10" dirty="0">
                <a:latin typeface="Arial"/>
                <a:cs typeface="Arial"/>
              </a:rPr>
              <a:t>the method and </a:t>
            </a:r>
            <a:r>
              <a:rPr sz="1300" spc="5" dirty="0">
                <a:latin typeface="Arial"/>
                <a:cs typeface="Arial"/>
              </a:rPr>
              <a:t>its</a:t>
            </a:r>
            <a:r>
              <a:rPr sz="1300" spc="10" dirty="0">
                <a:latin typeface="Arial"/>
                <a:cs typeface="Arial"/>
              </a:rPr>
              <a:t> arguments.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5899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 </a:t>
            </a:r>
            <a:r>
              <a:rPr spc="60" dirty="0"/>
              <a:t>main</a:t>
            </a:r>
            <a:r>
              <a:rPr spc="-250" dirty="0"/>
              <a:t> </a:t>
            </a:r>
            <a:r>
              <a:rPr spc="120" dirty="0"/>
              <a:t>Method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59417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421487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2374" y="743032"/>
            <a:ext cx="4747260" cy="778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Every Java </a:t>
            </a:r>
            <a:r>
              <a:rPr sz="1300" spc="5" dirty="0">
                <a:latin typeface="Arial"/>
                <a:cs typeface="Arial"/>
              </a:rPr>
              <a:t>application </a:t>
            </a:r>
            <a:r>
              <a:rPr sz="1300" spc="10" dirty="0">
                <a:latin typeface="Arial"/>
                <a:cs typeface="Arial"/>
              </a:rPr>
              <a:t>contains a class </a:t>
            </a:r>
            <a:r>
              <a:rPr sz="1300" spc="5" dirty="0">
                <a:latin typeface="Arial"/>
                <a:cs typeface="Arial"/>
              </a:rPr>
              <a:t>with </a:t>
            </a:r>
            <a:r>
              <a:rPr sz="1300" spc="10" dirty="0">
                <a:latin typeface="Arial"/>
                <a:cs typeface="Arial"/>
              </a:rPr>
              <a:t>a </a:t>
            </a:r>
            <a:r>
              <a:rPr sz="1300" spc="10" dirty="0" smtClean="0">
                <a:latin typeface="Courier" charset="0"/>
                <a:cs typeface="Courier" charset="0"/>
              </a:rPr>
              <a:t>main</a:t>
            </a:r>
            <a:r>
              <a:rPr lang="en-US" sz="1300" spc="10" dirty="0" smtClean="0">
                <a:latin typeface="Courier" charset="0"/>
                <a:cs typeface="Courier" charset="0"/>
              </a:rPr>
              <a:t> </a:t>
            </a:r>
            <a:r>
              <a:rPr sz="1300" spc="-440" dirty="0" smtClean="0">
                <a:latin typeface="Courier" charset="0"/>
                <a:cs typeface="Courier" charset="0"/>
              </a:rPr>
              <a:t> </a:t>
            </a:r>
            <a:r>
              <a:rPr sz="1300" spc="10" dirty="0">
                <a:latin typeface="Arial"/>
                <a:cs typeface="Arial"/>
              </a:rPr>
              <a:t>method</a:t>
            </a:r>
            <a:endParaRPr sz="130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865"/>
              </a:spcBef>
            </a:pPr>
            <a:r>
              <a:rPr sz="1000" spc="5" dirty="0">
                <a:latin typeface="Arial"/>
                <a:cs typeface="Arial"/>
              </a:rPr>
              <a:t>When the </a:t>
            </a:r>
            <a:r>
              <a:rPr sz="1000" dirty="0">
                <a:latin typeface="Arial"/>
                <a:cs typeface="Arial"/>
              </a:rPr>
              <a:t>application starts, </a:t>
            </a:r>
            <a:r>
              <a:rPr sz="1000" spc="5" dirty="0">
                <a:latin typeface="Arial"/>
                <a:cs typeface="Arial"/>
              </a:rPr>
              <a:t>the </a:t>
            </a:r>
            <a:r>
              <a:rPr sz="1000" dirty="0">
                <a:latin typeface="Arial"/>
                <a:cs typeface="Arial"/>
              </a:rPr>
              <a:t>instructions in </a:t>
            </a:r>
            <a:r>
              <a:rPr sz="1000" spc="5" dirty="0">
                <a:latin typeface="Arial"/>
                <a:cs typeface="Arial"/>
              </a:rPr>
              <a:t>the </a:t>
            </a:r>
            <a:r>
              <a:rPr sz="1000" spc="5" dirty="0">
                <a:latin typeface="Courier" charset="0"/>
                <a:cs typeface="Courier" charset="0"/>
              </a:rPr>
              <a:t>main</a:t>
            </a:r>
            <a:r>
              <a:rPr sz="1000" spc="-285" dirty="0">
                <a:latin typeface="Courier" charset="0"/>
                <a:cs typeface="Courier" charset="0"/>
              </a:rPr>
              <a:t> </a:t>
            </a:r>
            <a:r>
              <a:rPr sz="1000" spc="5" dirty="0">
                <a:latin typeface="Arial"/>
                <a:cs typeface="Arial"/>
              </a:rPr>
              <a:t>method are executed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300" spc="10" dirty="0">
                <a:latin typeface="Arial"/>
                <a:cs typeface="Arial"/>
              </a:rPr>
              <a:t>Declaring a main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method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1865" y="1578867"/>
            <a:ext cx="5493385" cy="536044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ts val="95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public static void main(String[]</a:t>
            </a:r>
            <a:r>
              <a:rPr sz="800" spc="-8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args)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44"/>
              </a:lnSpc>
            </a:pPr>
            <a:r>
              <a:rPr sz="800" spc="-5" dirty="0">
                <a:latin typeface="Courier" charset="0"/>
                <a:cs typeface="Courier" charset="0"/>
              </a:rPr>
              <a:t>{</a:t>
            </a:r>
            <a:endParaRPr sz="800" dirty="0">
              <a:latin typeface="Courier" charset="0"/>
              <a:cs typeface="Courier" charset="0"/>
            </a:endParaRPr>
          </a:p>
          <a:p>
            <a:pPr marL="229235">
              <a:lnSpc>
                <a:spcPts val="944"/>
              </a:lnSpc>
            </a:pPr>
            <a:r>
              <a:rPr sz="800" spc="-5" dirty="0">
                <a:latin typeface="Courier" charset="0"/>
                <a:cs typeface="Courier" charset="0"/>
              </a:rPr>
              <a:t>. .</a:t>
            </a:r>
            <a:r>
              <a:rPr sz="800" spc="-105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.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50"/>
              </a:lnSpc>
            </a:pPr>
            <a:r>
              <a:rPr sz="800" spc="-5" dirty="0">
                <a:latin typeface="Courier" charset="0"/>
                <a:cs typeface="Courier" charset="0"/>
              </a:rPr>
              <a:t>}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5354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</a:t>
            </a:r>
            <a:r>
              <a:rPr spc="-235" dirty="0"/>
              <a:t> </a:t>
            </a:r>
            <a:r>
              <a:rPr spc="90" dirty="0"/>
              <a:t>Statements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51377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121171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2374" y="663274"/>
            <a:ext cx="3860800" cy="558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6200"/>
              </a:lnSpc>
            </a:pPr>
            <a:r>
              <a:rPr sz="1300" spc="10" dirty="0">
                <a:latin typeface="Arial"/>
                <a:cs typeface="Arial"/>
              </a:rPr>
              <a:t>The </a:t>
            </a:r>
            <a:r>
              <a:rPr sz="1300" i="1" spc="10" dirty="0">
                <a:latin typeface="Arial"/>
                <a:cs typeface="Arial"/>
              </a:rPr>
              <a:t>body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the main method contains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b="1" spc="10" dirty="0">
                <a:latin typeface="Arial"/>
                <a:cs typeface="Arial"/>
              </a:rPr>
              <a:t>statements</a:t>
            </a:r>
            <a:r>
              <a:rPr sz="1300" spc="10" dirty="0">
                <a:latin typeface="Arial"/>
                <a:cs typeface="Arial"/>
              </a:rPr>
              <a:t>.  Our method has a </a:t>
            </a:r>
            <a:r>
              <a:rPr sz="1300" spc="5" dirty="0">
                <a:latin typeface="Arial"/>
                <a:cs typeface="Arial"/>
              </a:rPr>
              <a:t>single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statement: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1865" y="1286045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System.out.println("Hello,</a:t>
            </a:r>
            <a:r>
              <a:rPr sz="800" spc="-8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World!");</a:t>
            </a:r>
            <a:endParaRPr sz="800" dirty="0">
              <a:latin typeface="Courier" charset="0"/>
              <a:cs typeface="Courier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8233" y="1690736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2374" y="1574351"/>
            <a:ext cx="157480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5" dirty="0">
                <a:latin typeface="Arial"/>
                <a:cs typeface="Arial"/>
              </a:rPr>
              <a:t>It prints </a:t>
            </a:r>
            <a:r>
              <a:rPr sz="1300" spc="10" dirty="0">
                <a:latin typeface="Arial"/>
                <a:cs typeface="Arial"/>
              </a:rPr>
              <a:t>a </a:t>
            </a:r>
            <a:r>
              <a:rPr sz="1300" spc="5" dirty="0">
                <a:latin typeface="Arial"/>
                <a:cs typeface="Arial"/>
              </a:rPr>
              <a:t>line of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text:</a:t>
            </a:r>
            <a:endParaRPr sz="13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61865" y="1855610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Hello,</a:t>
            </a:r>
            <a:r>
              <a:rPr sz="800" spc="-95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World!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4809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 </a:t>
            </a:r>
            <a:r>
              <a:rPr spc="120" dirty="0"/>
              <a:t>Method</a:t>
            </a:r>
            <a:r>
              <a:rPr spc="-254" dirty="0"/>
              <a:t> </a:t>
            </a:r>
            <a:r>
              <a:rPr spc="100" dirty="0"/>
              <a:t>Call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5083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734448"/>
            <a:ext cx="108966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A method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call: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865" y="1008212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System.out.println("Hello,</a:t>
            </a:r>
            <a:r>
              <a:rPr sz="800" spc="-8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World!");</a:t>
            </a:r>
            <a:endParaRPr sz="8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233" y="141290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8233" y="2439618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2374" y="1296518"/>
            <a:ext cx="5194935" cy="124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A method </a:t>
            </a:r>
            <a:r>
              <a:rPr sz="1300" spc="5" dirty="0">
                <a:latin typeface="Arial"/>
                <a:cs typeface="Arial"/>
              </a:rPr>
              <a:t>call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requires:</a:t>
            </a:r>
            <a:endParaRPr sz="1300" dirty="0">
              <a:latin typeface="Arial"/>
              <a:cs typeface="Arial"/>
            </a:endParaRPr>
          </a:p>
          <a:p>
            <a:pPr marL="478155" indent="-200660">
              <a:lnSpc>
                <a:spcPct val="100000"/>
              </a:lnSpc>
              <a:spcBef>
                <a:spcPts val="1000"/>
              </a:spcBef>
              <a:buAutoNum type="arabicPeriod"/>
              <a:tabLst>
                <a:tab pos="478790" algn="l"/>
              </a:tabLst>
            </a:pPr>
            <a:r>
              <a:rPr sz="1100" spc="10" dirty="0">
                <a:latin typeface="Arial"/>
                <a:cs typeface="Arial"/>
              </a:rPr>
              <a:t>The method you want </a:t>
            </a:r>
            <a:r>
              <a:rPr sz="1100" spc="5" dirty="0">
                <a:latin typeface="Arial"/>
                <a:cs typeface="Arial"/>
              </a:rPr>
              <a:t>to </a:t>
            </a:r>
            <a:r>
              <a:rPr sz="1100" spc="10" dirty="0">
                <a:latin typeface="Arial"/>
                <a:cs typeface="Arial"/>
              </a:rPr>
              <a:t>use </a:t>
            </a:r>
            <a:r>
              <a:rPr sz="1100" spc="5" dirty="0">
                <a:latin typeface="Arial"/>
                <a:cs typeface="Arial"/>
              </a:rPr>
              <a:t>(in this </a:t>
            </a:r>
            <a:r>
              <a:rPr sz="1100" spc="10" dirty="0">
                <a:latin typeface="Arial"/>
                <a:cs typeface="Arial"/>
              </a:rPr>
              <a:t>case,</a:t>
            </a:r>
            <a:r>
              <a:rPr sz="1100" spc="45" dirty="0">
                <a:latin typeface="Arial"/>
                <a:cs typeface="Arial"/>
              </a:rPr>
              <a:t> </a:t>
            </a:r>
            <a:r>
              <a:rPr sz="1100" spc="10" dirty="0">
                <a:latin typeface="Courier" charset="0"/>
                <a:cs typeface="Courier" charset="0"/>
              </a:rPr>
              <a:t>System.out.println</a:t>
            </a:r>
            <a:r>
              <a:rPr sz="1100" spc="10" dirty="0">
                <a:latin typeface="Arial"/>
                <a:cs typeface="Arial"/>
              </a:rPr>
              <a:t>)</a:t>
            </a:r>
            <a:endParaRPr sz="1100" dirty="0">
              <a:latin typeface="Arial"/>
              <a:cs typeface="Arial"/>
            </a:endParaRPr>
          </a:p>
          <a:p>
            <a:pPr marL="478155" marR="5080" indent="-200660">
              <a:lnSpc>
                <a:spcPct val="116199"/>
              </a:lnSpc>
              <a:spcBef>
                <a:spcPts val="235"/>
              </a:spcBef>
              <a:buAutoNum type="arabicPeriod"/>
              <a:tabLst>
                <a:tab pos="478790" algn="l"/>
              </a:tabLst>
            </a:pPr>
            <a:r>
              <a:rPr sz="1100" spc="10" dirty="0">
                <a:latin typeface="Arial"/>
                <a:cs typeface="Arial"/>
              </a:rPr>
              <a:t>Any values the method needs </a:t>
            </a:r>
            <a:r>
              <a:rPr sz="1100" spc="5" dirty="0">
                <a:latin typeface="Arial"/>
                <a:cs typeface="Arial"/>
              </a:rPr>
              <a:t>to </a:t>
            </a:r>
            <a:r>
              <a:rPr sz="1100" spc="10" dirty="0">
                <a:latin typeface="Arial"/>
                <a:cs typeface="Arial"/>
              </a:rPr>
              <a:t>carry out </a:t>
            </a:r>
            <a:r>
              <a:rPr sz="1100" spc="5" dirty="0">
                <a:latin typeface="Arial"/>
                <a:cs typeface="Arial"/>
              </a:rPr>
              <a:t>its </a:t>
            </a:r>
            <a:r>
              <a:rPr sz="1100" spc="10" dirty="0">
                <a:latin typeface="Arial"/>
                <a:cs typeface="Arial"/>
              </a:rPr>
              <a:t>task enclosed </a:t>
            </a:r>
            <a:r>
              <a:rPr sz="1100" spc="5" dirty="0">
                <a:latin typeface="Arial"/>
                <a:cs typeface="Arial"/>
              </a:rPr>
              <a:t>in </a:t>
            </a:r>
            <a:r>
              <a:rPr sz="1100" spc="10" dirty="0">
                <a:latin typeface="Arial"/>
                <a:cs typeface="Arial"/>
              </a:rPr>
              <a:t>parentheses  </a:t>
            </a:r>
            <a:r>
              <a:rPr sz="1100" spc="5" dirty="0">
                <a:latin typeface="Arial"/>
                <a:cs typeface="Arial"/>
              </a:rPr>
              <a:t>(in this </a:t>
            </a:r>
            <a:r>
              <a:rPr sz="1100" spc="10" dirty="0">
                <a:latin typeface="Arial"/>
                <a:cs typeface="Arial"/>
              </a:rPr>
              <a:t>case, </a:t>
            </a:r>
            <a:r>
              <a:rPr sz="1100" spc="10" dirty="0">
                <a:latin typeface="Courier" charset="0"/>
                <a:cs typeface="Courier" charset="0"/>
              </a:rPr>
              <a:t>"Hello,</a:t>
            </a:r>
            <a:r>
              <a:rPr sz="1100" spc="-10" dirty="0">
                <a:latin typeface="Courier" charset="0"/>
                <a:cs typeface="Courier" charset="0"/>
              </a:rPr>
              <a:t> </a:t>
            </a:r>
            <a:r>
              <a:rPr sz="1100" spc="10" dirty="0">
                <a:latin typeface="Courier" charset="0"/>
                <a:cs typeface="Courier" charset="0"/>
              </a:rPr>
              <a:t>World!"</a:t>
            </a:r>
            <a:r>
              <a:rPr sz="1100" spc="10" dirty="0">
                <a:latin typeface="Arial"/>
                <a:cs typeface="Arial"/>
              </a:rPr>
              <a:t>)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technical </a:t>
            </a:r>
            <a:r>
              <a:rPr sz="1300" spc="10" dirty="0">
                <a:latin typeface="Arial"/>
                <a:cs typeface="Arial"/>
              </a:rPr>
              <a:t>term </a:t>
            </a:r>
            <a:r>
              <a:rPr sz="1300" spc="5" dirty="0">
                <a:latin typeface="Arial"/>
                <a:cs typeface="Arial"/>
              </a:rPr>
              <a:t>for </a:t>
            </a:r>
            <a:r>
              <a:rPr sz="1300" spc="10" dirty="0">
                <a:latin typeface="Arial"/>
                <a:cs typeface="Arial"/>
              </a:rPr>
              <a:t>such values </a:t>
            </a:r>
            <a:r>
              <a:rPr sz="1300" spc="5" dirty="0">
                <a:latin typeface="Arial"/>
                <a:cs typeface="Arial"/>
              </a:rPr>
              <a:t>is</a:t>
            </a:r>
            <a:r>
              <a:rPr sz="1300" spc="-3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"arguments"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4264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24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85" dirty="0">
                <a:solidFill>
                  <a:srgbClr val="125859"/>
                </a:solidFill>
              </a:rPr>
              <a:t>Syntax </a:t>
            </a:r>
            <a:r>
              <a:rPr spc="-5" dirty="0">
                <a:solidFill>
                  <a:srgbClr val="125859"/>
                </a:solidFill>
              </a:rPr>
              <a:t>1.1 </a:t>
            </a:r>
            <a:r>
              <a:rPr spc="30" dirty="0"/>
              <a:t>Java</a:t>
            </a:r>
            <a:r>
              <a:rPr spc="-25" dirty="0"/>
              <a:t> </a:t>
            </a:r>
            <a:r>
              <a:rPr spc="125" dirty="0"/>
              <a:t>Program</a:t>
            </a:r>
          </a:p>
        </p:txBody>
      </p:sp>
      <p:pic>
        <p:nvPicPr>
          <p:cNvPr id="5" name="Picture 4" descr="horstmann_6e_syn_01_01"/>
          <p:cNvPicPr>
            <a:picLocks noGrp="1" noChangeAspect="1"/>
          </p:cNvPicPr>
          <p:nvPr isPhoto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613" y="1447800"/>
            <a:ext cx="6345370" cy="2882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3719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</a:t>
            </a:r>
            <a:r>
              <a:rPr spc="-220" dirty="0"/>
              <a:t> </a:t>
            </a:r>
            <a:r>
              <a:rPr spc="125" dirty="0"/>
              <a:t>Strings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4974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733359"/>
            <a:ext cx="523240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>
                <a:latin typeface="Arial"/>
                <a:cs typeface="Arial"/>
              </a:rPr>
              <a:t>String: </a:t>
            </a:r>
            <a:r>
              <a:rPr sz="1300" spc="10" dirty="0">
                <a:latin typeface="Arial"/>
                <a:cs typeface="Arial"/>
              </a:rPr>
              <a:t>a sequence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characters enclosed </a:t>
            </a:r>
            <a:r>
              <a:rPr sz="1300" spc="5" dirty="0">
                <a:latin typeface="Arial"/>
                <a:cs typeface="Arial"/>
              </a:rPr>
              <a:t>in </a:t>
            </a:r>
            <a:r>
              <a:rPr sz="1300" spc="10" dirty="0">
                <a:latin typeface="Arial"/>
                <a:cs typeface="Arial"/>
              </a:rPr>
              <a:t>double quotation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marks: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865" y="1007122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"Hello,</a:t>
            </a:r>
            <a:r>
              <a:rPr sz="800" spc="-95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World!"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3174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25" dirty="0"/>
              <a:t>Analyzing </a:t>
            </a:r>
            <a:r>
              <a:rPr spc="110" dirty="0"/>
              <a:t>Your </a:t>
            </a:r>
            <a:r>
              <a:rPr spc="70" dirty="0"/>
              <a:t>First </a:t>
            </a:r>
            <a:r>
              <a:rPr spc="85" dirty="0"/>
              <a:t>Program:</a:t>
            </a:r>
            <a:r>
              <a:rPr spc="-235" dirty="0"/>
              <a:t> </a:t>
            </a:r>
            <a:r>
              <a:rPr spc="95" dirty="0"/>
              <a:t>Printing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49198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732814"/>
            <a:ext cx="232092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You can </a:t>
            </a:r>
            <a:r>
              <a:rPr sz="1300" spc="5" dirty="0">
                <a:latin typeface="Arial"/>
                <a:cs typeface="Arial"/>
              </a:rPr>
              <a:t>print </a:t>
            </a:r>
            <a:r>
              <a:rPr sz="1300" spc="10" dirty="0">
                <a:latin typeface="Arial"/>
                <a:cs typeface="Arial"/>
              </a:rPr>
              <a:t>numerical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values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1865" y="1006577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System.out.println(3 +</a:t>
            </a:r>
            <a:r>
              <a:rPr sz="800" spc="-85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4);</a:t>
            </a:r>
            <a:endParaRPr sz="8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233" y="1898396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4325" marR="3548379">
              <a:lnSpc>
                <a:spcPct val="132800"/>
              </a:lnSpc>
            </a:pPr>
            <a:r>
              <a:rPr spc="5" dirty="0"/>
              <a:t>evaluates the expression 3 +</a:t>
            </a:r>
            <a:r>
              <a:rPr spc="-114" dirty="0"/>
              <a:t> </a:t>
            </a:r>
            <a:r>
              <a:rPr spc="5" dirty="0"/>
              <a:t>4  </a:t>
            </a:r>
            <a:r>
              <a:rPr dirty="0"/>
              <a:t>displays </a:t>
            </a:r>
            <a:r>
              <a:rPr spc="5" dirty="0"/>
              <a:t>the number</a:t>
            </a:r>
            <a:r>
              <a:rPr spc="-50" dirty="0"/>
              <a:t> </a:t>
            </a:r>
            <a:r>
              <a:rPr dirty="0"/>
              <a:t>7.</a:t>
            </a:r>
          </a:p>
          <a:p>
            <a:pPr marL="12700" marR="5080">
              <a:lnSpc>
                <a:spcPct val="117300"/>
              </a:lnSpc>
              <a:spcBef>
                <a:spcPts val="590"/>
              </a:spcBef>
            </a:pPr>
            <a:r>
              <a:rPr sz="1300" spc="10" dirty="0">
                <a:latin typeface="Courier" charset="0"/>
                <a:cs typeface="Courier" charset="0"/>
              </a:rPr>
              <a:t>System.out.println</a:t>
            </a:r>
            <a:r>
              <a:rPr sz="1300" spc="-375" dirty="0">
                <a:latin typeface="Courier" charset="0"/>
                <a:cs typeface="Courier" charset="0"/>
              </a:rPr>
              <a:t> </a:t>
            </a:r>
            <a:r>
              <a:rPr sz="1300" spc="10" dirty="0">
                <a:latin typeface="Arial"/>
                <a:cs typeface="Arial"/>
              </a:rPr>
              <a:t>method </a:t>
            </a:r>
            <a:r>
              <a:rPr sz="1300" spc="5" dirty="0">
                <a:latin typeface="Arial"/>
                <a:cs typeface="Arial"/>
              </a:rPr>
              <a:t>prints </a:t>
            </a:r>
            <a:r>
              <a:rPr sz="1300" spc="10" dirty="0">
                <a:latin typeface="Arial"/>
                <a:cs typeface="Arial"/>
              </a:rPr>
              <a:t>a </a:t>
            </a:r>
            <a:r>
              <a:rPr sz="1300" spc="5" dirty="0">
                <a:latin typeface="Arial"/>
                <a:cs typeface="Arial"/>
              </a:rPr>
              <a:t>string or </a:t>
            </a:r>
            <a:r>
              <a:rPr sz="1300" spc="10" dirty="0">
                <a:latin typeface="Arial"/>
                <a:cs typeface="Arial"/>
              </a:rPr>
              <a:t>a number and then </a:t>
            </a:r>
            <a:r>
              <a:rPr sz="1300" spc="5" dirty="0">
                <a:latin typeface="Arial"/>
                <a:cs typeface="Arial"/>
              </a:rPr>
              <a:t>starts  </a:t>
            </a:r>
            <a:r>
              <a:rPr sz="1300" spc="10" dirty="0">
                <a:latin typeface="Arial"/>
                <a:cs typeface="Arial"/>
              </a:rPr>
              <a:t>a new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line.</a:t>
            </a:r>
            <a:endParaRPr sz="1300" dirty="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805"/>
              </a:spcBef>
            </a:pPr>
            <a:r>
              <a:rPr spc="5" dirty="0"/>
              <a:t>The sequence </a:t>
            </a:r>
            <a:r>
              <a:rPr dirty="0"/>
              <a:t>of</a:t>
            </a:r>
            <a:r>
              <a:rPr spc="-90" dirty="0"/>
              <a:t> </a:t>
            </a:r>
            <a:r>
              <a:rPr spc="5" dirty="0"/>
              <a:t>statements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61636" y="2535409"/>
            <a:ext cx="4976495" cy="248786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44450" marR="3333115">
              <a:lnSpc>
                <a:spcPts val="830"/>
              </a:lnSpc>
              <a:spcBef>
                <a:spcPts val="340"/>
              </a:spcBef>
            </a:pPr>
            <a:r>
              <a:rPr sz="700" spc="5" dirty="0">
                <a:latin typeface="Courier" charset="0"/>
                <a:cs typeface="Courier" charset="0"/>
              </a:rPr>
              <a:t>System.out.println("Hello");  System.out.println("World!");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44484" y="2891792"/>
            <a:ext cx="889000" cy="16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Prints </a:t>
            </a:r>
            <a:r>
              <a:rPr sz="1000" spc="5" dirty="0">
                <a:latin typeface="Arial"/>
                <a:cs typeface="Arial"/>
              </a:rPr>
              <a:t>two</a:t>
            </a:r>
            <a:r>
              <a:rPr sz="1000" spc="-5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lines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61636" y="3112467"/>
            <a:ext cx="4976495" cy="248786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3180" rIns="0" bIns="0" rtlCol="0">
            <a:spAutoFit/>
          </a:bodyPr>
          <a:lstStyle/>
          <a:p>
            <a:pPr marL="44450" marR="4588510">
              <a:lnSpc>
                <a:spcPts val="830"/>
              </a:lnSpc>
              <a:spcBef>
                <a:spcPts val="340"/>
              </a:spcBef>
            </a:pPr>
            <a:r>
              <a:rPr sz="700" spc="5" dirty="0">
                <a:latin typeface="Courier" charset="0"/>
                <a:cs typeface="Courier" charset="0"/>
              </a:rPr>
              <a:t>Hello  World!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8233" y="3637066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42374" y="3486407"/>
            <a:ext cx="556323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300"/>
              </a:lnSpc>
            </a:pPr>
            <a:r>
              <a:rPr sz="1300" spc="10" dirty="0">
                <a:latin typeface="Arial"/>
                <a:cs typeface="Arial"/>
              </a:rPr>
              <a:t>There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a second method, </a:t>
            </a:r>
            <a:r>
              <a:rPr sz="1300" spc="10" dirty="0">
                <a:latin typeface="Courier" charset="0"/>
                <a:cs typeface="Courier" charset="0"/>
              </a:rPr>
              <a:t>System.out.print</a:t>
            </a:r>
            <a:r>
              <a:rPr sz="1300" spc="10" dirty="0">
                <a:latin typeface="Arial"/>
                <a:cs typeface="Arial"/>
              </a:rPr>
              <a:t>, </a:t>
            </a:r>
            <a:r>
              <a:rPr sz="1300" spc="5" dirty="0">
                <a:latin typeface="Arial"/>
                <a:cs typeface="Arial"/>
              </a:rPr>
              <a:t>that </a:t>
            </a:r>
            <a:r>
              <a:rPr sz="1300" spc="10" dirty="0">
                <a:latin typeface="Arial"/>
                <a:cs typeface="Arial"/>
              </a:rPr>
              <a:t>you can use </a:t>
            </a:r>
            <a:r>
              <a:rPr sz="1300" spc="5" dirty="0">
                <a:latin typeface="Arial"/>
                <a:cs typeface="Arial"/>
              </a:rPr>
              <a:t>to print  </a:t>
            </a:r>
            <a:r>
              <a:rPr sz="1300" spc="10" dirty="0">
                <a:latin typeface="Arial"/>
                <a:cs typeface="Arial"/>
              </a:rPr>
              <a:t>an item </a:t>
            </a:r>
            <a:r>
              <a:rPr sz="1300" spc="5" dirty="0">
                <a:latin typeface="Arial"/>
                <a:cs typeface="Arial"/>
              </a:rPr>
              <a:t>without starting </a:t>
            </a:r>
            <a:r>
              <a:rPr sz="1300" spc="10" dirty="0">
                <a:latin typeface="Arial"/>
                <a:cs typeface="Arial"/>
              </a:rPr>
              <a:t>a new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line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2629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20197"/>
            <a:ext cx="4402455" cy="4719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How do you modify the </a:t>
            </a:r>
            <a:r>
              <a:rPr sz="1100" dirty="0">
                <a:latin typeface="Courier" charset="0"/>
                <a:cs typeface="Courier" charset="0"/>
              </a:rPr>
              <a:t>HelloPrinter</a:t>
            </a:r>
            <a:r>
              <a:rPr sz="1100" spc="-434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program to greet you instead?</a:t>
            </a:r>
          </a:p>
          <a:p>
            <a:pPr marL="27940" algn="ctr">
              <a:lnSpc>
                <a:spcPct val="100000"/>
              </a:lnSpc>
              <a:spcBef>
                <a:spcPts val="840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Change </a:t>
            </a:r>
            <a:r>
              <a:rPr sz="1300" spc="10" dirty="0">
                <a:latin typeface="Courier" charset="0"/>
                <a:cs typeface="Courier" charset="0"/>
              </a:rPr>
              <a:t>World</a:t>
            </a:r>
            <a:r>
              <a:rPr sz="1300" spc="-440" dirty="0">
                <a:latin typeface="Courier" charset="0"/>
                <a:cs typeface="Courier" charset="0"/>
              </a:rPr>
              <a:t> </a:t>
            </a:r>
            <a:r>
              <a:rPr sz="1300" spc="5" dirty="0">
                <a:latin typeface="Arial"/>
                <a:cs typeface="Arial"/>
              </a:rPr>
              <a:t>to </a:t>
            </a:r>
            <a:r>
              <a:rPr sz="1300" spc="10" dirty="0">
                <a:latin typeface="Arial"/>
                <a:cs typeface="Arial"/>
              </a:rPr>
              <a:t>your name </a:t>
            </a:r>
            <a:r>
              <a:rPr sz="1300" spc="5" dirty="0">
                <a:latin typeface="Arial"/>
                <a:cs typeface="Arial"/>
              </a:rPr>
              <a:t>(here, </a:t>
            </a:r>
            <a:r>
              <a:rPr sz="1300" spc="10" dirty="0">
                <a:latin typeface="Arial"/>
                <a:cs typeface="Arial"/>
              </a:rPr>
              <a:t>Dave):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865" y="1268332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System.out.println("Hello,</a:t>
            </a:r>
            <a:r>
              <a:rPr sz="800" spc="-8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Dave!");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2084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19652"/>
            <a:ext cx="5426075" cy="483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How would you modify the </a:t>
            </a:r>
            <a:r>
              <a:rPr sz="1100" dirty="0">
                <a:latin typeface="Courier" charset="0"/>
                <a:cs typeface="Courier" charset="0"/>
              </a:rPr>
              <a:t>HelloPrinter</a:t>
            </a:r>
            <a:r>
              <a:rPr sz="1100" spc="-42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program to print the word "Hello" vertically?</a:t>
            </a:r>
          </a:p>
          <a:p>
            <a:pPr marL="264160">
              <a:lnSpc>
                <a:spcPct val="100000"/>
              </a:lnSpc>
              <a:spcBef>
                <a:spcPts val="780"/>
              </a:spcBef>
            </a:pPr>
            <a:r>
              <a:rPr sz="1300" b="1" spc="10" dirty="0">
                <a:latin typeface="Arial"/>
                <a:cs typeface="Arial"/>
              </a:rPr>
              <a:t>Answer: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865" y="1260293"/>
            <a:ext cx="5493385" cy="631583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46990" marR="3973829" algn="just">
              <a:lnSpc>
                <a:spcPts val="940"/>
              </a:lnSpc>
              <a:spcBef>
                <a:spcPts val="425"/>
              </a:spcBef>
            </a:pPr>
            <a:r>
              <a:rPr sz="800" spc="-5" dirty="0">
                <a:latin typeface="Courier" charset="0"/>
                <a:cs typeface="Courier" charset="0"/>
              </a:rPr>
              <a:t>System.out.println("H");  System.out.println("e");  System.out.println("l");  System.out.println("l");  System.out.println("o");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72246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0" dirty="0"/>
              <a:t>Chapter</a:t>
            </a:r>
            <a:r>
              <a:rPr spc="-40" dirty="0"/>
              <a:t> </a:t>
            </a:r>
            <a:r>
              <a:rPr spc="135" dirty="0"/>
              <a:t>Goals</a:t>
            </a:r>
          </a:p>
        </p:txBody>
      </p:sp>
      <p:sp>
        <p:nvSpPr>
          <p:cNvPr id="4" name="object 4"/>
          <p:cNvSpPr/>
          <p:nvPr/>
        </p:nvSpPr>
        <p:spPr>
          <a:xfrm>
            <a:off x="745760" y="768235"/>
            <a:ext cx="3575151" cy="2630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3663632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233" y="3940921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233" y="421071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8233" y="4488002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42374" y="3470573"/>
            <a:ext cx="3468370" cy="1117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8700"/>
              </a:lnSpc>
            </a:pPr>
            <a:r>
              <a:rPr sz="1300" spc="10" dirty="0">
                <a:latin typeface="Arial"/>
                <a:cs typeface="Arial"/>
              </a:rPr>
              <a:t>To </a:t>
            </a:r>
            <a:r>
              <a:rPr sz="1300" spc="5" dirty="0">
                <a:latin typeface="Arial"/>
                <a:cs typeface="Arial"/>
              </a:rPr>
              <a:t>learn </a:t>
            </a:r>
            <a:r>
              <a:rPr sz="1300" spc="10" dirty="0">
                <a:latin typeface="Arial"/>
                <a:cs typeface="Arial"/>
              </a:rPr>
              <a:t>about computers and programming  To compile and run your </a:t>
            </a:r>
            <a:r>
              <a:rPr sz="1300" spc="5" dirty="0">
                <a:latin typeface="Arial"/>
                <a:cs typeface="Arial"/>
              </a:rPr>
              <a:t>first </a:t>
            </a:r>
            <a:r>
              <a:rPr sz="1300" spc="10" dirty="0">
                <a:latin typeface="Arial"/>
                <a:cs typeface="Arial"/>
              </a:rPr>
              <a:t>Java program  To recognize compile-time and run-time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errors  </a:t>
            </a:r>
            <a:r>
              <a:rPr sz="1300" spc="10" dirty="0">
                <a:latin typeface="Arial"/>
                <a:cs typeface="Arial"/>
              </a:rPr>
              <a:t>To describe an algorithm </a:t>
            </a:r>
            <a:r>
              <a:rPr sz="1300" spc="5" dirty="0">
                <a:latin typeface="Arial"/>
                <a:cs typeface="Arial"/>
              </a:rPr>
              <a:t>with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pseudocode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1539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11613"/>
            <a:ext cx="4868545" cy="1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Would the program continue to work if you replaced line 7 with this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statement?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497" y="930000"/>
            <a:ext cx="5935980" cy="144911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350"/>
              </a:spcBef>
            </a:pPr>
            <a:r>
              <a:rPr sz="650" spc="5" dirty="0">
                <a:latin typeface="Courier" charset="0"/>
                <a:cs typeface="Courier" charset="0"/>
              </a:rPr>
              <a:t>System.out.println(Hello);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374" y="1184196"/>
            <a:ext cx="5457190" cy="497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1000"/>
              </a:lnSpc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No. The compiler would look </a:t>
            </a:r>
            <a:r>
              <a:rPr sz="1300" spc="5" dirty="0">
                <a:latin typeface="Arial"/>
                <a:cs typeface="Arial"/>
              </a:rPr>
              <a:t>for </a:t>
            </a:r>
            <a:r>
              <a:rPr sz="1300" spc="10" dirty="0">
                <a:latin typeface="Arial"/>
                <a:cs typeface="Arial"/>
              </a:rPr>
              <a:t>an item whose name </a:t>
            </a:r>
            <a:r>
              <a:rPr sz="1300" spc="5" dirty="0">
                <a:latin typeface="Arial"/>
                <a:cs typeface="Arial"/>
              </a:rPr>
              <a:t>is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10" dirty="0">
                <a:latin typeface="Courier" charset="0"/>
                <a:cs typeface="Courier" charset="0"/>
              </a:rPr>
              <a:t>Hello</a:t>
            </a:r>
            <a:r>
              <a:rPr sz="1300" spc="10" dirty="0">
                <a:latin typeface="Arial"/>
                <a:cs typeface="Arial"/>
              </a:rPr>
              <a:t>.  You need </a:t>
            </a:r>
            <a:r>
              <a:rPr sz="1300" spc="5" dirty="0">
                <a:latin typeface="Arial"/>
                <a:cs typeface="Arial"/>
              </a:rPr>
              <a:t>to </a:t>
            </a:r>
            <a:r>
              <a:rPr sz="1300" spc="10" dirty="0">
                <a:latin typeface="Arial"/>
                <a:cs typeface="Arial"/>
              </a:rPr>
              <a:t>enclose </a:t>
            </a:r>
            <a:r>
              <a:rPr sz="1300" spc="10" dirty="0">
                <a:latin typeface="Courier" charset="0"/>
                <a:cs typeface="Courier" charset="0"/>
              </a:rPr>
              <a:t>Hello</a:t>
            </a:r>
            <a:r>
              <a:rPr sz="1300" spc="-484" dirty="0">
                <a:latin typeface="Courier" charset="0"/>
                <a:cs typeface="Courier" charset="0"/>
              </a:rPr>
              <a:t> </a:t>
            </a:r>
            <a:r>
              <a:rPr sz="1300" spc="5" dirty="0">
                <a:latin typeface="Arial"/>
                <a:cs typeface="Arial"/>
              </a:rPr>
              <a:t>in </a:t>
            </a:r>
            <a:r>
              <a:rPr sz="1300" spc="10" dirty="0">
                <a:latin typeface="Arial"/>
                <a:cs typeface="Arial"/>
              </a:rPr>
              <a:t>quotation marks: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1865" y="1739381"/>
            <a:ext cx="5493385" cy="17184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ct val="10000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System.out.println("Hello");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0995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11069"/>
            <a:ext cx="3002915" cy="1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What does the following set of statements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print?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497" y="929455"/>
            <a:ext cx="5935980" cy="254557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marL="43180" marR="3904615">
              <a:lnSpc>
                <a:spcPts val="770"/>
              </a:lnSpc>
              <a:spcBef>
                <a:spcPts val="385"/>
              </a:spcBef>
            </a:pPr>
            <a:r>
              <a:rPr sz="650" spc="5" dirty="0">
                <a:latin typeface="Courier" charset="0"/>
                <a:cs typeface="Courier" charset="0"/>
              </a:rPr>
              <a:t>System.out.print("My lucky number is");  System.out.println(3 + 4 +</a:t>
            </a:r>
            <a:r>
              <a:rPr sz="650" spc="-55" dirty="0">
                <a:latin typeface="Courier" charset="0"/>
                <a:cs typeface="Courier" charset="0"/>
              </a:rPr>
              <a:t> </a:t>
            </a:r>
            <a:r>
              <a:rPr sz="650" spc="5" dirty="0">
                <a:latin typeface="Courier" charset="0"/>
                <a:cs typeface="Courier" charset="0"/>
              </a:rPr>
              <a:t>5);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374" y="1281076"/>
            <a:ext cx="5332730" cy="497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1000"/>
              </a:lnSpc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printout is </a:t>
            </a:r>
            <a:r>
              <a:rPr sz="1300" spc="10" dirty="0">
                <a:latin typeface="Courier" charset="0"/>
                <a:cs typeface="Courier" charset="0"/>
              </a:rPr>
              <a:t>My lucky number is12</a:t>
            </a:r>
            <a:r>
              <a:rPr sz="1300" spc="10" dirty="0">
                <a:latin typeface="Arial"/>
                <a:cs typeface="Arial"/>
              </a:rPr>
              <a:t>. </a:t>
            </a:r>
            <a:r>
              <a:rPr sz="1300" spc="5" dirty="0">
                <a:latin typeface="Arial"/>
                <a:cs typeface="Arial"/>
              </a:rPr>
              <a:t>It </a:t>
            </a:r>
            <a:r>
              <a:rPr sz="1300" spc="10" dirty="0">
                <a:latin typeface="Arial"/>
                <a:cs typeface="Arial"/>
              </a:rPr>
              <a:t>would be a good  idea </a:t>
            </a:r>
            <a:r>
              <a:rPr sz="1300" spc="5" dirty="0">
                <a:latin typeface="Arial"/>
                <a:cs typeface="Arial"/>
              </a:rPr>
              <a:t>to </a:t>
            </a:r>
            <a:r>
              <a:rPr sz="1300" spc="10" dirty="0">
                <a:latin typeface="Arial"/>
                <a:cs typeface="Arial"/>
              </a:rPr>
              <a:t>add a space </a:t>
            </a:r>
            <a:r>
              <a:rPr sz="1300" spc="5" dirty="0">
                <a:latin typeface="Arial"/>
                <a:cs typeface="Arial"/>
              </a:rPr>
              <a:t>after </a:t>
            </a:r>
            <a:r>
              <a:rPr sz="1300" spc="10" dirty="0">
                <a:latin typeface="Arial"/>
                <a:cs typeface="Arial"/>
              </a:rPr>
              <a:t>the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5" dirty="0">
                <a:latin typeface="Courier" charset="0"/>
                <a:cs typeface="Courier" charset="0"/>
              </a:rPr>
              <a:t>is</a:t>
            </a:r>
            <a:r>
              <a:rPr sz="1300" spc="5" dirty="0">
                <a:latin typeface="Arial"/>
                <a:cs typeface="Arial"/>
              </a:rPr>
              <a:t>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0450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10524"/>
            <a:ext cx="2473960" cy="1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What do the following statements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print?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497" y="928910"/>
            <a:ext cx="5935980" cy="357149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895" rIns="0" bIns="0" rtlCol="0">
            <a:spAutoFit/>
          </a:bodyPr>
          <a:lstStyle/>
          <a:p>
            <a:pPr marL="43180" marR="4460875">
              <a:lnSpc>
                <a:spcPts val="770"/>
              </a:lnSpc>
              <a:spcBef>
                <a:spcPts val="385"/>
              </a:spcBef>
            </a:pPr>
            <a:r>
              <a:rPr sz="650" spc="5" dirty="0">
                <a:latin typeface="Courier" charset="0"/>
                <a:cs typeface="Courier" charset="0"/>
              </a:rPr>
              <a:t>System.out.println("Hello");  System.out.println("");  System.out.println("World");</a:t>
            </a:r>
            <a:endParaRPr sz="650" dirty="0">
              <a:latin typeface="Courier" charset="0"/>
              <a:cs typeface="Courier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2374" y="1412068"/>
            <a:ext cx="687705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>
                <a:latin typeface="Arial"/>
                <a:cs typeface="Arial"/>
              </a:rPr>
              <a:t>Answer: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61865" y="1685831"/>
            <a:ext cx="5493385" cy="420628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46990">
              <a:lnSpc>
                <a:spcPts val="950"/>
              </a:lnSpc>
              <a:spcBef>
                <a:spcPts val="380"/>
              </a:spcBef>
            </a:pPr>
            <a:r>
              <a:rPr sz="800" spc="-5" dirty="0">
                <a:latin typeface="Courier" charset="0"/>
                <a:cs typeface="Courier" charset="0"/>
              </a:rPr>
              <a:t>Hello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44"/>
              </a:lnSpc>
            </a:pPr>
            <a:r>
              <a:rPr sz="800" i="1" spc="55" dirty="0">
                <a:latin typeface="Trebuchet MS" charset="0"/>
                <a:cs typeface="Trebuchet MS" charset="0"/>
              </a:rPr>
              <a:t>a </a:t>
            </a:r>
            <a:r>
              <a:rPr sz="800" i="1" spc="85" dirty="0">
                <a:latin typeface="Trebuchet MS" charset="0"/>
                <a:cs typeface="Trebuchet MS" charset="0"/>
              </a:rPr>
              <a:t>blank</a:t>
            </a:r>
            <a:r>
              <a:rPr sz="800" i="1" spc="320" dirty="0">
                <a:latin typeface="Trebuchet MS" charset="0"/>
                <a:cs typeface="Trebuchet MS" charset="0"/>
              </a:rPr>
              <a:t> </a:t>
            </a:r>
            <a:r>
              <a:rPr sz="800" i="1" spc="135" dirty="0">
                <a:latin typeface="Trebuchet MS" charset="0"/>
                <a:cs typeface="Trebuchet MS" charset="0"/>
              </a:rPr>
              <a:t>line</a:t>
            </a:r>
            <a:endParaRPr sz="800" dirty="0">
              <a:latin typeface="Trebuchet MS" charset="0"/>
              <a:cs typeface="Trebuchet MS" charset="0"/>
            </a:endParaRPr>
          </a:p>
          <a:p>
            <a:pPr marL="46990">
              <a:lnSpc>
                <a:spcPts val="950"/>
              </a:lnSpc>
            </a:pPr>
            <a:r>
              <a:rPr sz="800" spc="-5" dirty="0">
                <a:latin typeface="Courier" charset="0"/>
                <a:cs typeface="Courier" charset="0"/>
              </a:rPr>
              <a:t>World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9905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E</a:t>
            </a:r>
            <a:r>
              <a:rPr spc="50" dirty="0"/>
              <a:t>rr</a:t>
            </a:r>
            <a:r>
              <a:rPr spc="135" dirty="0"/>
              <a:t>o</a:t>
            </a:r>
            <a:r>
              <a:rPr spc="50" dirty="0"/>
              <a:t>r</a:t>
            </a:r>
            <a:r>
              <a:rPr spc="240" dirty="0"/>
              <a:t>s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45928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729545"/>
            <a:ext cx="3060700" cy="672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A compile-time </a:t>
            </a:r>
            <a:r>
              <a:rPr sz="1300" spc="5" dirty="0">
                <a:latin typeface="Arial"/>
                <a:cs typeface="Arial"/>
              </a:rPr>
              <a:t>error </a:t>
            </a:r>
            <a:r>
              <a:rPr sz="1300" spc="10" dirty="0">
                <a:latin typeface="Arial"/>
                <a:cs typeface="Arial"/>
              </a:rPr>
              <a:t>(syntax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error)</a:t>
            </a:r>
            <a:endParaRPr sz="1300">
              <a:latin typeface="Arial"/>
              <a:cs typeface="Arial"/>
            </a:endParaRPr>
          </a:p>
          <a:p>
            <a:pPr marL="314325" marR="5080">
              <a:lnSpc>
                <a:spcPct val="132800"/>
              </a:lnSpc>
              <a:spcBef>
                <a:spcPts val="409"/>
              </a:spcBef>
            </a:pPr>
            <a:r>
              <a:rPr sz="1000" dirty="0">
                <a:latin typeface="Arial"/>
                <a:cs typeface="Arial"/>
              </a:rPr>
              <a:t>is </a:t>
            </a:r>
            <a:r>
              <a:rPr sz="1000" spc="5" dirty="0">
                <a:latin typeface="Arial"/>
                <a:cs typeface="Arial"/>
              </a:rPr>
              <a:t>a </a:t>
            </a:r>
            <a:r>
              <a:rPr sz="1000" dirty="0">
                <a:latin typeface="Arial"/>
                <a:cs typeface="Arial"/>
              </a:rPr>
              <a:t>violation of </a:t>
            </a:r>
            <a:r>
              <a:rPr sz="1000" spc="5" dirty="0">
                <a:latin typeface="Arial"/>
                <a:cs typeface="Arial"/>
              </a:rPr>
              <a:t>the programming language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rules  </a:t>
            </a:r>
            <a:r>
              <a:rPr sz="1000" spc="5" dirty="0">
                <a:latin typeface="Arial"/>
                <a:cs typeface="Arial"/>
              </a:rPr>
              <a:t>detected by the</a:t>
            </a:r>
            <a:r>
              <a:rPr sz="1000" spc="-6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compiler.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1636" y="1452964"/>
            <a:ext cx="4976495" cy="146194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00"/>
              </a:spcBef>
            </a:pPr>
            <a:r>
              <a:rPr sz="700" spc="5" dirty="0">
                <a:latin typeface="Courier" charset="0"/>
                <a:cs typeface="Courier" charset="0"/>
              </a:rPr>
              <a:t>System.ou.println("Hello,</a:t>
            </a:r>
            <a:r>
              <a:rPr sz="700" spc="10" dirty="0">
                <a:latin typeface="Courier" charset="0"/>
                <a:cs typeface="Courier" charset="0"/>
              </a:rPr>
              <a:t> </a:t>
            </a:r>
            <a:r>
              <a:rPr sz="700" spc="5" dirty="0">
                <a:latin typeface="Courier" charset="0"/>
                <a:cs typeface="Courier" charset="0"/>
              </a:rPr>
              <a:t>World!");</a:t>
            </a:r>
            <a:endParaRPr sz="700" dirty="0">
              <a:latin typeface="Courier" charset="0"/>
              <a:cs typeface="Courier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08233" y="1857655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42374" y="1741271"/>
            <a:ext cx="4573905" cy="469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A run-time </a:t>
            </a:r>
            <a:r>
              <a:rPr sz="1300" spc="5" dirty="0">
                <a:latin typeface="Arial"/>
                <a:cs typeface="Arial"/>
              </a:rPr>
              <a:t>error (logic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error)</a:t>
            </a:r>
            <a:endParaRPr sz="130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805"/>
              </a:spcBef>
            </a:pPr>
            <a:r>
              <a:rPr sz="1000" spc="5" dirty="0">
                <a:latin typeface="Arial"/>
                <a:cs typeface="Arial"/>
              </a:rPr>
              <a:t>causes a program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5" dirty="0">
                <a:latin typeface="Arial"/>
                <a:cs typeface="Arial"/>
              </a:rPr>
              <a:t>perform an </a:t>
            </a:r>
            <a:r>
              <a:rPr sz="1000" dirty="0">
                <a:latin typeface="Arial"/>
                <a:cs typeface="Arial"/>
              </a:rPr>
              <a:t>action that </a:t>
            </a:r>
            <a:r>
              <a:rPr sz="1000" spc="5" dirty="0">
                <a:latin typeface="Arial"/>
                <a:cs typeface="Arial"/>
              </a:rPr>
              <a:t>the programmer </a:t>
            </a:r>
            <a:r>
              <a:rPr sz="1000" dirty="0">
                <a:latin typeface="Arial"/>
                <a:cs typeface="Arial"/>
              </a:rPr>
              <a:t>did </a:t>
            </a:r>
            <a:r>
              <a:rPr sz="1000" spc="5" dirty="0">
                <a:latin typeface="Arial"/>
                <a:cs typeface="Arial"/>
              </a:rPr>
              <a:t>not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intend.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61636" y="2262345"/>
            <a:ext cx="4976495" cy="146194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44450">
              <a:lnSpc>
                <a:spcPct val="100000"/>
              </a:lnSpc>
              <a:spcBef>
                <a:spcPts val="300"/>
              </a:spcBef>
            </a:pPr>
            <a:r>
              <a:rPr sz="700" spc="5" dirty="0">
                <a:latin typeface="Courier" charset="0"/>
                <a:cs typeface="Courier" charset="0"/>
              </a:rPr>
              <a:t>System.out.println("Hello,</a:t>
            </a:r>
            <a:r>
              <a:rPr sz="700" spc="10" dirty="0">
                <a:latin typeface="Courier" charset="0"/>
                <a:cs typeface="Courier" charset="0"/>
              </a:rPr>
              <a:t> </a:t>
            </a:r>
            <a:r>
              <a:rPr sz="700" spc="5" dirty="0">
                <a:latin typeface="Courier" charset="0"/>
                <a:cs typeface="Courier" charset="0"/>
              </a:rPr>
              <a:t>Word!");</a:t>
            </a:r>
            <a:endParaRPr sz="7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9360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0" dirty="0"/>
              <a:t>E</a:t>
            </a:r>
            <a:r>
              <a:rPr spc="50" dirty="0"/>
              <a:t>rr</a:t>
            </a:r>
            <a:r>
              <a:rPr spc="135" dirty="0"/>
              <a:t>o</a:t>
            </a:r>
            <a:r>
              <a:rPr spc="50" dirty="0"/>
              <a:t>r</a:t>
            </a:r>
            <a:r>
              <a:rPr spc="240" dirty="0"/>
              <a:t>s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4538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729000"/>
            <a:ext cx="3681095" cy="6724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Exception </a:t>
            </a:r>
            <a:r>
              <a:rPr sz="1300" spc="5" dirty="0">
                <a:latin typeface="Arial"/>
                <a:cs typeface="Arial"/>
              </a:rPr>
              <a:t>- </a:t>
            </a:r>
            <a:r>
              <a:rPr sz="1300" spc="10" dirty="0">
                <a:latin typeface="Arial"/>
                <a:cs typeface="Arial"/>
              </a:rPr>
              <a:t>a type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run-time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error</a:t>
            </a:r>
            <a:endParaRPr sz="1300">
              <a:latin typeface="Arial"/>
              <a:cs typeface="Arial"/>
            </a:endParaRPr>
          </a:p>
          <a:p>
            <a:pPr marL="314325" marR="5080">
              <a:lnSpc>
                <a:spcPct val="132800"/>
              </a:lnSpc>
              <a:spcBef>
                <a:spcPts val="409"/>
              </a:spcBef>
            </a:pPr>
            <a:r>
              <a:rPr sz="1000" spc="5" dirty="0">
                <a:latin typeface="Arial"/>
                <a:cs typeface="Arial"/>
              </a:rPr>
              <a:t>Generates an </a:t>
            </a:r>
            <a:r>
              <a:rPr sz="1000" dirty="0">
                <a:latin typeface="Arial"/>
                <a:cs typeface="Arial"/>
              </a:rPr>
              <a:t>error </a:t>
            </a:r>
            <a:r>
              <a:rPr sz="1000" spc="5" dirty="0">
                <a:latin typeface="Arial"/>
                <a:cs typeface="Arial"/>
              </a:rPr>
              <a:t>message from the Java </a:t>
            </a:r>
            <a:r>
              <a:rPr sz="1000" dirty="0">
                <a:latin typeface="Arial"/>
                <a:cs typeface="Arial"/>
              </a:rPr>
              <a:t>virtual</a:t>
            </a:r>
            <a:r>
              <a:rPr sz="1000" spc="-5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machine  This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statement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61636" y="1444925"/>
            <a:ext cx="4991735" cy="128881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285"/>
              </a:spcBef>
            </a:pPr>
            <a:r>
              <a:rPr sz="600" dirty="0">
                <a:latin typeface="Courier" charset="0"/>
                <a:cs typeface="Courier" charset="0"/>
              </a:rPr>
              <a:t>System.out.println(1 /</a:t>
            </a:r>
            <a:r>
              <a:rPr sz="600" spc="-10" dirty="0">
                <a:latin typeface="Courier" charset="0"/>
                <a:cs typeface="Courier" charset="0"/>
              </a:rPr>
              <a:t> </a:t>
            </a:r>
            <a:r>
              <a:rPr sz="600" dirty="0">
                <a:latin typeface="Courier" charset="0"/>
                <a:cs typeface="Courier" charset="0"/>
              </a:rPr>
              <a:t>0)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44484" y="1666412"/>
            <a:ext cx="2230120" cy="169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latin typeface="Arial"/>
                <a:cs typeface="Arial"/>
              </a:rPr>
              <a:t>Generates </a:t>
            </a:r>
            <a:r>
              <a:rPr sz="1000" dirty="0">
                <a:latin typeface="Arial"/>
                <a:cs typeface="Arial"/>
              </a:rPr>
              <a:t>this </a:t>
            </a:r>
            <a:r>
              <a:rPr sz="1000" spc="5" dirty="0">
                <a:latin typeface="Arial"/>
                <a:cs typeface="Arial"/>
              </a:rPr>
              <a:t>run-time </a:t>
            </a:r>
            <a:r>
              <a:rPr sz="1000" dirty="0">
                <a:latin typeface="Arial"/>
                <a:cs typeface="Arial"/>
              </a:rPr>
              <a:t>error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message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61636" y="1879593"/>
            <a:ext cx="4991735" cy="128881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36195" rIns="0" bIns="0" rtlCol="0">
            <a:spAutoFit/>
          </a:bodyPr>
          <a:lstStyle/>
          <a:p>
            <a:pPr marL="37465">
              <a:lnSpc>
                <a:spcPct val="100000"/>
              </a:lnSpc>
              <a:spcBef>
                <a:spcPts val="285"/>
              </a:spcBef>
            </a:pPr>
            <a:r>
              <a:rPr sz="600" dirty="0">
                <a:latin typeface="Courier" charset="0"/>
                <a:cs typeface="Courier" charset="0"/>
              </a:rPr>
              <a:t>"Division by</a:t>
            </a:r>
            <a:r>
              <a:rPr sz="600" spc="-40" dirty="0">
                <a:latin typeface="Courier" charset="0"/>
                <a:cs typeface="Courier" charset="0"/>
              </a:rPr>
              <a:t> </a:t>
            </a:r>
            <a:r>
              <a:rPr sz="600" dirty="0">
                <a:latin typeface="Courier" charset="0"/>
                <a:cs typeface="Courier" charset="0"/>
              </a:rPr>
              <a:t>zero"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8815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16384"/>
            <a:ext cx="5908675" cy="888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10"/>
              </a:lnSpc>
            </a:pPr>
            <a:r>
              <a:rPr sz="1100" dirty="0">
                <a:latin typeface="Arial"/>
                <a:cs typeface="Arial"/>
              </a:rPr>
              <a:t>Suppose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you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omit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""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characters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around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Hello,</a:t>
            </a:r>
            <a:r>
              <a:rPr sz="1100" spc="-1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World!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from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HelloPrinter.java</a:t>
            </a:r>
          </a:p>
          <a:p>
            <a:pPr marL="12700">
              <a:lnSpc>
                <a:spcPts val="1310"/>
              </a:lnSpc>
            </a:pPr>
            <a:r>
              <a:rPr sz="1100" dirty="0">
                <a:latin typeface="Arial"/>
                <a:cs typeface="Arial"/>
              </a:rPr>
              <a:t>program. Is this a compile-time error or a run-time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error?</a:t>
            </a:r>
          </a:p>
          <a:p>
            <a:pPr marL="264160" marR="384175">
              <a:lnSpc>
                <a:spcPct val="121000"/>
              </a:lnSpc>
              <a:spcBef>
                <a:spcPts val="450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This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a compile-time </a:t>
            </a:r>
            <a:r>
              <a:rPr sz="1300" spc="5" dirty="0">
                <a:latin typeface="Arial"/>
                <a:cs typeface="Arial"/>
              </a:rPr>
              <a:t>error. </a:t>
            </a:r>
            <a:r>
              <a:rPr sz="1300" spc="10" dirty="0">
                <a:latin typeface="Arial"/>
                <a:cs typeface="Arial"/>
              </a:rPr>
              <a:t>The compiler </a:t>
            </a:r>
            <a:r>
              <a:rPr sz="1300" spc="5" dirty="0">
                <a:latin typeface="Arial"/>
                <a:cs typeface="Arial"/>
              </a:rPr>
              <a:t>will </a:t>
            </a:r>
            <a:r>
              <a:rPr sz="1300" spc="10" dirty="0">
                <a:latin typeface="Arial"/>
                <a:cs typeface="Arial"/>
              </a:rPr>
              <a:t>complain </a:t>
            </a:r>
            <a:r>
              <a:rPr sz="1300" spc="5" dirty="0">
                <a:latin typeface="Arial"/>
                <a:cs typeface="Arial"/>
              </a:rPr>
              <a:t>that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it  </a:t>
            </a:r>
            <a:r>
              <a:rPr sz="1300" spc="10" dirty="0">
                <a:latin typeface="Arial"/>
                <a:cs typeface="Arial"/>
              </a:rPr>
              <a:t>does not know the meanings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the words </a:t>
            </a:r>
            <a:r>
              <a:rPr sz="1300" spc="10" dirty="0">
                <a:latin typeface="Courier" charset="0"/>
                <a:cs typeface="Courier" charset="0"/>
              </a:rPr>
              <a:t>Hello</a:t>
            </a:r>
            <a:r>
              <a:rPr sz="1300" spc="-484" dirty="0">
                <a:latin typeface="Courier" charset="0"/>
                <a:cs typeface="Courier" charset="0"/>
              </a:rPr>
              <a:t> </a:t>
            </a:r>
            <a:r>
              <a:rPr sz="1300" spc="10" dirty="0">
                <a:latin typeface="Arial"/>
                <a:cs typeface="Arial"/>
              </a:rPr>
              <a:t>and </a:t>
            </a:r>
            <a:r>
              <a:rPr sz="1300" spc="10" dirty="0">
                <a:latin typeface="Courier" charset="0"/>
                <a:cs typeface="Courier" charset="0"/>
              </a:rPr>
              <a:t>World</a:t>
            </a:r>
            <a:r>
              <a:rPr sz="1300" spc="10" dirty="0">
                <a:latin typeface="Arial"/>
                <a:cs typeface="Arial"/>
              </a:rPr>
              <a:t>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8270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1.17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23459"/>
            <a:ext cx="5892165" cy="880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Suppose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you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change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println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printline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in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HelloPrinter.java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program.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this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  compile-time error or a run-time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error?</a:t>
            </a:r>
          </a:p>
          <a:p>
            <a:pPr marL="264160">
              <a:lnSpc>
                <a:spcPct val="100000"/>
              </a:lnSpc>
              <a:spcBef>
                <a:spcPts val="740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This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a compile-time </a:t>
            </a:r>
            <a:r>
              <a:rPr sz="1300" spc="5" dirty="0">
                <a:latin typeface="Arial"/>
                <a:cs typeface="Arial"/>
              </a:rPr>
              <a:t>error. </a:t>
            </a:r>
            <a:r>
              <a:rPr sz="1300" spc="10" dirty="0">
                <a:latin typeface="Arial"/>
                <a:cs typeface="Arial"/>
              </a:rPr>
              <a:t>The compiler </a:t>
            </a:r>
            <a:r>
              <a:rPr sz="1300" spc="5" dirty="0">
                <a:latin typeface="Arial"/>
                <a:cs typeface="Arial"/>
              </a:rPr>
              <a:t>will </a:t>
            </a:r>
            <a:r>
              <a:rPr sz="1300" spc="10" dirty="0">
                <a:latin typeface="Arial"/>
                <a:cs typeface="Arial"/>
              </a:rPr>
              <a:t>complain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that</a:t>
            </a:r>
            <a:endParaRPr sz="1300" dirty="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325"/>
              </a:spcBef>
            </a:pPr>
            <a:r>
              <a:rPr sz="1300" spc="10" dirty="0">
                <a:latin typeface="Courier" charset="0"/>
                <a:cs typeface="Courier" charset="0"/>
              </a:rPr>
              <a:t>System.out</a:t>
            </a:r>
            <a:r>
              <a:rPr sz="1300" spc="-440" dirty="0">
                <a:latin typeface="Courier" charset="0"/>
                <a:cs typeface="Courier" charset="0"/>
              </a:rPr>
              <a:t> </a:t>
            </a:r>
            <a:r>
              <a:rPr sz="1300" spc="10" dirty="0">
                <a:latin typeface="Arial"/>
                <a:cs typeface="Arial"/>
              </a:rPr>
              <a:t>does not have a method </a:t>
            </a:r>
            <a:r>
              <a:rPr sz="1300" spc="5" dirty="0">
                <a:latin typeface="Arial"/>
                <a:cs typeface="Arial"/>
              </a:rPr>
              <a:t>called </a:t>
            </a:r>
            <a:r>
              <a:rPr sz="1300" spc="10" dirty="0">
                <a:latin typeface="Courier" charset="0"/>
                <a:cs typeface="Courier" charset="0"/>
              </a:rPr>
              <a:t>printline</a:t>
            </a:r>
            <a:r>
              <a:rPr sz="1300" spc="10" dirty="0">
                <a:latin typeface="Arial"/>
                <a:cs typeface="Arial"/>
              </a:rPr>
              <a:t>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7725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1.18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22914"/>
            <a:ext cx="5869305" cy="1120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Suppose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you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change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main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hello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in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Courier" charset="0"/>
                <a:cs typeface="Courier" charset="0"/>
              </a:rPr>
              <a:t>HelloPrinter.java</a:t>
            </a:r>
            <a:r>
              <a:rPr sz="1100" spc="-365" dirty="0">
                <a:latin typeface="Courier" charset="0"/>
                <a:cs typeface="Courier" charset="0"/>
              </a:rPr>
              <a:t> </a:t>
            </a:r>
            <a:r>
              <a:rPr sz="1100" dirty="0">
                <a:latin typeface="Arial"/>
                <a:cs typeface="Arial"/>
              </a:rPr>
              <a:t>program.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Is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this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compile-  time error or a run-time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error?</a:t>
            </a:r>
          </a:p>
          <a:p>
            <a:pPr marL="264160" marR="29845">
              <a:lnSpc>
                <a:spcPct val="121000"/>
              </a:lnSpc>
              <a:spcBef>
                <a:spcPts val="409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This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a run-time </a:t>
            </a:r>
            <a:r>
              <a:rPr sz="1300" spc="5" dirty="0">
                <a:latin typeface="Arial"/>
                <a:cs typeface="Arial"/>
              </a:rPr>
              <a:t>error. It is perfectly legal to </a:t>
            </a:r>
            <a:r>
              <a:rPr sz="1300" spc="10" dirty="0">
                <a:latin typeface="Arial"/>
                <a:cs typeface="Arial"/>
              </a:rPr>
              <a:t>give the name  </a:t>
            </a:r>
            <a:r>
              <a:rPr sz="1300" spc="10" dirty="0">
                <a:latin typeface="Courier" charset="0"/>
                <a:cs typeface="Courier" charset="0"/>
              </a:rPr>
              <a:t>hello</a:t>
            </a:r>
            <a:r>
              <a:rPr sz="1300" spc="-500" dirty="0">
                <a:latin typeface="Courier" charset="0"/>
                <a:cs typeface="Courier" charset="0"/>
              </a:rPr>
              <a:t> </a:t>
            </a:r>
            <a:r>
              <a:rPr sz="1300" spc="5" dirty="0">
                <a:latin typeface="Arial"/>
                <a:cs typeface="Arial"/>
              </a:rPr>
              <a:t>to </a:t>
            </a:r>
            <a:r>
              <a:rPr sz="1300" spc="10" dirty="0">
                <a:latin typeface="Arial"/>
                <a:cs typeface="Arial"/>
              </a:rPr>
              <a:t>a method, so the compiler won't complain. But when the program  </a:t>
            </a:r>
            <a:r>
              <a:rPr sz="1300" spc="5" dirty="0">
                <a:latin typeface="Arial"/>
                <a:cs typeface="Arial"/>
              </a:rPr>
              <a:t>is run, </a:t>
            </a: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virtual </a:t>
            </a:r>
            <a:r>
              <a:rPr sz="1300" spc="10" dirty="0">
                <a:latin typeface="Arial"/>
                <a:cs typeface="Arial"/>
              </a:rPr>
              <a:t>machine </a:t>
            </a:r>
            <a:r>
              <a:rPr sz="1300" spc="5" dirty="0">
                <a:latin typeface="Arial"/>
                <a:cs typeface="Arial"/>
              </a:rPr>
              <a:t>will </a:t>
            </a:r>
            <a:r>
              <a:rPr sz="1300" spc="10" dirty="0">
                <a:latin typeface="Arial"/>
                <a:cs typeface="Arial"/>
              </a:rPr>
              <a:t>look </a:t>
            </a:r>
            <a:r>
              <a:rPr sz="1300" spc="5" dirty="0">
                <a:latin typeface="Arial"/>
                <a:cs typeface="Arial"/>
              </a:rPr>
              <a:t>for </a:t>
            </a:r>
            <a:r>
              <a:rPr sz="1300" spc="10" dirty="0">
                <a:latin typeface="Arial"/>
                <a:cs typeface="Arial"/>
              </a:rPr>
              <a:t>a </a:t>
            </a:r>
            <a:r>
              <a:rPr sz="1300" spc="10" dirty="0">
                <a:latin typeface="Courier" charset="0"/>
                <a:cs typeface="Courier" charset="0"/>
              </a:rPr>
              <a:t>main</a:t>
            </a:r>
            <a:r>
              <a:rPr sz="1300" spc="-425" dirty="0">
                <a:latin typeface="Courier" charset="0"/>
                <a:cs typeface="Courier" charset="0"/>
              </a:rPr>
              <a:t> </a:t>
            </a:r>
            <a:r>
              <a:rPr sz="1300" spc="10" dirty="0">
                <a:latin typeface="Arial"/>
                <a:cs typeface="Arial"/>
              </a:rPr>
              <a:t>method and won't </a:t>
            </a:r>
            <a:r>
              <a:rPr sz="1300" spc="5" dirty="0">
                <a:latin typeface="Arial"/>
                <a:cs typeface="Arial"/>
              </a:rPr>
              <a:t>find </a:t>
            </a:r>
            <a:r>
              <a:rPr sz="1300" spc="10" dirty="0">
                <a:latin typeface="Arial"/>
                <a:cs typeface="Arial"/>
              </a:rPr>
              <a:t>one.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7180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1.19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14875"/>
            <a:ext cx="6040120" cy="1038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When you used your computer, you may have experienced a program that "crashed" (quit  spontaneously) or "hung" (failed to respond to your input). Is that behavior a compile-time error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or  a run-time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error?</a:t>
            </a:r>
          </a:p>
          <a:p>
            <a:pPr marL="264160" marR="290830">
              <a:lnSpc>
                <a:spcPct val="117300"/>
              </a:lnSpc>
              <a:spcBef>
                <a:spcPts val="470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5" dirty="0">
                <a:latin typeface="Arial"/>
                <a:cs typeface="Arial"/>
              </a:rPr>
              <a:t>It is </a:t>
            </a:r>
            <a:r>
              <a:rPr sz="1300" spc="10" dirty="0">
                <a:latin typeface="Arial"/>
                <a:cs typeface="Arial"/>
              </a:rPr>
              <a:t>a run-time </a:t>
            </a:r>
            <a:r>
              <a:rPr sz="1300" spc="5" dirty="0">
                <a:latin typeface="Arial"/>
                <a:cs typeface="Arial"/>
              </a:rPr>
              <a:t>error. After all, </a:t>
            </a:r>
            <a:r>
              <a:rPr sz="1300" spc="10" dirty="0">
                <a:latin typeface="Arial"/>
                <a:cs typeface="Arial"/>
              </a:rPr>
              <a:t>the program had been compiled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in  </a:t>
            </a:r>
            <a:r>
              <a:rPr sz="1300" spc="10" dirty="0">
                <a:latin typeface="Arial"/>
                <a:cs typeface="Arial"/>
              </a:rPr>
              <a:t>order </a:t>
            </a:r>
            <a:r>
              <a:rPr sz="1300" spc="5" dirty="0">
                <a:latin typeface="Arial"/>
                <a:cs typeface="Arial"/>
              </a:rPr>
              <a:t>for </a:t>
            </a:r>
            <a:r>
              <a:rPr sz="1300" spc="10" dirty="0">
                <a:latin typeface="Arial"/>
                <a:cs typeface="Arial"/>
              </a:rPr>
              <a:t>you </a:t>
            </a:r>
            <a:r>
              <a:rPr sz="1300" spc="5" dirty="0">
                <a:latin typeface="Arial"/>
                <a:cs typeface="Arial"/>
              </a:rPr>
              <a:t>to </a:t>
            </a:r>
            <a:r>
              <a:rPr sz="1300" spc="10" dirty="0">
                <a:latin typeface="Arial"/>
                <a:cs typeface="Arial"/>
              </a:rPr>
              <a:t>run</a:t>
            </a:r>
            <a:r>
              <a:rPr sz="1300" spc="-8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it.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6635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06710"/>
            <a:ext cx="5651500" cy="7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Why can't you test a program for run-time errors when it has compiler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errors?</a:t>
            </a:r>
          </a:p>
          <a:p>
            <a:pPr marL="264160" marR="5080">
              <a:lnSpc>
                <a:spcPct val="117300"/>
              </a:lnSpc>
              <a:spcBef>
                <a:spcPts val="509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When a program has compiler </a:t>
            </a:r>
            <a:r>
              <a:rPr sz="1300" spc="5" dirty="0">
                <a:latin typeface="Arial"/>
                <a:cs typeface="Arial"/>
              </a:rPr>
              <a:t>errors, </a:t>
            </a:r>
            <a:r>
              <a:rPr sz="1300" spc="10" dirty="0">
                <a:latin typeface="Arial"/>
                <a:cs typeface="Arial"/>
              </a:rPr>
              <a:t>no class </a:t>
            </a:r>
            <a:r>
              <a:rPr sz="1300" spc="5" dirty="0">
                <a:latin typeface="Arial"/>
                <a:cs typeface="Arial"/>
              </a:rPr>
              <a:t>file is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produced,  and there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nothing </a:t>
            </a:r>
            <a:r>
              <a:rPr sz="1300" spc="5" dirty="0">
                <a:latin typeface="Arial"/>
                <a:cs typeface="Arial"/>
              </a:rPr>
              <a:t>to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run.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7170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/>
              <a:t>Computer</a:t>
            </a:r>
            <a:r>
              <a:rPr spc="-40" dirty="0"/>
              <a:t> </a:t>
            </a:r>
            <a:r>
              <a:rPr spc="140" dirty="0"/>
              <a:t>Programs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67725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137519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233" y="1414807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233" y="1684600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08233" y="1961888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708233" y="2471499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42374" y="675854"/>
            <a:ext cx="5624195" cy="1896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788670">
              <a:lnSpc>
                <a:spcPct val="138100"/>
              </a:lnSpc>
            </a:pPr>
            <a:r>
              <a:rPr sz="1300" spc="10" dirty="0">
                <a:latin typeface="Arial"/>
                <a:cs typeface="Arial"/>
              </a:rPr>
              <a:t>Computers are programmed </a:t>
            </a:r>
            <a:r>
              <a:rPr sz="1300" spc="5" dirty="0">
                <a:latin typeface="Arial"/>
                <a:cs typeface="Arial"/>
              </a:rPr>
              <a:t>to </a:t>
            </a:r>
            <a:r>
              <a:rPr sz="1300" spc="10" dirty="0">
                <a:latin typeface="Arial"/>
                <a:cs typeface="Arial"/>
              </a:rPr>
              <a:t>perform many </a:t>
            </a:r>
            <a:r>
              <a:rPr sz="1300" spc="5" dirty="0">
                <a:latin typeface="Arial"/>
                <a:cs typeface="Arial"/>
              </a:rPr>
              <a:t>different tasks.  </a:t>
            </a:r>
            <a:r>
              <a:rPr sz="1300" spc="10" dirty="0">
                <a:latin typeface="Arial"/>
                <a:cs typeface="Arial"/>
              </a:rPr>
              <a:t>Computers execute very basic </a:t>
            </a:r>
            <a:r>
              <a:rPr sz="1300" spc="5" dirty="0">
                <a:latin typeface="Arial"/>
                <a:cs typeface="Arial"/>
              </a:rPr>
              <a:t>instructions in rapid </a:t>
            </a:r>
            <a:r>
              <a:rPr sz="1300" spc="10" dirty="0">
                <a:latin typeface="Arial"/>
                <a:cs typeface="Arial"/>
              </a:rPr>
              <a:t>succession.  A computer program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a sequence </a:t>
            </a:r>
            <a:r>
              <a:rPr sz="1300" spc="5" dirty="0">
                <a:latin typeface="Arial"/>
                <a:cs typeface="Arial"/>
              </a:rPr>
              <a:t>of instructions </a:t>
            </a:r>
            <a:r>
              <a:rPr sz="1300" spc="10" dirty="0">
                <a:latin typeface="Arial"/>
                <a:cs typeface="Arial"/>
              </a:rPr>
              <a:t>and</a:t>
            </a:r>
            <a:r>
              <a:rPr sz="1300" spc="4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decisions.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300" spc="10" dirty="0">
                <a:latin typeface="Arial"/>
                <a:cs typeface="Arial"/>
              </a:rPr>
              <a:t>Programming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act of </a:t>
            </a:r>
            <a:r>
              <a:rPr sz="1300" spc="10" dirty="0">
                <a:latin typeface="Arial"/>
                <a:cs typeface="Arial"/>
              </a:rPr>
              <a:t>designing and implementing computer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programs.</a:t>
            </a:r>
            <a:endParaRPr sz="1300">
              <a:latin typeface="Arial"/>
              <a:cs typeface="Arial"/>
            </a:endParaRPr>
          </a:p>
          <a:p>
            <a:pPr marL="12700" marR="266065">
              <a:lnSpc>
                <a:spcPct val="117300"/>
              </a:lnSpc>
              <a:spcBef>
                <a:spcPts val="350"/>
              </a:spcBef>
            </a:pP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physical </a:t>
            </a:r>
            <a:r>
              <a:rPr sz="1300" spc="10" dirty="0">
                <a:latin typeface="Arial"/>
                <a:cs typeface="Arial"/>
              </a:rPr>
              <a:t>computer and </a:t>
            </a:r>
            <a:r>
              <a:rPr sz="1300" spc="5" dirty="0">
                <a:latin typeface="Arial"/>
                <a:cs typeface="Arial"/>
              </a:rPr>
              <a:t>peripheral </a:t>
            </a:r>
            <a:r>
              <a:rPr sz="1300" spc="10" dirty="0">
                <a:latin typeface="Arial"/>
                <a:cs typeface="Arial"/>
              </a:rPr>
              <a:t>devices are </a:t>
            </a:r>
            <a:r>
              <a:rPr sz="1300" spc="5" dirty="0">
                <a:latin typeface="Arial"/>
                <a:cs typeface="Arial"/>
              </a:rPr>
              <a:t>collectively called </a:t>
            </a:r>
            <a:r>
              <a:rPr sz="1300" spc="10" dirty="0">
                <a:latin typeface="Arial"/>
                <a:cs typeface="Arial"/>
              </a:rPr>
              <a:t>the  hardware.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300" spc="10" dirty="0">
                <a:latin typeface="Arial"/>
                <a:cs typeface="Arial"/>
              </a:rPr>
              <a:t>The programs the computer executes are </a:t>
            </a:r>
            <a:r>
              <a:rPr sz="1300" spc="5" dirty="0">
                <a:latin typeface="Arial"/>
                <a:cs typeface="Arial"/>
              </a:rPr>
              <a:t>called </a:t>
            </a:r>
            <a:r>
              <a:rPr sz="1300" spc="10" dirty="0">
                <a:latin typeface="Arial"/>
                <a:cs typeface="Arial"/>
              </a:rPr>
              <a:t>the</a:t>
            </a:r>
            <a:r>
              <a:rPr sz="1300" spc="-1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software.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6090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5" dirty="0"/>
              <a:t>Problem </a:t>
            </a:r>
            <a:r>
              <a:rPr spc="80" dirty="0"/>
              <a:t>Solving: </a:t>
            </a:r>
            <a:r>
              <a:rPr spc="120" dirty="0"/>
              <a:t>Algorithm</a:t>
            </a:r>
            <a:r>
              <a:rPr spc="-75" dirty="0"/>
              <a:t> </a:t>
            </a:r>
            <a:r>
              <a:rPr spc="165" dirty="0"/>
              <a:t>Design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4211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725731"/>
            <a:ext cx="2983230" cy="8743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>
                <a:latin typeface="Arial"/>
                <a:cs typeface="Arial"/>
              </a:rPr>
              <a:t>Algorithm: </a:t>
            </a:r>
            <a:r>
              <a:rPr sz="1300" spc="10" dirty="0">
                <a:latin typeface="Arial"/>
                <a:cs typeface="Arial"/>
              </a:rPr>
              <a:t>A sequence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steps </a:t>
            </a:r>
            <a:r>
              <a:rPr sz="1300" spc="5" dirty="0">
                <a:latin typeface="Arial"/>
                <a:cs typeface="Arial"/>
              </a:rPr>
              <a:t>that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is:</a:t>
            </a:r>
            <a:endParaRPr sz="1300">
              <a:latin typeface="Arial"/>
              <a:cs typeface="Arial"/>
            </a:endParaRPr>
          </a:p>
          <a:p>
            <a:pPr marL="314325" marR="1889125">
              <a:lnSpc>
                <a:spcPct val="132800"/>
              </a:lnSpc>
              <a:spcBef>
                <a:spcPts val="409"/>
              </a:spcBef>
            </a:pPr>
            <a:r>
              <a:rPr sz="1000" spc="5" dirty="0">
                <a:latin typeface="Arial"/>
                <a:cs typeface="Arial"/>
              </a:rPr>
              <a:t>unambiguous  executable  </a:t>
            </a:r>
            <a:r>
              <a:rPr sz="1000" dirty="0">
                <a:latin typeface="Arial"/>
                <a:cs typeface="Arial"/>
              </a:rPr>
              <a:t>terminating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807845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613" y="245306"/>
            <a:ext cx="4599940" cy="52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70"/>
              </a:lnSpc>
            </a:pPr>
            <a:r>
              <a:rPr spc="155" dirty="0"/>
              <a:t>An </a:t>
            </a:r>
            <a:r>
              <a:rPr spc="120" dirty="0"/>
              <a:t>Algorithm </a:t>
            </a:r>
            <a:r>
              <a:rPr spc="90" dirty="0"/>
              <a:t>for </a:t>
            </a:r>
            <a:r>
              <a:rPr spc="125" dirty="0"/>
              <a:t>Solving</a:t>
            </a:r>
            <a:r>
              <a:rPr spc="-335" dirty="0"/>
              <a:t> </a:t>
            </a:r>
            <a:r>
              <a:rPr spc="110" dirty="0"/>
              <a:t>an </a:t>
            </a:r>
            <a:r>
              <a:rPr spc="100" dirty="0"/>
              <a:t>Investment  </a:t>
            </a:r>
            <a:r>
              <a:rPr spc="95" dirty="0"/>
              <a:t>Problem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1103868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830813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2374" y="987485"/>
            <a:ext cx="5237480" cy="943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The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problem:</a:t>
            </a:r>
            <a:endParaRPr sz="1300">
              <a:latin typeface="Arial"/>
              <a:cs typeface="Arial"/>
            </a:endParaRPr>
          </a:p>
          <a:p>
            <a:pPr marL="314325" marR="5080">
              <a:lnSpc>
                <a:spcPct val="113100"/>
              </a:lnSpc>
              <a:spcBef>
                <a:spcPts val="645"/>
              </a:spcBef>
            </a:pPr>
            <a:r>
              <a:rPr sz="1000" spc="5" dirty="0">
                <a:latin typeface="Arial"/>
                <a:cs typeface="Arial"/>
              </a:rPr>
              <a:t>You put $10,000 </a:t>
            </a:r>
            <a:r>
              <a:rPr sz="1000" dirty="0">
                <a:latin typeface="Arial"/>
                <a:cs typeface="Arial"/>
              </a:rPr>
              <a:t>into </a:t>
            </a:r>
            <a:r>
              <a:rPr sz="1000" spc="5" dirty="0">
                <a:latin typeface="Arial"/>
                <a:cs typeface="Arial"/>
              </a:rPr>
              <a:t>a bank account </a:t>
            </a:r>
            <a:r>
              <a:rPr sz="1000" dirty="0">
                <a:latin typeface="Arial"/>
                <a:cs typeface="Arial"/>
              </a:rPr>
              <a:t>that </a:t>
            </a:r>
            <a:r>
              <a:rPr sz="1000" spc="5" dirty="0">
                <a:latin typeface="Arial"/>
                <a:cs typeface="Arial"/>
              </a:rPr>
              <a:t>earns 5 percent </a:t>
            </a:r>
            <a:r>
              <a:rPr sz="1000" dirty="0">
                <a:latin typeface="Arial"/>
                <a:cs typeface="Arial"/>
              </a:rPr>
              <a:t>interest </a:t>
            </a:r>
            <a:r>
              <a:rPr sz="1000" spc="5" dirty="0">
                <a:latin typeface="Arial"/>
                <a:cs typeface="Arial"/>
              </a:rPr>
              <a:t>per </a:t>
            </a:r>
            <a:r>
              <a:rPr sz="1000" dirty="0">
                <a:latin typeface="Arial"/>
                <a:cs typeface="Arial"/>
              </a:rPr>
              <a:t>year. </a:t>
            </a:r>
            <a:r>
              <a:rPr sz="1000" spc="5" dirty="0">
                <a:latin typeface="Arial"/>
                <a:cs typeface="Arial"/>
              </a:rPr>
              <a:t>How many  years does </a:t>
            </a:r>
            <a:r>
              <a:rPr sz="1000" dirty="0">
                <a:latin typeface="Arial"/>
                <a:cs typeface="Arial"/>
              </a:rPr>
              <a:t>it </a:t>
            </a:r>
            <a:r>
              <a:rPr sz="1000" spc="5" dirty="0">
                <a:latin typeface="Arial"/>
                <a:cs typeface="Arial"/>
              </a:rPr>
              <a:t>take </a:t>
            </a:r>
            <a:r>
              <a:rPr sz="1000" dirty="0">
                <a:latin typeface="Arial"/>
                <a:cs typeface="Arial"/>
              </a:rPr>
              <a:t>for </a:t>
            </a:r>
            <a:r>
              <a:rPr sz="1000" spc="5" dirty="0">
                <a:latin typeface="Arial"/>
                <a:cs typeface="Arial"/>
              </a:rPr>
              <a:t>the account balance </a:t>
            </a:r>
            <a:r>
              <a:rPr sz="1000" dirty="0">
                <a:latin typeface="Arial"/>
                <a:cs typeface="Arial"/>
              </a:rPr>
              <a:t>to </a:t>
            </a:r>
            <a:r>
              <a:rPr sz="1000" spc="5" dirty="0">
                <a:latin typeface="Arial"/>
                <a:cs typeface="Arial"/>
              </a:rPr>
              <a:t>be double the</a:t>
            </a:r>
            <a:r>
              <a:rPr sz="1000" spc="-6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original?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300" spc="5" dirty="0">
                <a:latin typeface="Arial"/>
                <a:cs typeface="Arial"/>
              </a:rPr>
              <a:t>Calculating </a:t>
            </a:r>
            <a:r>
              <a:rPr sz="1300" spc="10" dirty="0">
                <a:latin typeface="Arial"/>
                <a:cs typeface="Arial"/>
              </a:rPr>
              <a:t>by</a:t>
            </a:r>
            <a:r>
              <a:rPr sz="1300" spc="-3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hand</a:t>
            </a:r>
            <a:endParaRPr sz="13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58187" y="1967461"/>
            <a:ext cx="3140443" cy="951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807300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70"/>
              </a:lnSpc>
            </a:pPr>
            <a:r>
              <a:rPr spc="155" dirty="0"/>
              <a:t>An </a:t>
            </a:r>
            <a:r>
              <a:rPr spc="120" dirty="0"/>
              <a:t>Algorithm </a:t>
            </a:r>
            <a:r>
              <a:rPr spc="90" dirty="0"/>
              <a:t>for </a:t>
            </a:r>
            <a:r>
              <a:rPr spc="125" dirty="0"/>
              <a:t>Solving</a:t>
            </a:r>
            <a:r>
              <a:rPr spc="-335" dirty="0"/>
              <a:t> </a:t>
            </a:r>
            <a:r>
              <a:rPr spc="110" dirty="0"/>
              <a:t>an </a:t>
            </a:r>
            <a:r>
              <a:rPr spc="100" dirty="0"/>
              <a:t>Investment  </a:t>
            </a:r>
            <a:r>
              <a:rPr spc="95" dirty="0"/>
              <a:t>Problem </a:t>
            </a:r>
            <a:r>
              <a:rPr spc="-114" dirty="0"/>
              <a:t>-</a:t>
            </a:r>
            <a:r>
              <a:rPr spc="-75" dirty="0"/>
              <a:t> </a:t>
            </a:r>
            <a:r>
              <a:rPr spc="85" dirty="0"/>
              <a:t>continued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110332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42374" y="986941"/>
            <a:ext cx="4980940" cy="749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10" dirty="0">
                <a:latin typeface="Arial"/>
                <a:cs typeface="Arial"/>
              </a:rPr>
              <a:t>The steps </a:t>
            </a:r>
            <a:r>
              <a:rPr sz="1300" spc="5" dirty="0">
                <a:latin typeface="Arial"/>
                <a:cs typeface="Arial"/>
              </a:rPr>
              <a:t>in </a:t>
            </a:r>
            <a:r>
              <a:rPr sz="1300" spc="10" dirty="0">
                <a:latin typeface="Arial"/>
                <a:cs typeface="Arial"/>
              </a:rPr>
              <a:t>the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algorithm</a:t>
            </a:r>
            <a:endParaRPr sz="1300" dirty="0">
              <a:latin typeface="Arial"/>
              <a:cs typeface="Arial"/>
            </a:endParaRPr>
          </a:p>
          <a:p>
            <a:pPr marL="314325" marR="5080">
              <a:lnSpc>
                <a:spcPct val="132600"/>
              </a:lnSpc>
              <a:spcBef>
                <a:spcPts val="560"/>
              </a:spcBef>
            </a:pPr>
            <a:r>
              <a:rPr sz="1150" b="1" spc="20" dirty="0">
                <a:latin typeface="Trebuchet MS" charset="0"/>
                <a:cs typeface="Trebuchet MS" charset="0"/>
              </a:rPr>
              <a:t>Start with a year </a:t>
            </a:r>
            <a:r>
              <a:rPr sz="1150" b="1" spc="15" dirty="0">
                <a:latin typeface="Trebuchet MS" charset="0"/>
                <a:cs typeface="Trebuchet MS" charset="0"/>
              </a:rPr>
              <a:t>value </a:t>
            </a:r>
            <a:r>
              <a:rPr sz="1150" b="1" spc="20" dirty="0">
                <a:latin typeface="Trebuchet MS" charset="0"/>
                <a:cs typeface="Trebuchet MS" charset="0"/>
              </a:rPr>
              <a:t>of 0, a column for the </a:t>
            </a:r>
            <a:r>
              <a:rPr sz="1150" b="1" spc="15" dirty="0">
                <a:latin typeface="Trebuchet MS" charset="0"/>
                <a:cs typeface="Trebuchet MS" charset="0"/>
              </a:rPr>
              <a:t>interest, </a:t>
            </a:r>
            <a:r>
              <a:rPr sz="1150" b="1" spc="20" dirty="0">
                <a:latin typeface="Trebuchet MS" charset="0"/>
                <a:cs typeface="Trebuchet MS" charset="0"/>
              </a:rPr>
              <a:t>and</a:t>
            </a:r>
            <a:r>
              <a:rPr sz="1150" b="1" spc="-50" dirty="0">
                <a:latin typeface="Trebuchet MS" charset="0"/>
                <a:cs typeface="Trebuchet MS" charset="0"/>
              </a:rPr>
              <a:t> </a:t>
            </a:r>
            <a:r>
              <a:rPr sz="1150" b="1" spc="20" dirty="0">
                <a:latin typeface="Trebuchet MS" charset="0"/>
                <a:cs typeface="Trebuchet MS" charset="0"/>
              </a:rPr>
              <a:t>a  balance of</a:t>
            </a:r>
            <a:r>
              <a:rPr sz="1150" b="1" spc="-65" dirty="0">
                <a:latin typeface="Trebuchet MS" charset="0"/>
                <a:cs typeface="Trebuchet MS" charset="0"/>
              </a:rPr>
              <a:t> </a:t>
            </a:r>
            <a:r>
              <a:rPr sz="1150" b="1" spc="20" dirty="0">
                <a:latin typeface="Trebuchet MS" charset="0"/>
                <a:cs typeface="Trebuchet MS" charset="0"/>
              </a:rPr>
              <a:t>$10,000.</a:t>
            </a:r>
            <a:endParaRPr sz="1150" dirty="0">
              <a:latin typeface="Trebuchet MS" charset="0"/>
              <a:cs typeface="Trebuchet MS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57989" y="1787575"/>
            <a:ext cx="1289151" cy="4122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44484" y="2429902"/>
            <a:ext cx="4915535" cy="951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20" dirty="0">
                <a:latin typeface="Trebuchet MS" charset="0"/>
                <a:cs typeface="Trebuchet MS" charset="0"/>
              </a:rPr>
              <a:t>Repeat the </a:t>
            </a:r>
            <a:r>
              <a:rPr sz="1150" b="1" spc="15" dirty="0">
                <a:latin typeface="Trebuchet MS" charset="0"/>
                <a:cs typeface="Trebuchet MS" charset="0"/>
              </a:rPr>
              <a:t>following </a:t>
            </a:r>
            <a:r>
              <a:rPr sz="1150" b="1" spc="20" dirty="0">
                <a:latin typeface="Trebuchet MS" charset="0"/>
                <a:cs typeface="Trebuchet MS" charset="0"/>
              </a:rPr>
              <a:t>steps </a:t>
            </a:r>
            <a:r>
              <a:rPr sz="1150" b="1" spc="15" dirty="0">
                <a:latin typeface="Trebuchet MS" charset="0"/>
                <a:cs typeface="Trebuchet MS" charset="0"/>
              </a:rPr>
              <a:t>while </a:t>
            </a:r>
            <a:r>
              <a:rPr sz="1150" b="1" spc="20" dirty="0">
                <a:latin typeface="Trebuchet MS" charset="0"/>
                <a:cs typeface="Trebuchet MS" charset="0"/>
              </a:rPr>
              <a:t>the balance </a:t>
            </a:r>
            <a:r>
              <a:rPr sz="1150" b="1" spc="15" dirty="0">
                <a:latin typeface="Trebuchet MS" charset="0"/>
                <a:cs typeface="Trebuchet MS" charset="0"/>
              </a:rPr>
              <a:t>is less </a:t>
            </a:r>
            <a:r>
              <a:rPr sz="1150" b="1" spc="20" dirty="0">
                <a:latin typeface="Trebuchet MS" charset="0"/>
                <a:cs typeface="Trebuchet MS" charset="0"/>
              </a:rPr>
              <a:t>than</a:t>
            </a:r>
            <a:r>
              <a:rPr sz="1150" b="1" dirty="0">
                <a:latin typeface="Trebuchet MS" charset="0"/>
                <a:cs typeface="Trebuchet MS" charset="0"/>
              </a:rPr>
              <a:t> </a:t>
            </a:r>
            <a:r>
              <a:rPr sz="1150" b="1" spc="20" dirty="0">
                <a:latin typeface="Trebuchet MS" charset="0"/>
                <a:cs typeface="Trebuchet MS" charset="0"/>
              </a:rPr>
              <a:t>$20,000</a:t>
            </a:r>
            <a:endParaRPr sz="1150" dirty="0">
              <a:latin typeface="Trebuchet MS" charset="0"/>
              <a:cs typeface="Trebuchet MS" charset="0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284480">
              <a:lnSpc>
                <a:spcPct val="100000"/>
              </a:lnSpc>
            </a:pPr>
            <a:r>
              <a:rPr sz="1050" b="1" spc="10" dirty="0">
                <a:latin typeface="Trebuchet MS" charset="0"/>
                <a:cs typeface="Trebuchet MS" charset="0"/>
              </a:rPr>
              <a:t>Add 1 to the year</a:t>
            </a:r>
            <a:r>
              <a:rPr sz="1050" b="1" spc="-70" dirty="0">
                <a:latin typeface="Trebuchet MS" charset="0"/>
                <a:cs typeface="Trebuchet MS" charset="0"/>
              </a:rPr>
              <a:t> </a:t>
            </a:r>
            <a:r>
              <a:rPr sz="1050" b="1" spc="5" dirty="0">
                <a:latin typeface="Trebuchet MS" charset="0"/>
                <a:cs typeface="Trebuchet MS" charset="0"/>
              </a:rPr>
              <a:t>value.</a:t>
            </a:r>
            <a:endParaRPr sz="1050" dirty="0">
              <a:latin typeface="Trebuchet MS" charset="0"/>
              <a:cs typeface="Trebuchet MS" charset="0"/>
            </a:endParaRPr>
          </a:p>
          <a:p>
            <a:pPr marL="284480" marR="185420">
              <a:lnSpc>
                <a:spcPct val="145200"/>
              </a:lnSpc>
            </a:pPr>
            <a:r>
              <a:rPr sz="1050" b="1" spc="10" dirty="0">
                <a:latin typeface="Trebuchet MS" charset="0"/>
                <a:cs typeface="Trebuchet MS" charset="0"/>
              </a:rPr>
              <a:t>Compute the </a:t>
            </a:r>
            <a:r>
              <a:rPr sz="1050" b="1" spc="5" dirty="0">
                <a:latin typeface="Trebuchet MS" charset="0"/>
                <a:cs typeface="Trebuchet MS" charset="0"/>
              </a:rPr>
              <a:t>interest </a:t>
            </a:r>
            <a:r>
              <a:rPr sz="1050" b="1" spc="10" dirty="0">
                <a:latin typeface="Trebuchet MS" charset="0"/>
                <a:cs typeface="Trebuchet MS" charset="0"/>
              </a:rPr>
              <a:t>as balance x 0.05 </a:t>
            </a:r>
            <a:r>
              <a:rPr sz="1050" b="1" spc="5" dirty="0">
                <a:latin typeface="Trebuchet MS" charset="0"/>
                <a:cs typeface="Trebuchet MS" charset="0"/>
              </a:rPr>
              <a:t>(i.e., </a:t>
            </a:r>
            <a:r>
              <a:rPr sz="1050" b="1" spc="10" dirty="0">
                <a:latin typeface="Trebuchet MS" charset="0"/>
                <a:cs typeface="Trebuchet MS" charset="0"/>
              </a:rPr>
              <a:t>5 percent </a:t>
            </a:r>
            <a:r>
              <a:rPr sz="1050" b="1" spc="5" dirty="0">
                <a:latin typeface="Trebuchet MS" charset="0"/>
                <a:cs typeface="Trebuchet MS" charset="0"/>
              </a:rPr>
              <a:t>interest).  </a:t>
            </a:r>
            <a:r>
              <a:rPr sz="1050" b="1" spc="10" dirty="0">
                <a:latin typeface="Trebuchet MS" charset="0"/>
                <a:cs typeface="Trebuchet MS" charset="0"/>
              </a:rPr>
              <a:t>Add the </a:t>
            </a:r>
            <a:r>
              <a:rPr sz="1050" b="1" spc="5" dirty="0">
                <a:latin typeface="Trebuchet MS" charset="0"/>
                <a:cs typeface="Trebuchet MS" charset="0"/>
              </a:rPr>
              <a:t>interest </a:t>
            </a:r>
            <a:r>
              <a:rPr sz="1050" b="1" spc="10" dirty="0">
                <a:latin typeface="Trebuchet MS" charset="0"/>
                <a:cs typeface="Trebuchet MS" charset="0"/>
              </a:rPr>
              <a:t>to the</a:t>
            </a:r>
            <a:r>
              <a:rPr sz="1050" b="1" spc="-55" dirty="0">
                <a:latin typeface="Trebuchet MS" charset="0"/>
                <a:cs typeface="Trebuchet MS" charset="0"/>
              </a:rPr>
              <a:t> </a:t>
            </a:r>
            <a:r>
              <a:rPr sz="1050" b="1" spc="10" dirty="0">
                <a:latin typeface="Trebuchet MS" charset="0"/>
                <a:cs typeface="Trebuchet MS" charset="0"/>
              </a:rPr>
              <a:t>balance.</a:t>
            </a:r>
            <a:endParaRPr sz="1050" dirty="0">
              <a:latin typeface="Trebuchet MS" charset="0"/>
              <a:cs typeface="Trebuchet MS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157989" y="3728815"/>
            <a:ext cx="1558975" cy="9368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44484" y="4663194"/>
            <a:ext cx="3185160" cy="1769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50" b="1" spc="20" dirty="0">
                <a:latin typeface="Trebuchet MS" charset="0"/>
                <a:cs typeface="Trebuchet MS" charset="0"/>
              </a:rPr>
              <a:t>Report the </a:t>
            </a:r>
            <a:r>
              <a:rPr sz="1150" b="1" spc="15" dirty="0">
                <a:latin typeface="Trebuchet MS" charset="0"/>
                <a:cs typeface="Trebuchet MS" charset="0"/>
              </a:rPr>
              <a:t>final </a:t>
            </a:r>
            <a:r>
              <a:rPr sz="1150" b="1" spc="20" dirty="0">
                <a:latin typeface="Trebuchet MS" charset="0"/>
                <a:cs typeface="Trebuchet MS" charset="0"/>
              </a:rPr>
              <a:t>year </a:t>
            </a:r>
            <a:r>
              <a:rPr sz="1150" b="1" spc="15" dirty="0">
                <a:latin typeface="Trebuchet MS" charset="0"/>
                <a:cs typeface="Trebuchet MS" charset="0"/>
              </a:rPr>
              <a:t>value </a:t>
            </a:r>
            <a:r>
              <a:rPr sz="1150" b="1" spc="20" dirty="0">
                <a:latin typeface="Trebuchet MS" charset="0"/>
                <a:cs typeface="Trebuchet MS" charset="0"/>
              </a:rPr>
              <a:t>as the</a:t>
            </a:r>
            <a:r>
              <a:rPr sz="1150" b="1" spc="-50" dirty="0">
                <a:latin typeface="Trebuchet MS" charset="0"/>
                <a:cs typeface="Trebuchet MS" charset="0"/>
              </a:rPr>
              <a:t> </a:t>
            </a:r>
            <a:r>
              <a:rPr sz="1150" b="1" spc="20" dirty="0">
                <a:latin typeface="Trebuchet MS" charset="0"/>
                <a:cs typeface="Trebuchet MS" charset="0"/>
              </a:rPr>
              <a:t>answer.</a:t>
            </a:r>
            <a:endParaRPr sz="1150" dirty="0">
              <a:latin typeface="Trebuchet MS" charset="0"/>
              <a:cs typeface="Trebuchet M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391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05" dirty="0"/>
              <a:t>Pseudocode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83993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85521" y="1398257"/>
            <a:ext cx="60325" cy="60325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0" y="0"/>
                </a:moveTo>
                <a:lnTo>
                  <a:pt x="59954" y="0"/>
                </a:lnTo>
                <a:lnTo>
                  <a:pt x="59954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42374" y="689277"/>
            <a:ext cx="5568315" cy="8585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300"/>
              </a:lnSpc>
            </a:pPr>
            <a:r>
              <a:rPr sz="1300" b="1" spc="10" dirty="0">
                <a:latin typeface="Arial"/>
                <a:cs typeface="Arial"/>
              </a:rPr>
              <a:t>Pseudocode: </a:t>
            </a:r>
            <a:r>
              <a:rPr sz="1300" spc="10" dirty="0">
                <a:latin typeface="Arial"/>
                <a:cs typeface="Arial"/>
              </a:rPr>
              <a:t>An </a:t>
            </a:r>
            <a:r>
              <a:rPr sz="1300" spc="5" dirty="0">
                <a:latin typeface="Arial"/>
                <a:cs typeface="Arial"/>
              </a:rPr>
              <a:t>informal description of of </a:t>
            </a:r>
            <a:r>
              <a:rPr sz="1300" spc="10" dirty="0">
                <a:latin typeface="Arial"/>
                <a:cs typeface="Arial"/>
              </a:rPr>
              <a:t>a sequence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steps </a:t>
            </a:r>
            <a:r>
              <a:rPr sz="1300" spc="5" dirty="0">
                <a:latin typeface="Arial"/>
                <a:cs typeface="Arial"/>
              </a:rPr>
              <a:t>for solving  </a:t>
            </a:r>
            <a:r>
              <a:rPr sz="1300" spc="10" dirty="0">
                <a:latin typeface="Arial"/>
                <a:cs typeface="Arial"/>
              </a:rPr>
              <a:t>a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problem</a:t>
            </a:r>
            <a:endParaRPr sz="1300">
              <a:latin typeface="Arial"/>
              <a:cs typeface="Arial"/>
            </a:endParaRPr>
          </a:p>
          <a:p>
            <a:pPr marL="314325">
              <a:lnSpc>
                <a:spcPct val="100000"/>
              </a:lnSpc>
              <a:spcBef>
                <a:spcPts val="1080"/>
              </a:spcBef>
            </a:pPr>
            <a:r>
              <a:rPr sz="1550" spc="15" dirty="0">
                <a:latin typeface="Arial"/>
                <a:cs typeface="Arial"/>
              </a:rPr>
              <a:t>Describe </a:t>
            </a:r>
            <a:r>
              <a:rPr sz="1550" spc="20" dirty="0">
                <a:latin typeface="Arial"/>
                <a:cs typeface="Arial"/>
              </a:rPr>
              <a:t>how a </a:t>
            </a:r>
            <a:r>
              <a:rPr sz="1550" spc="15" dirty="0">
                <a:latin typeface="Arial"/>
                <a:cs typeface="Arial"/>
              </a:rPr>
              <a:t>value </a:t>
            </a:r>
            <a:r>
              <a:rPr sz="1550" spc="10" dirty="0">
                <a:latin typeface="Arial"/>
                <a:cs typeface="Arial"/>
              </a:rPr>
              <a:t>is </a:t>
            </a:r>
            <a:r>
              <a:rPr sz="1550" spc="15" dirty="0">
                <a:latin typeface="Arial"/>
                <a:cs typeface="Arial"/>
              </a:rPr>
              <a:t>set or</a:t>
            </a:r>
            <a:r>
              <a:rPr sz="1550" spc="-45" dirty="0">
                <a:latin typeface="Arial"/>
                <a:cs typeface="Arial"/>
              </a:rPr>
              <a:t> </a:t>
            </a:r>
            <a:r>
              <a:rPr sz="1550" spc="15" dirty="0">
                <a:latin typeface="Arial"/>
                <a:cs typeface="Arial"/>
              </a:rPr>
              <a:t>changed:</a:t>
            </a:r>
            <a:endParaRPr sz="15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61636" y="1623086"/>
            <a:ext cx="4871720" cy="486030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62230" rIns="0" bIns="0" rtlCol="0">
            <a:spAutoFit/>
          </a:bodyPr>
          <a:lstStyle/>
          <a:p>
            <a:pPr marL="59690" marR="2347595">
              <a:lnSpc>
                <a:spcPts val="1120"/>
              </a:lnSpc>
              <a:spcBef>
                <a:spcPts val="490"/>
              </a:spcBef>
            </a:pPr>
            <a:r>
              <a:rPr sz="950" dirty="0">
                <a:latin typeface="Trebuchet MS" charset="0"/>
                <a:cs typeface="Trebuchet MS" charset="0"/>
              </a:rPr>
              <a:t>total cost = purchase price + operating</a:t>
            </a:r>
            <a:r>
              <a:rPr sz="950" spc="-7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cost  Multiply the balance value by</a:t>
            </a:r>
            <a:r>
              <a:rPr sz="950" spc="-8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1.05.</a:t>
            </a:r>
          </a:p>
          <a:p>
            <a:pPr marL="59690">
              <a:lnSpc>
                <a:spcPts val="1085"/>
              </a:lnSpc>
            </a:pPr>
            <a:r>
              <a:rPr sz="950" dirty="0">
                <a:latin typeface="Trebuchet MS" charset="0"/>
                <a:cs typeface="Trebuchet MS" charset="0"/>
              </a:rPr>
              <a:t>Remove the first and last character from the</a:t>
            </a:r>
            <a:r>
              <a:rPr sz="950" spc="-7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word.</a:t>
            </a:r>
          </a:p>
        </p:txBody>
      </p:sp>
      <p:sp>
        <p:nvSpPr>
          <p:cNvPr id="8" name="object 8"/>
          <p:cNvSpPr/>
          <p:nvPr/>
        </p:nvSpPr>
        <p:spPr>
          <a:xfrm>
            <a:off x="985521" y="2357524"/>
            <a:ext cx="60325" cy="60325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0" y="0"/>
                </a:moveTo>
                <a:lnTo>
                  <a:pt x="59954" y="0"/>
                </a:lnTo>
                <a:lnTo>
                  <a:pt x="59954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44484" y="2250610"/>
            <a:ext cx="314960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spc="15" dirty="0">
                <a:latin typeface="Arial"/>
                <a:cs typeface="Arial"/>
              </a:rPr>
              <a:t>Describe decisions </a:t>
            </a:r>
            <a:r>
              <a:rPr sz="1550" spc="20" dirty="0">
                <a:latin typeface="Arial"/>
                <a:cs typeface="Arial"/>
              </a:rPr>
              <a:t>and</a:t>
            </a:r>
            <a:r>
              <a:rPr sz="1550" spc="-5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repetitions:</a:t>
            </a:r>
            <a:endParaRPr sz="15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61636" y="2582352"/>
            <a:ext cx="4871720" cy="478976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59690">
              <a:lnSpc>
                <a:spcPts val="1130"/>
              </a:lnSpc>
              <a:spcBef>
                <a:spcPts val="434"/>
              </a:spcBef>
            </a:pPr>
            <a:r>
              <a:rPr sz="950" dirty="0">
                <a:latin typeface="Trebuchet MS" charset="0"/>
                <a:cs typeface="Trebuchet MS" charset="0"/>
              </a:rPr>
              <a:t>If total cost 1 &lt; total cost</a:t>
            </a:r>
            <a:r>
              <a:rPr sz="950" spc="-90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2s</a:t>
            </a:r>
          </a:p>
          <a:p>
            <a:pPr marL="59690" marR="2590800">
              <a:lnSpc>
                <a:spcPts val="1120"/>
              </a:lnSpc>
              <a:spcBef>
                <a:spcPts val="45"/>
              </a:spcBef>
            </a:pPr>
            <a:r>
              <a:rPr sz="950" dirty="0">
                <a:latin typeface="Trebuchet MS" charset="0"/>
                <a:cs typeface="Trebuchet MS" charset="0"/>
              </a:rPr>
              <a:t>While the balance is less than</a:t>
            </a:r>
            <a:r>
              <a:rPr sz="950" spc="-80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$20,000  For each picture in the</a:t>
            </a:r>
            <a:r>
              <a:rPr sz="950" spc="-8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sequence</a:t>
            </a:r>
          </a:p>
        </p:txBody>
      </p:sp>
      <p:sp>
        <p:nvSpPr>
          <p:cNvPr id="11" name="object 11"/>
          <p:cNvSpPr/>
          <p:nvPr/>
        </p:nvSpPr>
        <p:spPr>
          <a:xfrm>
            <a:off x="985521" y="3324285"/>
            <a:ext cx="60325" cy="60325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0" y="0"/>
                </a:moveTo>
                <a:lnTo>
                  <a:pt x="59954" y="0"/>
                </a:lnTo>
                <a:lnTo>
                  <a:pt x="59954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144484" y="3176268"/>
            <a:ext cx="4941570" cy="574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400"/>
              </a:lnSpc>
            </a:pPr>
            <a:r>
              <a:rPr sz="1550" spc="20" dirty="0">
                <a:latin typeface="Arial"/>
                <a:cs typeface="Arial"/>
              </a:rPr>
              <a:t>Use </a:t>
            </a:r>
            <a:r>
              <a:rPr sz="1550" spc="15" dirty="0">
                <a:latin typeface="Arial"/>
                <a:cs typeface="Arial"/>
              </a:rPr>
              <a:t>indentation to indicate which statements should</a:t>
            </a:r>
            <a:r>
              <a:rPr sz="1550" spc="-45" dirty="0">
                <a:latin typeface="Arial"/>
                <a:cs typeface="Arial"/>
              </a:rPr>
              <a:t> </a:t>
            </a:r>
            <a:r>
              <a:rPr sz="1550" spc="20" dirty="0">
                <a:latin typeface="Arial"/>
                <a:cs typeface="Arial"/>
              </a:rPr>
              <a:t>be  </a:t>
            </a:r>
            <a:r>
              <a:rPr sz="1550" spc="15" dirty="0">
                <a:latin typeface="Arial"/>
                <a:cs typeface="Arial"/>
              </a:rPr>
              <a:t>selected or</a:t>
            </a:r>
            <a:r>
              <a:rPr sz="1550" spc="-60" dirty="0">
                <a:latin typeface="Arial"/>
                <a:cs typeface="Arial"/>
              </a:rPr>
              <a:t> </a:t>
            </a:r>
            <a:r>
              <a:rPr sz="1550" spc="15" dirty="0">
                <a:latin typeface="Arial"/>
                <a:cs typeface="Arial"/>
              </a:rPr>
              <a:t>repeated</a:t>
            </a:r>
            <a:endParaRPr sz="15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61636" y="3826401"/>
            <a:ext cx="4871720" cy="478976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59690">
              <a:lnSpc>
                <a:spcPts val="1130"/>
              </a:lnSpc>
              <a:spcBef>
                <a:spcPts val="434"/>
              </a:spcBef>
            </a:pPr>
            <a:r>
              <a:rPr sz="950" dirty="0">
                <a:latin typeface="Trebuchet MS" charset="0"/>
                <a:cs typeface="Trebuchet MS" charset="0"/>
              </a:rPr>
              <a:t>For each</a:t>
            </a:r>
            <a:r>
              <a:rPr sz="950" spc="-9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car</a:t>
            </a:r>
          </a:p>
          <a:p>
            <a:pPr marL="240029">
              <a:lnSpc>
                <a:spcPts val="1120"/>
              </a:lnSpc>
            </a:pPr>
            <a:r>
              <a:rPr sz="950" dirty="0">
                <a:latin typeface="Trebuchet MS" charset="0"/>
                <a:cs typeface="Trebuchet MS" charset="0"/>
              </a:rPr>
              <a:t>operating cost = 10 x annual fuel</a:t>
            </a:r>
            <a:r>
              <a:rPr sz="950" spc="-8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cost</a:t>
            </a:r>
          </a:p>
          <a:p>
            <a:pPr marL="240029">
              <a:lnSpc>
                <a:spcPts val="1130"/>
              </a:lnSpc>
            </a:pPr>
            <a:r>
              <a:rPr sz="950" dirty="0">
                <a:latin typeface="Trebuchet MS" charset="0"/>
                <a:cs typeface="Trebuchet MS" charset="0"/>
              </a:rPr>
              <a:t>total cost = purchase price + operating</a:t>
            </a:r>
            <a:r>
              <a:rPr sz="950" spc="-80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cost</a:t>
            </a:r>
          </a:p>
        </p:txBody>
      </p:sp>
      <p:sp>
        <p:nvSpPr>
          <p:cNvPr id="14" name="object 14"/>
          <p:cNvSpPr/>
          <p:nvPr/>
        </p:nvSpPr>
        <p:spPr>
          <a:xfrm>
            <a:off x="985521" y="4560839"/>
            <a:ext cx="60325" cy="60325"/>
          </a:xfrm>
          <a:custGeom>
            <a:avLst/>
            <a:gdLst/>
            <a:ahLst/>
            <a:cxnLst/>
            <a:rect l="l" t="t" r="r" b="b"/>
            <a:pathLst>
              <a:path w="60325" h="60325">
                <a:moveTo>
                  <a:pt x="0" y="0"/>
                </a:moveTo>
                <a:lnTo>
                  <a:pt x="59954" y="0"/>
                </a:lnTo>
                <a:lnTo>
                  <a:pt x="59954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44484" y="4453925"/>
            <a:ext cx="1436370" cy="255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50" spc="15" dirty="0">
                <a:latin typeface="Arial"/>
                <a:cs typeface="Arial"/>
              </a:rPr>
              <a:t>Indicate</a:t>
            </a:r>
            <a:r>
              <a:rPr sz="1550" spc="-50" dirty="0">
                <a:latin typeface="Arial"/>
                <a:cs typeface="Arial"/>
              </a:rPr>
              <a:t> </a:t>
            </a:r>
            <a:r>
              <a:rPr sz="1550" spc="10" dirty="0">
                <a:latin typeface="Arial"/>
                <a:cs typeface="Arial"/>
              </a:rPr>
              <a:t>results:</a:t>
            </a:r>
            <a:endParaRPr sz="15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61636" y="4785667"/>
            <a:ext cx="4871720" cy="337912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59690">
              <a:lnSpc>
                <a:spcPts val="1130"/>
              </a:lnSpc>
              <a:spcBef>
                <a:spcPts val="434"/>
              </a:spcBef>
            </a:pPr>
            <a:r>
              <a:rPr sz="950" dirty="0">
                <a:latin typeface="Trebuchet MS" charset="0"/>
                <a:cs typeface="Trebuchet MS" charset="0"/>
              </a:rPr>
              <a:t>Choose</a:t>
            </a:r>
            <a:r>
              <a:rPr sz="950" spc="-95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car1.</a:t>
            </a:r>
          </a:p>
          <a:p>
            <a:pPr marL="59690">
              <a:lnSpc>
                <a:spcPts val="1130"/>
              </a:lnSpc>
            </a:pPr>
            <a:r>
              <a:rPr sz="950" dirty="0">
                <a:latin typeface="Trebuchet MS" charset="0"/>
                <a:cs typeface="Trebuchet MS" charset="0"/>
              </a:rPr>
              <a:t>Report the final year value as the</a:t>
            </a:r>
            <a:r>
              <a:rPr sz="950" spc="-80" dirty="0">
                <a:latin typeface="Trebuchet MS" charset="0"/>
                <a:cs typeface="Trebuchet MS" charset="0"/>
              </a:rPr>
              <a:t> </a:t>
            </a:r>
            <a:r>
              <a:rPr sz="950" dirty="0">
                <a:latin typeface="Trebuchet MS" charset="0"/>
                <a:cs typeface="Trebuchet MS" charset="0"/>
              </a:rPr>
              <a:t>answer.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282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95" dirty="0"/>
              <a:t>From </a:t>
            </a:r>
            <a:r>
              <a:rPr spc="120" dirty="0"/>
              <a:t>Algorithm </a:t>
            </a:r>
            <a:r>
              <a:rPr spc="75" dirty="0"/>
              <a:t>to</a:t>
            </a:r>
            <a:r>
              <a:rPr spc="-160" dirty="0"/>
              <a:t> </a:t>
            </a:r>
            <a:r>
              <a:rPr spc="140" dirty="0"/>
              <a:t>Programs</a:t>
            </a:r>
          </a:p>
        </p:txBody>
      </p:sp>
      <p:pic>
        <p:nvPicPr>
          <p:cNvPr id="5" name="Picture 4" descr="horstmann_6e_fig_01_08"/>
          <p:cNvPicPr>
            <a:picLocks noGrp="1" noChangeAspect="1"/>
          </p:cNvPicPr>
          <p:nvPr isPhoto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1047750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173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30428" y="731909"/>
            <a:ext cx="5358130" cy="701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Suppose the interest rate was 20 percent. How long would it take for the investment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  double?</a:t>
            </a: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4460">
              <a:lnSpc>
                <a:spcPct val="100000"/>
              </a:lnSpc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4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years: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865" y="1500998"/>
            <a:ext cx="5493385" cy="647613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46990">
              <a:lnSpc>
                <a:spcPts val="950"/>
              </a:lnSpc>
              <a:spcBef>
                <a:spcPts val="350"/>
              </a:spcBef>
            </a:pPr>
            <a:r>
              <a:rPr sz="800" spc="-5" dirty="0">
                <a:latin typeface="Courier" charset="0"/>
                <a:cs typeface="Courier" charset="0"/>
              </a:rPr>
              <a:t>0</a:t>
            </a:r>
            <a:r>
              <a:rPr sz="800" spc="-10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10,000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44"/>
              </a:lnSpc>
            </a:pPr>
            <a:r>
              <a:rPr sz="800" spc="-5" dirty="0">
                <a:latin typeface="Courier" charset="0"/>
                <a:cs typeface="Courier" charset="0"/>
              </a:rPr>
              <a:t>1</a:t>
            </a:r>
            <a:r>
              <a:rPr sz="800" spc="-10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12,000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44"/>
              </a:lnSpc>
            </a:pPr>
            <a:r>
              <a:rPr sz="800" spc="-5" dirty="0">
                <a:latin typeface="Courier" charset="0"/>
                <a:cs typeface="Courier" charset="0"/>
              </a:rPr>
              <a:t>2</a:t>
            </a:r>
            <a:r>
              <a:rPr sz="800" spc="-10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14,400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44"/>
              </a:lnSpc>
            </a:pPr>
            <a:r>
              <a:rPr sz="800" spc="-5" dirty="0">
                <a:latin typeface="Courier" charset="0"/>
                <a:cs typeface="Courier" charset="0"/>
              </a:rPr>
              <a:t>3</a:t>
            </a:r>
            <a:r>
              <a:rPr sz="800" spc="-10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17,280</a:t>
            </a:r>
            <a:endParaRPr sz="800" dirty="0">
              <a:latin typeface="Courier" charset="0"/>
              <a:cs typeface="Courier" charset="0"/>
            </a:endParaRPr>
          </a:p>
          <a:p>
            <a:pPr marL="46990">
              <a:lnSpc>
                <a:spcPts val="950"/>
              </a:lnSpc>
            </a:pPr>
            <a:r>
              <a:rPr sz="800" spc="-5" dirty="0">
                <a:latin typeface="Courier" charset="0"/>
                <a:cs typeface="Courier" charset="0"/>
              </a:rPr>
              <a:t>4</a:t>
            </a:r>
            <a:r>
              <a:rPr sz="800" spc="-100" dirty="0">
                <a:latin typeface="Courier" charset="0"/>
                <a:cs typeface="Courier" charset="0"/>
              </a:rPr>
              <a:t> </a:t>
            </a:r>
            <a:r>
              <a:rPr sz="800" spc="-5" dirty="0">
                <a:latin typeface="Courier" charset="0"/>
                <a:cs typeface="Courier" charset="0"/>
              </a:rPr>
              <a:t>20,736</a:t>
            </a:r>
            <a:endParaRPr sz="800" dirty="0">
              <a:latin typeface="Courier" charset="0"/>
              <a:cs typeface="Courier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1186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08882"/>
            <a:ext cx="5995670" cy="2004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Suppose your cell phone carrier charges you $29.95 for up to 300 minutes of calls, and $0.45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for  each additional minute, plus 12.5 percent taxes and fees. Give an algorithm to compute the  monthly charge for a given number of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minutes.</a:t>
            </a:r>
          </a:p>
          <a:p>
            <a:pPr marL="264160">
              <a:lnSpc>
                <a:spcPct val="100000"/>
              </a:lnSpc>
              <a:spcBef>
                <a:spcPts val="740"/>
              </a:spcBef>
            </a:pPr>
            <a:r>
              <a:rPr sz="1300" b="1" spc="10" dirty="0">
                <a:latin typeface="Arial"/>
                <a:cs typeface="Arial"/>
              </a:rPr>
              <a:t>Answer: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431800">
              <a:lnSpc>
                <a:spcPct val="100000"/>
              </a:lnSpc>
            </a:pP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the number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minutes </a:t>
            </a:r>
            <a:r>
              <a:rPr sz="1300" spc="5" dirty="0">
                <a:latin typeface="Arial"/>
                <a:cs typeface="Arial"/>
              </a:rPr>
              <a:t>at </a:t>
            </a:r>
            <a:r>
              <a:rPr sz="1300" spc="10" dirty="0">
                <a:latin typeface="Arial"/>
                <a:cs typeface="Arial"/>
              </a:rPr>
              <a:t>most</a:t>
            </a:r>
            <a:r>
              <a:rPr sz="1300" spc="-5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300?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431800">
              <a:lnSpc>
                <a:spcPct val="100000"/>
              </a:lnSpc>
            </a:pPr>
            <a:r>
              <a:rPr sz="1300" spc="5" dirty="0">
                <a:latin typeface="Arial"/>
                <a:cs typeface="Arial"/>
              </a:rPr>
              <a:t>a. If so, </a:t>
            </a:r>
            <a:r>
              <a:rPr sz="1300" spc="10" dirty="0">
                <a:latin typeface="Arial"/>
                <a:cs typeface="Arial"/>
              </a:rPr>
              <a:t>the answer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$29.95 × 1.125 =</a:t>
            </a:r>
            <a:r>
              <a:rPr sz="1300" spc="-6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$33.70.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431800">
              <a:lnSpc>
                <a:spcPct val="100000"/>
              </a:lnSpc>
            </a:pPr>
            <a:r>
              <a:rPr sz="1300" spc="5" dirty="0">
                <a:latin typeface="Arial"/>
                <a:cs typeface="Arial"/>
              </a:rPr>
              <a:t>b. If</a:t>
            </a:r>
            <a:r>
              <a:rPr sz="1300" spc="-7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not,</a:t>
            </a:r>
            <a:endParaRPr sz="13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26739" y="2894387"/>
            <a:ext cx="5260975" cy="1948814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27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438150" indent="-186690">
              <a:lnSpc>
                <a:spcPct val="100000"/>
              </a:lnSpc>
              <a:buAutoNum type="arabicPeriod"/>
              <a:tabLst>
                <a:tab pos="438784" algn="l"/>
              </a:tabLst>
            </a:pPr>
            <a:r>
              <a:rPr sz="1300" i="1" spc="10" dirty="0">
                <a:latin typeface="Arial"/>
                <a:cs typeface="Arial"/>
              </a:rPr>
              <a:t>Compute the </a:t>
            </a:r>
            <a:r>
              <a:rPr sz="1300" i="1" spc="5" dirty="0">
                <a:latin typeface="Arial"/>
                <a:cs typeface="Arial"/>
              </a:rPr>
              <a:t>difference: </a:t>
            </a:r>
            <a:r>
              <a:rPr sz="1300" i="1" spc="10" dirty="0">
                <a:latin typeface="Arial"/>
                <a:cs typeface="Arial"/>
              </a:rPr>
              <a:t>(number </a:t>
            </a:r>
            <a:r>
              <a:rPr sz="1300" i="1" spc="5" dirty="0">
                <a:latin typeface="Arial"/>
                <a:cs typeface="Arial"/>
              </a:rPr>
              <a:t>of </a:t>
            </a:r>
            <a:r>
              <a:rPr sz="1300" i="1" spc="10" dirty="0">
                <a:latin typeface="Arial"/>
                <a:cs typeface="Arial"/>
              </a:rPr>
              <a:t>minutes) –</a:t>
            </a:r>
            <a:r>
              <a:rPr sz="1300" i="1" spc="-25" dirty="0">
                <a:latin typeface="Arial"/>
                <a:cs typeface="Arial"/>
              </a:rPr>
              <a:t> </a:t>
            </a:r>
            <a:r>
              <a:rPr sz="1300" i="1" spc="10" dirty="0">
                <a:latin typeface="Arial"/>
                <a:cs typeface="Arial"/>
              </a:rPr>
              <a:t>300.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AutoNum type="arabicPeriod"/>
            </a:pPr>
            <a:endParaRPr sz="1350" dirty="0">
              <a:latin typeface="Times New Roman"/>
              <a:cs typeface="Times New Roman"/>
            </a:endParaRPr>
          </a:p>
          <a:p>
            <a:pPr marL="438150" indent="-186690">
              <a:lnSpc>
                <a:spcPct val="100000"/>
              </a:lnSpc>
              <a:buAutoNum type="arabicPeriod"/>
              <a:tabLst>
                <a:tab pos="438784" algn="l"/>
              </a:tabLst>
            </a:pPr>
            <a:r>
              <a:rPr sz="1300" i="1" spc="5" dirty="0">
                <a:latin typeface="Arial"/>
                <a:cs typeface="Arial"/>
              </a:rPr>
              <a:t>Multiply that difference </a:t>
            </a:r>
            <a:r>
              <a:rPr sz="1300" i="1" spc="10" dirty="0">
                <a:latin typeface="Arial"/>
                <a:cs typeface="Arial"/>
              </a:rPr>
              <a:t>by</a:t>
            </a:r>
            <a:r>
              <a:rPr sz="1300" i="1" spc="25" dirty="0">
                <a:latin typeface="Arial"/>
                <a:cs typeface="Arial"/>
              </a:rPr>
              <a:t> </a:t>
            </a:r>
            <a:r>
              <a:rPr sz="1300" i="1" spc="5" dirty="0">
                <a:latin typeface="Arial"/>
                <a:cs typeface="Arial"/>
              </a:rPr>
              <a:t>0.45.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251460">
              <a:lnSpc>
                <a:spcPct val="100000"/>
              </a:lnSpc>
            </a:pPr>
            <a:r>
              <a:rPr sz="1300" i="1" spc="5" dirty="0">
                <a:latin typeface="Arial"/>
                <a:cs typeface="Arial"/>
              </a:rPr>
              <a:t>3. </a:t>
            </a:r>
            <a:r>
              <a:rPr sz="1300" i="1" spc="10" dirty="0">
                <a:latin typeface="Arial"/>
                <a:cs typeface="Arial"/>
              </a:rPr>
              <a:t>Add</a:t>
            </a:r>
            <a:r>
              <a:rPr sz="1300" i="1" spc="-80" dirty="0">
                <a:latin typeface="Arial"/>
                <a:cs typeface="Arial"/>
              </a:rPr>
              <a:t> </a:t>
            </a:r>
            <a:r>
              <a:rPr sz="1300" i="1" spc="10" dirty="0">
                <a:latin typeface="Arial"/>
                <a:cs typeface="Arial"/>
              </a:rPr>
              <a:t>$29.95.</a:t>
            </a:r>
            <a:endParaRPr sz="13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50" dirty="0">
              <a:latin typeface="Times New Roman"/>
              <a:cs typeface="Times New Roman"/>
            </a:endParaRPr>
          </a:p>
          <a:p>
            <a:pPr marL="251460">
              <a:lnSpc>
                <a:spcPct val="100000"/>
              </a:lnSpc>
            </a:pPr>
            <a:r>
              <a:rPr sz="1300" i="1" spc="5" dirty="0">
                <a:latin typeface="Arial"/>
                <a:cs typeface="Arial"/>
              </a:rPr>
              <a:t>4. Multiply </a:t>
            </a:r>
            <a:r>
              <a:rPr sz="1300" i="1" spc="10" dirty="0">
                <a:latin typeface="Arial"/>
                <a:cs typeface="Arial"/>
              </a:rPr>
              <a:t>the </a:t>
            </a:r>
            <a:r>
              <a:rPr sz="1300" i="1" spc="5" dirty="0">
                <a:latin typeface="Arial"/>
                <a:cs typeface="Arial"/>
              </a:rPr>
              <a:t>total </a:t>
            </a:r>
            <a:r>
              <a:rPr sz="1300" i="1" spc="10" dirty="0">
                <a:latin typeface="Arial"/>
                <a:cs typeface="Arial"/>
              </a:rPr>
              <a:t>by 1.125. That </a:t>
            </a:r>
            <a:r>
              <a:rPr sz="1300" i="1" spc="5" dirty="0">
                <a:latin typeface="Arial"/>
                <a:cs typeface="Arial"/>
              </a:rPr>
              <a:t>is </a:t>
            </a:r>
            <a:r>
              <a:rPr sz="1300" i="1" spc="10" dirty="0">
                <a:latin typeface="Arial"/>
                <a:cs typeface="Arial"/>
              </a:rPr>
              <a:t>the</a:t>
            </a:r>
            <a:r>
              <a:rPr sz="1300" i="1" spc="-40" dirty="0">
                <a:latin typeface="Arial"/>
                <a:cs typeface="Arial"/>
              </a:rPr>
              <a:t> </a:t>
            </a:r>
            <a:r>
              <a:rPr sz="1300" i="1" spc="10" dirty="0">
                <a:latin typeface="Arial"/>
                <a:cs typeface="Arial"/>
              </a:rPr>
              <a:t>answer.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40096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07792"/>
            <a:ext cx="5661660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Consider the following pseudocode for finding the most attractive photo from a sequence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of  photos: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497" y="1087178"/>
            <a:ext cx="5935980" cy="648254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43180" marR="3983354">
              <a:lnSpc>
                <a:spcPts val="770"/>
              </a:lnSpc>
              <a:spcBef>
                <a:spcPts val="355"/>
              </a:spcBef>
            </a:pPr>
            <a:r>
              <a:rPr sz="650" spc="5" dirty="0">
                <a:latin typeface="Trebuchet MS" charset="0"/>
                <a:cs typeface="Trebuchet MS" charset="0"/>
              </a:rPr>
              <a:t>Pick the </a:t>
            </a:r>
            <a:r>
              <a:rPr sz="650" dirty="0">
                <a:latin typeface="Trebuchet MS" charset="0"/>
                <a:cs typeface="Trebuchet MS" charset="0"/>
              </a:rPr>
              <a:t>first </a:t>
            </a:r>
            <a:r>
              <a:rPr sz="650" spc="5" dirty="0">
                <a:latin typeface="Trebuchet MS" charset="0"/>
                <a:cs typeface="Trebuchet MS" charset="0"/>
              </a:rPr>
              <a:t>photo and </a:t>
            </a:r>
            <a:r>
              <a:rPr sz="650" dirty="0">
                <a:latin typeface="Trebuchet MS" charset="0"/>
                <a:cs typeface="Trebuchet MS" charset="0"/>
              </a:rPr>
              <a:t>call it </a:t>
            </a:r>
            <a:r>
              <a:rPr sz="650" spc="5" dirty="0">
                <a:latin typeface="Trebuchet MS" charset="0"/>
                <a:cs typeface="Trebuchet MS" charset="0"/>
              </a:rPr>
              <a:t>"the best so </a:t>
            </a:r>
            <a:r>
              <a:rPr sz="650" dirty="0">
                <a:latin typeface="Trebuchet MS" charset="0"/>
                <a:cs typeface="Trebuchet MS" charset="0"/>
              </a:rPr>
              <a:t>far".  </a:t>
            </a:r>
            <a:r>
              <a:rPr sz="650" spc="5" dirty="0">
                <a:latin typeface="Trebuchet MS" charset="0"/>
                <a:cs typeface="Trebuchet MS" charset="0"/>
              </a:rPr>
              <a:t>For each photo </a:t>
            </a:r>
            <a:r>
              <a:rPr sz="650" dirty="0">
                <a:latin typeface="Trebuchet MS" charset="0"/>
                <a:cs typeface="Trebuchet MS" charset="0"/>
              </a:rPr>
              <a:t>in </a:t>
            </a:r>
            <a:r>
              <a:rPr sz="650" spc="5" dirty="0">
                <a:latin typeface="Trebuchet MS" charset="0"/>
                <a:cs typeface="Trebuchet MS" charset="0"/>
              </a:rPr>
              <a:t>the</a:t>
            </a:r>
            <a:r>
              <a:rPr sz="650" spc="-90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sequence</a:t>
            </a:r>
            <a:endParaRPr sz="650" dirty="0">
              <a:latin typeface="Trebuchet MS" charset="0"/>
              <a:cs typeface="Trebuchet MS" charset="0"/>
            </a:endParaRPr>
          </a:p>
          <a:p>
            <a:pPr marL="118110">
              <a:lnSpc>
                <a:spcPts val="735"/>
              </a:lnSpc>
            </a:pPr>
            <a:r>
              <a:rPr sz="650" spc="5" dirty="0">
                <a:latin typeface="Trebuchet MS" charset="0"/>
                <a:cs typeface="Trebuchet MS" charset="0"/>
              </a:rPr>
              <a:t>If </a:t>
            </a:r>
            <a:r>
              <a:rPr sz="650" dirty="0">
                <a:latin typeface="Trebuchet MS" charset="0"/>
                <a:cs typeface="Trebuchet MS" charset="0"/>
              </a:rPr>
              <a:t>it is </a:t>
            </a:r>
            <a:r>
              <a:rPr sz="650" spc="5" dirty="0">
                <a:latin typeface="Trebuchet MS" charset="0"/>
                <a:cs typeface="Trebuchet MS" charset="0"/>
              </a:rPr>
              <a:t>more attractive than the "best so</a:t>
            </a:r>
            <a:r>
              <a:rPr sz="650" spc="-95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far"</a:t>
            </a:r>
            <a:endParaRPr sz="650" dirty="0">
              <a:latin typeface="Trebuchet MS" charset="0"/>
              <a:cs typeface="Trebuchet MS" charset="0"/>
            </a:endParaRPr>
          </a:p>
          <a:p>
            <a:pPr marL="193675">
              <a:lnSpc>
                <a:spcPts val="765"/>
              </a:lnSpc>
            </a:pPr>
            <a:r>
              <a:rPr sz="650" spc="5" dirty="0">
                <a:latin typeface="Trebuchet MS" charset="0"/>
                <a:cs typeface="Trebuchet MS" charset="0"/>
              </a:rPr>
              <a:t>Discard "the best so</a:t>
            </a:r>
            <a:r>
              <a:rPr sz="650" spc="-85" dirty="0">
                <a:latin typeface="Trebuchet MS" charset="0"/>
                <a:cs typeface="Trebuchet MS" charset="0"/>
              </a:rPr>
              <a:t> </a:t>
            </a:r>
            <a:r>
              <a:rPr sz="650" dirty="0">
                <a:latin typeface="Trebuchet MS" charset="0"/>
                <a:cs typeface="Trebuchet MS" charset="0"/>
              </a:rPr>
              <a:t>far".</a:t>
            </a:r>
          </a:p>
          <a:p>
            <a:pPr marL="193675">
              <a:lnSpc>
                <a:spcPts val="765"/>
              </a:lnSpc>
            </a:pPr>
            <a:r>
              <a:rPr sz="650" dirty="0">
                <a:latin typeface="Trebuchet MS" charset="0"/>
                <a:cs typeface="Trebuchet MS" charset="0"/>
              </a:rPr>
              <a:t>Call </a:t>
            </a:r>
            <a:r>
              <a:rPr sz="650" spc="5" dirty="0">
                <a:latin typeface="Trebuchet MS" charset="0"/>
                <a:cs typeface="Trebuchet MS" charset="0"/>
              </a:rPr>
              <a:t>this photo "the best so</a:t>
            </a:r>
            <a:r>
              <a:rPr sz="650" spc="-70" dirty="0">
                <a:latin typeface="Trebuchet MS" charset="0"/>
                <a:cs typeface="Trebuchet MS" charset="0"/>
              </a:rPr>
              <a:t> </a:t>
            </a:r>
            <a:r>
              <a:rPr sz="650" dirty="0">
                <a:latin typeface="Trebuchet MS" charset="0"/>
                <a:cs typeface="Trebuchet MS" charset="0"/>
              </a:rPr>
              <a:t>far".</a:t>
            </a:r>
          </a:p>
          <a:p>
            <a:pPr marL="43180">
              <a:lnSpc>
                <a:spcPts val="775"/>
              </a:lnSpc>
            </a:pPr>
            <a:r>
              <a:rPr sz="650" spc="5" dirty="0">
                <a:latin typeface="Trebuchet MS" charset="0"/>
                <a:cs typeface="Trebuchet MS" charset="0"/>
              </a:rPr>
              <a:t>The photo called "the best so far" </a:t>
            </a:r>
            <a:r>
              <a:rPr sz="650" dirty="0">
                <a:latin typeface="Trebuchet MS" charset="0"/>
                <a:cs typeface="Trebuchet MS" charset="0"/>
              </a:rPr>
              <a:t>is </a:t>
            </a:r>
            <a:r>
              <a:rPr sz="650" spc="5" dirty="0">
                <a:latin typeface="Trebuchet MS" charset="0"/>
                <a:cs typeface="Trebuchet MS" charset="0"/>
              </a:rPr>
              <a:t>the most attractive photo </a:t>
            </a:r>
            <a:r>
              <a:rPr sz="650" dirty="0">
                <a:latin typeface="Trebuchet MS" charset="0"/>
                <a:cs typeface="Trebuchet MS" charset="0"/>
              </a:rPr>
              <a:t>in </a:t>
            </a:r>
            <a:r>
              <a:rPr sz="650" spc="5" dirty="0">
                <a:latin typeface="Trebuchet MS" charset="0"/>
                <a:cs typeface="Trebuchet MS" charset="0"/>
              </a:rPr>
              <a:t>the</a:t>
            </a:r>
            <a:r>
              <a:rPr sz="650" spc="-105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sequence.</a:t>
            </a:r>
            <a:endParaRPr sz="650" dirty="0">
              <a:latin typeface="Trebuchet MS" charset="0"/>
              <a:cs typeface="Trebuchet MS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0613" y="1794335"/>
            <a:ext cx="5767705" cy="955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Is this an algorithm that will find the most attractive</a:t>
            </a:r>
            <a:r>
              <a:rPr sz="1100" spc="-7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photo?</a:t>
            </a:r>
          </a:p>
          <a:p>
            <a:pPr marL="264160" marR="5080" algn="just">
              <a:lnSpc>
                <a:spcPct val="117300"/>
              </a:lnSpc>
              <a:spcBef>
                <a:spcPts val="570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No. The step </a:t>
            </a:r>
            <a:r>
              <a:rPr sz="1300" spc="10" dirty="0">
                <a:latin typeface="Trebuchet MS" charset="0"/>
                <a:cs typeface="Trebuchet MS" charset="0"/>
              </a:rPr>
              <a:t>If </a:t>
            </a:r>
            <a:r>
              <a:rPr sz="1300" spc="5" dirty="0">
                <a:latin typeface="Trebuchet MS" charset="0"/>
                <a:cs typeface="Trebuchet MS" charset="0"/>
              </a:rPr>
              <a:t>it is </a:t>
            </a:r>
            <a:r>
              <a:rPr sz="1300" spc="10" dirty="0">
                <a:latin typeface="Trebuchet MS" charset="0"/>
                <a:cs typeface="Trebuchet MS" charset="0"/>
              </a:rPr>
              <a:t>more attractive than the "best so far"</a:t>
            </a:r>
            <a:r>
              <a:rPr sz="1300" spc="-100" dirty="0">
                <a:latin typeface="Trebuchet MS" charset="0"/>
                <a:cs typeface="Trebuchet MS" charset="0"/>
              </a:rPr>
              <a:t> </a:t>
            </a:r>
            <a:r>
              <a:rPr sz="1300" spc="5" dirty="0">
                <a:latin typeface="Arial"/>
                <a:cs typeface="Arial"/>
              </a:rPr>
              <a:t>is  </a:t>
            </a:r>
            <a:r>
              <a:rPr sz="1300" spc="10" dirty="0">
                <a:latin typeface="Arial"/>
                <a:cs typeface="Arial"/>
              </a:rPr>
              <a:t>not executable because there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no </a:t>
            </a:r>
            <a:r>
              <a:rPr sz="1300" spc="5" dirty="0">
                <a:latin typeface="Arial"/>
                <a:cs typeface="Arial"/>
              </a:rPr>
              <a:t>objective </a:t>
            </a:r>
            <a:r>
              <a:rPr sz="1300" spc="10" dirty="0">
                <a:latin typeface="Arial"/>
                <a:cs typeface="Arial"/>
              </a:rPr>
              <a:t>way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deciding which </a:t>
            </a:r>
            <a:r>
              <a:rPr sz="1300" spc="5" dirty="0">
                <a:latin typeface="Arial"/>
                <a:cs typeface="Arial"/>
              </a:rPr>
              <a:t>of </a:t>
            </a:r>
            <a:r>
              <a:rPr sz="1300" spc="10" dirty="0">
                <a:latin typeface="Arial"/>
                <a:cs typeface="Arial"/>
              </a:rPr>
              <a:t>two  photos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more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attractive.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3955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1.24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07247"/>
            <a:ext cx="5731510" cy="640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Suppose each photo in Self Check 23 had a price tag. Give an algorithm for finding the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most  expensive</a:t>
            </a:r>
            <a:r>
              <a:rPr sz="1100" spc="-9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photo.</a:t>
            </a:r>
            <a:endParaRPr sz="11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740"/>
              </a:spcBef>
            </a:pPr>
            <a:r>
              <a:rPr sz="1300" b="1" spc="10" dirty="0">
                <a:latin typeface="Arial"/>
                <a:cs typeface="Arial"/>
              </a:rPr>
              <a:t>Answer: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61865" y="1408887"/>
            <a:ext cx="5493385" cy="755976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50165" rIns="0" bIns="0" rtlCol="0">
            <a:spAutoFit/>
          </a:bodyPr>
          <a:lstStyle/>
          <a:p>
            <a:pPr marL="46990" marR="2654300">
              <a:lnSpc>
                <a:spcPts val="940"/>
              </a:lnSpc>
              <a:spcBef>
                <a:spcPts val="395"/>
              </a:spcBef>
            </a:pPr>
            <a:r>
              <a:rPr sz="800" spc="-5" dirty="0">
                <a:latin typeface="Trebuchet MS" charset="0"/>
                <a:cs typeface="Trebuchet MS" charset="0"/>
              </a:rPr>
              <a:t>Pick the first photo and call it "the most expensive so far".  For each photo in the</a:t>
            </a:r>
            <a:r>
              <a:rPr sz="800" spc="-70" dirty="0">
                <a:latin typeface="Trebuchet MS" charset="0"/>
                <a:cs typeface="Trebuchet MS" charset="0"/>
              </a:rPr>
              <a:t> </a:t>
            </a:r>
            <a:r>
              <a:rPr sz="800" spc="-5" dirty="0">
                <a:latin typeface="Trebuchet MS" charset="0"/>
                <a:cs typeface="Trebuchet MS" charset="0"/>
              </a:rPr>
              <a:t>sequence</a:t>
            </a:r>
            <a:endParaRPr sz="800" dirty="0">
              <a:latin typeface="Trebuchet MS" charset="0"/>
              <a:cs typeface="Trebuchet MS" charset="0"/>
            </a:endParaRPr>
          </a:p>
          <a:p>
            <a:pPr marL="227329" marR="2692400" indent="-90805">
              <a:lnSpc>
                <a:spcPts val="940"/>
              </a:lnSpc>
              <a:spcBef>
                <a:spcPts val="5"/>
              </a:spcBef>
            </a:pPr>
            <a:r>
              <a:rPr sz="800" spc="-5" dirty="0">
                <a:latin typeface="Trebuchet MS" charset="0"/>
                <a:cs typeface="Trebuchet MS" charset="0"/>
              </a:rPr>
              <a:t>If it is more expensive than "the most expensive so far"  Discard "the most expensive so</a:t>
            </a:r>
            <a:r>
              <a:rPr sz="800" spc="-60" dirty="0">
                <a:latin typeface="Trebuchet MS" charset="0"/>
                <a:cs typeface="Trebuchet MS" charset="0"/>
              </a:rPr>
              <a:t> </a:t>
            </a:r>
            <a:r>
              <a:rPr sz="800" spc="-5" dirty="0">
                <a:latin typeface="Trebuchet MS" charset="0"/>
                <a:cs typeface="Trebuchet MS" charset="0"/>
              </a:rPr>
              <a:t>far".</a:t>
            </a:r>
            <a:endParaRPr sz="800" dirty="0">
              <a:latin typeface="Trebuchet MS" charset="0"/>
              <a:cs typeface="Trebuchet MS" charset="0"/>
            </a:endParaRPr>
          </a:p>
          <a:p>
            <a:pPr marL="227329">
              <a:lnSpc>
                <a:spcPts val="910"/>
              </a:lnSpc>
            </a:pPr>
            <a:r>
              <a:rPr sz="800" spc="-5" dirty="0">
                <a:latin typeface="Trebuchet MS" charset="0"/>
                <a:cs typeface="Trebuchet MS" charset="0"/>
              </a:rPr>
              <a:t>Call this photo "the most expensive so</a:t>
            </a:r>
            <a:r>
              <a:rPr sz="800" spc="-50" dirty="0">
                <a:latin typeface="Trebuchet MS" charset="0"/>
                <a:cs typeface="Trebuchet MS" charset="0"/>
              </a:rPr>
              <a:t> </a:t>
            </a:r>
            <a:r>
              <a:rPr sz="800" spc="-5" dirty="0">
                <a:latin typeface="Trebuchet MS" charset="0"/>
                <a:cs typeface="Trebuchet MS" charset="0"/>
              </a:rPr>
              <a:t>far".</a:t>
            </a:r>
            <a:endParaRPr sz="800" dirty="0">
              <a:latin typeface="Trebuchet MS" charset="0"/>
              <a:cs typeface="Trebuchet MS" charset="0"/>
            </a:endParaRPr>
          </a:p>
          <a:p>
            <a:pPr marL="46990">
              <a:lnSpc>
                <a:spcPts val="950"/>
              </a:lnSpc>
            </a:pPr>
            <a:r>
              <a:rPr sz="800" spc="-5" dirty="0">
                <a:latin typeface="Trebuchet MS" charset="0"/>
                <a:cs typeface="Trebuchet MS" charset="0"/>
              </a:rPr>
              <a:t>The photo called "the most expensive so far" is the most expensive photo in the</a:t>
            </a:r>
            <a:r>
              <a:rPr sz="800" dirty="0">
                <a:latin typeface="Trebuchet MS" charset="0"/>
                <a:cs typeface="Trebuchet MS" charset="0"/>
              </a:rPr>
              <a:t> </a:t>
            </a:r>
            <a:r>
              <a:rPr sz="800" spc="-5" dirty="0">
                <a:latin typeface="Trebuchet MS" charset="0"/>
                <a:cs typeface="Trebuchet MS" charset="0"/>
              </a:rPr>
              <a:t>sequence</a:t>
            </a:r>
            <a:endParaRPr sz="800" dirty="0">
              <a:latin typeface="Trebuchet MS" charset="0"/>
              <a:cs typeface="Trebuchet M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39006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1.25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06702"/>
            <a:ext cx="6128385" cy="342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Suppose you have a random sequence of black and white marbles and want to rearrange it so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that  the black and white marbles are grouped together. Consider this</a:t>
            </a:r>
            <a:r>
              <a:rPr sz="1100" spc="-7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algorithm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497" y="1086088"/>
            <a:ext cx="5935980" cy="246221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3180">
              <a:lnSpc>
                <a:spcPts val="775"/>
              </a:lnSpc>
              <a:spcBef>
                <a:spcPts val="320"/>
              </a:spcBef>
            </a:pPr>
            <a:r>
              <a:rPr sz="650" spc="5" dirty="0">
                <a:latin typeface="Trebuchet MS" charset="0"/>
                <a:cs typeface="Trebuchet MS" charset="0"/>
              </a:rPr>
              <a:t>Repeat </a:t>
            </a:r>
            <a:r>
              <a:rPr sz="650" dirty="0">
                <a:latin typeface="Trebuchet MS" charset="0"/>
                <a:cs typeface="Trebuchet MS" charset="0"/>
              </a:rPr>
              <a:t>until</a:t>
            </a:r>
            <a:r>
              <a:rPr sz="650" spc="-75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sorted</a:t>
            </a:r>
            <a:endParaRPr sz="650" dirty="0">
              <a:latin typeface="Trebuchet MS" charset="0"/>
              <a:cs typeface="Trebuchet MS" charset="0"/>
            </a:endParaRPr>
          </a:p>
          <a:p>
            <a:pPr marL="143510">
              <a:lnSpc>
                <a:spcPts val="775"/>
              </a:lnSpc>
            </a:pPr>
            <a:r>
              <a:rPr sz="650" spc="5" dirty="0">
                <a:latin typeface="Trebuchet MS" charset="0"/>
                <a:cs typeface="Trebuchet MS" charset="0"/>
              </a:rPr>
              <a:t>Locate the </a:t>
            </a:r>
            <a:r>
              <a:rPr sz="650" dirty="0">
                <a:latin typeface="Trebuchet MS" charset="0"/>
                <a:cs typeface="Trebuchet MS" charset="0"/>
              </a:rPr>
              <a:t>first </a:t>
            </a:r>
            <a:r>
              <a:rPr sz="650" spc="5" dirty="0">
                <a:latin typeface="Trebuchet MS" charset="0"/>
                <a:cs typeface="Trebuchet MS" charset="0"/>
              </a:rPr>
              <a:t>black marble that </a:t>
            </a:r>
            <a:r>
              <a:rPr sz="650" dirty="0">
                <a:latin typeface="Trebuchet MS" charset="0"/>
                <a:cs typeface="Trebuchet MS" charset="0"/>
              </a:rPr>
              <a:t>is </a:t>
            </a:r>
            <a:r>
              <a:rPr sz="650" spc="5" dirty="0">
                <a:latin typeface="Trebuchet MS" charset="0"/>
                <a:cs typeface="Trebuchet MS" charset="0"/>
              </a:rPr>
              <a:t>preceded by a white marble, and switch</a:t>
            </a:r>
            <a:r>
              <a:rPr sz="650" spc="-85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them.</a:t>
            </a:r>
            <a:endParaRPr sz="650" dirty="0">
              <a:latin typeface="Trebuchet MS" charset="0"/>
              <a:cs typeface="Trebuchet MS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518941" y="1450307"/>
            <a:ext cx="607101" cy="164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112688" y="1441015"/>
            <a:ext cx="2435225" cy="1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? Spell out the steps until the</a:t>
            </a:r>
            <a:r>
              <a:rPr sz="1100" spc="-8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algorithm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0613" y="1448635"/>
            <a:ext cx="2901950" cy="640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00"/>
              </a:lnSpc>
            </a:pPr>
            <a:r>
              <a:rPr sz="1100" dirty="0">
                <a:latin typeface="Arial"/>
                <a:cs typeface="Arial"/>
              </a:rPr>
              <a:t>What does the algorithm do with the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sequence  stops.</a:t>
            </a:r>
            <a:endParaRPr sz="1100">
              <a:latin typeface="Arial"/>
              <a:cs typeface="Arial"/>
            </a:endParaRPr>
          </a:p>
          <a:p>
            <a:pPr marL="264160">
              <a:lnSpc>
                <a:spcPct val="100000"/>
              </a:lnSpc>
              <a:spcBef>
                <a:spcPts val="740"/>
              </a:spcBef>
            </a:pPr>
            <a:r>
              <a:rPr sz="1300" b="1" spc="10" dirty="0">
                <a:latin typeface="Arial"/>
                <a:cs typeface="Arial"/>
              </a:rPr>
              <a:t>Answer:</a:t>
            </a:r>
            <a:endParaRPr sz="13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858187" y="2177326"/>
            <a:ext cx="2803156" cy="26607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71156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5" dirty="0"/>
              <a:t> </a:t>
            </a:r>
            <a:r>
              <a:rPr spc="-5" dirty="0"/>
              <a:t>1.1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31227"/>
            <a:ext cx="5820410" cy="7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What is required to play a music CD on a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computer?</a:t>
            </a:r>
          </a:p>
          <a:p>
            <a:pPr marL="264160" marR="5080">
              <a:lnSpc>
                <a:spcPct val="117300"/>
              </a:lnSpc>
              <a:spcBef>
                <a:spcPts val="509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A program </a:t>
            </a:r>
            <a:r>
              <a:rPr sz="1300" spc="5" dirty="0">
                <a:latin typeface="Arial"/>
                <a:cs typeface="Arial"/>
              </a:rPr>
              <a:t>that </a:t>
            </a:r>
            <a:r>
              <a:rPr sz="1300" spc="10" dirty="0">
                <a:latin typeface="Arial"/>
                <a:cs typeface="Arial"/>
              </a:rPr>
              <a:t>reads the data on the </a:t>
            </a:r>
            <a:r>
              <a:rPr sz="1300" spc="15" dirty="0">
                <a:latin typeface="Arial"/>
                <a:cs typeface="Arial"/>
              </a:rPr>
              <a:t>CD </a:t>
            </a:r>
            <a:r>
              <a:rPr sz="1300" spc="10" dirty="0">
                <a:latin typeface="Arial"/>
                <a:cs typeface="Arial"/>
              </a:rPr>
              <a:t>and sends output </a:t>
            </a:r>
            <a:r>
              <a:rPr sz="1300" spc="5" dirty="0">
                <a:latin typeface="Arial"/>
                <a:cs typeface="Arial"/>
              </a:rPr>
              <a:t>to</a:t>
            </a:r>
            <a:r>
              <a:rPr sz="1300" spc="-7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the  speakers and the</a:t>
            </a:r>
            <a:r>
              <a:rPr sz="1300" spc="-9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screen.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37917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0" dirty="0"/>
              <a:t> </a:t>
            </a:r>
            <a:r>
              <a:rPr spc="20" dirty="0"/>
              <a:t>1.26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697993"/>
            <a:ext cx="5381625" cy="1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Suppose you have a random sequence of colored marbles. Consider this</a:t>
            </a:r>
            <a:r>
              <a:rPr sz="1100" spc="-6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pseudocode: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9497" y="920124"/>
            <a:ext cx="5935980" cy="246221"/>
          </a:xfrm>
          <a:prstGeom prst="rect">
            <a:avLst/>
          </a:prstGeom>
          <a:ln w="7494">
            <a:solidFill>
              <a:srgbClr val="CCCCCC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3180">
              <a:lnSpc>
                <a:spcPts val="775"/>
              </a:lnSpc>
              <a:spcBef>
                <a:spcPts val="320"/>
              </a:spcBef>
            </a:pPr>
            <a:r>
              <a:rPr sz="650" spc="5" dirty="0">
                <a:latin typeface="Trebuchet MS" charset="0"/>
                <a:cs typeface="Trebuchet MS" charset="0"/>
              </a:rPr>
              <a:t>Repeat </a:t>
            </a:r>
            <a:r>
              <a:rPr sz="650" dirty="0">
                <a:latin typeface="Trebuchet MS" charset="0"/>
                <a:cs typeface="Trebuchet MS" charset="0"/>
              </a:rPr>
              <a:t>until</a:t>
            </a:r>
            <a:r>
              <a:rPr sz="650" spc="-75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sorted</a:t>
            </a:r>
            <a:endParaRPr sz="650" dirty="0">
              <a:latin typeface="Trebuchet MS" charset="0"/>
              <a:cs typeface="Trebuchet MS" charset="0"/>
            </a:endParaRPr>
          </a:p>
          <a:p>
            <a:pPr marL="118110">
              <a:lnSpc>
                <a:spcPts val="775"/>
              </a:lnSpc>
            </a:pPr>
            <a:r>
              <a:rPr sz="650" spc="5" dirty="0">
                <a:latin typeface="Trebuchet MS" charset="0"/>
                <a:cs typeface="Trebuchet MS" charset="0"/>
              </a:rPr>
              <a:t>Locate the </a:t>
            </a:r>
            <a:r>
              <a:rPr sz="650" dirty="0">
                <a:latin typeface="Trebuchet MS" charset="0"/>
                <a:cs typeface="Trebuchet MS" charset="0"/>
              </a:rPr>
              <a:t>first </a:t>
            </a:r>
            <a:r>
              <a:rPr sz="650" spc="5" dirty="0">
                <a:latin typeface="Trebuchet MS" charset="0"/>
                <a:cs typeface="Trebuchet MS" charset="0"/>
              </a:rPr>
              <a:t>marble that </a:t>
            </a:r>
            <a:r>
              <a:rPr sz="650" dirty="0">
                <a:latin typeface="Trebuchet MS" charset="0"/>
                <a:cs typeface="Trebuchet MS" charset="0"/>
              </a:rPr>
              <a:t>is </a:t>
            </a:r>
            <a:r>
              <a:rPr sz="650" spc="5" dirty="0">
                <a:latin typeface="Trebuchet MS" charset="0"/>
                <a:cs typeface="Trebuchet MS" charset="0"/>
              </a:rPr>
              <a:t>preceded by a marble of a different </a:t>
            </a:r>
            <a:r>
              <a:rPr sz="650" dirty="0">
                <a:latin typeface="Trebuchet MS" charset="0"/>
                <a:cs typeface="Trebuchet MS" charset="0"/>
              </a:rPr>
              <a:t>color, </a:t>
            </a:r>
            <a:r>
              <a:rPr sz="650" spc="5" dirty="0">
                <a:latin typeface="Trebuchet MS" charset="0"/>
                <a:cs typeface="Trebuchet MS" charset="0"/>
              </a:rPr>
              <a:t>and switch</a:t>
            </a:r>
            <a:r>
              <a:rPr sz="650" spc="-60" dirty="0">
                <a:latin typeface="Trebuchet MS" charset="0"/>
                <a:cs typeface="Trebuchet MS" charset="0"/>
              </a:rPr>
              <a:t> </a:t>
            </a:r>
            <a:r>
              <a:rPr sz="650" spc="5" dirty="0">
                <a:latin typeface="Trebuchet MS" charset="0"/>
                <a:cs typeface="Trebuchet MS" charset="0"/>
              </a:rPr>
              <a:t>them.</a:t>
            </a:r>
            <a:endParaRPr sz="650" dirty="0">
              <a:latin typeface="Trebuchet MS" charset="0"/>
              <a:cs typeface="Trebuchet MS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67667" y="1540248"/>
            <a:ext cx="644577" cy="1648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096324" y="1504457"/>
            <a:ext cx="72390" cy="216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300" spc="5" dirty="0">
                <a:latin typeface="Arial"/>
                <a:cs typeface="Arial"/>
              </a:rPr>
              <a:t>.</a:t>
            </a:r>
            <a:endParaRPr sz="13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0613" y="1237580"/>
            <a:ext cx="4877054" cy="7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Why is this not an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algorithm?</a:t>
            </a:r>
          </a:p>
          <a:p>
            <a:pPr marL="264160" marR="5080">
              <a:lnSpc>
                <a:spcPct val="117300"/>
              </a:lnSpc>
              <a:spcBef>
                <a:spcPts val="509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The sequence doesn’t </a:t>
            </a:r>
            <a:r>
              <a:rPr sz="1300" spc="5" dirty="0">
                <a:latin typeface="Arial"/>
                <a:cs typeface="Arial"/>
              </a:rPr>
              <a:t>terminate. </a:t>
            </a:r>
            <a:r>
              <a:rPr sz="1300" spc="10" dirty="0">
                <a:latin typeface="Arial"/>
                <a:cs typeface="Arial"/>
              </a:rPr>
              <a:t>Consider the</a:t>
            </a:r>
            <a:r>
              <a:rPr sz="1300" spc="-1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input  </a:t>
            </a:r>
            <a:r>
              <a:rPr sz="1300" spc="10" dirty="0">
                <a:latin typeface="Arial"/>
                <a:cs typeface="Arial"/>
              </a:rPr>
              <a:t>The </a:t>
            </a:r>
            <a:r>
              <a:rPr sz="1300" spc="5" dirty="0">
                <a:latin typeface="Arial"/>
                <a:cs typeface="Arial"/>
              </a:rPr>
              <a:t>first </a:t>
            </a:r>
            <a:r>
              <a:rPr sz="1300" spc="10" dirty="0">
                <a:latin typeface="Arial"/>
                <a:cs typeface="Arial"/>
              </a:rPr>
              <a:t>two marbles keep </a:t>
            </a:r>
            <a:r>
              <a:rPr sz="1300" spc="5" dirty="0">
                <a:latin typeface="Arial"/>
                <a:cs typeface="Arial"/>
              </a:rPr>
              <a:t>getting</a:t>
            </a:r>
            <a:r>
              <a:rPr sz="1300" spc="-5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switched.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70611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5" dirty="0"/>
              <a:t> </a:t>
            </a:r>
            <a:r>
              <a:rPr spc="-5" dirty="0"/>
              <a:t>1.2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30682"/>
            <a:ext cx="5343525" cy="715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Why is a CD player less flexible than a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computer?</a:t>
            </a:r>
          </a:p>
          <a:p>
            <a:pPr marL="264160" marR="5080">
              <a:lnSpc>
                <a:spcPct val="117300"/>
              </a:lnSpc>
              <a:spcBef>
                <a:spcPts val="509"/>
              </a:spcBef>
            </a:pPr>
            <a:r>
              <a:rPr sz="1300" b="1" spc="10" dirty="0">
                <a:latin typeface="Arial"/>
                <a:cs typeface="Arial"/>
              </a:rPr>
              <a:t>Answer: </a:t>
            </a:r>
            <a:r>
              <a:rPr sz="1300" spc="10" dirty="0">
                <a:latin typeface="Arial"/>
                <a:cs typeface="Arial"/>
              </a:rPr>
              <a:t>A </a:t>
            </a:r>
            <a:r>
              <a:rPr sz="1300" spc="15" dirty="0">
                <a:latin typeface="Arial"/>
                <a:cs typeface="Arial"/>
              </a:rPr>
              <a:t>CD </a:t>
            </a:r>
            <a:r>
              <a:rPr sz="1300" spc="10" dirty="0">
                <a:latin typeface="Arial"/>
                <a:cs typeface="Arial"/>
              </a:rPr>
              <a:t>player can do one </a:t>
            </a:r>
            <a:r>
              <a:rPr sz="1300" spc="5" dirty="0">
                <a:latin typeface="Arial"/>
                <a:cs typeface="Arial"/>
              </a:rPr>
              <a:t>thing </a:t>
            </a:r>
            <a:r>
              <a:rPr sz="1300" spc="20" dirty="0">
                <a:latin typeface="Arial"/>
                <a:cs typeface="Arial"/>
              </a:rPr>
              <a:t>— </a:t>
            </a:r>
            <a:r>
              <a:rPr sz="1300" spc="10" dirty="0">
                <a:latin typeface="Arial"/>
                <a:cs typeface="Arial"/>
              </a:rPr>
              <a:t>play music CDs. </a:t>
            </a:r>
            <a:r>
              <a:rPr sz="1300" spc="5" dirty="0">
                <a:latin typeface="Arial"/>
                <a:cs typeface="Arial"/>
              </a:rPr>
              <a:t>It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cannot  execute</a:t>
            </a:r>
            <a:r>
              <a:rPr sz="1300" spc="-8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programs.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70066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C721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65" dirty="0"/>
              <a:t>Self </a:t>
            </a:r>
            <a:r>
              <a:rPr spc="105" dirty="0"/>
              <a:t>Check</a:t>
            </a:r>
            <a:r>
              <a:rPr spc="-65" dirty="0"/>
              <a:t> </a:t>
            </a:r>
            <a:r>
              <a:rPr spc="-5" dirty="0"/>
              <a:t>1.3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90613" y="730138"/>
            <a:ext cx="5786120" cy="483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latin typeface="Arial"/>
                <a:cs typeface="Arial"/>
              </a:rPr>
              <a:t>What does a computer user need to know about programming in order to play a video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game?</a:t>
            </a:r>
          </a:p>
          <a:p>
            <a:pPr marL="264160">
              <a:lnSpc>
                <a:spcPct val="100000"/>
              </a:lnSpc>
              <a:spcBef>
                <a:spcPts val="780"/>
              </a:spcBef>
            </a:pPr>
            <a:r>
              <a:rPr sz="1300" b="1" spc="10" dirty="0">
                <a:latin typeface="Arial"/>
                <a:cs typeface="Arial"/>
              </a:rPr>
              <a:t>Answer:</a:t>
            </a:r>
            <a:r>
              <a:rPr sz="1300" b="1" spc="-75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Nothing</a:t>
            </a:r>
            <a:endParaRPr sz="1300" dirty="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824192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70"/>
              </a:lnSpc>
            </a:pPr>
            <a:r>
              <a:rPr spc="114" dirty="0"/>
              <a:t>Becoming </a:t>
            </a:r>
            <a:r>
              <a:rPr spc="75" dirty="0"/>
              <a:t>Familiar </a:t>
            </a:r>
            <a:r>
              <a:rPr spc="85" dirty="0"/>
              <a:t>with </a:t>
            </a:r>
            <a:r>
              <a:rPr spc="110" dirty="0"/>
              <a:t>Your</a:t>
            </a:r>
            <a:r>
              <a:rPr spc="-185" dirty="0"/>
              <a:t> </a:t>
            </a:r>
            <a:r>
              <a:rPr spc="140" dirty="0"/>
              <a:t>Programming  </a:t>
            </a:r>
            <a:r>
              <a:rPr spc="95" dirty="0"/>
              <a:t>Environment</a:t>
            </a:r>
          </a:p>
        </p:txBody>
      </p:sp>
      <p:sp>
        <p:nvSpPr>
          <p:cNvPr id="4" name="object 4"/>
          <p:cNvSpPr/>
          <p:nvPr/>
        </p:nvSpPr>
        <p:spPr>
          <a:xfrm>
            <a:off x="708233" y="1120216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8233" y="1622332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08233" y="1899620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8233" y="2169414"/>
            <a:ext cx="52705" cy="0"/>
          </a:xfrm>
          <a:custGeom>
            <a:avLst/>
            <a:gdLst/>
            <a:ahLst/>
            <a:cxnLst/>
            <a:rect l="l" t="t" r="r" b="b"/>
            <a:pathLst>
              <a:path w="52704">
                <a:moveTo>
                  <a:pt x="0" y="0"/>
                </a:moveTo>
                <a:lnTo>
                  <a:pt x="52459" y="0"/>
                </a:lnTo>
              </a:path>
            </a:pathLst>
          </a:custGeom>
          <a:ln w="5245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42374" y="969556"/>
            <a:ext cx="5194935" cy="13004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300"/>
              </a:lnSpc>
            </a:pPr>
            <a:r>
              <a:rPr sz="1300" spc="10" dirty="0">
                <a:latin typeface="Arial"/>
                <a:cs typeface="Arial"/>
              </a:rPr>
              <a:t>An </a:t>
            </a:r>
            <a:r>
              <a:rPr sz="1300" spc="5" dirty="0">
                <a:latin typeface="Arial"/>
                <a:cs typeface="Arial"/>
              </a:rPr>
              <a:t>editor is </a:t>
            </a:r>
            <a:r>
              <a:rPr sz="1300" spc="10" dirty="0">
                <a:latin typeface="Arial"/>
                <a:cs typeface="Arial"/>
              </a:rPr>
              <a:t>a program </a:t>
            </a:r>
            <a:r>
              <a:rPr sz="1300" spc="5" dirty="0">
                <a:latin typeface="Arial"/>
                <a:cs typeface="Arial"/>
              </a:rPr>
              <a:t>for entering </a:t>
            </a:r>
            <a:r>
              <a:rPr sz="1300" spc="10" dirty="0">
                <a:latin typeface="Arial"/>
                <a:cs typeface="Arial"/>
              </a:rPr>
              <a:t>and modifying </a:t>
            </a:r>
            <a:r>
              <a:rPr sz="1300" spc="5" dirty="0">
                <a:latin typeface="Arial"/>
                <a:cs typeface="Arial"/>
              </a:rPr>
              <a:t>text, </a:t>
            </a:r>
            <a:r>
              <a:rPr sz="1300" spc="10" dirty="0">
                <a:latin typeface="Arial"/>
                <a:cs typeface="Arial"/>
              </a:rPr>
              <a:t>such as a Java  program.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300" spc="10" dirty="0">
                <a:latin typeface="Arial"/>
                <a:cs typeface="Arial"/>
              </a:rPr>
              <a:t>Java </a:t>
            </a:r>
            <a:r>
              <a:rPr sz="1300" spc="5" dirty="0">
                <a:latin typeface="Arial"/>
                <a:cs typeface="Arial"/>
              </a:rPr>
              <a:t>is </a:t>
            </a:r>
            <a:r>
              <a:rPr sz="1300" spc="10" dirty="0">
                <a:latin typeface="Arial"/>
                <a:cs typeface="Arial"/>
              </a:rPr>
              <a:t>case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sensitive.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1300" spc="10" dirty="0">
                <a:latin typeface="Arial"/>
                <a:cs typeface="Arial"/>
              </a:rPr>
              <a:t>Java compiler </a:t>
            </a:r>
            <a:r>
              <a:rPr sz="1300" spc="5" dirty="0">
                <a:latin typeface="Arial"/>
                <a:cs typeface="Arial"/>
              </a:rPr>
              <a:t>translates </a:t>
            </a:r>
            <a:r>
              <a:rPr sz="1300" spc="10" dirty="0">
                <a:latin typeface="Arial"/>
                <a:cs typeface="Arial"/>
              </a:rPr>
              <a:t>source code </a:t>
            </a:r>
            <a:r>
              <a:rPr sz="1300" spc="5" dirty="0">
                <a:latin typeface="Arial"/>
                <a:cs typeface="Arial"/>
              </a:rPr>
              <a:t>into </a:t>
            </a:r>
            <a:r>
              <a:rPr sz="1300" spc="10" dirty="0">
                <a:latin typeface="Arial"/>
                <a:cs typeface="Arial"/>
              </a:rPr>
              <a:t>class</a:t>
            </a:r>
            <a:r>
              <a:rPr sz="1300" spc="-20" dirty="0">
                <a:latin typeface="Arial"/>
                <a:cs typeface="Arial"/>
              </a:rPr>
              <a:t> </a:t>
            </a:r>
            <a:r>
              <a:rPr sz="1300" spc="5" dirty="0">
                <a:latin typeface="Arial"/>
                <a:cs typeface="Arial"/>
              </a:rPr>
              <a:t>files.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5"/>
              </a:spcBef>
            </a:pPr>
            <a:r>
              <a:rPr sz="1300" spc="10" dirty="0">
                <a:latin typeface="Arial"/>
                <a:cs typeface="Arial"/>
              </a:rPr>
              <a:t>Class </a:t>
            </a:r>
            <a:r>
              <a:rPr sz="1300" spc="5" dirty="0">
                <a:latin typeface="Arial"/>
                <a:cs typeface="Arial"/>
              </a:rPr>
              <a:t>files </a:t>
            </a:r>
            <a:r>
              <a:rPr sz="1300" spc="10" dirty="0">
                <a:latin typeface="Arial"/>
                <a:cs typeface="Arial"/>
              </a:rPr>
              <a:t>contain </a:t>
            </a:r>
            <a:r>
              <a:rPr sz="1300" spc="5" dirty="0">
                <a:latin typeface="Arial"/>
                <a:cs typeface="Arial"/>
              </a:rPr>
              <a:t>instructions for </a:t>
            </a:r>
            <a:r>
              <a:rPr sz="1300" spc="10" dirty="0">
                <a:latin typeface="Arial"/>
                <a:cs typeface="Arial"/>
              </a:rPr>
              <a:t>the Java </a:t>
            </a:r>
            <a:r>
              <a:rPr sz="1300" spc="5" dirty="0">
                <a:latin typeface="Arial"/>
                <a:cs typeface="Arial"/>
              </a:rPr>
              <a:t>virtual</a:t>
            </a:r>
            <a:r>
              <a:rPr sz="1300" dirty="0">
                <a:latin typeface="Arial"/>
                <a:cs typeface="Arial"/>
              </a:rPr>
              <a:t> </a:t>
            </a:r>
            <a:r>
              <a:rPr sz="1300" spc="10" dirty="0">
                <a:latin typeface="Arial"/>
                <a:cs typeface="Arial"/>
              </a:rPr>
              <a:t>machine.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822013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2070"/>
              </a:lnSpc>
            </a:pPr>
            <a:r>
              <a:rPr spc="114" dirty="0"/>
              <a:t>Becoming </a:t>
            </a:r>
            <a:r>
              <a:rPr spc="75" dirty="0"/>
              <a:t>Familiar </a:t>
            </a:r>
            <a:r>
              <a:rPr spc="85" dirty="0"/>
              <a:t>with </a:t>
            </a:r>
            <a:r>
              <a:rPr spc="110" dirty="0"/>
              <a:t>Your</a:t>
            </a:r>
            <a:r>
              <a:rPr spc="-185" dirty="0"/>
              <a:t> </a:t>
            </a:r>
            <a:r>
              <a:rPr spc="140" dirty="0"/>
              <a:t>Programming  </a:t>
            </a:r>
            <a:r>
              <a:rPr spc="95" dirty="0"/>
              <a:t>Environment</a:t>
            </a:r>
          </a:p>
        </p:txBody>
      </p:sp>
      <p:sp>
        <p:nvSpPr>
          <p:cNvPr id="4" name="object 4"/>
          <p:cNvSpPr/>
          <p:nvPr/>
        </p:nvSpPr>
        <p:spPr>
          <a:xfrm>
            <a:off x="762000" y="1371600"/>
            <a:ext cx="6340839" cy="228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2000" y="3505200"/>
            <a:ext cx="3080385" cy="184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dirty="0">
                <a:latin typeface="Arial"/>
                <a:cs typeface="Arial"/>
              </a:rPr>
              <a:t>Figure 6 </a:t>
            </a:r>
            <a:r>
              <a:rPr sz="1100" dirty="0">
                <a:latin typeface="Arial"/>
                <a:cs typeface="Arial"/>
              </a:rPr>
              <a:t>From Source Code to Running</a:t>
            </a:r>
            <a:r>
              <a:rPr sz="1100" spc="-8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37338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the source file is </a:t>
            </a:r>
            <a:r>
              <a:rPr lang="en-US" i="1" dirty="0" smtClean="0"/>
              <a:t>Hello.java</a:t>
            </a:r>
            <a:r>
              <a:rPr lang="en-US" dirty="0" smtClean="0"/>
              <a:t>, the compiler will attempt to translate it to a class file named </a:t>
            </a:r>
            <a:r>
              <a:rPr lang="en-US" i="1" dirty="0" err="1" smtClean="0"/>
              <a:t>Hello.class</a:t>
            </a:r>
            <a:endParaRPr lang="en-US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3313" y="557533"/>
            <a:ext cx="5508625" cy="60325"/>
          </a:xfrm>
          <a:custGeom>
            <a:avLst/>
            <a:gdLst/>
            <a:ahLst/>
            <a:cxnLst/>
            <a:rect l="l" t="t" r="r" b="b"/>
            <a:pathLst>
              <a:path w="5508625" h="60325">
                <a:moveTo>
                  <a:pt x="0" y="0"/>
                </a:moveTo>
                <a:lnTo>
                  <a:pt x="5508288" y="0"/>
                </a:lnTo>
                <a:lnTo>
                  <a:pt x="5508288" y="59954"/>
                </a:lnTo>
                <a:lnTo>
                  <a:pt x="0" y="59954"/>
                </a:lnTo>
                <a:lnTo>
                  <a:pt x="0" y="0"/>
                </a:lnTo>
                <a:close/>
              </a:path>
            </a:pathLst>
          </a:custGeom>
          <a:solidFill>
            <a:srgbClr val="FFDF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90613" y="244762"/>
            <a:ext cx="6133972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110" dirty="0" smtClean="0"/>
              <a:t>S</a:t>
            </a:r>
            <a:r>
              <a:rPr spc="25" dirty="0" smtClean="0"/>
              <a:t>e</a:t>
            </a:r>
            <a:r>
              <a:rPr spc="40" dirty="0" smtClean="0"/>
              <a:t>c</a:t>
            </a:r>
            <a:r>
              <a:rPr spc="20" dirty="0" smtClean="0"/>
              <a:t>t</a:t>
            </a:r>
            <a:r>
              <a:rPr spc="50" dirty="0" smtClean="0"/>
              <a:t>i</a:t>
            </a:r>
            <a:r>
              <a:rPr spc="135" dirty="0" smtClean="0"/>
              <a:t>o</a:t>
            </a:r>
            <a:r>
              <a:rPr spc="120" dirty="0" smtClean="0"/>
              <a:t>n</a:t>
            </a:r>
            <a:r>
              <a:rPr spc="-145" dirty="0" smtClean="0"/>
              <a:t>_</a:t>
            </a:r>
            <a:r>
              <a:rPr spc="100" dirty="0" smtClean="0"/>
              <a:t>5</a:t>
            </a:r>
            <a:r>
              <a:rPr spc="270" dirty="0" smtClean="0"/>
              <a:t>/</a:t>
            </a:r>
            <a:r>
              <a:rPr spc="175" dirty="0" smtClean="0">
                <a:solidFill>
                  <a:srgbClr val="000080"/>
                </a:solidFill>
                <a:hlinkClick r:id="rId2"/>
              </a:rPr>
              <a:t>H</a:t>
            </a:r>
            <a:r>
              <a:rPr spc="25" dirty="0" smtClean="0">
                <a:solidFill>
                  <a:srgbClr val="000080"/>
                </a:solidFill>
                <a:hlinkClick r:id="rId2"/>
              </a:rPr>
              <a:t>e</a:t>
            </a:r>
            <a:r>
              <a:rPr spc="55" dirty="0" smtClean="0">
                <a:solidFill>
                  <a:srgbClr val="000080"/>
                </a:solidFill>
                <a:hlinkClick r:id="rId2"/>
              </a:rPr>
              <a:t>ll</a:t>
            </a:r>
            <a:r>
              <a:rPr spc="135" dirty="0" smtClean="0">
                <a:solidFill>
                  <a:srgbClr val="000080"/>
                </a:solidFill>
                <a:hlinkClick r:id="rId2"/>
              </a:rPr>
              <a:t>o</a:t>
            </a:r>
            <a:r>
              <a:rPr spc="50" dirty="0" smtClean="0">
                <a:solidFill>
                  <a:srgbClr val="000080"/>
                </a:solidFill>
                <a:hlinkClick r:id="rId2"/>
              </a:rPr>
              <a:t>Pri</a:t>
            </a:r>
            <a:r>
              <a:rPr spc="120" dirty="0" smtClean="0">
                <a:solidFill>
                  <a:srgbClr val="000080"/>
                </a:solidFill>
                <a:hlinkClick r:id="rId2"/>
              </a:rPr>
              <a:t>n</a:t>
            </a:r>
            <a:r>
              <a:rPr spc="20" dirty="0" smtClean="0">
                <a:solidFill>
                  <a:srgbClr val="000080"/>
                </a:solidFill>
                <a:hlinkClick r:id="rId2"/>
              </a:rPr>
              <a:t>t</a:t>
            </a:r>
            <a:r>
              <a:rPr spc="25" dirty="0" smtClean="0">
                <a:solidFill>
                  <a:srgbClr val="000080"/>
                </a:solidFill>
                <a:hlinkClick r:id="rId2"/>
              </a:rPr>
              <a:t>e</a:t>
            </a:r>
            <a:r>
              <a:rPr spc="50" dirty="0" smtClean="0">
                <a:solidFill>
                  <a:srgbClr val="000080"/>
                </a:solidFill>
                <a:hlinkClick r:id="rId2"/>
              </a:rPr>
              <a:t>r</a:t>
            </a:r>
            <a:r>
              <a:rPr spc="-210" dirty="0" smtClean="0">
                <a:solidFill>
                  <a:srgbClr val="000080"/>
                </a:solidFill>
                <a:hlinkClick r:id="rId2"/>
              </a:rPr>
              <a:t>.</a:t>
            </a:r>
            <a:r>
              <a:rPr spc="-55" dirty="0" smtClean="0">
                <a:solidFill>
                  <a:srgbClr val="000080"/>
                </a:solidFill>
                <a:hlinkClick r:id="rId2"/>
              </a:rPr>
              <a:t>j</a:t>
            </a:r>
            <a:r>
              <a:rPr spc="100" dirty="0" smtClean="0">
                <a:solidFill>
                  <a:srgbClr val="000080"/>
                </a:solidFill>
                <a:hlinkClick r:id="rId2"/>
              </a:rPr>
              <a:t>a</a:t>
            </a:r>
            <a:r>
              <a:rPr spc="120" dirty="0" smtClean="0">
                <a:solidFill>
                  <a:srgbClr val="000080"/>
                </a:solidFill>
                <a:hlinkClick r:id="rId2"/>
              </a:rPr>
              <a:t>v</a:t>
            </a:r>
            <a:r>
              <a:rPr spc="100" dirty="0" smtClean="0">
                <a:solidFill>
                  <a:srgbClr val="000080"/>
                </a:solidFill>
                <a:hlinkClick r:id="rId2"/>
              </a:rPr>
              <a:t>a</a:t>
            </a:r>
            <a:r>
              <a:rPr lang="en-US" spc="100" dirty="0" smtClean="0">
                <a:solidFill>
                  <a:srgbClr val="000080"/>
                </a:solidFill>
                <a:hlinkClick r:id="rId2"/>
              </a:rPr>
              <a:t> </a:t>
            </a:r>
            <a:endParaRPr spc="100" dirty="0">
              <a:solidFill>
                <a:srgbClr val="000080"/>
              </a:solidFill>
              <a:hlinkClick r:id="rId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93593" y="1497362"/>
            <a:ext cx="213042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10" dirty="0">
                <a:latin typeface="Courier New"/>
                <a:cs typeface="Courier New"/>
              </a:rPr>
              <a:t>System.out.println(</a:t>
            </a:r>
            <a:r>
              <a:rPr sz="750" spc="10" dirty="0">
                <a:solidFill>
                  <a:srgbClr val="1F9060"/>
                </a:solidFill>
                <a:latin typeface="Courier New"/>
                <a:cs typeface="Courier New"/>
              </a:rPr>
              <a:t>"Hello,</a:t>
            </a:r>
            <a:r>
              <a:rPr sz="750" spc="-50" dirty="0">
                <a:solidFill>
                  <a:srgbClr val="1F9060"/>
                </a:solidFill>
                <a:latin typeface="Courier New"/>
                <a:cs typeface="Courier New"/>
              </a:rPr>
              <a:t> </a:t>
            </a:r>
            <a:r>
              <a:rPr sz="750" spc="5" dirty="0">
                <a:solidFill>
                  <a:srgbClr val="1F9060"/>
                </a:solidFill>
                <a:latin typeface="Courier New"/>
                <a:cs typeface="Courier New"/>
              </a:rPr>
              <a:t>World!"</a:t>
            </a:r>
            <a:r>
              <a:rPr sz="750" spc="5" dirty="0">
                <a:latin typeface="Courier New"/>
                <a:cs typeface="Courier New"/>
              </a:rPr>
              <a:t>);</a:t>
            </a:r>
            <a:endParaRPr sz="75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8279" y="1609776"/>
            <a:ext cx="84455" cy="1320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10" dirty="0">
                <a:latin typeface="Courier New"/>
                <a:cs typeface="Courier New"/>
              </a:rPr>
              <a:t>}</a:t>
            </a:r>
            <a:endParaRPr sz="7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000" y="800394"/>
            <a:ext cx="5962585" cy="1051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894"/>
              </a:lnSpc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1  </a:t>
            </a:r>
            <a:r>
              <a:rPr sz="750" spc="10" dirty="0">
                <a:solidFill>
                  <a:srgbClr val="CC0066"/>
                </a:solidFill>
                <a:latin typeface="Courier New"/>
                <a:cs typeface="Courier New"/>
              </a:rPr>
              <a:t>public class</a:t>
            </a:r>
            <a:r>
              <a:rPr sz="750" spc="-95" dirty="0">
                <a:solidFill>
                  <a:srgbClr val="CC0066"/>
                </a:solidFill>
                <a:latin typeface="Courier New"/>
                <a:cs typeface="Courier New"/>
              </a:rPr>
              <a:t> </a:t>
            </a:r>
            <a:r>
              <a:rPr sz="750" spc="10" dirty="0">
                <a:latin typeface="Courier New"/>
                <a:cs typeface="Courier New"/>
              </a:rPr>
              <a:t>HelloPrinter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885"/>
              </a:lnSpc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2</a:t>
            </a:r>
            <a:r>
              <a:rPr sz="750" b="1" spc="37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50" spc="10" dirty="0">
                <a:latin typeface="Courier New"/>
                <a:cs typeface="Courier New"/>
              </a:rPr>
              <a:t>{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885"/>
              </a:lnSpc>
              <a:tabLst>
                <a:tab pos="363220" algn="l"/>
              </a:tabLst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3	</a:t>
            </a:r>
            <a:r>
              <a:rPr sz="750" spc="10" dirty="0">
                <a:solidFill>
                  <a:srgbClr val="CC0066"/>
                </a:solidFill>
                <a:latin typeface="Courier New"/>
                <a:cs typeface="Courier New"/>
              </a:rPr>
              <a:t>public static void </a:t>
            </a:r>
            <a:r>
              <a:rPr sz="750" spc="10" dirty="0">
                <a:latin typeface="Courier New"/>
                <a:cs typeface="Courier New"/>
              </a:rPr>
              <a:t>main(String[]</a:t>
            </a:r>
            <a:r>
              <a:rPr sz="750" spc="-95" dirty="0">
                <a:latin typeface="Courier New"/>
                <a:cs typeface="Courier New"/>
              </a:rPr>
              <a:t> </a:t>
            </a:r>
            <a:r>
              <a:rPr sz="750" spc="10" dirty="0">
                <a:latin typeface="Courier New"/>
                <a:cs typeface="Courier New"/>
              </a:rPr>
              <a:t>args)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844"/>
              </a:lnSpc>
              <a:tabLst>
                <a:tab pos="363220" algn="l"/>
              </a:tabLst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4	</a:t>
            </a:r>
            <a:r>
              <a:rPr sz="750" spc="10" dirty="0">
                <a:latin typeface="Courier New"/>
                <a:cs typeface="Courier New"/>
              </a:rPr>
              <a:t>{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1090"/>
              </a:lnSpc>
              <a:tabLst>
                <a:tab pos="538480" algn="l"/>
              </a:tabLst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5	</a:t>
            </a:r>
            <a:r>
              <a:rPr sz="750" spc="10" dirty="0">
                <a:latin typeface="Courier New"/>
                <a:cs typeface="Courier New"/>
              </a:rPr>
              <a:t>//</a:t>
            </a:r>
            <a:r>
              <a:rPr sz="750" spc="-235" dirty="0">
                <a:latin typeface="Courier New"/>
                <a:cs typeface="Courier New"/>
              </a:rPr>
              <a:t> </a:t>
            </a:r>
            <a:r>
              <a:rPr sz="950" spc="-5" dirty="0">
                <a:solidFill>
                  <a:srgbClr val="0073FF"/>
                </a:solidFill>
                <a:latin typeface="Times New Roman"/>
                <a:cs typeface="Times New Roman"/>
              </a:rPr>
              <a:t>Display a greeting in the console window</a:t>
            </a:r>
            <a:endParaRPr sz="950" dirty="0">
              <a:latin typeface="Times New Roman"/>
              <a:cs typeface="Times New Roman"/>
            </a:endParaRPr>
          </a:p>
          <a:p>
            <a:pPr marL="12700">
              <a:lnSpc>
                <a:spcPts val="894"/>
              </a:lnSpc>
              <a:spcBef>
                <a:spcPts val="5"/>
              </a:spcBef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6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885"/>
              </a:lnSpc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7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885"/>
              </a:lnSpc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8</a:t>
            </a:r>
            <a:endParaRPr sz="750" dirty="0">
              <a:latin typeface="Courier New"/>
              <a:cs typeface="Courier New"/>
            </a:endParaRPr>
          </a:p>
          <a:p>
            <a:pPr marL="12700">
              <a:lnSpc>
                <a:spcPts val="894"/>
              </a:lnSpc>
            </a:pPr>
            <a:r>
              <a:rPr sz="750" b="1" spc="10" dirty="0">
                <a:solidFill>
                  <a:srgbClr val="0073FF"/>
                </a:solidFill>
                <a:latin typeface="Courier New"/>
                <a:cs typeface="Courier New"/>
              </a:rPr>
              <a:t>9</a:t>
            </a:r>
            <a:r>
              <a:rPr sz="750" b="1" spc="370" dirty="0">
                <a:solidFill>
                  <a:srgbClr val="0073FF"/>
                </a:solidFill>
                <a:latin typeface="Courier New"/>
                <a:cs typeface="Courier New"/>
              </a:rPr>
              <a:t> </a:t>
            </a:r>
            <a:r>
              <a:rPr sz="750" spc="10" dirty="0">
                <a:latin typeface="Courier New"/>
                <a:cs typeface="Courier New"/>
              </a:rPr>
              <a:t>}</a:t>
            </a:r>
            <a:endParaRPr sz="750" dirty="0">
              <a:latin typeface="Courier New"/>
              <a:cs typeface="Courier New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2029</Words>
  <Application>Microsoft Office PowerPoint</Application>
  <PresentationFormat>Custom</PresentationFormat>
  <Paragraphs>222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Chapter 1 – Introduction</vt:lpstr>
      <vt:lpstr>Chapter Goals</vt:lpstr>
      <vt:lpstr>Computer Programs</vt:lpstr>
      <vt:lpstr>Self Check 1.1</vt:lpstr>
      <vt:lpstr>Self Check 1.2</vt:lpstr>
      <vt:lpstr>Self Check 1.3</vt:lpstr>
      <vt:lpstr>Becoming Familiar with Your Programming  Environment</vt:lpstr>
      <vt:lpstr>Becoming Familiar with Your Programming  Environment</vt:lpstr>
      <vt:lpstr>Section_5/HelloPrinter.java </vt:lpstr>
      <vt:lpstr>Analyzing Your First Program: Class  Declaration</vt:lpstr>
      <vt:lpstr>Analyzing Your First Program: Methods</vt:lpstr>
      <vt:lpstr>Analyzing Your First Program: main Method</vt:lpstr>
      <vt:lpstr>Analyzing Your First Program: Statements</vt:lpstr>
      <vt:lpstr>Analyzing Your First Program: Method Call</vt:lpstr>
      <vt:lpstr>Syntax 1.1 Java Program</vt:lpstr>
      <vt:lpstr>Analyzing Your First Program: Strings</vt:lpstr>
      <vt:lpstr>Analyzing Your First Program: Printing</vt:lpstr>
      <vt:lpstr>Self Check 1.11</vt:lpstr>
      <vt:lpstr>Self Check 1.12</vt:lpstr>
      <vt:lpstr>Self Check 1.13</vt:lpstr>
      <vt:lpstr>Self Check 1.14</vt:lpstr>
      <vt:lpstr>Self Check 1.15</vt:lpstr>
      <vt:lpstr>Errors</vt:lpstr>
      <vt:lpstr>Errors</vt:lpstr>
      <vt:lpstr>Self Check 1.16</vt:lpstr>
      <vt:lpstr>Self Check 1.17</vt:lpstr>
      <vt:lpstr>Self Check 1.18</vt:lpstr>
      <vt:lpstr>Self Check 1.19</vt:lpstr>
      <vt:lpstr>Self Check 1.20</vt:lpstr>
      <vt:lpstr>Problem Solving: Algorithm Design</vt:lpstr>
      <vt:lpstr>An Algorithm for Solving an Investment  Problem</vt:lpstr>
      <vt:lpstr>An Algorithm for Solving an Investment  Problem - continued</vt:lpstr>
      <vt:lpstr>Pseudocode</vt:lpstr>
      <vt:lpstr>From Algorithm to Programs</vt:lpstr>
      <vt:lpstr>Self Check 1.21</vt:lpstr>
      <vt:lpstr>Self Check 1.22</vt:lpstr>
      <vt:lpstr>Self Check 1.23</vt:lpstr>
      <vt:lpstr>Self Check 1.24</vt:lpstr>
      <vt:lpstr>Self Check 1.25</vt:lpstr>
      <vt:lpstr>Self Check 1.26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– Introduction</dc:title>
  <cp:lastModifiedBy>Greg</cp:lastModifiedBy>
  <cp:revision>14</cp:revision>
  <dcterms:created xsi:type="dcterms:W3CDTF">2016-01-18T23:19:13Z</dcterms:created>
  <dcterms:modified xsi:type="dcterms:W3CDTF">2017-08-23T23:03:31Z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2016-01-18T00:00:00Z</vt:filetime>
  </property>
  <property fmtid="{D5CDD505-2E9C-101B-9397-08002B2CF9AE}" pid="3" name="Creator">
    <vt:lpwstr>Chromium</vt:lpwstr>
  </property>
  <property fmtid="{D5CDD505-2E9C-101B-9397-08002B2CF9AE}" pid="4" name="LastSaved">
    <vt:filetime>2016-01-18T00:00:00Z</vt:filetime>
  </property>
</Properties>
</file>