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tiff" ContentType="image/tif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7" r:id="rId18"/>
    <p:sldId id="278" r:id="rId19"/>
    <p:sldId id="279" r:id="rId20"/>
    <p:sldId id="280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90" r:id="rId29"/>
    <p:sldId id="292" r:id="rId30"/>
    <p:sldId id="293" r:id="rId31"/>
    <p:sldId id="294" r:id="rId32"/>
    <p:sldId id="295" r:id="rId33"/>
    <p:sldId id="296" r:id="rId34"/>
    <p:sldId id="297" r:id="rId35"/>
    <p:sldId id="299" r:id="rId36"/>
    <p:sldId id="301" r:id="rId37"/>
    <p:sldId id="303" r:id="rId38"/>
    <p:sldId id="304" r:id="rId39"/>
    <p:sldId id="305" r:id="rId40"/>
    <p:sldId id="306" r:id="rId41"/>
    <p:sldId id="307" r:id="rId42"/>
    <p:sldId id="308" r:id="rId43"/>
    <p:sldId id="310" r:id="rId44"/>
    <p:sldId id="311" r:id="rId45"/>
    <p:sldId id="313" r:id="rId46"/>
    <p:sldId id="314" r:id="rId47"/>
    <p:sldId id="315" r:id="rId48"/>
    <p:sldId id="316" r:id="rId49"/>
    <p:sldId id="318" r:id="rId50"/>
    <p:sldId id="319" r:id="rId51"/>
    <p:sldId id="320" r:id="rId52"/>
    <p:sldId id="321" r:id="rId53"/>
    <p:sldId id="322" r:id="rId54"/>
    <p:sldId id="324" r:id="rId55"/>
    <p:sldId id="325" r:id="rId56"/>
    <p:sldId id="326" r:id="rId57"/>
    <p:sldId id="327" r:id="rId58"/>
    <p:sldId id="328" r:id="rId59"/>
    <p:sldId id="329" r:id="rId60"/>
    <p:sldId id="330" r:id="rId61"/>
    <p:sldId id="331" r:id="rId62"/>
    <p:sldId id="332" r:id="rId63"/>
    <p:sldId id="333" r:id="rId64"/>
    <p:sldId id="334" r:id="rId65"/>
    <p:sldId id="335" r:id="rId66"/>
    <p:sldId id="336" r:id="rId67"/>
    <p:sldId id="337" r:id="rId68"/>
    <p:sldId id="338" r:id="rId69"/>
    <p:sldId id="339" r:id="rId70"/>
    <p:sldId id="340" r:id="rId71"/>
    <p:sldId id="342" r:id="rId72"/>
    <p:sldId id="343" r:id="rId73"/>
    <p:sldId id="344" r:id="rId74"/>
    <p:sldId id="346" r:id="rId75"/>
    <p:sldId id="347" r:id="rId76"/>
    <p:sldId id="348" r:id="rId77"/>
    <p:sldId id="349" r:id="rId78"/>
    <p:sldId id="350" r:id="rId79"/>
    <p:sldId id="351" r:id="rId80"/>
    <p:sldId id="352" r:id="rId81"/>
    <p:sldId id="353" r:id="rId82"/>
    <p:sldId id="354" r:id="rId83"/>
  </p:sldIdLst>
  <p:sldSz cx="7315200" cy="5486400" type="B5JIS"/>
  <p:notesSz cx="7315200" cy="548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4712"/>
  </p:normalViewPr>
  <p:slideViewPr>
    <p:cSldViewPr>
      <p:cViewPr varScale="1">
        <p:scale>
          <a:sx n="124" d="100"/>
          <a:sy n="124" d="100"/>
        </p:scale>
        <p:origin x="-234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48640" y="1700784"/>
            <a:ext cx="6217920" cy="1152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97280" y="3072384"/>
            <a:ext cx="5120640" cy="223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Courier" charset="0"/>
                <a:cs typeface="Courier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tx1"/>
                </a:solidFill>
                <a:latin typeface="Courier" charset="0"/>
                <a:cs typeface="Courier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65760" y="1261872"/>
            <a:ext cx="3182112" cy="223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Courier" charset="0"/>
                <a:cs typeface="Courier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767328" y="1261872"/>
            <a:ext cx="3182112" cy="223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Courier" charset="0"/>
                <a:cs typeface="Courier" charset="0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1507" y="232130"/>
            <a:ext cx="6052185" cy="596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0744" y="1429715"/>
            <a:ext cx="5493711" cy="223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chemeClr val="tx1"/>
                </a:solidFill>
                <a:latin typeface="Lucida Console"/>
                <a:cs typeface="Lucida Console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487168" y="5102352"/>
            <a:ext cx="2340864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65760" y="5102352"/>
            <a:ext cx="1682496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266944" y="5102352"/>
            <a:ext cx="1682496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Courier" charset="0"/>
          <a:ea typeface="+mn-ea"/>
          <a:cs typeface="Courier" charset="0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a.gov/library/publications/the-world-factboo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file:///\\localhost\Users\Mili\Downloads\BJ6_LectureSlides\ch11\code\section_3\CaesarCipher.java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file:///\\localhost\Users\Mili\Downloads\BJ6_LectureSlides\ch11\code\section_5\DataAnalyzer.jav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file:///\\localhost\Users\Mili\Downloads\BJ6_LectureSlides\ch11\code\section_5\DataSetReader.jav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file:///\\localhost\Users\Mili\Downloads\BJ6_LectureSlides\ch11\code\section_5\BadDataException.jav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file:///\\localhost\Users\Mili\Downloads\BJ6_LectureSlides\ch11\code\section_1\Total.jav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901185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1507" y="277850"/>
            <a:ext cx="3971290" cy="58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290"/>
              </a:lnSpc>
            </a:pPr>
            <a:r>
              <a:rPr spc="95" dirty="0"/>
              <a:t>Chapter </a:t>
            </a:r>
            <a:r>
              <a:rPr spc="105" dirty="0"/>
              <a:t>11 </a:t>
            </a:r>
            <a:r>
              <a:rPr spc="260" dirty="0"/>
              <a:t>– </a:t>
            </a:r>
            <a:r>
              <a:rPr spc="125" dirty="0"/>
              <a:t>Input/Output</a:t>
            </a:r>
            <a:r>
              <a:rPr spc="-340" dirty="0"/>
              <a:t> </a:t>
            </a:r>
            <a:r>
              <a:rPr spc="135" dirty="0"/>
              <a:t>and  </a:t>
            </a:r>
            <a:r>
              <a:rPr spc="75" dirty="0"/>
              <a:t>Exception</a:t>
            </a:r>
            <a:r>
              <a:rPr spc="10" dirty="0"/>
              <a:t> </a:t>
            </a:r>
            <a:r>
              <a:rPr spc="140" dirty="0"/>
              <a:t>Handling</a:t>
            </a:r>
          </a:p>
        </p:txBody>
      </p:sp>
      <p:sp>
        <p:nvSpPr>
          <p:cNvPr id="4" name="object 2"/>
          <p:cNvSpPr>
            <a:spLocks noChangeAspect="1"/>
          </p:cNvSpPr>
          <p:nvPr/>
        </p:nvSpPr>
        <p:spPr>
          <a:xfrm>
            <a:off x="1757428" y="1143000"/>
            <a:ext cx="3135498" cy="3931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606419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10" dirty="0"/>
              <a:t>Check</a:t>
            </a:r>
            <a:r>
              <a:rPr spc="-75" dirty="0"/>
              <a:t> </a:t>
            </a:r>
            <a:r>
              <a:rPr spc="20" dirty="0"/>
              <a:t>11.2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1507" y="794816"/>
            <a:ext cx="5681980" cy="981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What happens when you supply </a:t>
            </a:r>
            <a:r>
              <a:rPr sz="1200" spc="5" dirty="0">
                <a:latin typeface="Arial"/>
                <a:cs typeface="Arial"/>
              </a:rPr>
              <a:t>the </a:t>
            </a:r>
            <a:r>
              <a:rPr sz="1200" spc="10" dirty="0">
                <a:latin typeface="Arial"/>
                <a:cs typeface="Arial"/>
              </a:rPr>
              <a:t>name </a:t>
            </a:r>
            <a:r>
              <a:rPr sz="1200" spc="5" dirty="0">
                <a:latin typeface="Arial"/>
                <a:cs typeface="Arial"/>
              </a:rPr>
              <a:t>of </a:t>
            </a:r>
            <a:r>
              <a:rPr sz="1200" spc="10" dirty="0">
                <a:latin typeface="Arial"/>
                <a:cs typeface="Arial"/>
              </a:rPr>
              <a:t>a nonexistent </a:t>
            </a:r>
            <a:r>
              <a:rPr sz="1200" spc="5" dirty="0">
                <a:latin typeface="Arial"/>
                <a:cs typeface="Arial"/>
              </a:rPr>
              <a:t>input file to the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10" dirty="0">
                <a:latin typeface="Courier" charset="0"/>
                <a:cs typeface="Courier" charset="0"/>
              </a:rPr>
              <a:t>Total</a:t>
            </a:r>
            <a:endParaRPr sz="1200" dirty="0">
              <a:latin typeface="Courier" charset="0"/>
              <a:cs typeface="Courier" charset="0"/>
            </a:endParaRPr>
          </a:p>
          <a:p>
            <a:pPr marL="1270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program? Try </a:t>
            </a:r>
            <a:r>
              <a:rPr sz="1200" spc="5" dirty="0">
                <a:latin typeface="Arial"/>
                <a:cs typeface="Arial"/>
              </a:rPr>
              <a:t>it out if </a:t>
            </a:r>
            <a:r>
              <a:rPr sz="1200" spc="10" dirty="0">
                <a:latin typeface="Arial"/>
                <a:cs typeface="Arial"/>
              </a:rPr>
              <a:t>you are </a:t>
            </a:r>
            <a:r>
              <a:rPr sz="1200" spc="5" dirty="0">
                <a:latin typeface="Arial"/>
                <a:cs typeface="Arial"/>
              </a:rPr>
              <a:t>not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sure.</a:t>
            </a:r>
            <a:endParaRPr sz="1200" dirty="0">
              <a:latin typeface="Arial"/>
              <a:cs typeface="Arial"/>
            </a:endParaRPr>
          </a:p>
          <a:p>
            <a:pPr marL="291465" marR="5080">
              <a:lnSpc>
                <a:spcPct val="116599"/>
              </a:lnSpc>
              <a:spcBef>
                <a:spcPts val="640"/>
              </a:spcBef>
            </a:pPr>
            <a:r>
              <a:rPr sz="1450" b="1" spc="5" dirty="0">
                <a:latin typeface="Arial"/>
                <a:cs typeface="Arial"/>
              </a:rPr>
              <a:t>Answer: </a:t>
            </a:r>
            <a:r>
              <a:rPr sz="1450" spc="5" dirty="0">
                <a:latin typeface="Arial"/>
                <a:cs typeface="Arial"/>
              </a:rPr>
              <a:t>The program throws a </a:t>
            </a:r>
            <a:r>
              <a:rPr sz="1450" spc="5" dirty="0">
                <a:latin typeface="Courier" charset="0"/>
                <a:cs typeface="Courier" charset="0"/>
              </a:rPr>
              <a:t>FileNotFoundException</a:t>
            </a:r>
            <a:r>
              <a:rPr sz="1450" spc="-400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and  terminates.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606070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10" dirty="0"/>
              <a:t>Check</a:t>
            </a:r>
            <a:r>
              <a:rPr spc="-75" dirty="0"/>
              <a:t> </a:t>
            </a:r>
            <a:r>
              <a:rPr spc="20" dirty="0"/>
              <a:t>11.3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1507" y="786155"/>
            <a:ext cx="6000750" cy="897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Suppose you wanted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10" dirty="0">
                <a:latin typeface="Arial"/>
                <a:cs typeface="Arial"/>
              </a:rPr>
              <a:t>add </a:t>
            </a:r>
            <a:r>
              <a:rPr sz="1200" spc="5" dirty="0">
                <a:latin typeface="Arial"/>
                <a:cs typeface="Arial"/>
              </a:rPr>
              <a:t>the total to </a:t>
            </a:r>
            <a:r>
              <a:rPr sz="1200" spc="10" dirty="0">
                <a:latin typeface="Arial"/>
                <a:cs typeface="Arial"/>
              </a:rPr>
              <a:t>an </a:t>
            </a:r>
            <a:r>
              <a:rPr sz="1200" spc="5" dirty="0">
                <a:latin typeface="Arial"/>
                <a:cs typeface="Arial"/>
              </a:rPr>
              <a:t>existing file instead of writing </a:t>
            </a:r>
            <a:r>
              <a:rPr sz="1200" spc="10" dirty="0">
                <a:latin typeface="Arial"/>
                <a:cs typeface="Arial"/>
              </a:rPr>
              <a:t>a new </a:t>
            </a:r>
            <a:r>
              <a:rPr sz="1200" spc="5" dirty="0">
                <a:latin typeface="Arial"/>
                <a:cs typeface="Arial"/>
              </a:rPr>
              <a:t>file. Self  </a:t>
            </a:r>
            <a:r>
              <a:rPr sz="1200" spc="10" dirty="0">
                <a:latin typeface="Arial"/>
                <a:cs typeface="Arial"/>
              </a:rPr>
              <a:t>Check 1 </a:t>
            </a:r>
            <a:r>
              <a:rPr sz="1200" spc="5" dirty="0">
                <a:latin typeface="Arial"/>
                <a:cs typeface="Arial"/>
              </a:rPr>
              <a:t>indicates that </a:t>
            </a:r>
            <a:r>
              <a:rPr sz="1200" spc="10" dirty="0">
                <a:latin typeface="Arial"/>
                <a:cs typeface="Arial"/>
              </a:rPr>
              <a:t>you cannot simply do </a:t>
            </a:r>
            <a:r>
              <a:rPr sz="1200" spc="5" dirty="0">
                <a:latin typeface="Arial"/>
                <a:cs typeface="Arial"/>
              </a:rPr>
              <a:t>this </a:t>
            </a:r>
            <a:r>
              <a:rPr sz="1200" spc="10" dirty="0">
                <a:latin typeface="Arial"/>
                <a:cs typeface="Arial"/>
              </a:rPr>
              <a:t>by </a:t>
            </a:r>
            <a:r>
              <a:rPr sz="1200" spc="5" dirty="0">
                <a:latin typeface="Arial"/>
                <a:cs typeface="Arial"/>
              </a:rPr>
              <a:t>specifying the </a:t>
            </a:r>
            <a:r>
              <a:rPr sz="1200" spc="10" dirty="0">
                <a:latin typeface="Arial"/>
                <a:cs typeface="Arial"/>
              </a:rPr>
              <a:t>same </a:t>
            </a:r>
            <a:r>
              <a:rPr sz="1200" spc="5" dirty="0">
                <a:latin typeface="Arial"/>
                <a:cs typeface="Arial"/>
              </a:rPr>
              <a:t>file for input 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spc="5" dirty="0">
                <a:latin typeface="Arial"/>
                <a:cs typeface="Arial"/>
              </a:rPr>
              <a:t>output. </a:t>
            </a:r>
            <a:r>
              <a:rPr sz="1200" spc="10" dirty="0">
                <a:latin typeface="Arial"/>
                <a:cs typeface="Arial"/>
              </a:rPr>
              <a:t>How can you achieve </a:t>
            </a:r>
            <a:r>
              <a:rPr sz="1200" spc="5" dirty="0">
                <a:latin typeface="Arial"/>
                <a:cs typeface="Arial"/>
              </a:rPr>
              <a:t>this </a:t>
            </a:r>
            <a:r>
              <a:rPr sz="1200" spc="10" dirty="0">
                <a:latin typeface="Arial"/>
                <a:cs typeface="Arial"/>
              </a:rPr>
              <a:t>task? Provide </a:t>
            </a:r>
            <a:r>
              <a:rPr sz="1200" spc="5" dirty="0">
                <a:latin typeface="Arial"/>
                <a:cs typeface="Arial"/>
              </a:rPr>
              <a:t>the </a:t>
            </a:r>
            <a:r>
              <a:rPr sz="1200" spc="10" dirty="0">
                <a:latin typeface="Arial"/>
                <a:cs typeface="Arial"/>
              </a:rPr>
              <a:t>pseudocode </a:t>
            </a:r>
            <a:r>
              <a:rPr sz="1200" spc="5" dirty="0">
                <a:latin typeface="Arial"/>
                <a:cs typeface="Arial"/>
              </a:rPr>
              <a:t>for the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solution.</a:t>
            </a:r>
            <a:endParaRPr sz="1200">
              <a:latin typeface="Arial"/>
              <a:cs typeface="Arial"/>
            </a:endParaRPr>
          </a:p>
          <a:p>
            <a:pPr marL="291465">
              <a:lnSpc>
                <a:spcPct val="100000"/>
              </a:lnSpc>
              <a:spcBef>
                <a:spcPts val="860"/>
              </a:spcBef>
            </a:pPr>
            <a:r>
              <a:rPr sz="1450" b="1" spc="5" dirty="0">
                <a:latin typeface="Arial"/>
                <a:cs typeface="Arial"/>
              </a:rPr>
              <a:t>Answer:</a:t>
            </a:r>
            <a:endParaRPr sz="14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0976" y="1748990"/>
            <a:ext cx="5344795" cy="1588135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52069" marR="3635375">
              <a:lnSpc>
                <a:spcPct val="102699"/>
              </a:lnSpc>
              <a:spcBef>
                <a:spcPts val="430"/>
              </a:spcBef>
            </a:pPr>
            <a:r>
              <a:rPr sz="850" spc="15" dirty="0">
                <a:latin typeface="Comic Sans MS"/>
                <a:cs typeface="Comic Sans MS"/>
              </a:rPr>
              <a:t>Open a scanner for the </a:t>
            </a:r>
            <a:r>
              <a:rPr sz="850" spc="10" dirty="0">
                <a:latin typeface="Comic Sans MS"/>
                <a:cs typeface="Comic Sans MS"/>
              </a:rPr>
              <a:t>file.  </a:t>
            </a:r>
            <a:r>
              <a:rPr sz="850" spc="15" dirty="0">
                <a:latin typeface="Comic Sans MS"/>
                <a:cs typeface="Comic Sans MS"/>
              </a:rPr>
              <a:t>For each number </a:t>
            </a:r>
            <a:r>
              <a:rPr sz="850" spc="10" dirty="0">
                <a:latin typeface="Comic Sans MS"/>
                <a:cs typeface="Comic Sans MS"/>
              </a:rPr>
              <a:t>in </a:t>
            </a:r>
            <a:r>
              <a:rPr sz="850" spc="15" dirty="0">
                <a:latin typeface="Comic Sans MS"/>
                <a:cs typeface="Comic Sans MS"/>
              </a:rPr>
              <a:t>the</a:t>
            </a:r>
            <a:r>
              <a:rPr sz="850" spc="-105" dirty="0">
                <a:latin typeface="Comic Sans MS"/>
                <a:cs typeface="Comic Sans MS"/>
              </a:rPr>
              <a:t> </a:t>
            </a:r>
            <a:r>
              <a:rPr sz="850" spc="15" dirty="0">
                <a:latin typeface="Comic Sans MS"/>
                <a:cs typeface="Comic Sans MS"/>
              </a:rPr>
              <a:t>scanner</a:t>
            </a:r>
            <a:endParaRPr sz="850" dirty="0">
              <a:latin typeface="Comic Sans MS"/>
              <a:cs typeface="Comic Sans MS"/>
            </a:endParaRPr>
          </a:p>
          <a:p>
            <a:pPr marL="219075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mic Sans MS"/>
                <a:cs typeface="Comic Sans MS"/>
              </a:rPr>
              <a:t>Add the number </a:t>
            </a:r>
            <a:r>
              <a:rPr sz="850" spc="10" dirty="0">
                <a:latin typeface="Comic Sans MS"/>
                <a:cs typeface="Comic Sans MS"/>
              </a:rPr>
              <a:t>to </a:t>
            </a:r>
            <a:r>
              <a:rPr sz="850" spc="15" dirty="0">
                <a:latin typeface="Comic Sans MS"/>
                <a:cs typeface="Comic Sans MS"/>
              </a:rPr>
              <a:t>an</a:t>
            </a:r>
            <a:r>
              <a:rPr sz="850" spc="-75" dirty="0">
                <a:latin typeface="Comic Sans MS"/>
                <a:cs typeface="Comic Sans MS"/>
              </a:rPr>
              <a:t> </a:t>
            </a:r>
            <a:r>
              <a:rPr sz="850" spc="10" dirty="0">
                <a:latin typeface="Comic Sans MS"/>
                <a:cs typeface="Comic Sans MS"/>
              </a:rPr>
              <a:t>array.</a:t>
            </a:r>
            <a:endParaRPr sz="850" dirty="0">
              <a:latin typeface="Comic Sans MS"/>
              <a:cs typeface="Comic Sans MS"/>
            </a:endParaRPr>
          </a:p>
          <a:p>
            <a:pPr marL="52069" marR="4330065">
              <a:lnSpc>
                <a:spcPct val="102699"/>
              </a:lnSpc>
            </a:pPr>
            <a:r>
              <a:rPr sz="850" spc="10" dirty="0">
                <a:latin typeface="Comic Sans MS"/>
                <a:cs typeface="Comic Sans MS"/>
              </a:rPr>
              <a:t>Close </a:t>
            </a:r>
            <a:r>
              <a:rPr sz="850" spc="15" dirty="0">
                <a:latin typeface="Comic Sans MS"/>
                <a:cs typeface="Comic Sans MS"/>
              </a:rPr>
              <a:t>the </a:t>
            </a:r>
            <a:r>
              <a:rPr sz="850" spc="10" dirty="0">
                <a:latin typeface="Comic Sans MS"/>
                <a:cs typeface="Comic Sans MS"/>
              </a:rPr>
              <a:t>scanner.  </a:t>
            </a:r>
            <a:r>
              <a:rPr sz="850" spc="15" dirty="0">
                <a:latin typeface="Comic Sans MS"/>
                <a:cs typeface="Comic Sans MS"/>
              </a:rPr>
              <a:t>Set </a:t>
            </a:r>
            <a:r>
              <a:rPr sz="850" spc="10" dirty="0">
                <a:latin typeface="Comic Sans MS"/>
                <a:cs typeface="Comic Sans MS"/>
              </a:rPr>
              <a:t>total to</a:t>
            </a:r>
            <a:r>
              <a:rPr sz="850" spc="-75" dirty="0">
                <a:latin typeface="Comic Sans MS"/>
                <a:cs typeface="Comic Sans MS"/>
              </a:rPr>
              <a:t> </a:t>
            </a:r>
            <a:r>
              <a:rPr sz="850" spc="10" dirty="0">
                <a:latin typeface="Comic Sans MS"/>
                <a:cs typeface="Comic Sans MS"/>
              </a:rPr>
              <a:t>0.</a:t>
            </a:r>
            <a:endParaRPr sz="850" dirty="0">
              <a:latin typeface="Comic Sans MS"/>
              <a:cs typeface="Comic Sans MS"/>
            </a:endParaRPr>
          </a:p>
          <a:p>
            <a:pPr marL="52069" marR="3609975">
              <a:lnSpc>
                <a:spcPct val="102699"/>
              </a:lnSpc>
            </a:pPr>
            <a:r>
              <a:rPr sz="850" spc="15" dirty="0">
                <a:latin typeface="Comic Sans MS"/>
                <a:cs typeface="Comic Sans MS"/>
              </a:rPr>
              <a:t>Open a </a:t>
            </a:r>
            <a:r>
              <a:rPr sz="850" spc="10" dirty="0">
                <a:latin typeface="Comic Sans MS"/>
                <a:cs typeface="Comic Sans MS"/>
              </a:rPr>
              <a:t>print writer </a:t>
            </a:r>
            <a:r>
              <a:rPr sz="850" spc="15" dirty="0">
                <a:latin typeface="Comic Sans MS"/>
                <a:cs typeface="Comic Sans MS"/>
              </a:rPr>
              <a:t>for the </a:t>
            </a:r>
            <a:r>
              <a:rPr sz="850" spc="10" dirty="0">
                <a:latin typeface="Comic Sans MS"/>
                <a:cs typeface="Comic Sans MS"/>
              </a:rPr>
              <a:t>file.  </a:t>
            </a:r>
            <a:r>
              <a:rPr sz="850" spc="15" dirty="0">
                <a:latin typeface="Comic Sans MS"/>
                <a:cs typeface="Comic Sans MS"/>
              </a:rPr>
              <a:t>For each number </a:t>
            </a:r>
            <a:r>
              <a:rPr sz="850" spc="10" dirty="0">
                <a:latin typeface="Comic Sans MS"/>
                <a:cs typeface="Comic Sans MS"/>
              </a:rPr>
              <a:t>in </a:t>
            </a:r>
            <a:r>
              <a:rPr sz="850" spc="15" dirty="0">
                <a:latin typeface="Comic Sans MS"/>
                <a:cs typeface="Comic Sans MS"/>
              </a:rPr>
              <a:t>the</a:t>
            </a:r>
            <a:r>
              <a:rPr sz="850" spc="-85" dirty="0">
                <a:latin typeface="Comic Sans MS"/>
                <a:cs typeface="Comic Sans MS"/>
              </a:rPr>
              <a:t> </a:t>
            </a:r>
            <a:r>
              <a:rPr sz="850" spc="10" dirty="0">
                <a:latin typeface="Comic Sans MS"/>
                <a:cs typeface="Comic Sans MS"/>
              </a:rPr>
              <a:t>array</a:t>
            </a:r>
            <a:endParaRPr sz="850" dirty="0">
              <a:latin typeface="Comic Sans MS"/>
              <a:cs typeface="Comic Sans MS"/>
            </a:endParaRPr>
          </a:p>
          <a:p>
            <a:pPr marL="152400" marR="3161665" indent="33020">
              <a:lnSpc>
                <a:spcPct val="102699"/>
              </a:lnSpc>
            </a:pPr>
            <a:r>
              <a:rPr sz="850" spc="15" dirty="0">
                <a:latin typeface="Comic Sans MS"/>
                <a:cs typeface="Comic Sans MS"/>
              </a:rPr>
              <a:t>Write the number </a:t>
            </a:r>
            <a:r>
              <a:rPr sz="850" spc="10" dirty="0">
                <a:latin typeface="Comic Sans MS"/>
                <a:cs typeface="Comic Sans MS"/>
              </a:rPr>
              <a:t>to </a:t>
            </a:r>
            <a:r>
              <a:rPr sz="850" spc="15" dirty="0">
                <a:latin typeface="Comic Sans MS"/>
                <a:cs typeface="Comic Sans MS"/>
              </a:rPr>
              <a:t>the </a:t>
            </a:r>
            <a:r>
              <a:rPr sz="850" spc="10" dirty="0">
                <a:latin typeface="Comic Sans MS"/>
                <a:cs typeface="Comic Sans MS"/>
              </a:rPr>
              <a:t>print writer.  </a:t>
            </a:r>
            <a:r>
              <a:rPr sz="850" spc="15" dirty="0">
                <a:latin typeface="Comic Sans MS"/>
                <a:cs typeface="Comic Sans MS"/>
              </a:rPr>
              <a:t>Add the number </a:t>
            </a:r>
            <a:r>
              <a:rPr sz="850" spc="10" dirty="0">
                <a:latin typeface="Comic Sans MS"/>
                <a:cs typeface="Comic Sans MS"/>
              </a:rPr>
              <a:t>to</a:t>
            </a:r>
            <a:r>
              <a:rPr sz="850" spc="-80" dirty="0">
                <a:latin typeface="Comic Sans MS"/>
                <a:cs typeface="Comic Sans MS"/>
              </a:rPr>
              <a:t> </a:t>
            </a:r>
            <a:r>
              <a:rPr sz="850" spc="10" dirty="0">
                <a:latin typeface="Comic Sans MS"/>
                <a:cs typeface="Comic Sans MS"/>
              </a:rPr>
              <a:t>total.</a:t>
            </a:r>
            <a:endParaRPr sz="850" dirty="0">
              <a:latin typeface="Comic Sans MS"/>
              <a:cs typeface="Comic Sans MS"/>
            </a:endParaRPr>
          </a:p>
          <a:p>
            <a:pPr marL="52069" marR="3639820">
              <a:lnSpc>
                <a:spcPct val="102699"/>
              </a:lnSpc>
            </a:pPr>
            <a:r>
              <a:rPr sz="850" spc="15" dirty="0">
                <a:latin typeface="Comic Sans MS"/>
                <a:cs typeface="Comic Sans MS"/>
              </a:rPr>
              <a:t>Write </a:t>
            </a:r>
            <a:r>
              <a:rPr sz="850" spc="10" dirty="0">
                <a:latin typeface="Comic Sans MS"/>
                <a:cs typeface="Comic Sans MS"/>
              </a:rPr>
              <a:t>total to </a:t>
            </a:r>
            <a:r>
              <a:rPr sz="850" spc="15" dirty="0">
                <a:latin typeface="Comic Sans MS"/>
                <a:cs typeface="Comic Sans MS"/>
              </a:rPr>
              <a:t>the </a:t>
            </a:r>
            <a:r>
              <a:rPr sz="850" spc="10" dirty="0">
                <a:latin typeface="Comic Sans MS"/>
                <a:cs typeface="Comic Sans MS"/>
              </a:rPr>
              <a:t>print writer.  Close </a:t>
            </a:r>
            <a:r>
              <a:rPr sz="850" spc="15" dirty="0">
                <a:latin typeface="Comic Sans MS"/>
                <a:cs typeface="Comic Sans MS"/>
              </a:rPr>
              <a:t>the </a:t>
            </a:r>
            <a:r>
              <a:rPr sz="850" spc="10" dirty="0">
                <a:latin typeface="Comic Sans MS"/>
                <a:cs typeface="Comic Sans MS"/>
              </a:rPr>
              <a:t>print</a:t>
            </a:r>
            <a:r>
              <a:rPr sz="850" spc="-45" dirty="0">
                <a:latin typeface="Comic Sans MS"/>
                <a:cs typeface="Comic Sans MS"/>
              </a:rPr>
              <a:t> </a:t>
            </a:r>
            <a:r>
              <a:rPr sz="850" spc="10" dirty="0">
                <a:latin typeface="Comic Sans MS"/>
                <a:cs typeface="Comic Sans MS"/>
              </a:rPr>
              <a:t>writer.</a:t>
            </a:r>
            <a:endParaRPr sz="85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605721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10" dirty="0"/>
              <a:t>Check</a:t>
            </a:r>
            <a:r>
              <a:rPr spc="-75" dirty="0"/>
              <a:t> </a:t>
            </a:r>
            <a:r>
              <a:rPr spc="20" dirty="0"/>
              <a:t>11.4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1507" y="785806"/>
            <a:ext cx="5569585" cy="972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How do you modify </a:t>
            </a:r>
            <a:r>
              <a:rPr sz="1200" spc="5" dirty="0">
                <a:latin typeface="Arial"/>
                <a:cs typeface="Arial"/>
              </a:rPr>
              <a:t>the </a:t>
            </a:r>
            <a:r>
              <a:rPr sz="1200" spc="10" dirty="0">
                <a:latin typeface="Arial"/>
                <a:cs typeface="Arial"/>
              </a:rPr>
              <a:t>program so </a:t>
            </a:r>
            <a:r>
              <a:rPr sz="1200" spc="5" dirty="0">
                <a:latin typeface="Arial"/>
                <a:cs typeface="Arial"/>
              </a:rPr>
              <a:t>that it </a:t>
            </a:r>
            <a:r>
              <a:rPr sz="1200" spc="10" dirty="0">
                <a:latin typeface="Arial"/>
                <a:cs typeface="Arial"/>
              </a:rPr>
              <a:t>shows </a:t>
            </a:r>
            <a:r>
              <a:rPr sz="1200" spc="5" dirty="0">
                <a:latin typeface="Arial"/>
                <a:cs typeface="Arial"/>
              </a:rPr>
              <a:t>the </a:t>
            </a:r>
            <a:r>
              <a:rPr sz="1200" spc="10" dirty="0">
                <a:latin typeface="Arial"/>
                <a:cs typeface="Arial"/>
              </a:rPr>
              <a:t>average, </a:t>
            </a:r>
            <a:r>
              <a:rPr sz="1200" spc="5" dirty="0">
                <a:latin typeface="Arial"/>
                <a:cs typeface="Arial"/>
              </a:rPr>
              <a:t>not the total, of the  inputs?</a:t>
            </a:r>
            <a:endParaRPr sz="1200" dirty="0">
              <a:latin typeface="Arial"/>
              <a:cs typeface="Arial"/>
            </a:endParaRPr>
          </a:p>
          <a:p>
            <a:pPr marL="291465" marR="146685">
              <a:lnSpc>
                <a:spcPct val="116599"/>
              </a:lnSpc>
              <a:spcBef>
                <a:spcPts val="570"/>
              </a:spcBef>
            </a:pPr>
            <a:r>
              <a:rPr sz="1450" b="1" spc="5" dirty="0">
                <a:latin typeface="Arial"/>
                <a:cs typeface="Arial"/>
              </a:rPr>
              <a:t>Answer: </a:t>
            </a:r>
            <a:r>
              <a:rPr sz="1450" spc="5" dirty="0">
                <a:latin typeface="Arial"/>
                <a:cs typeface="Arial"/>
              </a:rPr>
              <a:t>Add a variable count that is incremented whenever a  number is read. At the end, print the average, not the total,</a:t>
            </a:r>
            <a:r>
              <a:rPr sz="1450" spc="-3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as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0976" y="1823451"/>
            <a:ext cx="5344795" cy="189154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455"/>
              </a:spcBef>
            </a:pPr>
            <a:r>
              <a:rPr sz="850" spc="15" dirty="0">
                <a:latin typeface="Courier" charset="0"/>
                <a:cs typeface="Courier" charset="0"/>
              </a:rPr>
              <a:t>out.printf("Average: %8.2f\n", total /</a:t>
            </a:r>
            <a:r>
              <a:rPr sz="850" spc="35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count);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0744" y="2113729"/>
            <a:ext cx="5196205" cy="817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400"/>
              </a:lnSpc>
            </a:pPr>
            <a:r>
              <a:rPr sz="1450" spc="5" dirty="0">
                <a:latin typeface="Arial"/>
                <a:cs typeface="Arial"/>
              </a:rPr>
              <a:t>Because the string </a:t>
            </a:r>
            <a:r>
              <a:rPr sz="1450" spc="5" dirty="0">
                <a:latin typeface="Courier" charset="0"/>
                <a:cs typeface="Courier" charset="0"/>
              </a:rPr>
              <a:t>"Average"</a:t>
            </a:r>
            <a:r>
              <a:rPr sz="1450" spc="-459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is three characters longer than  </a:t>
            </a:r>
            <a:r>
              <a:rPr sz="1450" spc="5" dirty="0">
                <a:latin typeface="Courier" charset="0"/>
                <a:cs typeface="Courier" charset="0"/>
              </a:rPr>
              <a:t>"Total"</a:t>
            </a:r>
            <a:r>
              <a:rPr sz="1450" spc="5" dirty="0">
                <a:latin typeface="Arial"/>
                <a:cs typeface="Arial"/>
              </a:rPr>
              <a:t>, change the other output to  </a:t>
            </a:r>
            <a:r>
              <a:rPr sz="1450" spc="5" dirty="0">
                <a:latin typeface="Courier" charset="0"/>
                <a:cs typeface="Courier" charset="0"/>
              </a:rPr>
              <a:t>out.printf("%18.2f\n",</a:t>
            </a:r>
            <a:r>
              <a:rPr sz="1450" spc="30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Courier" charset="0"/>
                <a:cs typeface="Courier" charset="0"/>
              </a:rPr>
              <a:t>value)</a:t>
            </a:r>
            <a:r>
              <a:rPr sz="1450" spc="5" dirty="0">
                <a:latin typeface="Arial"/>
                <a:cs typeface="Arial"/>
              </a:rPr>
              <a:t>.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605371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797" y="1216314"/>
            <a:ext cx="5835650" cy="748665"/>
          </a:xfrm>
          <a:custGeom>
            <a:avLst/>
            <a:gdLst/>
            <a:ahLst/>
            <a:cxnLst/>
            <a:rect l="l" t="t" r="r" b="b"/>
            <a:pathLst>
              <a:path w="5835650" h="748664">
                <a:moveTo>
                  <a:pt x="0" y="0"/>
                </a:moveTo>
                <a:lnTo>
                  <a:pt x="5835129" y="0"/>
                </a:lnTo>
                <a:lnTo>
                  <a:pt x="5835129" y="748093"/>
                </a:lnTo>
                <a:lnTo>
                  <a:pt x="0" y="748093"/>
                </a:lnTo>
                <a:lnTo>
                  <a:pt x="0" y="0"/>
                </a:lnTo>
                <a:close/>
              </a:path>
            </a:pathLst>
          </a:custGeom>
          <a:ln w="8312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10" dirty="0"/>
              <a:t>Check</a:t>
            </a:r>
            <a:r>
              <a:rPr spc="-75" dirty="0"/>
              <a:t> </a:t>
            </a:r>
            <a:r>
              <a:rPr spc="20" dirty="0"/>
              <a:t>11.5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1507" y="793768"/>
            <a:ext cx="602742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How can you modify </a:t>
            </a:r>
            <a:r>
              <a:rPr sz="1200" spc="5" dirty="0">
                <a:latin typeface="Arial"/>
                <a:cs typeface="Arial"/>
              </a:rPr>
              <a:t>the </a:t>
            </a:r>
            <a:r>
              <a:rPr sz="1200" spc="10" dirty="0">
                <a:latin typeface="Courier" charset="0"/>
                <a:cs typeface="Courier" charset="0"/>
              </a:rPr>
              <a:t>Total</a:t>
            </a:r>
            <a:r>
              <a:rPr sz="1200" spc="-385" dirty="0">
                <a:latin typeface="Courier" charset="0"/>
                <a:cs typeface="Courier" charset="0"/>
              </a:rPr>
              <a:t> </a:t>
            </a:r>
            <a:r>
              <a:rPr sz="1200" spc="10" dirty="0">
                <a:latin typeface="Arial"/>
                <a:cs typeface="Arial"/>
              </a:rPr>
              <a:t>program so </a:t>
            </a:r>
            <a:r>
              <a:rPr sz="1200" spc="5" dirty="0">
                <a:latin typeface="Arial"/>
                <a:cs typeface="Arial"/>
              </a:rPr>
              <a:t>that it writes the </a:t>
            </a:r>
            <a:r>
              <a:rPr sz="1200" spc="10" dirty="0">
                <a:latin typeface="Arial"/>
                <a:cs typeface="Arial"/>
              </a:rPr>
              <a:t>values </a:t>
            </a:r>
            <a:r>
              <a:rPr sz="1200" spc="5" dirty="0">
                <a:latin typeface="Arial"/>
                <a:cs typeface="Arial"/>
              </a:rPr>
              <a:t>in </a:t>
            </a:r>
            <a:r>
              <a:rPr sz="1200" spc="10" dirty="0">
                <a:latin typeface="Arial"/>
                <a:cs typeface="Arial"/>
              </a:rPr>
              <a:t>two columns, </a:t>
            </a:r>
            <a:r>
              <a:rPr sz="1200" spc="5" dirty="0">
                <a:latin typeface="Arial"/>
                <a:cs typeface="Arial"/>
              </a:rPr>
              <a:t>like  this: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39797" y="1240945"/>
          <a:ext cx="971941" cy="7234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7053"/>
                <a:gridCol w="414888"/>
              </a:tblGrid>
              <a:tr h="145027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32.00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700" spc="20" dirty="0">
                          <a:latin typeface="Courier" charset="0"/>
                          <a:cs typeface="Courier" charset="0"/>
                        </a:rPr>
                        <a:t>54.00</a:t>
                      </a:r>
                      <a:endParaRPr sz="700" dirty="0">
                        <a:latin typeface="Courier" charset="0"/>
                        <a:cs typeface="Courier" charset="0"/>
                      </a:endParaRPr>
                    </a:p>
                  </a:txBody>
                  <a:tcPr marL="0" marR="0" marT="0" marB="0"/>
                </a:tc>
              </a:tr>
              <a:tr h="108057">
                <a:tc>
                  <a:txBody>
                    <a:bodyPr/>
                    <a:lstStyle/>
                    <a:p>
                      <a:pPr marR="48260" algn="r">
                        <a:lnSpc>
                          <a:spcPts val="800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67.50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ctr">
                        <a:lnSpc>
                          <a:spcPts val="800"/>
                        </a:lnSpc>
                      </a:pPr>
                      <a:r>
                        <a:rPr sz="700" spc="20" dirty="0">
                          <a:latin typeface="Courier" charset="0"/>
                          <a:cs typeface="Courier" charset="0"/>
                        </a:rPr>
                        <a:t>29.00</a:t>
                      </a:r>
                      <a:endParaRPr sz="700" dirty="0">
                        <a:latin typeface="Courier" charset="0"/>
                        <a:cs typeface="Courier" charset="0"/>
                      </a:endParaRPr>
                    </a:p>
                  </a:txBody>
                  <a:tcPr marL="0" marR="0" marT="0" marB="0"/>
                </a:tc>
              </a:tr>
              <a:tr h="108057">
                <a:tc>
                  <a:txBody>
                    <a:bodyPr/>
                    <a:lstStyle/>
                    <a:p>
                      <a:pPr marR="48260" algn="r">
                        <a:lnSpc>
                          <a:spcPts val="800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35.00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ctr">
                        <a:lnSpc>
                          <a:spcPts val="800"/>
                        </a:lnSpc>
                      </a:pPr>
                      <a:r>
                        <a:rPr sz="700" spc="20" dirty="0">
                          <a:latin typeface="Courier" charset="0"/>
                          <a:cs typeface="Courier" charset="0"/>
                        </a:rPr>
                        <a:t>80.00</a:t>
                      </a:r>
                      <a:endParaRPr sz="700" dirty="0">
                        <a:latin typeface="Courier" charset="0"/>
                        <a:cs typeface="Courier" charset="0"/>
                      </a:endParaRPr>
                    </a:p>
                  </a:txBody>
                  <a:tcPr marL="0" marR="0" marT="0" marB="0"/>
                </a:tc>
              </a:tr>
              <a:tr h="108057">
                <a:tc>
                  <a:txBody>
                    <a:bodyPr/>
                    <a:lstStyle/>
                    <a:p>
                      <a:pPr marR="48260" algn="r">
                        <a:lnSpc>
                          <a:spcPts val="800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115.00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ctr">
                        <a:lnSpc>
                          <a:spcPts val="800"/>
                        </a:lnSpc>
                      </a:pPr>
                      <a:r>
                        <a:rPr sz="700" spc="20" dirty="0">
                          <a:latin typeface="Courier" charset="0"/>
                          <a:cs typeface="Courier" charset="0"/>
                        </a:rPr>
                        <a:t>44.50</a:t>
                      </a:r>
                      <a:endParaRPr sz="700" dirty="0">
                        <a:latin typeface="Courier" charset="0"/>
                        <a:cs typeface="Courier" charset="0"/>
                      </a:endParaRPr>
                    </a:p>
                  </a:txBody>
                  <a:tcPr marL="0" marR="0" marT="0" marB="0"/>
                </a:tc>
              </a:tr>
              <a:tr h="108057">
                <a:tc>
                  <a:txBody>
                    <a:bodyPr/>
                    <a:lstStyle/>
                    <a:p>
                      <a:pPr marR="48260" algn="r">
                        <a:lnSpc>
                          <a:spcPts val="800"/>
                        </a:lnSpc>
                      </a:pPr>
                      <a:r>
                        <a:rPr sz="700" dirty="0">
                          <a:latin typeface="Courier" charset="0"/>
                          <a:cs typeface="Courier" charset="0"/>
                        </a:rPr>
                        <a:t>100.00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ctr">
                        <a:lnSpc>
                          <a:spcPts val="800"/>
                        </a:lnSpc>
                      </a:pPr>
                      <a:r>
                        <a:rPr sz="700" spc="20" dirty="0">
                          <a:latin typeface="Courier" charset="0"/>
                          <a:cs typeface="Courier" charset="0"/>
                        </a:rPr>
                        <a:t>65.00</a:t>
                      </a:r>
                      <a:endParaRPr sz="700" dirty="0">
                        <a:latin typeface="Courier" charset="0"/>
                        <a:cs typeface="Courier" charset="0"/>
                      </a:endParaRPr>
                    </a:p>
                  </a:txBody>
                  <a:tcPr marL="0" marR="0" marT="0" marB="0"/>
                </a:tc>
              </a:tr>
              <a:tr h="146203">
                <a:tc>
                  <a:txBody>
                    <a:bodyPr/>
                    <a:lstStyle/>
                    <a:p>
                      <a:pPr marL="52069">
                        <a:lnSpc>
                          <a:spcPts val="800"/>
                        </a:lnSpc>
                      </a:pPr>
                      <a:r>
                        <a:rPr sz="700" spc="20" dirty="0">
                          <a:latin typeface="Courier" charset="0"/>
                          <a:cs typeface="Courier" charset="0"/>
                        </a:rPr>
                        <a:t>Total:</a:t>
                      </a:r>
                      <a:endParaRPr sz="700" dirty="0">
                        <a:latin typeface="Courier" charset="0"/>
                        <a:cs typeface="Courier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ts val="800"/>
                        </a:lnSpc>
                      </a:pPr>
                      <a:r>
                        <a:rPr sz="700" spc="20" dirty="0">
                          <a:latin typeface="Courier" charset="0"/>
                          <a:cs typeface="Courier" charset="0"/>
                        </a:rPr>
                        <a:t>622.00</a:t>
                      </a:r>
                      <a:endParaRPr sz="700" dirty="0">
                        <a:latin typeface="Courier" charset="0"/>
                        <a:cs typeface="Courier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910744" y="2046968"/>
            <a:ext cx="5253990" cy="534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599"/>
              </a:lnSpc>
            </a:pPr>
            <a:r>
              <a:rPr sz="1450" b="1" spc="5" dirty="0">
                <a:latin typeface="Arial"/>
                <a:cs typeface="Arial"/>
              </a:rPr>
              <a:t>Answer: </a:t>
            </a:r>
            <a:r>
              <a:rPr sz="1450" spc="5" dirty="0">
                <a:latin typeface="Arial"/>
                <a:cs typeface="Arial"/>
              </a:rPr>
              <a:t>Add a variable </a:t>
            </a:r>
            <a:r>
              <a:rPr sz="1450" spc="5" dirty="0">
                <a:latin typeface="Courier" charset="0"/>
                <a:cs typeface="Courier" charset="0"/>
              </a:rPr>
              <a:t>count</a:t>
            </a:r>
            <a:r>
              <a:rPr sz="1450" spc="-450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that is incremented whenever a  number is read. Only write a new line when </a:t>
            </a:r>
            <a:r>
              <a:rPr sz="1450" dirty="0">
                <a:latin typeface="Arial"/>
                <a:cs typeface="Arial"/>
              </a:rPr>
              <a:t>it </a:t>
            </a:r>
            <a:r>
              <a:rPr sz="1450" spc="5" dirty="0">
                <a:latin typeface="Arial"/>
                <a:cs typeface="Arial"/>
              </a:rPr>
              <a:t>is</a:t>
            </a:r>
            <a:r>
              <a:rPr sz="1450" spc="-2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even.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0976" y="2646004"/>
            <a:ext cx="5344795" cy="455381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52069" marR="3458845">
              <a:lnSpc>
                <a:spcPct val="102699"/>
              </a:lnSpc>
              <a:spcBef>
                <a:spcPts val="430"/>
              </a:spcBef>
            </a:pPr>
            <a:r>
              <a:rPr sz="850" spc="15" dirty="0">
                <a:latin typeface="Courier" charset="0"/>
                <a:cs typeface="Courier" charset="0"/>
              </a:rPr>
              <a:t>count++;  out.printf("%8.2f",</a:t>
            </a:r>
            <a:r>
              <a:rPr sz="850" spc="-15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value);</a:t>
            </a:r>
            <a:endParaRPr sz="850" dirty="0">
              <a:latin typeface="Courier" charset="0"/>
              <a:cs typeface="Courier" charset="0"/>
            </a:endParaRPr>
          </a:p>
          <a:p>
            <a:pPr marL="52069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if (count % 2 == 0) { out.println();</a:t>
            </a:r>
            <a:r>
              <a:rPr sz="850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0744" y="3194044"/>
            <a:ext cx="5293995" cy="534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599"/>
              </a:lnSpc>
            </a:pPr>
            <a:r>
              <a:rPr sz="1450" spc="5" dirty="0">
                <a:latin typeface="Arial"/>
                <a:cs typeface="Arial"/>
              </a:rPr>
              <a:t>At the end of the loop, write a new line </a:t>
            </a:r>
            <a:r>
              <a:rPr sz="1450" dirty="0">
                <a:latin typeface="Arial"/>
                <a:cs typeface="Arial"/>
              </a:rPr>
              <a:t>if </a:t>
            </a:r>
            <a:r>
              <a:rPr sz="1450" spc="5" dirty="0">
                <a:latin typeface="Arial"/>
                <a:cs typeface="Arial"/>
              </a:rPr>
              <a:t>count is odd, then write  the</a:t>
            </a:r>
            <a:r>
              <a:rPr sz="1450" spc="-9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total:</a:t>
            </a:r>
            <a:endParaRPr sz="14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0976" y="3801393"/>
            <a:ext cx="5344795" cy="324576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52069" marR="2719070">
              <a:lnSpc>
                <a:spcPct val="102699"/>
              </a:lnSpc>
              <a:spcBef>
                <a:spcPts val="430"/>
              </a:spcBef>
            </a:pPr>
            <a:r>
              <a:rPr sz="850" spc="15" dirty="0">
                <a:latin typeface="Courier" charset="0"/>
                <a:cs typeface="Courier" charset="0"/>
              </a:rPr>
              <a:t>if (count % 2 == 1) { out.println(); }  out.printf("Total: %10.2f\n", total);</a:t>
            </a:r>
            <a:endParaRPr sz="8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605022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5" dirty="0"/>
              <a:t>Text </a:t>
            </a:r>
            <a:r>
              <a:rPr spc="105" dirty="0"/>
              <a:t>Input </a:t>
            </a:r>
            <a:r>
              <a:rPr spc="135" dirty="0"/>
              <a:t>and</a:t>
            </a:r>
            <a:r>
              <a:rPr spc="-120" dirty="0"/>
              <a:t> </a:t>
            </a:r>
            <a:r>
              <a:rPr spc="114" dirty="0"/>
              <a:t>Output</a:t>
            </a:r>
          </a:p>
        </p:txBody>
      </p:sp>
      <p:sp>
        <p:nvSpPr>
          <p:cNvPr id="4" name="object 4"/>
          <p:cNvSpPr/>
          <p:nvPr/>
        </p:nvSpPr>
        <p:spPr>
          <a:xfrm>
            <a:off x="760577" y="912572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0577" y="1469486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0744" y="774860"/>
            <a:ext cx="5078095" cy="833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599"/>
              </a:lnSpc>
            </a:pPr>
            <a:r>
              <a:rPr sz="1450" spc="5" dirty="0">
                <a:latin typeface="Arial"/>
                <a:cs typeface="Arial"/>
              </a:rPr>
              <a:t>The</a:t>
            </a:r>
            <a:r>
              <a:rPr sz="1450" dirty="0">
                <a:latin typeface="Arial"/>
                <a:cs typeface="Arial"/>
              </a:rPr>
              <a:t> </a:t>
            </a:r>
            <a:r>
              <a:rPr sz="1450" spc="5" dirty="0">
                <a:latin typeface="Courier" charset="0"/>
                <a:cs typeface="Courier" charset="0"/>
              </a:rPr>
              <a:t>next</a:t>
            </a:r>
            <a:r>
              <a:rPr sz="1450" spc="-470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method</a:t>
            </a:r>
            <a:r>
              <a:rPr sz="145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of</a:t>
            </a:r>
            <a:r>
              <a:rPr sz="145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the</a:t>
            </a:r>
            <a:r>
              <a:rPr sz="1450" dirty="0">
                <a:latin typeface="Arial"/>
                <a:cs typeface="Arial"/>
              </a:rPr>
              <a:t> </a:t>
            </a:r>
            <a:r>
              <a:rPr sz="1450" spc="5" dirty="0">
                <a:latin typeface="Courier" charset="0"/>
                <a:cs typeface="Courier" charset="0"/>
              </a:rPr>
              <a:t>Scanner</a:t>
            </a:r>
            <a:r>
              <a:rPr sz="1450" spc="-470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class</a:t>
            </a:r>
            <a:r>
              <a:rPr sz="145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reads</a:t>
            </a:r>
            <a:r>
              <a:rPr sz="145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a</a:t>
            </a:r>
            <a:r>
              <a:rPr sz="145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string</a:t>
            </a:r>
            <a:r>
              <a:rPr sz="145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that</a:t>
            </a:r>
            <a:r>
              <a:rPr sz="145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is  delimited by white</a:t>
            </a:r>
            <a:r>
              <a:rPr sz="1450" spc="-5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space.</a:t>
            </a:r>
            <a:endParaRPr sz="1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450" spc="10" dirty="0">
                <a:latin typeface="Arial"/>
                <a:cs typeface="Arial"/>
              </a:rPr>
              <a:t>A </a:t>
            </a:r>
            <a:r>
              <a:rPr sz="1450" spc="5" dirty="0">
                <a:latin typeface="Arial"/>
                <a:cs typeface="Arial"/>
              </a:rPr>
              <a:t>loop for processing a</a:t>
            </a:r>
            <a:r>
              <a:rPr sz="1450" spc="-8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file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0976" y="1681446"/>
            <a:ext cx="5344795" cy="720197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455"/>
              </a:spcBef>
            </a:pPr>
            <a:r>
              <a:rPr sz="850" spc="15" dirty="0">
                <a:latin typeface="Courier" charset="0"/>
                <a:cs typeface="Courier" charset="0"/>
              </a:rPr>
              <a:t>while</a:t>
            </a:r>
            <a:r>
              <a:rPr sz="850" spc="-35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(in.hasNext())</a:t>
            </a:r>
            <a:endParaRPr sz="850" dirty="0">
              <a:latin typeface="Courier" charset="0"/>
              <a:cs typeface="Courier" charset="0"/>
            </a:endParaRPr>
          </a:p>
          <a:p>
            <a:pPr marL="52069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254000" marR="3324225">
              <a:lnSpc>
                <a:spcPct val="102699"/>
              </a:lnSpc>
            </a:pPr>
            <a:r>
              <a:rPr sz="850" spc="15" dirty="0">
                <a:latin typeface="Courier" charset="0"/>
                <a:cs typeface="Courier" charset="0"/>
              </a:rPr>
              <a:t>String input = in.next();  System.out.println(input);</a:t>
            </a:r>
            <a:endParaRPr sz="850" dirty="0">
              <a:latin typeface="Courier" charset="0"/>
              <a:cs typeface="Courier" charset="0"/>
            </a:endParaRPr>
          </a:p>
          <a:p>
            <a:pPr marL="52069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0577" y="264149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10744" y="2503787"/>
            <a:ext cx="5461635" cy="534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599"/>
              </a:lnSpc>
            </a:pPr>
            <a:r>
              <a:rPr sz="1450" dirty="0">
                <a:latin typeface="Arial"/>
                <a:cs typeface="Arial"/>
              </a:rPr>
              <a:t>If </a:t>
            </a:r>
            <a:r>
              <a:rPr sz="1450" spc="5" dirty="0">
                <a:latin typeface="Arial"/>
                <a:cs typeface="Arial"/>
              </a:rPr>
              <a:t>the input is "</a:t>
            </a:r>
            <a:r>
              <a:rPr sz="1450" spc="5" dirty="0">
                <a:latin typeface="Courier" charset="0"/>
                <a:cs typeface="Courier" charset="0"/>
              </a:rPr>
              <a:t>Mary had a little lamb</a:t>
            </a:r>
            <a:r>
              <a:rPr sz="1450" spc="5" dirty="0">
                <a:latin typeface="Arial"/>
                <a:cs typeface="Arial"/>
              </a:rPr>
              <a:t>", the loop prints each  word on a separate</a:t>
            </a:r>
            <a:r>
              <a:rPr sz="1450" spc="-6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line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0976" y="3111135"/>
            <a:ext cx="5344795" cy="728726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52069" marR="5006975">
              <a:lnSpc>
                <a:spcPct val="102699"/>
              </a:lnSpc>
              <a:spcBef>
                <a:spcPts val="430"/>
              </a:spcBef>
            </a:pPr>
            <a:r>
              <a:rPr sz="850" spc="15" dirty="0">
                <a:latin typeface="Courier" charset="0"/>
                <a:cs typeface="Courier" charset="0"/>
              </a:rPr>
              <a:t>Mary  had  a</a:t>
            </a:r>
            <a:endParaRPr sz="850" dirty="0">
              <a:latin typeface="Courier" charset="0"/>
              <a:cs typeface="Courier" charset="0"/>
            </a:endParaRPr>
          </a:p>
          <a:p>
            <a:pPr marL="52069" marR="4872355">
              <a:lnSpc>
                <a:spcPct val="102699"/>
              </a:lnSpc>
            </a:pPr>
            <a:r>
              <a:rPr sz="850" spc="15" dirty="0">
                <a:latin typeface="Courier" charset="0"/>
                <a:cs typeface="Courier" charset="0"/>
              </a:rPr>
              <a:t>little  lamb</a:t>
            </a:r>
            <a:endParaRPr sz="8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604673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5" dirty="0"/>
              <a:t>Text </a:t>
            </a:r>
            <a:r>
              <a:rPr spc="105" dirty="0"/>
              <a:t>Input </a:t>
            </a:r>
            <a:r>
              <a:rPr spc="135" dirty="0"/>
              <a:t>and</a:t>
            </a:r>
            <a:r>
              <a:rPr spc="-120" dirty="0"/>
              <a:t> </a:t>
            </a:r>
            <a:r>
              <a:rPr spc="114" dirty="0"/>
              <a:t>Output</a:t>
            </a:r>
          </a:p>
        </p:txBody>
      </p:sp>
      <p:sp>
        <p:nvSpPr>
          <p:cNvPr id="4" name="object 4"/>
          <p:cNvSpPr/>
          <p:nvPr/>
        </p:nvSpPr>
        <p:spPr>
          <a:xfrm>
            <a:off x="760577" y="912223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0577" y="1469137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577" y="2042675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0744" y="774510"/>
            <a:ext cx="5349240" cy="140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599"/>
              </a:lnSpc>
            </a:pPr>
            <a:r>
              <a:rPr sz="1450" spc="5" dirty="0">
                <a:latin typeface="Arial"/>
                <a:cs typeface="Arial"/>
              </a:rPr>
              <a:t>The </a:t>
            </a:r>
            <a:r>
              <a:rPr sz="1450" spc="5" dirty="0">
                <a:latin typeface="Courier" charset="0"/>
                <a:cs typeface="Courier" charset="0"/>
              </a:rPr>
              <a:t>next</a:t>
            </a:r>
            <a:r>
              <a:rPr sz="1450" spc="-465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method returns any sequence of characters that is not  white</a:t>
            </a:r>
            <a:r>
              <a:rPr sz="1450" spc="-7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space.</a:t>
            </a:r>
            <a:endParaRPr sz="1450" dirty="0">
              <a:latin typeface="Arial"/>
              <a:cs typeface="Arial"/>
            </a:endParaRPr>
          </a:p>
          <a:p>
            <a:pPr marL="12700" marR="122555">
              <a:lnSpc>
                <a:spcPct val="116599"/>
              </a:lnSpc>
              <a:spcBef>
                <a:spcPts val="325"/>
              </a:spcBef>
            </a:pPr>
            <a:r>
              <a:rPr sz="1450" b="1" spc="5" dirty="0">
                <a:latin typeface="Arial"/>
                <a:cs typeface="Arial"/>
              </a:rPr>
              <a:t>White space </a:t>
            </a:r>
            <a:r>
              <a:rPr sz="1450" spc="5" dirty="0">
                <a:latin typeface="Arial"/>
                <a:cs typeface="Arial"/>
              </a:rPr>
              <a:t>includes: spaces, tab characters, and the newline  characters that separate</a:t>
            </a:r>
            <a:r>
              <a:rPr sz="1450" spc="-5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lines.</a:t>
            </a:r>
            <a:endParaRPr sz="1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450" spc="5" dirty="0">
                <a:latin typeface="Arial"/>
                <a:cs typeface="Arial"/>
              </a:rPr>
              <a:t>These strings are considered "words" by the </a:t>
            </a:r>
            <a:r>
              <a:rPr sz="1450" spc="5" dirty="0">
                <a:latin typeface="Courier" charset="0"/>
                <a:cs typeface="Courier" charset="0"/>
              </a:rPr>
              <a:t>next</a:t>
            </a:r>
            <a:r>
              <a:rPr sz="1450" spc="-465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method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0976" y="2246323"/>
            <a:ext cx="5344795" cy="459293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321310" marR="4670425">
              <a:lnSpc>
                <a:spcPct val="102699"/>
              </a:lnSpc>
              <a:spcBef>
                <a:spcPts val="430"/>
              </a:spcBef>
            </a:pPr>
            <a:r>
              <a:rPr sz="850" spc="15" dirty="0">
                <a:latin typeface="Courier" charset="0"/>
                <a:cs typeface="Courier" charset="0"/>
              </a:rPr>
              <a:t>snow.  1729  C++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0577" y="294869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8000" y="3264561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780" y="41560"/>
                </a:moveTo>
                <a:lnTo>
                  <a:pt x="11687" y="40300"/>
                </a:lnTo>
                <a:lnTo>
                  <a:pt x="5194" y="36469"/>
                </a:lnTo>
                <a:lnTo>
                  <a:pt x="1298" y="29988"/>
                </a:lnTo>
                <a:lnTo>
                  <a:pt x="0" y="20780"/>
                </a:lnTo>
                <a:lnTo>
                  <a:pt x="1298" y="11572"/>
                </a:lnTo>
                <a:lnTo>
                  <a:pt x="5194" y="5091"/>
                </a:lnTo>
                <a:lnTo>
                  <a:pt x="11687" y="1259"/>
                </a:lnTo>
                <a:lnTo>
                  <a:pt x="20780" y="0"/>
                </a:lnTo>
                <a:lnTo>
                  <a:pt x="29872" y="1259"/>
                </a:lnTo>
                <a:lnTo>
                  <a:pt x="36366" y="5091"/>
                </a:lnTo>
                <a:lnTo>
                  <a:pt x="40262" y="11572"/>
                </a:lnTo>
                <a:lnTo>
                  <a:pt x="41560" y="20780"/>
                </a:lnTo>
                <a:lnTo>
                  <a:pt x="40262" y="29988"/>
                </a:lnTo>
                <a:lnTo>
                  <a:pt x="36366" y="36469"/>
                </a:lnTo>
                <a:lnTo>
                  <a:pt x="29872" y="40300"/>
                </a:lnTo>
                <a:lnTo>
                  <a:pt x="20780" y="415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18000" y="3488989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780" y="41560"/>
                </a:moveTo>
                <a:lnTo>
                  <a:pt x="11687" y="40300"/>
                </a:lnTo>
                <a:lnTo>
                  <a:pt x="5194" y="36469"/>
                </a:lnTo>
                <a:lnTo>
                  <a:pt x="1298" y="29988"/>
                </a:lnTo>
                <a:lnTo>
                  <a:pt x="0" y="20780"/>
                </a:lnTo>
                <a:lnTo>
                  <a:pt x="1298" y="11572"/>
                </a:lnTo>
                <a:lnTo>
                  <a:pt x="5194" y="5091"/>
                </a:lnTo>
                <a:lnTo>
                  <a:pt x="11687" y="1259"/>
                </a:lnTo>
                <a:lnTo>
                  <a:pt x="20780" y="0"/>
                </a:lnTo>
                <a:lnTo>
                  <a:pt x="29872" y="1259"/>
                </a:lnTo>
                <a:lnTo>
                  <a:pt x="36366" y="5091"/>
                </a:lnTo>
                <a:lnTo>
                  <a:pt x="40262" y="11572"/>
                </a:lnTo>
                <a:lnTo>
                  <a:pt x="41560" y="20780"/>
                </a:lnTo>
                <a:lnTo>
                  <a:pt x="40262" y="29988"/>
                </a:lnTo>
                <a:lnTo>
                  <a:pt x="36366" y="36469"/>
                </a:lnTo>
                <a:lnTo>
                  <a:pt x="29872" y="40300"/>
                </a:lnTo>
                <a:lnTo>
                  <a:pt x="20780" y="415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18000" y="3713417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780" y="41560"/>
                </a:moveTo>
                <a:lnTo>
                  <a:pt x="11687" y="40300"/>
                </a:lnTo>
                <a:lnTo>
                  <a:pt x="5194" y="36469"/>
                </a:lnTo>
                <a:lnTo>
                  <a:pt x="1298" y="29988"/>
                </a:lnTo>
                <a:lnTo>
                  <a:pt x="0" y="20780"/>
                </a:lnTo>
                <a:lnTo>
                  <a:pt x="1298" y="11572"/>
                </a:lnTo>
                <a:lnTo>
                  <a:pt x="5194" y="5091"/>
                </a:lnTo>
                <a:lnTo>
                  <a:pt x="11687" y="1259"/>
                </a:lnTo>
                <a:lnTo>
                  <a:pt x="20780" y="0"/>
                </a:lnTo>
                <a:lnTo>
                  <a:pt x="29872" y="1259"/>
                </a:lnTo>
                <a:lnTo>
                  <a:pt x="36366" y="5091"/>
                </a:lnTo>
                <a:lnTo>
                  <a:pt x="40262" y="11572"/>
                </a:lnTo>
                <a:lnTo>
                  <a:pt x="41560" y="20780"/>
                </a:lnTo>
                <a:lnTo>
                  <a:pt x="40262" y="29988"/>
                </a:lnTo>
                <a:lnTo>
                  <a:pt x="36366" y="36469"/>
                </a:lnTo>
                <a:lnTo>
                  <a:pt x="29872" y="40300"/>
                </a:lnTo>
                <a:lnTo>
                  <a:pt x="20780" y="415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18000" y="4137337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780" y="41560"/>
                </a:moveTo>
                <a:lnTo>
                  <a:pt x="11687" y="40300"/>
                </a:lnTo>
                <a:lnTo>
                  <a:pt x="5194" y="36469"/>
                </a:lnTo>
                <a:lnTo>
                  <a:pt x="1298" y="29988"/>
                </a:lnTo>
                <a:lnTo>
                  <a:pt x="0" y="20780"/>
                </a:lnTo>
                <a:lnTo>
                  <a:pt x="1298" y="11572"/>
                </a:lnTo>
                <a:lnTo>
                  <a:pt x="5194" y="5091"/>
                </a:lnTo>
                <a:lnTo>
                  <a:pt x="11687" y="1259"/>
                </a:lnTo>
                <a:lnTo>
                  <a:pt x="20780" y="0"/>
                </a:lnTo>
                <a:lnTo>
                  <a:pt x="29872" y="1259"/>
                </a:lnTo>
                <a:lnTo>
                  <a:pt x="36366" y="5091"/>
                </a:lnTo>
                <a:lnTo>
                  <a:pt x="40262" y="11572"/>
                </a:lnTo>
                <a:lnTo>
                  <a:pt x="41560" y="20780"/>
                </a:lnTo>
                <a:lnTo>
                  <a:pt x="40262" y="29988"/>
                </a:lnTo>
                <a:lnTo>
                  <a:pt x="36366" y="36469"/>
                </a:lnTo>
                <a:lnTo>
                  <a:pt x="29872" y="40300"/>
                </a:lnTo>
                <a:lnTo>
                  <a:pt x="20780" y="415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92301" y="4361765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4">
                <a:moveTo>
                  <a:pt x="33248" y="16624"/>
                </a:moveTo>
                <a:lnTo>
                  <a:pt x="33248" y="27430"/>
                </a:lnTo>
                <a:lnTo>
                  <a:pt x="27704" y="33248"/>
                </a:lnTo>
                <a:lnTo>
                  <a:pt x="16624" y="33248"/>
                </a:lnTo>
                <a:lnTo>
                  <a:pt x="5544" y="33248"/>
                </a:lnTo>
                <a:lnTo>
                  <a:pt x="0" y="27430"/>
                </a:lnTo>
                <a:lnTo>
                  <a:pt x="0" y="16624"/>
                </a:lnTo>
                <a:lnTo>
                  <a:pt x="0" y="5818"/>
                </a:lnTo>
                <a:lnTo>
                  <a:pt x="5544" y="0"/>
                </a:lnTo>
                <a:lnTo>
                  <a:pt x="16624" y="0"/>
                </a:lnTo>
                <a:lnTo>
                  <a:pt x="27704" y="0"/>
                </a:lnTo>
                <a:lnTo>
                  <a:pt x="33248" y="5818"/>
                </a:lnTo>
                <a:lnTo>
                  <a:pt x="33248" y="16624"/>
                </a:lnTo>
                <a:close/>
              </a:path>
            </a:pathLst>
          </a:custGeom>
          <a:ln w="83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92301" y="4544632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4">
                <a:moveTo>
                  <a:pt x="33248" y="16624"/>
                </a:moveTo>
                <a:lnTo>
                  <a:pt x="33248" y="27430"/>
                </a:lnTo>
                <a:lnTo>
                  <a:pt x="27704" y="33248"/>
                </a:lnTo>
                <a:lnTo>
                  <a:pt x="16624" y="33248"/>
                </a:lnTo>
                <a:lnTo>
                  <a:pt x="5544" y="33248"/>
                </a:lnTo>
                <a:lnTo>
                  <a:pt x="0" y="27430"/>
                </a:lnTo>
                <a:lnTo>
                  <a:pt x="0" y="16624"/>
                </a:lnTo>
                <a:lnTo>
                  <a:pt x="0" y="5818"/>
                </a:lnTo>
                <a:lnTo>
                  <a:pt x="5544" y="0"/>
                </a:lnTo>
                <a:lnTo>
                  <a:pt x="16624" y="0"/>
                </a:lnTo>
                <a:lnTo>
                  <a:pt x="27704" y="0"/>
                </a:lnTo>
                <a:lnTo>
                  <a:pt x="33248" y="5818"/>
                </a:lnTo>
                <a:lnTo>
                  <a:pt x="33248" y="16624"/>
                </a:lnTo>
                <a:close/>
              </a:path>
            </a:pathLst>
          </a:custGeom>
          <a:ln w="83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0577" y="4827245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0744" y="2847670"/>
            <a:ext cx="5227955" cy="237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latin typeface="Arial"/>
                <a:cs typeface="Arial"/>
              </a:rPr>
              <a:t>When </a:t>
            </a:r>
            <a:r>
              <a:rPr sz="1450" spc="5" dirty="0">
                <a:latin typeface="Courier" charset="0"/>
                <a:cs typeface="Courier" charset="0"/>
              </a:rPr>
              <a:t>next</a:t>
            </a:r>
            <a:r>
              <a:rPr sz="1450" spc="-555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is called:</a:t>
            </a:r>
            <a:endParaRPr sz="1450" dirty="0">
              <a:latin typeface="Arial"/>
              <a:cs typeface="Arial"/>
            </a:endParaRPr>
          </a:p>
          <a:p>
            <a:pPr marL="347345" marR="5080">
              <a:lnSpc>
                <a:spcPct val="133900"/>
              </a:lnSpc>
              <a:spcBef>
                <a:spcPts val="450"/>
              </a:spcBef>
            </a:pPr>
            <a:r>
              <a:rPr sz="1100" spc="5" dirty="0">
                <a:latin typeface="Arial"/>
                <a:cs typeface="Arial"/>
              </a:rPr>
              <a:t>Input characters that </a:t>
            </a:r>
            <a:r>
              <a:rPr sz="1100" spc="10" dirty="0">
                <a:latin typeface="Arial"/>
                <a:cs typeface="Arial"/>
              </a:rPr>
              <a:t>are </a:t>
            </a:r>
            <a:r>
              <a:rPr sz="1100" spc="5" dirty="0">
                <a:latin typeface="Arial"/>
                <a:cs typeface="Arial"/>
              </a:rPr>
              <a:t>white </a:t>
            </a:r>
            <a:r>
              <a:rPr sz="1100" spc="10" dirty="0">
                <a:latin typeface="Arial"/>
                <a:cs typeface="Arial"/>
              </a:rPr>
              <a:t>space are consumed </a:t>
            </a:r>
            <a:r>
              <a:rPr sz="1100" spc="5" dirty="0">
                <a:latin typeface="Arial"/>
                <a:cs typeface="Arial"/>
              </a:rPr>
              <a:t>- </a:t>
            </a:r>
            <a:r>
              <a:rPr sz="1100" spc="10" dirty="0">
                <a:latin typeface="Arial"/>
                <a:cs typeface="Arial"/>
              </a:rPr>
              <a:t>removed from </a:t>
            </a:r>
            <a:r>
              <a:rPr sz="1100" spc="5" dirty="0">
                <a:latin typeface="Arial"/>
                <a:cs typeface="Arial"/>
              </a:rPr>
              <a:t>the input  </a:t>
            </a:r>
            <a:r>
              <a:rPr sz="1100" spc="10" dirty="0">
                <a:latin typeface="Arial"/>
                <a:cs typeface="Arial"/>
              </a:rPr>
              <a:t>They do </a:t>
            </a:r>
            <a:r>
              <a:rPr sz="1100" spc="5" dirty="0">
                <a:latin typeface="Arial"/>
                <a:cs typeface="Arial"/>
              </a:rPr>
              <a:t>not </a:t>
            </a:r>
            <a:r>
              <a:rPr sz="1100" spc="10" dirty="0">
                <a:latin typeface="Arial"/>
                <a:cs typeface="Arial"/>
              </a:rPr>
              <a:t>become </a:t>
            </a:r>
            <a:r>
              <a:rPr sz="1100" spc="5" dirty="0">
                <a:latin typeface="Arial"/>
                <a:cs typeface="Arial"/>
              </a:rPr>
              <a:t>part of the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word</a:t>
            </a:r>
            <a:endParaRPr sz="1100" dirty="0">
              <a:latin typeface="Arial"/>
              <a:cs typeface="Arial"/>
            </a:endParaRPr>
          </a:p>
          <a:p>
            <a:pPr marL="347345" marR="100330">
              <a:lnSpc>
                <a:spcPct val="113999"/>
              </a:lnSpc>
              <a:spcBef>
                <a:spcPts val="260"/>
              </a:spcBef>
            </a:pPr>
            <a:r>
              <a:rPr sz="1100" spc="10" dirty="0">
                <a:latin typeface="Arial"/>
                <a:cs typeface="Arial"/>
              </a:rPr>
              <a:t>The </a:t>
            </a:r>
            <a:r>
              <a:rPr sz="1100" spc="5" dirty="0">
                <a:latin typeface="Arial"/>
                <a:cs typeface="Arial"/>
              </a:rPr>
              <a:t>first character that is </a:t>
            </a:r>
            <a:r>
              <a:rPr sz="1100" b="1" spc="10" dirty="0">
                <a:latin typeface="Arial"/>
                <a:cs typeface="Arial"/>
              </a:rPr>
              <a:t>not </a:t>
            </a:r>
            <a:r>
              <a:rPr sz="1100" spc="5" dirty="0">
                <a:latin typeface="Arial"/>
                <a:cs typeface="Arial"/>
              </a:rPr>
              <a:t>white </a:t>
            </a:r>
            <a:r>
              <a:rPr sz="1100" spc="10" dirty="0">
                <a:latin typeface="Arial"/>
                <a:cs typeface="Arial"/>
              </a:rPr>
              <a:t>space becomes </a:t>
            </a:r>
            <a:r>
              <a:rPr sz="1100" spc="5" dirty="0">
                <a:latin typeface="Arial"/>
                <a:cs typeface="Arial"/>
              </a:rPr>
              <a:t>the first character of the  </a:t>
            </a:r>
            <a:r>
              <a:rPr sz="1100" spc="10" dirty="0">
                <a:latin typeface="Arial"/>
                <a:cs typeface="Arial"/>
              </a:rPr>
              <a:t>word</a:t>
            </a:r>
            <a:endParaRPr sz="1100" dirty="0">
              <a:latin typeface="Arial"/>
              <a:cs typeface="Arial"/>
            </a:endParaRPr>
          </a:p>
          <a:p>
            <a:pPr marL="347345">
              <a:lnSpc>
                <a:spcPct val="100000"/>
              </a:lnSpc>
              <a:spcBef>
                <a:spcPts val="509"/>
              </a:spcBef>
            </a:pPr>
            <a:r>
              <a:rPr sz="1100" spc="10" dirty="0">
                <a:latin typeface="Arial"/>
                <a:cs typeface="Arial"/>
              </a:rPr>
              <a:t>More </a:t>
            </a:r>
            <a:r>
              <a:rPr sz="1100" spc="5" dirty="0">
                <a:latin typeface="Arial"/>
                <a:cs typeface="Arial"/>
              </a:rPr>
              <a:t>characters </a:t>
            </a:r>
            <a:r>
              <a:rPr sz="1100" spc="10" dirty="0">
                <a:latin typeface="Arial"/>
                <a:cs typeface="Arial"/>
              </a:rPr>
              <a:t>are added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until</a:t>
            </a:r>
            <a:endParaRPr sz="1100" dirty="0">
              <a:latin typeface="Arial"/>
              <a:cs typeface="Arial"/>
            </a:endParaRPr>
          </a:p>
          <a:p>
            <a:pPr marL="603885" marR="2460625">
              <a:lnSpc>
                <a:spcPct val="141200"/>
              </a:lnSpc>
              <a:spcBef>
                <a:spcPts val="210"/>
              </a:spcBef>
            </a:pPr>
            <a:r>
              <a:rPr sz="850" dirty="0">
                <a:latin typeface="Arial"/>
                <a:cs typeface="Arial"/>
              </a:rPr>
              <a:t>Either another white space character occurs  Or the end of the input file has been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reached</a:t>
            </a:r>
          </a:p>
          <a:p>
            <a:pPr marL="12700" marR="114935">
              <a:lnSpc>
                <a:spcPct val="116599"/>
              </a:lnSpc>
              <a:spcBef>
                <a:spcPts val="575"/>
              </a:spcBef>
            </a:pPr>
            <a:r>
              <a:rPr sz="1450" dirty="0">
                <a:latin typeface="Arial"/>
                <a:cs typeface="Arial"/>
              </a:rPr>
              <a:t>If </a:t>
            </a:r>
            <a:r>
              <a:rPr sz="1450" spc="5" dirty="0">
                <a:latin typeface="Arial"/>
                <a:cs typeface="Arial"/>
              </a:rPr>
              <a:t>the end of the input file is reached before any character was  added to the</a:t>
            </a:r>
            <a:r>
              <a:rPr sz="1450" spc="-6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word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18" name="object 2"/>
          <p:cNvSpPr/>
          <p:nvPr/>
        </p:nvSpPr>
        <p:spPr>
          <a:xfrm>
            <a:off x="1128886" y="5310941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780" y="41560"/>
                </a:moveTo>
                <a:lnTo>
                  <a:pt x="11687" y="40300"/>
                </a:lnTo>
                <a:lnTo>
                  <a:pt x="5194" y="36469"/>
                </a:lnTo>
                <a:lnTo>
                  <a:pt x="1298" y="29988"/>
                </a:lnTo>
                <a:lnTo>
                  <a:pt x="0" y="20780"/>
                </a:lnTo>
                <a:lnTo>
                  <a:pt x="1298" y="11572"/>
                </a:lnTo>
                <a:lnTo>
                  <a:pt x="5194" y="5091"/>
                </a:lnTo>
                <a:lnTo>
                  <a:pt x="11687" y="1259"/>
                </a:lnTo>
                <a:lnTo>
                  <a:pt x="20780" y="0"/>
                </a:lnTo>
                <a:lnTo>
                  <a:pt x="29872" y="1259"/>
                </a:lnTo>
                <a:lnTo>
                  <a:pt x="36366" y="5091"/>
                </a:lnTo>
                <a:lnTo>
                  <a:pt x="40262" y="11572"/>
                </a:lnTo>
                <a:lnTo>
                  <a:pt x="41560" y="20780"/>
                </a:lnTo>
                <a:lnTo>
                  <a:pt x="40262" y="29988"/>
                </a:lnTo>
                <a:lnTo>
                  <a:pt x="36366" y="36469"/>
                </a:lnTo>
                <a:lnTo>
                  <a:pt x="29872" y="40300"/>
                </a:lnTo>
                <a:lnTo>
                  <a:pt x="20780" y="415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3"/>
          <p:cNvSpPr txBox="1"/>
          <p:nvPr/>
        </p:nvSpPr>
        <p:spPr>
          <a:xfrm>
            <a:off x="1256711" y="5229425"/>
            <a:ext cx="2431415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Arial"/>
                <a:cs typeface="Arial"/>
              </a:rPr>
              <a:t>a “no such element </a:t>
            </a:r>
            <a:r>
              <a:rPr sz="1100" spc="5" dirty="0">
                <a:latin typeface="Arial"/>
                <a:cs typeface="Arial"/>
              </a:rPr>
              <a:t>exception”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occurs.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603975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5" dirty="0"/>
              <a:t>Text </a:t>
            </a:r>
            <a:r>
              <a:rPr spc="105" dirty="0"/>
              <a:t>Input </a:t>
            </a:r>
            <a:r>
              <a:rPr spc="135" dirty="0"/>
              <a:t>and</a:t>
            </a:r>
            <a:r>
              <a:rPr spc="-120" dirty="0"/>
              <a:t> </a:t>
            </a:r>
            <a:r>
              <a:rPr spc="114" dirty="0"/>
              <a:t>Output</a:t>
            </a:r>
          </a:p>
        </p:txBody>
      </p:sp>
      <p:sp>
        <p:nvSpPr>
          <p:cNvPr id="4" name="object 4"/>
          <p:cNvSpPr/>
          <p:nvPr/>
        </p:nvSpPr>
        <p:spPr>
          <a:xfrm>
            <a:off x="760577" y="903212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8000" y="1227386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09">
                <a:moveTo>
                  <a:pt x="20780" y="41560"/>
                </a:moveTo>
                <a:lnTo>
                  <a:pt x="11687" y="40300"/>
                </a:lnTo>
                <a:lnTo>
                  <a:pt x="5194" y="36469"/>
                </a:lnTo>
                <a:lnTo>
                  <a:pt x="1298" y="29988"/>
                </a:lnTo>
                <a:lnTo>
                  <a:pt x="0" y="20780"/>
                </a:lnTo>
                <a:lnTo>
                  <a:pt x="1298" y="11572"/>
                </a:lnTo>
                <a:lnTo>
                  <a:pt x="5194" y="5091"/>
                </a:lnTo>
                <a:lnTo>
                  <a:pt x="11687" y="1259"/>
                </a:lnTo>
                <a:lnTo>
                  <a:pt x="20780" y="0"/>
                </a:lnTo>
                <a:lnTo>
                  <a:pt x="29872" y="1259"/>
                </a:lnTo>
                <a:lnTo>
                  <a:pt x="36366" y="5091"/>
                </a:lnTo>
                <a:lnTo>
                  <a:pt x="40262" y="11572"/>
                </a:lnTo>
                <a:lnTo>
                  <a:pt x="41560" y="20780"/>
                </a:lnTo>
                <a:lnTo>
                  <a:pt x="40262" y="29988"/>
                </a:lnTo>
                <a:lnTo>
                  <a:pt x="36366" y="36469"/>
                </a:lnTo>
                <a:lnTo>
                  <a:pt x="29872" y="40300"/>
                </a:lnTo>
                <a:lnTo>
                  <a:pt x="20780" y="415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0744" y="802182"/>
            <a:ext cx="4739005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To read just words and discard anything that isn't a</a:t>
            </a:r>
            <a:r>
              <a:rPr sz="1450" spc="-3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letter:</a:t>
            </a:r>
            <a:endParaRPr sz="1450" dirty="0">
              <a:latin typeface="Arial"/>
              <a:cs typeface="Arial"/>
            </a:endParaRPr>
          </a:p>
          <a:p>
            <a:pPr marL="347345">
              <a:lnSpc>
                <a:spcPct val="100000"/>
              </a:lnSpc>
              <a:spcBef>
                <a:spcPts val="965"/>
              </a:spcBef>
            </a:pPr>
            <a:r>
              <a:rPr sz="1100" spc="5" dirty="0">
                <a:latin typeface="Arial"/>
                <a:cs typeface="Arial"/>
              </a:rPr>
              <a:t>Call </a:t>
            </a:r>
            <a:r>
              <a:rPr sz="1100" spc="10" dirty="0">
                <a:latin typeface="Courier" charset="0"/>
                <a:cs typeface="Courier" charset="0"/>
              </a:rPr>
              <a:t>useDelimiter </a:t>
            </a:r>
            <a:r>
              <a:rPr sz="1100" spc="10" dirty="0">
                <a:latin typeface="Arial"/>
                <a:cs typeface="Arial"/>
              </a:rPr>
              <a:t>method </a:t>
            </a:r>
            <a:r>
              <a:rPr sz="1100" spc="5" dirty="0">
                <a:latin typeface="Arial"/>
                <a:cs typeface="Arial"/>
              </a:rPr>
              <a:t>of the </a:t>
            </a:r>
            <a:r>
              <a:rPr sz="1100" spc="10" dirty="0">
                <a:latin typeface="Courier" charset="0"/>
                <a:cs typeface="Courier" charset="0"/>
              </a:rPr>
              <a:t>Scanner</a:t>
            </a:r>
            <a:r>
              <a:rPr sz="1100" spc="-340" dirty="0">
                <a:latin typeface="Courier" charset="0"/>
                <a:cs typeface="Courier" charset="0"/>
              </a:rPr>
              <a:t> </a:t>
            </a:r>
            <a:r>
              <a:rPr sz="1100" spc="5" dirty="0">
                <a:latin typeface="Arial"/>
                <a:cs typeface="Arial"/>
              </a:rPr>
              <a:t>class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63462" y="1389473"/>
            <a:ext cx="4771390" cy="394339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48895" marR="2767965">
              <a:lnSpc>
                <a:spcPts val="919"/>
              </a:lnSpc>
              <a:spcBef>
                <a:spcPts val="375"/>
              </a:spcBef>
            </a:pPr>
            <a:r>
              <a:rPr sz="800" spc="-10" dirty="0">
                <a:latin typeface="Courier" charset="0"/>
                <a:cs typeface="Courier" charset="0"/>
              </a:rPr>
              <a:t>Scanner in = new Scanner(. . .);  in.useDelimiter("[^A-Za-z]+");</a:t>
            </a:r>
            <a:endParaRPr sz="800" dirty="0">
              <a:latin typeface="Courier" charset="0"/>
              <a:cs typeface="Courier" charset="0"/>
            </a:endParaRPr>
          </a:p>
          <a:p>
            <a:pPr marL="48895">
              <a:lnSpc>
                <a:spcPts val="890"/>
              </a:lnSpc>
            </a:pPr>
            <a:r>
              <a:rPr sz="800" spc="-10" dirty="0">
                <a:latin typeface="Courier" charset="0"/>
                <a:cs typeface="Courier" charset="0"/>
              </a:rPr>
              <a:t>. .</a:t>
            </a:r>
            <a:r>
              <a:rPr sz="800" spc="-100" dirty="0">
                <a:latin typeface="Courier" charset="0"/>
                <a:cs typeface="Courier" charset="0"/>
              </a:rPr>
              <a:t> </a:t>
            </a:r>
            <a:r>
              <a:rPr sz="800" spc="-10" dirty="0">
                <a:latin typeface="Courier" charset="0"/>
                <a:cs typeface="Courier" charset="0"/>
              </a:rPr>
              <a:t>.</a:t>
            </a:r>
            <a:endParaRPr sz="800" dirty="0">
              <a:latin typeface="Courier" charset="0"/>
              <a:cs typeface="Courier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0577" y="205028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0577" y="2357838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0744" y="1949259"/>
            <a:ext cx="5325110" cy="805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The word separator becomes any character that is </a:t>
            </a:r>
            <a:r>
              <a:rPr sz="1450" b="1" spc="5" dirty="0">
                <a:latin typeface="Arial"/>
                <a:cs typeface="Arial"/>
              </a:rPr>
              <a:t>not </a:t>
            </a:r>
            <a:r>
              <a:rPr sz="1450" spc="5" dirty="0">
                <a:latin typeface="Arial"/>
                <a:cs typeface="Arial"/>
              </a:rPr>
              <a:t>a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letter.</a:t>
            </a:r>
            <a:endParaRPr sz="1450">
              <a:latin typeface="Arial"/>
              <a:cs typeface="Arial"/>
            </a:endParaRPr>
          </a:p>
          <a:p>
            <a:pPr marL="12700" marR="5080">
              <a:lnSpc>
                <a:spcPct val="116599"/>
              </a:lnSpc>
              <a:spcBef>
                <a:spcPts val="390"/>
              </a:spcBef>
            </a:pPr>
            <a:r>
              <a:rPr sz="1450" spc="5" dirty="0">
                <a:latin typeface="Arial"/>
                <a:cs typeface="Arial"/>
              </a:rPr>
              <a:t>Punctuation and numbers are not included in the words returned  by the next</a:t>
            </a:r>
            <a:r>
              <a:rPr sz="1450" spc="-6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method.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894551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1507" y="271214"/>
            <a:ext cx="4137660" cy="58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290"/>
              </a:lnSpc>
            </a:pPr>
            <a:r>
              <a:rPr spc="65" dirty="0"/>
              <a:t>Text </a:t>
            </a:r>
            <a:r>
              <a:rPr spc="105" dirty="0"/>
              <a:t>Input </a:t>
            </a:r>
            <a:r>
              <a:rPr spc="135" dirty="0"/>
              <a:t>and </a:t>
            </a:r>
            <a:r>
              <a:rPr spc="114" dirty="0"/>
              <a:t>Output </a:t>
            </a:r>
            <a:r>
              <a:rPr spc="-130" dirty="0"/>
              <a:t>-</a:t>
            </a:r>
            <a:r>
              <a:rPr spc="-290" dirty="0"/>
              <a:t> </a:t>
            </a:r>
            <a:r>
              <a:rPr spc="135" dirty="0"/>
              <a:t>Reading  </a:t>
            </a:r>
            <a:r>
              <a:rPr spc="100" dirty="0"/>
              <a:t>Characters</a:t>
            </a:r>
          </a:p>
        </p:txBody>
      </p:sp>
      <p:sp>
        <p:nvSpPr>
          <p:cNvPr id="4" name="object 4"/>
          <p:cNvSpPr/>
          <p:nvPr/>
        </p:nvSpPr>
        <p:spPr>
          <a:xfrm>
            <a:off x="760577" y="1193788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0744" y="1056076"/>
            <a:ext cx="5189855" cy="534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599"/>
              </a:lnSpc>
            </a:pPr>
            <a:r>
              <a:rPr sz="1450" spc="5" dirty="0">
                <a:latin typeface="Arial"/>
                <a:cs typeface="Arial"/>
              </a:rPr>
              <a:t>To read one character at a time, set the delimiter pattern to the  empty</a:t>
            </a:r>
            <a:r>
              <a:rPr sz="1450" spc="-7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string:</a:t>
            </a:r>
            <a:endParaRPr sz="14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0976" y="1655112"/>
            <a:ext cx="5344795" cy="324576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52069" marR="3122295">
              <a:lnSpc>
                <a:spcPct val="102699"/>
              </a:lnSpc>
              <a:spcBef>
                <a:spcPts val="430"/>
              </a:spcBef>
            </a:pPr>
            <a:r>
              <a:rPr sz="850" spc="15" dirty="0">
                <a:latin typeface="Courier" charset="0"/>
                <a:cs typeface="Courier" charset="0"/>
              </a:rPr>
              <a:t>Scanner in = new Scanner(. . .);  in.useDelimiter("");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0577" y="2216182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0577" y="278140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10744" y="2078470"/>
            <a:ext cx="4965700" cy="84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599"/>
              </a:lnSpc>
            </a:pPr>
            <a:r>
              <a:rPr sz="1450" spc="10" dirty="0">
                <a:latin typeface="Arial"/>
                <a:cs typeface="Arial"/>
              </a:rPr>
              <a:t>Now </a:t>
            </a:r>
            <a:r>
              <a:rPr sz="1450" spc="5" dirty="0">
                <a:latin typeface="Arial"/>
                <a:cs typeface="Arial"/>
              </a:rPr>
              <a:t>each call to </a:t>
            </a:r>
            <a:r>
              <a:rPr sz="1450" spc="5" dirty="0">
                <a:latin typeface="Courier" charset="0"/>
                <a:cs typeface="Courier" charset="0"/>
              </a:rPr>
              <a:t>next</a:t>
            </a:r>
            <a:r>
              <a:rPr sz="1450" spc="-515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returns a string consisting of a single  character.</a:t>
            </a:r>
            <a:endParaRPr sz="1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450" spc="5" dirty="0">
                <a:latin typeface="Arial"/>
                <a:cs typeface="Arial"/>
              </a:rPr>
              <a:t>To process the</a:t>
            </a:r>
            <a:r>
              <a:rPr sz="1450" spc="-5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characters: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0976" y="2993369"/>
            <a:ext cx="5344795" cy="712375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455"/>
              </a:spcBef>
            </a:pPr>
            <a:r>
              <a:rPr sz="850" spc="15" dirty="0">
                <a:latin typeface="Courier" charset="0"/>
                <a:cs typeface="Courier" charset="0"/>
              </a:rPr>
              <a:t>while</a:t>
            </a:r>
            <a:r>
              <a:rPr sz="850" spc="-35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(in.hasNext())</a:t>
            </a:r>
            <a:endParaRPr sz="850" dirty="0">
              <a:latin typeface="Courier" charset="0"/>
              <a:cs typeface="Courier" charset="0"/>
            </a:endParaRPr>
          </a:p>
          <a:p>
            <a:pPr marL="52069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254000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char ch =</a:t>
            </a:r>
            <a:r>
              <a:rPr sz="850" spc="-10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in.next().charAt(0);</a:t>
            </a:r>
            <a:endParaRPr sz="850" dirty="0">
              <a:latin typeface="Courier" charset="0"/>
              <a:cs typeface="Courier" charset="0"/>
            </a:endParaRPr>
          </a:p>
          <a:p>
            <a:pPr marL="254000">
              <a:lnSpc>
                <a:spcPct val="100000"/>
              </a:lnSpc>
              <a:spcBef>
                <a:spcPts val="5"/>
              </a:spcBef>
            </a:pPr>
            <a:r>
              <a:rPr sz="850" spc="15" dirty="0">
                <a:latin typeface="Comic Sans MS"/>
                <a:cs typeface="Comic Sans MS"/>
              </a:rPr>
              <a:t>Process</a:t>
            </a:r>
            <a:r>
              <a:rPr sz="850" spc="180" dirty="0">
                <a:latin typeface="Comic Sans MS"/>
                <a:cs typeface="Comic Sans MS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ch</a:t>
            </a:r>
            <a:endParaRPr sz="850" dirty="0">
              <a:latin typeface="Courier" charset="0"/>
              <a:cs typeface="Courier" charset="0"/>
            </a:endParaRPr>
          </a:p>
          <a:p>
            <a:pPr marL="52069">
              <a:lnSpc>
                <a:spcPct val="100000"/>
              </a:lnSpc>
              <a:spcBef>
                <a:spcPts val="45"/>
              </a:spcBef>
            </a:pPr>
            <a:r>
              <a:rPr sz="850" spc="15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894201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1507" y="270865"/>
            <a:ext cx="4523105" cy="58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290"/>
              </a:lnSpc>
            </a:pPr>
            <a:r>
              <a:rPr spc="65" dirty="0"/>
              <a:t>Text </a:t>
            </a:r>
            <a:r>
              <a:rPr spc="105" dirty="0"/>
              <a:t>Input </a:t>
            </a:r>
            <a:r>
              <a:rPr spc="135" dirty="0"/>
              <a:t>and </a:t>
            </a:r>
            <a:r>
              <a:rPr spc="114" dirty="0"/>
              <a:t>Output </a:t>
            </a:r>
            <a:r>
              <a:rPr spc="-130" dirty="0"/>
              <a:t>-</a:t>
            </a:r>
            <a:r>
              <a:rPr spc="-254" dirty="0"/>
              <a:t> </a:t>
            </a:r>
            <a:r>
              <a:rPr spc="145" dirty="0"/>
              <a:t>Classifying  </a:t>
            </a:r>
            <a:r>
              <a:rPr spc="100" dirty="0"/>
              <a:t>Characters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1507" y="1082598"/>
            <a:ext cx="429768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The </a:t>
            </a:r>
            <a:r>
              <a:rPr sz="1200" spc="10" dirty="0">
                <a:latin typeface="Courier" charset="0"/>
                <a:cs typeface="Courier" charset="0"/>
              </a:rPr>
              <a:t>Character</a:t>
            </a:r>
            <a:r>
              <a:rPr sz="1200" spc="-325" dirty="0">
                <a:latin typeface="Courier" charset="0"/>
                <a:cs typeface="Courier" charset="0"/>
              </a:rPr>
              <a:t> </a:t>
            </a:r>
            <a:r>
              <a:rPr sz="1200" spc="5" dirty="0">
                <a:latin typeface="Arial"/>
                <a:cs typeface="Arial"/>
              </a:rPr>
              <a:t>class </a:t>
            </a:r>
            <a:r>
              <a:rPr sz="1200" spc="10" dirty="0">
                <a:latin typeface="Arial"/>
                <a:cs typeface="Arial"/>
              </a:rPr>
              <a:t>has methods </a:t>
            </a:r>
            <a:r>
              <a:rPr sz="1200" spc="5" dirty="0">
                <a:latin typeface="Arial"/>
                <a:cs typeface="Arial"/>
              </a:rPr>
              <a:t>for classifying characters.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>
            <a:spLocks noChangeAspect="1"/>
          </p:cNvSpPr>
          <p:nvPr/>
        </p:nvSpPr>
        <p:spPr>
          <a:xfrm>
            <a:off x="802177" y="1433943"/>
            <a:ext cx="4325232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602927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5" dirty="0"/>
              <a:t>Text </a:t>
            </a:r>
            <a:r>
              <a:rPr spc="105" dirty="0"/>
              <a:t>Input </a:t>
            </a:r>
            <a:r>
              <a:rPr spc="135" dirty="0"/>
              <a:t>and </a:t>
            </a:r>
            <a:r>
              <a:rPr spc="114" dirty="0"/>
              <a:t>Output </a:t>
            </a:r>
            <a:r>
              <a:rPr spc="-130" dirty="0"/>
              <a:t>- </a:t>
            </a:r>
            <a:r>
              <a:rPr spc="135" dirty="0"/>
              <a:t>Reading</a:t>
            </a:r>
            <a:r>
              <a:rPr spc="-120" dirty="0"/>
              <a:t> </a:t>
            </a:r>
            <a:r>
              <a:rPr spc="105" dirty="0"/>
              <a:t>Lines</a:t>
            </a:r>
          </a:p>
        </p:txBody>
      </p:sp>
      <p:sp>
        <p:nvSpPr>
          <p:cNvPr id="4" name="object 4"/>
          <p:cNvSpPr/>
          <p:nvPr/>
        </p:nvSpPr>
        <p:spPr>
          <a:xfrm>
            <a:off x="760577" y="910477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0744" y="772764"/>
            <a:ext cx="5218430" cy="534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599"/>
              </a:lnSpc>
            </a:pPr>
            <a:r>
              <a:rPr sz="1450" spc="5" dirty="0">
                <a:latin typeface="Arial"/>
                <a:cs typeface="Arial"/>
              </a:rPr>
              <a:t>The </a:t>
            </a:r>
            <a:r>
              <a:rPr sz="1450" spc="5" dirty="0">
                <a:latin typeface="Courier" charset="0"/>
                <a:cs typeface="Courier" charset="0"/>
              </a:rPr>
              <a:t>nextLine</a:t>
            </a:r>
            <a:r>
              <a:rPr sz="1450" spc="-455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method reads a line of input and consumes the  newline character at the end of the</a:t>
            </a:r>
            <a:r>
              <a:rPr sz="1450" spc="-5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line: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0976" y="1371801"/>
            <a:ext cx="5344795" cy="189154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455"/>
              </a:spcBef>
            </a:pPr>
            <a:r>
              <a:rPr sz="850" spc="15" dirty="0">
                <a:latin typeface="Courier" charset="0"/>
                <a:cs typeface="Courier" charset="0"/>
              </a:rPr>
              <a:t>String line =</a:t>
            </a:r>
            <a:r>
              <a:rPr sz="850" spc="-15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in.nextLine();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0577" y="1799877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0577" y="2373415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24052" rIns="0" bIns="0" rtlCol="0">
            <a:spAutoFit/>
          </a:bodyPr>
          <a:lstStyle/>
          <a:p>
            <a:pPr marL="12700" marR="5080">
              <a:lnSpc>
                <a:spcPct val="120400"/>
              </a:lnSpc>
            </a:pPr>
            <a:r>
              <a:rPr spc="5" dirty="0">
                <a:latin typeface="Arial"/>
                <a:cs typeface="Arial"/>
              </a:rPr>
              <a:t>The </a:t>
            </a:r>
            <a:r>
              <a:rPr spc="5" dirty="0"/>
              <a:t>hasNextLine</a:t>
            </a:r>
            <a:r>
              <a:rPr spc="-465" dirty="0"/>
              <a:t> </a:t>
            </a:r>
            <a:r>
              <a:rPr spc="5" dirty="0">
                <a:latin typeface="Arial"/>
                <a:cs typeface="Arial"/>
              </a:rPr>
              <a:t>method returns </a:t>
            </a:r>
            <a:r>
              <a:rPr spc="5" dirty="0"/>
              <a:t>true</a:t>
            </a:r>
            <a:r>
              <a:rPr spc="-465" dirty="0"/>
              <a:t> </a:t>
            </a:r>
            <a:r>
              <a:rPr dirty="0">
                <a:latin typeface="Arial"/>
                <a:cs typeface="Arial"/>
              </a:rPr>
              <a:t>if</a:t>
            </a:r>
            <a:r>
              <a:rPr spc="5" dirty="0">
                <a:latin typeface="Arial"/>
                <a:cs typeface="Arial"/>
              </a:rPr>
              <a:t> there are more input  lines, </a:t>
            </a:r>
            <a:r>
              <a:rPr spc="5" dirty="0"/>
              <a:t>false</a:t>
            </a:r>
            <a:r>
              <a:rPr spc="-500" dirty="0"/>
              <a:t> </a:t>
            </a:r>
            <a:r>
              <a:rPr spc="5" dirty="0">
                <a:latin typeface="Arial"/>
                <a:cs typeface="Arial"/>
              </a:rPr>
              <a:t>when all lines have been read.</a:t>
            </a:r>
          </a:p>
          <a:p>
            <a:pPr marL="12700" marR="145415">
              <a:lnSpc>
                <a:spcPct val="116599"/>
              </a:lnSpc>
              <a:spcBef>
                <a:spcPts val="390"/>
              </a:spcBef>
            </a:pPr>
            <a:r>
              <a:rPr spc="5" dirty="0">
                <a:latin typeface="Arial"/>
                <a:cs typeface="Arial"/>
                <a:hlinkClick r:id="rId2"/>
              </a:rPr>
              <a:t>Example: process a file with population data from the </a:t>
            </a:r>
            <a:r>
              <a:rPr spc="5" dirty="0">
                <a:solidFill>
                  <a:srgbClr val="000080"/>
                </a:solidFill>
                <a:latin typeface="Arial"/>
                <a:cs typeface="Arial"/>
                <a:hlinkClick r:id="rId2"/>
              </a:rPr>
              <a:t>CIA Fact  Book </a:t>
            </a:r>
            <a:r>
              <a:rPr spc="5" dirty="0">
                <a:latin typeface="Arial"/>
                <a:cs typeface="Arial"/>
                <a:hlinkClick r:id="rId2"/>
              </a:rPr>
              <a:t>with lines like</a:t>
            </a:r>
            <a:r>
              <a:rPr spc="-75" dirty="0">
                <a:latin typeface="Arial"/>
                <a:cs typeface="Arial"/>
                <a:hlinkClick r:id="rId2"/>
              </a:rPr>
              <a:t> </a:t>
            </a:r>
            <a:r>
              <a:rPr spc="5" dirty="0">
                <a:latin typeface="Arial"/>
                <a:cs typeface="Arial"/>
                <a:hlinkClick r:id="rId2"/>
              </a:rPr>
              <a:t>this: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30976" y="2843052"/>
            <a:ext cx="5344795" cy="581569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455"/>
              </a:spcBef>
              <a:tabLst>
                <a:tab pos="523240" algn="l"/>
              </a:tabLst>
            </a:pPr>
            <a:r>
              <a:rPr sz="850" spc="15" dirty="0">
                <a:latin typeface="Courier" charset="0"/>
                <a:cs typeface="Courier" charset="0"/>
              </a:rPr>
              <a:t>China	1330044605</a:t>
            </a:r>
            <a:endParaRPr sz="850" dirty="0">
              <a:latin typeface="Courier" charset="0"/>
              <a:cs typeface="Courier" charset="0"/>
            </a:endParaRPr>
          </a:p>
          <a:p>
            <a:pPr marL="52069">
              <a:lnSpc>
                <a:spcPct val="100000"/>
              </a:lnSpc>
              <a:spcBef>
                <a:spcPts val="25"/>
              </a:spcBef>
              <a:tabLst>
                <a:tab pos="523240" algn="l"/>
              </a:tabLst>
            </a:pPr>
            <a:r>
              <a:rPr sz="850" spc="15" dirty="0">
                <a:latin typeface="Courier" charset="0"/>
                <a:cs typeface="Courier" charset="0"/>
              </a:rPr>
              <a:t>India	1147995898</a:t>
            </a:r>
            <a:endParaRPr sz="850" dirty="0">
              <a:latin typeface="Courier" charset="0"/>
              <a:cs typeface="Courier" charset="0"/>
            </a:endParaRPr>
          </a:p>
          <a:p>
            <a:pPr marL="52069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United States</a:t>
            </a:r>
            <a:r>
              <a:rPr sz="850" spc="-25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303824646</a:t>
            </a:r>
            <a:endParaRPr sz="850" dirty="0">
              <a:latin typeface="Courier" charset="0"/>
              <a:cs typeface="Courier" charset="0"/>
            </a:endParaRPr>
          </a:p>
          <a:p>
            <a:pPr marL="52069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...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0577" y="3661798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10744" y="3560768"/>
            <a:ext cx="2737485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Read each input line into a</a:t>
            </a:r>
            <a:r>
              <a:rPr sz="1450" spc="-6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string</a:t>
            </a:r>
            <a:endParaRPr sz="14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0976" y="3873758"/>
            <a:ext cx="5344795" cy="712375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455"/>
              </a:spcBef>
            </a:pPr>
            <a:r>
              <a:rPr sz="850" spc="15" dirty="0">
                <a:latin typeface="Courier" charset="0"/>
                <a:cs typeface="Courier" charset="0"/>
              </a:rPr>
              <a:t>while</a:t>
            </a:r>
            <a:r>
              <a:rPr sz="850" spc="-20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(in.hasNextLine())</a:t>
            </a:r>
            <a:endParaRPr sz="850" dirty="0">
              <a:latin typeface="Courier" charset="0"/>
              <a:cs typeface="Courier" charset="0"/>
            </a:endParaRPr>
          </a:p>
          <a:p>
            <a:pPr marL="52069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254000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String line =</a:t>
            </a:r>
            <a:r>
              <a:rPr sz="850" spc="-25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nextLine();</a:t>
            </a:r>
            <a:endParaRPr sz="850" dirty="0">
              <a:latin typeface="Courier" charset="0"/>
              <a:cs typeface="Courier" charset="0"/>
            </a:endParaRPr>
          </a:p>
          <a:p>
            <a:pPr marL="254000">
              <a:lnSpc>
                <a:spcPct val="100000"/>
              </a:lnSpc>
              <a:spcBef>
                <a:spcPts val="5"/>
              </a:spcBef>
              <a:tabLst>
                <a:tab pos="786130" algn="l"/>
              </a:tabLst>
            </a:pPr>
            <a:r>
              <a:rPr sz="850" spc="15" dirty="0">
                <a:latin typeface="Comic Sans MS"/>
                <a:cs typeface="Comic Sans MS"/>
              </a:rPr>
              <a:t>Process	</a:t>
            </a:r>
            <a:r>
              <a:rPr sz="850" spc="15" dirty="0">
                <a:latin typeface="Courier" charset="0"/>
                <a:cs typeface="Courier" charset="0"/>
              </a:rPr>
              <a:t>line.</a:t>
            </a:r>
            <a:endParaRPr sz="850" dirty="0">
              <a:latin typeface="Courier" charset="0"/>
              <a:cs typeface="Courier" charset="0"/>
            </a:endParaRPr>
          </a:p>
          <a:p>
            <a:pPr marL="52069">
              <a:lnSpc>
                <a:spcPct val="100000"/>
              </a:lnSpc>
              <a:spcBef>
                <a:spcPts val="45"/>
              </a:spcBef>
            </a:pPr>
            <a:r>
              <a:rPr sz="850" spc="15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609911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5" dirty="0"/>
              <a:t>Chapter</a:t>
            </a:r>
            <a:r>
              <a:rPr spc="-35" dirty="0"/>
              <a:t> </a:t>
            </a:r>
            <a:r>
              <a:rPr spc="145" dirty="0"/>
              <a:t>Goals</a:t>
            </a:r>
          </a:p>
        </p:txBody>
      </p:sp>
      <p:sp>
        <p:nvSpPr>
          <p:cNvPr id="4" name="object 4"/>
          <p:cNvSpPr/>
          <p:nvPr/>
        </p:nvSpPr>
        <p:spPr>
          <a:xfrm>
            <a:off x="802177" y="827112"/>
            <a:ext cx="3699167" cy="2884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0577" y="3976332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577" y="4283881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0577" y="458311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0577" y="4890668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10744" y="3875303"/>
            <a:ext cx="4931410" cy="1154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To read and write text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files</a:t>
            </a:r>
            <a:endParaRPr sz="1450">
              <a:latin typeface="Arial"/>
              <a:cs typeface="Arial"/>
            </a:endParaRPr>
          </a:p>
          <a:p>
            <a:pPr marL="12700" marR="1847214">
              <a:lnSpc>
                <a:spcPct val="135400"/>
              </a:lnSpc>
              <a:spcBef>
                <a:spcPts val="65"/>
              </a:spcBef>
            </a:pPr>
            <a:r>
              <a:rPr sz="1450" spc="5" dirty="0">
                <a:latin typeface="Arial"/>
                <a:cs typeface="Arial"/>
              </a:rPr>
              <a:t>To process </a:t>
            </a:r>
            <a:r>
              <a:rPr sz="1450" spc="10" dirty="0">
                <a:latin typeface="Arial"/>
                <a:cs typeface="Arial"/>
              </a:rPr>
              <a:t>command </a:t>
            </a:r>
            <a:r>
              <a:rPr sz="1450" spc="5" dirty="0">
                <a:latin typeface="Arial"/>
                <a:cs typeface="Arial"/>
              </a:rPr>
              <a:t>line</a:t>
            </a:r>
            <a:r>
              <a:rPr sz="1450" spc="-5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arguments  To throw and catch</a:t>
            </a:r>
            <a:r>
              <a:rPr sz="1450" spc="-4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exceptions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450" spc="5" dirty="0">
                <a:latin typeface="Arial"/>
                <a:cs typeface="Arial"/>
              </a:rPr>
              <a:t>To implement programs that propagate checked</a:t>
            </a:r>
            <a:r>
              <a:rPr sz="1450" spc="2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exceptions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602578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5" dirty="0"/>
              <a:t>Text </a:t>
            </a:r>
            <a:r>
              <a:rPr spc="105" dirty="0"/>
              <a:t>Input </a:t>
            </a:r>
            <a:r>
              <a:rPr spc="135" dirty="0"/>
              <a:t>and </a:t>
            </a:r>
            <a:r>
              <a:rPr spc="114" dirty="0"/>
              <a:t>Output </a:t>
            </a:r>
            <a:r>
              <a:rPr spc="-130" dirty="0"/>
              <a:t>- </a:t>
            </a:r>
            <a:r>
              <a:rPr spc="135" dirty="0"/>
              <a:t>Reading</a:t>
            </a:r>
            <a:r>
              <a:rPr spc="-120" dirty="0"/>
              <a:t> </a:t>
            </a:r>
            <a:r>
              <a:rPr spc="105" dirty="0"/>
              <a:t>Lines</a:t>
            </a:r>
          </a:p>
        </p:txBody>
      </p:sp>
      <p:sp>
        <p:nvSpPr>
          <p:cNvPr id="4" name="object 4"/>
          <p:cNvSpPr/>
          <p:nvPr/>
        </p:nvSpPr>
        <p:spPr>
          <a:xfrm>
            <a:off x="760577" y="910127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0577" y="1467041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0744" y="772415"/>
            <a:ext cx="5344795" cy="833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599"/>
              </a:lnSpc>
            </a:pPr>
            <a:r>
              <a:rPr sz="1450" spc="5" dirty="0">
                <a:latin typeface="Arial"/>
                <a:cs typeface="Arial"/>
              </a:rPr>
              <a:t>Then use the </a:t>
            </a:r>
            <a:r>
              <a:rPr sz="1450" spc="5" dirty="0">
                <a:latin typeface="Courier" charset="0"/>
                <a:cs typeface="Courier" charset="0"/>
              </a:rPr>
              <a:t>isDigit</a:t>
            </a:r>
            <a:r>
              <a:rPr sz="1450" spc="-465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and </a:t>
            </a:r>
            <a:r>
              <a:rPr sz="1450" spc="5" dirty="0">
                <a:latin typeface="Courier" charset="0"/>
                <a:cs typeface="Courier" charset="0"/>
              </a:rPr>
              <a:t>isWhitespace</a:t>
            </a:r>
            <a:r>
              <a:rPr sz="1450" spc="-465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methods to find out  where the </a:t>
            </a:r>
            <a:r>
              <a:rPr sz="1450" spc="10" dirty="0">
                <a:latin typeface="Arial"/>
                <a:cs typeface="Arial"/>
              </a:rPr>
              <a:t>name </a:t>
            </a:r>
            <a:r>
              <a:rPr sz="1450" spc="5" dirty="0">
                <a:latin typeface="Arial"/>
                <a:cs typeface="Arial"/>
              </a:rPr>
              <a:t>ends and the number</a:t>
            </a:r>
            <a:r>
              <a:rPr sz="1450" spc="-4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starts.</a:t>
            </a:r>
            <a:endParaRPr sz="1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450" spc="5" dirty="0">
                <a:latin typeface="Arial"/>
                <a:cs typeface="Arial"/>
              </a:rPr>
              <a:t>To locate the first</a:t>
            </a:r>
            <a:r>
              <a:rPr sz="1450" spc="-8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digit: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0976" y="1679001"/>
            <a:ext cx="5344795" cy="319959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455"/>
              </a:spcBef>
            </a:pPr>
            <a:r>
              <a:rPr sz="850" spc="15" dirty="0">
                <a:latin typeface="Courier" charset="0"/>
                <a:cs typeface="Courier" charset="0"/>
              </a:rPr>
              <a:t>int i =</a:t>
            </a:r>
            <a:r>
              <a:rPr sz="850" spc="-70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0;</a:t>
            </a:r>
            <a:endParaRPr sz="850" dirty="0">
              <a:latin typeface="Courier" charset="0"/>
              <a:cs typeface="Courier" charset="0"/>
            </a:endParaRPr>
          </a:p>
          <a:p>
            <a:pPr marL="52069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while (!Character.isDigit(line.charAt(i))) { i++;</a:t>
            </a:r>
            <a:r>
              <a:rPr sz="850" spc="45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0577" y="223175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10744" y="2130729"/>
            <a:ext cx="3669029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To extract the country </a:t>
            </a:r>
            <a:r>
              <a:rPr sz="1450" spc="10" dirty="0">
                <a:latin typeface="Arial"/>
                <a:cs typeface="Arial"/>
              </a:rPr>
              <a:t>name </a:t>
            </a:r>
            <a:r>
              <a:rPr sz="1450" spc="5" dirty="0">
                <a:latin typeface="Arial"/>
                <a:cs typeface="Arial"/>
              </a:rPr>
              <a:t>and</a:t>
            </a:r>
            <a:r>
              <a:rPr sz="1450" spc="-5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population:</a:t>
            </a:r>
            <a:endParaRPr sz="14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0976" y="2443719"/>
            <a:ext cx="5344795" cy="324576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52069" marR="2448560">
              <a:lnSpc>
                <a:spcPct val="102699"/>
              </a:lnSpc>
              <a:spcBef>
                <a:spcPts val="430"/>
              </a:spcBef>
            </a:pPr>
            <a:r>
              <a:rPr sz="850" spc="15" dirty="0">
                <a:latin typeface="Courier" charset="0"/>
                <a:cs typeface="Courier" charset="0"/>
              </a:rPr>
              <a:t>String countryName = line.substring(0, i);  String population = line.substring(i);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0577" y="300478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10744" y="2903759"/>
            <a:ext cx="5245735" cy="223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Use </a:t>
            </a:r>
            <a:r>
              <a:rPr sz="1450" spc="5" dirty="0">
                <a:latin typeface="Courier" charset="0"/>
                <a:cs typeface="Courier" charset="0"/>
              </a:rPr>
              <a:t>trim</a:t>
            </a:r>
            <a:r>
              <a:rPr sz="1450" spc="-470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to remove spaces at the beginning and end of string: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0976" y="3216749"/>
            <a:ext cx="5344795" cy="189154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455"/>
              </a:spcBef>
            </a:pPr>
            <a:r>
              <a:rPr sz="850" spc="15" dirty="0">
                <a:latin typeface="Courier" charset="0"/>
                <a:cs typeface="Courier" charset="0"/>
              </a:rPr>
              <a:t>countryName =</a:t>
            </a:r>
            <a:r>
              <a:rPr sz="850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countryName.trim();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26868" y="3537061"/>
            <a:ext cx="4023360" cy="1130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0577" y="4808526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10744" y="4707496"/>
            <a:ext cx="3669029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Note that the population is stored in a</a:t>
            </a:r>
            <a:r>
              <a:rPr sz="1450" spc="-5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string.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892805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1507" y="269468"/>
            <a:ext cx="4481830" cy="58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290"/>
              </a:lnSpc>
            </a:pPr>
            <a:r>
              <a:rPr spc="65" dirty="0"/>
              <a:t>Text </a:t>
            </a:r>
            <a:r>
              <a:rPr spc="105" dirty="0"/>
              <a:t>Input </a:t>
            </a:r>
            <a:r>
              <a:rPr spc="135" dirty="0"/>
              <a:t>and </a:t>
            </a:r>
            <a:r>
              <a:rPr spc="114" dirty="0"/>
              <a:t>Output </a:t>
            </a:r>
            <a:r>
              <a:rPr spc="-130" dirty="0"/>
              <a:t>- </a:t>
            </a:r>
            <a:r>
              <a:rPr spc="125" dirty="0"/>
              <a:t>Scanning</a:t>
            </a:r>
            <a:r>
              <a:rPr spc="-100" dirty="0"/>
              <a:t> </a:t>
            </a:r>
            <a:r>
              <a:rPr spc="110" dirty="0"/>
              <a:t>a  </a:t>
            </a:r>
            <a:r>
              <a:rPr spc="114" dirty="0"/>
              <a:t>String</a:t>
            </a:r>
          </a:p>
        </p:txBody>
      </p:sp>
      <p:sp>
        <p:nvSpPr>
          <p:cNvPr id="4" name="object 4"/>
          <p:cNvSpPr/>
          <p:nvPr/>
        </p:nvSpPr>
        <p:spPr>
          <a:xfrm>
            <a:off x="760577" y="120035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0744" y="1062642"/>
            <a:ext cx="5219700" cy="534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599"/>
              </a:lnSpc>
            </a:pPr>
            <a:r>
              <a:rPr sz="1450" spc="5" dirty="0">
                <a:latin typeface="Arial"/>
                <a:cs typeface="Arial"/>
              </a:rPr>
              <a:t>Occasionally easier to construct a new </a:t>
            </a:r>
            <a:r>
              <a:rPr sz="1450" spc="5" dirty="0">
                <a:latin typeface="Courier" charset="0"/>
                <a:cs typeface="Courier" charset="0"/>
              </a:rPr>
              <a:t>Scanner</a:t>
            </a:r>
            <a:r>
              <a:rPr sz="1450" spc="-465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object to read  the characters from a</a:t>
            </a:r>
            <a:r>
              <a:rPr sz="1450" spc="-6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string: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0976" y="1661678"/>
            <a:ext cx="5344795" cy="189154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455"/>
              </a:spcBef>
            </a:pPr>
            <a:r>
              <a:rPr sz="850" spc="15" dirty="0">
                <a:latin typeface="Courier" charset="0"/>
                <a:cs typeface="Courier" charset="0"/>
              </a:rPr>
              <a:t>Scanner lineScanner = new Scanner(line);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0577" y="208975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0744" y="1952042"/>
            <a:ext cx="5387975" cy="534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599"/>
              </a:lnSpc>
            </a:pPr>
            <a:r>
              <a:rPr sz="1450" spc="5" dirty="0">
                <a:latin typeface="Arial"/>
                <a:cs typeface="Arial"/>
              </a:rPr>
              <a:t>Then you can use </a:t>
            </a:r>
            <a:r>
              <a:rPr sz="1450" spc="5" dirty="0">
                <a:latin typeface="Courier" charset="0"/>
                <a:cs typeface="Courier" charset="0"/>
              </a:rPr>
              <a:t>lineScanner</a:t>
            </a:r>
            <a:r>
              <a:rPr sz="1450" spc="-465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like any other </a:t>
            </a:r>
            <a:r>
              <a:rPr sz="1450" spc="5" dirty="0">
                <a:latin typeface="Courier" charset="0"/>
                <a:cs typeface="Courier" charset="0"/>
              </a:rPr>
              <a:t>Scanner</a:t>
            </a:r>
            <a:r>
              <a:rPr sz="1450" spc="-465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object,  reading words and</a:t>
            </a:r>
            <a:r>
              <a:rPr sz="1450" spc="-3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numbers: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0976" y="2559391"/>
            <a:ext cx="5344795" cy="847796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52069" marR="2583180">
              <a:lnSpc>
                <a:spcPct val="102699"/>
              </a:lnSpc>
              <a:spcBef>
                <a:spcPts val="430"/>
              </a:spcBef>
            </a:pPr>
            <a:r>
              <a:rPr sz="850" spc="15" dirty="0">
                <a:latin typeface="Courier" charset="0"/>
                <a:cs typeface="Courier" charset="0"/>
              </a:rPr>
              <a:t>String countryName = lineScanner.next();  while</a:t>
            </a:r>
            <a:r>
              <a:rPr sz="850" spc="5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(!lineScanner.hasNextInt())</a:t>
            </a:r>
            <a:endParaRPr sz="850" dirty="0">
              <a:latin typeface="Courier" charset="0"/>
              <a:cs typeface="Courier" charset="0"/>
            </a:endParaRPr>
          </a:p>
          <a:p>
            <a:pPr marL="52069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254000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countryName = countryName + " " +</a:t>
            </a:r>
            <a:r>
              <a:rPr sz="850" spc="45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lineScanner.next();</a:t>
            </a:r>
            <a:endParaRPr sz="850" dirty="0">
              <a:latin typeface="Courier" charset="0"/>
              <a:cs typeface="Courier" charset="0"/>
            </a:endParaRPr>
          </a:p>
          <a:p>
            <a:pPr marL="52069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  <a:p>
            <a:pPr marL="52069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int populationValue =</a:t>
            </a:r>
            <a:r>
              <a:rPr sz="850" spc="30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lineScanner.nextInt();</a:t>
            </a:r>
            <a:endParaRPr sz="8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892455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1507" y="269119"/>
            <a:ext cx="4515485" cy="58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290"/>
              </a:lnSpc>
            </a:pPr>
            <a:r>
              <a:rPr spc="65" dirty="0"/>
              <a:t>Text </a:t>
            </a:r>
            <a:r>
              <a:rPr spc="105" dirty="0"/>
              <a:t>Input </a:t>
            </a:r>
            <a:r>
              <a:rPr spc="135" dirty="0"/>
              <a:t>and </a:t>
            </a:r>
            <a:r>
              <a:rPr spc="114" dirty="0"/>
              <a:t>Output </a:t>
            </a:r>
            <a:r>
              <a:rPr spc="-130" dirty="0"/>
              <a:t>-</a:t>
            </a:r>
            <a:r>
              <a:rPr spc="-295" dirty="0"/>
              <a:t> </a:t>
            </a:r>
            <a:r>
              <a:rPr spc="120" dirty="0"/>
              <a:t>Converting  </a:t>
            </a:r>
            <a:r>
              <a:rPr spc="135" dirty="0"/>
              <a:t>Strings </a:t>
            </a:r>
            <a:r>
              <a:rPr spc="80" dirty="0"/>
              <a:t>to</a:t>
            </a:r>
            <a:r>
              <a:rPr spc="-145" dirty="0"/>
              <a:t> </a:t>
            </a:r>
            <a:r>
              <a:rPr spc="150" dirty="0"/>
              <a:t>Numbers</a:t>
            </a:r>
          </a:p>
        </p:txBody>
      </p:sp>
      <p:sp>
        <p:nvSpPr>
          <p:cNvPr id="4" name="object 4"/>
          <p:cNvSpPr/>
          <p:nvPr/>
        </p:nvSpPr>
        <p:spPr>
          <a:xfrm>
            <a:off x="760577" y="1191693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0577" y="200628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0744" y="1090663"/>
            <a:ext cx="5160010" cy="134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dirty="0">
                <a:latin typeface="Arial"/>
                <a:cs typeface="Arial"/>
              </a:rPr>
              <a:t>If </a:t>
            </a:r>
            <a:r>
              <a:rPr sz="1450" spc="5" dirty="0">
                <a:latin typeface="Arial"/>
                <a:cs typeface="Arial"/>
              </a:rPr>
              <a:t>a string contains the digits of a</a:t>
            </a:r>
            <a:r>
              <a:rPr sz="1450" spc="-4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number.</a:t>
            </a:r>
            <a:endParaRPr sz="1450" dirty="0">
              <a:latin typeface="Arial"/>
              <a:cs typeface="Arial"/>
            </a:endParaRPr>
          </a:p>
          <a:p>
            <a:pPr marL="347345" marR="5080">
              <a:lnSpc>
                <a:spcPct val="113999"/>
              </a:lnSpc>
              <a:spcBef>
                <a:spcPts val="780"/>
              </a:spcBef>
            </a:pPr>
            <a:r>
              <a:rPr sz="1100" spc="10" dirty="0">
                <a:latin typeface="Arial"/>
                <a:cs typeface="Arial"/>
              </a:rPr>
              <a:t>Use </a:t>
            </a:r>
            <a:r>
              <a:rPr sz="1100" spc="5" dirty="0">
                <a:latin typeface="Arial"/>
                <a:cs typeface="Arial"/>
              </a:rPr>
              <a:t>the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10" dirty="0">
                <a:latin typeface="Courier" charset="0"/>
                <a:cs typeface="Courier" charset="0"/>
              </a:rPr>
              <a:t>Integer.parseInt</a:t>
            </a:r>
            <a:r>
              <a:rPr sz="1100" spc="-350" dirty="0">
                <a:latin typeface="Courier" charset="0"/>
                <a:cs typeface="Courier" charset="0"/>
              </a:rPr>
              <a:t> </a:t>
            </a:r>
            <a:r>
              <a:rPr sz="1100" spc="5" dirty="0">
                <a:latin typeface="Arial"/>
                <a:cs typeface="Arial"/>
              </a:rPr>
              <a:t>or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spc="10" dirty="0">
                <a:latin typeface="Courier" charset="0"/>
                <a:cs typeface="Courier" charset="0"/>
              </a:rPr>
              <a:t>Double.parseDouble</a:t>
            </a:r>
            <a:r>
              <a:rPr sz="1100" spc="-350" dirty="0">
                <a:latin typeface="Courier" charset="0"/>
                <a:cs typeface="Courier" charset="0"/>
              </a:rPr>
              <a:t> </a:t>
            </a:r>
            <a:r>
              <a:rPr sz="1100" spc="10" dirty="0">
                <a:latin typeface="Arial"/>
                <a:cs typeface="Arial"/>
              </a:rPr>
              <a:t>method </a:t>
            </a:r>
            <a:r>
              <a:rPr sz="1100" spc="5" dirty="0">
                <a:latin typeface="Arial"/>
                <a:cs typeface="Arial"/>
              </a:rPr>
              <a:t>to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obtain  the </a:t>
            </a:r>
            <a:r>
              <a:rPr sz="1100" spc="10" dirty="0">
                <a:latin typeface="Arial"/>
                <a:cs typeface="Arial"/>
              </a:rPr>
              <a:t>number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value.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450" dirty="0">
                <a:latin typeface="Arial"/>
                <a:cs typeface="Arial"/>
              </a:rPr>
              <a:t>If </a:t>
            </a:r>
            <a:r>
              <a:rPr sz="1450" spc="5" dirty="0">
                <a:latin typeface="Arial"/>
                <a:cs typeface="Arial"/>
              </a:rPr>
              <a:t>the string contains</a:t>
            </a:r>
            <a:r>
              <a:rPr sz="1450" spc="-3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"303824646"</a:t>
            </a:r>
            <a:endParaRPr sz="1450" dirty="0">
              <a:latin typeface="Arial"/>
              <a:cs typeface="Arial"/>
            </a:endParaRPr>
          </a:p>
          <a:p>
            <a:pPr marL="347345">
              <a:lnSpc>
                <a:spcPct val="100000"/>
              </a:lnSpc>
              <a:spcBef>
                <a:spcPts val="965"/>
              </a:spcBef>
            </a:pPr>
            <a:r>
              <a:rPr sz="1100" spc="10" dirty="0">
                <a:latin typeface="Arial"/>
                <a:cs typeface="Arial"/>
              </a:rPr>
              <a:t>Use </a:t>
            </a:r>
            <a:r>
              <a:rPr sz="1100" spc="10" dirty="0">
                <a:latin typeface="Courier" charset="0"/>
                <a:cs typeface="Courier" charset="0"/>
              </a:rPr>
              <a:t>Integer.parseInt</a:t>
            </a:r>
            <a:r>
              <a:rPr sz="1100" spc="-340" dirty="0">
                <a:latin typeface="Courier" charset="0"/>
                <a:cs typeface="Courier" charset="0"/>
              </a:rPr>
              <a:t> </a:t>
            </a:r>
            <a:r>
              <a:rPr sz="1100" spc="10" dirty="0">
                <a:latin typeface="Arial"/>
                <a:cs typeface="Arial"/>
              </a:rPr>
              <a:t>method </a:t>
            </a:r>
            <a:r>
              <a:rPr sz="1100" spc="5" dirty="0">
                <a:latin typeface="Arial"/>
                <a:cs typeface="Arial"/>
              </a:rPr>
              <a:t>to get the integer </a:t>
            </a:r>
            <a:r>
              <a:rPr sz="1100" spc="10" dirty="0">
                <a:latin typeface="Arial"/>
                <a:cs typeface="Arial"/>
              </a:rPr>
              <a:t>value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63462" y="2492544"/>
            <a:ext cx="4771390" cy="270587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R="1567815" algn="ctr">
              <a:lnSpc>
                <a:spcPts val="940"/>
              </a:lnSpc>
              <a:spcBef>
                <a:spcPts val="310"/>
              </a:spcBef>
            </a:pPr>
            <a:r>
              <a:rPr sz="800" spc="-10" dirty="0">
                <a:latin typeface="Courier" charset="0"/>
                <a:cs typeface="Courier" charset="0"/>
              </a:rPr>
              <a:t>int populationValue =</a:t>
            </a:r>
            <a:r>
              <a:rPr sz="800" spc="114" dirty="0">
                <a:latin typeface="Courier" charset="0"/>
                <a:cs typeface="Courier" charset="0"/>
              </a:rPr>
              <a:t> </a:t>
            </a:r>
            <a:r>
              <a:rPr sz="800" spc="-10" dirty="0">
                <a:latin typeface="Courier" charset="0"/>
                <a:cs typeface="Courier" charset="0"/>
              </a:rPr>
              <a:t>Integer.parseInt(population);</a:t>
            </a:r>
            <a:endParaRPr sz="800" dirty="0">
              <a:latin typeface="Courier" charset="0"/>
              <a:cs typeface="Courier" charset="0"/>
            </a:endParaRPr>
          </a:p>
          <a:p>
            <a:pPr marR="1689100" algn="ctr">
              <a:lnSpc>
                <a:spcPts val="940"/>
              </a:lnSpc>
            </a:pPr>
            <a:r>
              <a:rPr sz="800" spc="-10" dirty="0">
                <a:latin typeface="Courier" charset="0"/>
                <a:cs typeface="Courier" charset="0"/>
              </a:rPr>
              <a:t>// populationValue is the integer</a:t>
            </a:r>
            <a:r>
              <a:rPr sz="800" spc="70" dirty="0">
                <a:latin typeface="Courier" charset="0"/>
                <a:cs typeface="Courier" charset="0"/>
              </a:rPr>
              <a:t> </a:t>
            </a:r>
            <a:r>
              <a:rPr sz="800" spc="-10" dirty="0">
                <a:latin typeface="Courier" charset="0"/>
                <a:cs typeface="Courier" charset="0"/>
              </a:rPr>
              <a:t>303824646</a:t>
            </a:r>
            <a:endParaRPr sz="800" dirty="0">
              <a:latin typeface="Courier" charset="0"/>
              <a:cs typeface="Courier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0577" y="3028678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10744" y="2927648"/>
            <a:ext cx="2238375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dirty="0">
                <a:latin typeface="Arial"/>
                <a:cs typeface="Arial"/>
              </a:rPr>
              <a:t>If </a:t>
            </a:r>
            <a:r>
              <a:rPr sz="1450" spc="5" dirty="0">
                <a:latin typeface="Arial"/>
                <a:cs typeface="Arial"/>
              </a:rPr>
              <a:t>the string contains</a:t>
            </a:r>
            <a:r>
              <a:rPr sz="1450" spc="-5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"3.95"</a:t>
            </a:r>
            <a:endParaRPr sz="1450" dirty="0">
              <a:latin typeface="Arial"/>
              <a:cs typeface="Arial"/>
            </a:endParaRPr>
          </a:p>
          <a:p>
            <a:pPr marL="347345">
              <a:lnSpc>
                <a:spcPct val="100000"/>
              </a:lnSpc>
              <a:spcBef>
                <a:spcPts val="965"/>
              </a:spcBef>
            </a:pPr>
            <a:r>
              <a:rPr sz="1100" spc="10" dirty="0">
                <a:latin typeface="Arial"/>
                <a:cs typeface="Arial"/>
              </a:rPr>
              <a:t>Use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10" dirty="0">
                <a:latin typeface="Courier" charset="0"/>
                <a:cs typeface="Courier" charset="0"/>
              </a:rPr>
              <a:t>Double.parseDouble</a:t>
            </a:r>
            <a:endParaRPr sz="1100" dirty="0">
              <a:latin typeface="Courier" charset="0"/>
              <a:cs typeface="Courier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63462" y="3514939"/>
            <a:ext cx="4771390" cy="270587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48895">
              <a:lnSpc>
                <a:spcPts val="940"/>
              </a:lnSpc>
              <a:spcBef>
                <a:spcPts val="310"/>
              </a:spcBef>
            </a:pPr>
            <a:r>
              <a:rPr sz="800" spc="-10" dirty="0">
                <a:latin typeface="Courier" charset="0"/>
                <a:cs typeface="Courier" charset="0"/>
              </a:rPr>
              <a:t>double price =</a:t>
            </a:r>
            <a:r>
              <a:rPr sz="800" spc="70" dirty="0">
                <a:latin typeface="Courier" charset="0"/>
                <a:cs typeface="Courier" charset="0"/>
              </a:rPr>
              <a:t> </a:t>
            </a:r>
            <a:r>
              <a:rPr sz="800" spc="-10" dirty="0">
                <a:latin typeface="Courier" charset="0"/>
                <a:cs typeface="Courier" charset="0"/>
              </a:rPr>
              <a:t>Double.parseDouble(input);</a:t>
            </a:r>
            <a:endParaRPr sz="800" dirty="0">
              <a:latin typeface="Courier" charset="0"/>
              <a:cs typeface="Courier" charset="0"/>
            </a:endParaRPr>
          </a:p>
          <a:p>
            <a:pPr marL="230504">
              <a:lnSpc>
                <a:spcPts val="940"/>
              </a:lnSpc>
            </a:pPr>
            <a:r>
              <a:rPr sz="800" spc="-10" dirty="0">
                <a:latin typeface="Courier" charset="0"/>
                <a:cs typeface="Courier" charset="0"/>
              </a:rPr>
              <a:t>// price is the floating-point number</a:t>
            </a:r>
            <a:r>
              <a:rPr sz="800" spc="60" dirty="0">
                <a:latin typeface="Courier" charset="0"/>
                <a:cs typeface="Courier" charset="0"/>
              </a:rPr>
              <a:t> </a:t>
            </a:r>
            <a:r>
              <a:rPr sz="800" spc="-10" dirty="0">
                <a:latin typeface="Courier" charset="0"/>
                <a:cs typeface="Courier" charset="0"/>
              </a:rPr>
              <a:t>3.95</a:t>
            </a:r>
            <a:endParaRPr sz="800" dirty="0">
              <a:latin typeface="Courier" charset="0"/>
              <a:cs typeface="Courier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0577" y="4059385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10744" y="3958355"/>
            <a:ext cx="5452110" cy="223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The string must not contain spaces or other non-digits. Use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spc="5" dirty="0">
                <a:latin typeface="Courier" charset="0"/>
                <a:cs typeface="Courier" charset="0"/>
              </a:rPr>
              <a:t>trim</a:t>
            </a:r>
            <a:r>
              <a:rPr sz="1450" spc="5" dirty="0">
                <a:latin typeface="Arial"/>
                <a:cs typeface="Arial"/>
              </a:rPr>
              <a:t>: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0976" y="4271345"/>
            <a:ext cx="5344795" cy="189154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455"/>
              </a:spcBef>
            </a:pPr>
            <a:r>
              <a:rPr sz="850" spc="15" dirty="0">
                <a:latin typeface="Courier" charset="0"/>
                <a:cs typeface="Courier" charset="0"/>
              </a:rPr>
              <a:t>int populationValue =</a:t>
            </a:r>
            <a:r>
              <a:rPr sz="850" spc="70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Integer.parseInt(population.trim());</a:t>
            </a:r>
            <a:endParaRPr sz="8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601181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45" dirty="0"/>
              <a:t>Avoiding </a:t>
            </a:r>
            <a:r>
              <a:rPr spc="105" dirty="0"/>
              <a:t>Errors </a:t>
            </a:r>
            <a:r>
              <a:rPr spc="80" dirty="0"/>
              <a:t>When </a:t>
            </a:r>
            <a:r>
              <a:rPr spc="135" dirty="0"/>
              <a:t>Reading</a:t>
            </a:r>
            <a:r>
              <a:rPr spc="-229" dirty="0"/>
              <a:t> </a:t>
            </a:r>
            <a:r>
              <a:rPr spc="150" dirty="0"/>
              <a:t>Numbers</a:t>
            </a:r>
          </a:p>
        </p:txBody>
      </p:sp>
      <p:sp>
        <p:nvSpPr>
          <p:cNvPr id="4" name="object 4"/>
          <p:cNvSpPr/>
          <p:nvPr/>
        </p:nvSpPr>
        <p:spPr>
          <a:xfrm>
            <a:off x="760577" y="900418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0577" y="1781506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6868" y="1941018"/>
            <a:ext cx="2236127" cy="2576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0577" y="3119763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0577" y="3751486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10744" y="799388"/>
            <a:ext cx="5410200" cy="3091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dirty="0">
                <a:latin typeface="Arial"/>
                <a:cs typeface="Arial"/>
              </a:rPr>
              <a:t>If </a:t>
            </a:r>
            <a:r>
              <a:rPr sz="1450" spc="5" dirty="0">
                <a:latin typeface="Arial"/>
                <a:cs typeface="Arial"/>
              </a:rPr>
              <a:t>the input is not a properly formatted number when</a:t>
            </a:r>
            <a:r>
              <a:rPr sz="1450" spc="-1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calling</a:t>
            </a:r>
            <a:endParaRPr sz="1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450" spc="5" dirty="0">
                <a:latin typeface="Courier" charset="0"/>
                <a:cs typeface="Courier" charset="0"/>
              </a:rPr>
              <a:t>nextInt</a:t>
            </a:r>
            <a:r>
              <a:rPr sz="1450" spc="-470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or</a:t>
            </a:r>
            <a:r>
              <a:rPr sz="1450" dirty="0">
                <a:latin typeface="Arial"/>
                <a:cs typeface="Arial"/>
              </a:rPr>
              <a:t> </a:t>
            </a:r>
            <a:r>
              <a:rPr sz="1450" spc="5" dirty="0">
                <a:latin typeface="Courier" charset="0"/>
                <a:cs typeface="Courier" charset="0"/>
              </a:rPr>
              <a:t>nextDouble</a:t>
            </a:r>
            <a:r>
              <a:rPr sz="1450" spc="-470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method</a:t>
            </a:r>
            <a:endParaRPr sz="1450" dirty="0">
              <a:latin typeface="Arial"/>
              <a:cs typeface="Arial"/>
            </a:endParaRPr>
          </a:p>
          <a:p>
            <a:pPr marL="347345">
              <a:lnSpc>
                <a:spcPct val="100000"/>
              </a:lnSpc>
              <a:spcBef>
                <a:spcPts val="900"/>
              </a:spcBef>
            </a:pPr>
            <a:r>
              <a:rPr sz="1100" spc="5" dirty="0">
                <a:latin typeface="Arial"/>
                <a:cs typeface="Arial"/>
              </a:rPr>
              <a:t>input </a:t>
            </a:r>
            <a:r>
              <a:rPr sz="1100" spc="10" dirty="0">
                <a:latin typeface="Arial"/>
                <a:cs typeface="Arial"/>
              </a:rPr>
              <a:t>mismatch exception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occurs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450" spc="5" dirty="0">
                <a:latin typeface="Arial"/>
                <a:cs typeface="Arial"/>
              </a:rPr>
              <a:t>For example, </a:t>
            </a:r>
            <a:r>
              <a:rPr sz="1450" dirty="0">
                <a:latin typeface="Arial"/>
                <a:cs typeface="Arial"/>
              </a:rPr>
              <a:t>if </a:t>
            </a:r>
            <a:r>
              <a:rPr sz="1450" spc="5" dirty="0">
                <a:latin typeface="Arial"/>
                <a:cs typeface="Arial"/>
              </a:rPr>
              <a:t>the input contains</a:t>
            </a:r>
            <a:r>
              <a:rPr sz="1450" spc="-2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characters:</a:t>
            </a:r>
            <a:endParaRPr sz="14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347345" marR="1753870">
              <a:lnSpc>
                <a:spcPct val="133900"/>
              </a:lnSpc>
              <a:spcBef>
                <a:spcPts val="869"/>
              </a:spcBef>
            </a:pPr>
            <a:r>
              <a:rPr sz="1100" spc="10" dirty="0">
                <a:latin typeface="Arial"/>
                <a:cs typeface="Arial"/>
              </a:rPr>
              <a:t>White space </a:t>
            </a:r>
            <a:r>
              <a:rPr sz="1100" spc="5" dirty="0">
                <a:latin typeface="Arial"/>
                <a:cs typeface="Arial"/>
              </a:rPr>
              <a:t>is </a:t>
            </a:r>
            <a:r>
              <a:rPr sz="1100" spc="10" dirty="0">
                <a:latin typeface="Arial"/>
                <a:cs typeface="Arial"/>
              </a:rPr>
              <a:t>consumed and </a:t>
            </a:r>
            <a:r>
              <a:rPr sz="1100" spc="5" dirty="0">
                <a:latin typeface="Arial"/>
                <a:cs typeface="Arial"/>
              </a:rPr>
              <a:t>the </a:t>
            </a:r>
            <a:r>
              <a:rPr sz="1100" spc="10" dirty="0">
                <a:latin typeface="Arial"/>
                <a:cs typeface="Arial"/>
              </a:rPr>
              <a:t>word 21st </a:t>
            </a:r>
            <a:r>
              <a:rPr sz="1100" spc="5" dirty="0">
                <a:latin typeface="Arial"/>
                <a:cs typeface="Arial"/>
              </a:rPr>
              <a:t>is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read.  </a:t>
            </a:r>
            <a:r>
              <a:rPr sz="1100" spc="10" dirty="0">
                <a:latin typeface="Arial"/>
                <a:cs typeface="Arial"/>
              </a:rPr>
              <a:t>21st </a:t>
            </a:r>
            <a:r>
              <a:rPr sz="1100" spc="5" dirty="0">
                <a:latin typeface="Arial"/>
                <a:cs typeface="Arial"/>
              </a:rPr>
              <a:t>is not </a:t>
            </a:r>
            <a:r>
              <a:rPr sz="1100" spc="10" dirty="0">
                <a:latin typeface="Arial"/>
                <a:cs typeface="Arial"/>
              </a:rPr>
              <a:t>a </a:t>
            </a:r>
            <a:r>
              <a:rPr sz="1100" spc="5" dirty="0">
                <a:latin typeface="Arial"/>
                <a:cs typeface="Arial"/>
              </a:rPr>
              <a:t>properly </a:t>
            </a:r>
            <a:r>
              <a:rPr sz="1100" spc="10" dirty="0">
                <a:latin typeface="Arial"/>
                <a:cs typeface="Arial"/>
              </a:rPr>
              <a:t>formatted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number</a:t>
            </a:r>
            <a:endParaRPr sz="1100" dirty="0">
              <a:latin typeface="Arial"/>
              <a:cs typeface="Arial"/>
            </a:endParaRPr>
          </a:p>
          <a:p>
            <a:pPr marL="347345">
              <a:lnSpc>
                <a:spcPct val="100000"/>
              </a:lnSpc>
              <a:spcBef>
                <a:spcPts val="509"/>
              </a:spcBef>
            </a:pPr>
            <a:r>
              <a:rPr sz="1100" spc="10" dirty="0">
                <a:latin typeface="Arial"/>
                <a:cs typeface="Arial"/>
              </a:rPr>
              <a:t>Causes an </a:t>
            </a:r>
            <a:r>
              <a:rPr sz="1100" spc="5" dirty="0">
                <a:latin typeface="Arial"/>
                <a:cs typeface="Arial"/>
              </a:rPr>
              <a:t>input </a:t>
            </a:r>
            <a:r>
              <a:rPr sz="1100" spc="10" dirty="0">
                <a:latin typeface="Arial"/>
                <a:cs typeface="Arial"/>
              </a:rPr>
              <a:t>mismatch exception </a:t>
            </a:r>
            <a:r>
              <a:rPr sz="1100" spc="5" dirty="0">
                <a:latin typeface="Arial"/>
                <a:cs typeface="Arial"/>
              </a:rPr>
              <a:t>in the </a:t>
            </a:r>
            <a:r>
              <a:rPr sz="1100" spc="10" dirty="0">
                <a:latin typeface="Courier" charset="0"/>
                <a:cs typeface="Courier" charset="0"/>
              </a:rPr>
              <a:t>nextInt</a:t>
            </a:r>
            <a:r>
              <a:rPr sz="1100" spc="-385" dirty="0">
                <a:latin typeface="Courier" charset="0"/>
                <a:cs typeface="Courier" charset="0"/>
              </a:rPr>
              <a:t> </a:t>
            </a:r>
            <a:r>
              <a:rPr sz="1100" spc="10" dirty="0">
                <a:latin typeface="Arial"/>
                <a:cs typeface="Arial"/>
              </a:rPr>
              <a:t>method.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1450" dirty="0">
                <a:latin typeface="Arial"/>
                <a:cs typeface="Arial"/>
              </a:rPr>
              <a:t>If </a:t>
            </a:r>
            <a:r>
              <a:rPr sz="1450" spc="5" dirty="0">
                <a:latin typeface="Arial"/>
                <a:cs typeface="Arial"/>
              </a:rPr>
              <a:t>there is no input at all when you call </a:t>
            </a:r>
            <a:r>
              <a:rPr sz="1450" spc="5" dirty="0">
                <a:latin typeface="Courier" charset="0"/>
                <a:cs typeface="Courier" charset="0"/>
              </a:rPr>
              <a:t>nextInt</a:t>
            </a:r>
            <a:r>
              <a:rPr sz="1450" spc="-465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or </a:t>
            </a:r>
            <a:r>
              <a:rPr sz="1450" spc="5" dirty="0">
                <a:latin typeface="Courier" charset="0"/>
                <a:cs typeface="Courier" charset="0"/>
              </a:rPr>
              <a:t>nextDouble</a:t>
            </a:r>
            <a:r>
              <a:rPr sz="1450" spc="5" dirty="0">
                <a:latin typeface="Arial"/>
                <a:cs typeface="Arial"/>
              </a:rPr>
              <a:t>,</a:t>
            </a:r>
            <a:endParaRPr sz="1450" dirty="0">
              <a:latin typeface="Arial"/>
              <a:cs typeface="Arial"/>
            </a:endParaRPr>
          </a:p>
          <a:p>
            <a:pPr marL="347345">
              <a:lnSpc>
                <a:spcPct val="100000"/>
              </a:lnSpc>
              <a:spcBef>
                <a:spcPts val="965"/>
              </a:spcBef>
            </a:pPr>
            <a:r>
              <a:rPr sz="1100" spc="10" dirty="0">
                <a:latin typeface="Arial"/>
                <a:cs typeface="Arial"/>
              </a:rPr>
              <a:t>A “no such element </a:t>
            </a:r>
            <a:r>
              <a:rPr sz="1100" spc="5" dirty="0">
                <a:latin typeface="Arial"/>
                <a:cs typeface="Arial"/>
              </a:rPr>
              <a:t>exception”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occurs.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1450" spc="5" dirty="0">
                <a:latin typeface="Arial"/>
                <a:cs typeface="Arial"/>
              </a:rPr>
              <a:t>To avoid exceptions, use the </a:t>
            </a:r>
            <a:r>
              <a:rPr sz="1450" spc="5" dirty="0">
                <a:latin typeface="Courier" charset="0"/>
                <a:cs typeface="Courier" charset="0"/>
              </a:rPr>
              <a:t>hasNextInt</a:t>
            </a:r>
            <a:r>
              <a:rPr sz="1450" spc="-459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method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0976" y="3955134"/>
            <a:ext cx="5344795" cy="712375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455"/>
              </a:spcBef>
            </a:pPr>
            <a:r>
              <a:rPr sz="850" spc="15" dirty="0">
                <a:latin typeface="Courier" charset="0"/>
                <a:cs typeface="Courier" charset="0"/>
              </a:rPr>
              <a:t>if</a:t>
            </a:r>
            <a:r>
              <a:rPr sz="850" spc="-35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(in.hasNextInt())</a:t>
            </a:r>
            <a:endParaRPr sz="850" dirty="0">
              <a:latin typeface="Courier" charset="0"/>
              <a:cs typeface="Courier" charset="0"/>
            </a:endParaRPr>
          </a:p>
          <a:p>
            <a:pPr marL="52069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254000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int value =</a:t>
            </a:r>
            <a:r>
              <a:rPr sz="850" spc="-25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in.nextInt();</a:t>
            </a:r>
            <a:endParaRPr sz="850" dirty="0">
              <a:latin typeface="Courier" charset="0"/>
              <a:cs typeface="Courier" charset="0"/>
            </a:endParaRPr>
          </a:p>
          <a:p>
            <a:pPr marL="254000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. .</a:t>
            </a:r>
            <a:r>
              <a:rPr sz="850" spc="-80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.</a:t>
            </a:r>
            <a:endParaRPr sz="850" dirty="0">
              <a:latin typeface="Courier" charset="0"/>
              <a:cs typeface="Courier" charset="0"/>
            </a:endParaRPr>
          </a:p>
          <a:p>
            <a:pPr marL="52069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600832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5" dirty="0"/>
              <a:t>Mixing </a:t>
            </a:r>
            <a:r>
              <a:rPr spc="75" dirty="0"/>
              <a:t>Number, </a:t>
            </a:r>
            <a:r>
              <a:rPr spc="30" dirty="0"/>
              <a:t>Word, </a:t>
            </a:r>
            <a:r>
              <a:rPr spc="135" dirty="0"/>
              <a:t>and </a:t>
            </a:r>
            <a:r>
              <a:rPr spc="65" dirty="0"/>
              <a:t>Line</a:t>
            </a:r>
            <a:r>
              <a:rPr spc="-215" dirty="0"/>
              <a:t> </a:t>
            </a:r>
            <a:r>
              <a:rPr spc="105" dirty="0"/>
              <a:t>Input</a:t>
            </a:r>
          </a:p>
        </p:txBody>
      </p:sp>
      <p:sp>
        <p:nvSpPr>
          <p:cNvPr id="4" name="object 4"/>
          <p:cNvSpPr/>
          <p:nvPr/>
        </p:nvSpPr>
        <p:spPr>
          <a:xfrm>
            <a:off x="760577" y="908381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0577" y="1473608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577" y="2047146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0744" y="807351"/>
            <a:ext cx="5425440" cy="1636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The </a:t>
            </a:r>
            <a:r>
              <a:rPr sz="1450" spc="5" dirty="0">
                <a:latin typeface="Courier" charset="0"/>
                <a:cs typeface="Courier" charset="0"/>
              </a:rPr>
              <a:t>nextInt</a:t>
            </a:r>
            <a:r>
              <a:rPr sz="1450" spc="5" dirty="0">
                <a:latin typeface="Arial"/>
                <a:cs typeface="Arial"/>
              </a:rPr>
              <a:t>, </a:t>
            </a:r>
            <a:r>
              <a:rPr sz="1450" spc="5" dirty="0">
                <a:latin typeface="Courier" charset="0"/>
                <a:cs typeface="Courier" charset="0"/>
              </a:rPr>
              <a:t>nextDouble</a:t>
            </a:r>
            <a:r>
              <a:rPr sz="1450" spc="5" dirty="0">
                <a:latin typeface="Arial"/>
                <a:cs typeface="Arial"/>
              </a:rPr>
              <a:t>, and </a:t>
            </a:r>
            <a:r>
              <a:rPr sz="1450" spc="5" dirty="0">
                <a:latin typeface="Courier" charset="0"/>
                <a:cs typeface="Courier" charset="0"/>
              </a:rPr>
              <a:t>next</a:t>
            </a:r>
            <a:r>
              <a:rPr sz="1450" spc="-445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methods do </a:t>
            </a:r>
            <a:r>
              <a:rPr sz="1450" b="1" spc="5" dirty="0">
                <a:latin typeface="Arial"/>
                <a:cs typeface="Arial"/>
              </a:rPr>
              <a:t>not</a:t>
            </a:r>
            <a:endParaRPr sz="1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450" spc="5" dirty="0">
                <a:latin typeface="Arial"/>
                <a:cs typeface="Arial"/>
              </a:rPr>
              <a:t>consume the white space that follows the number or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word.</a:t>
            </a:r>
            <a:endParaRPr sz="1450" dirty="0">
              <a:latin typeface="Arial"/>
              <a:cs typeface="Arial"/>
            </a:endParaRPr>
          </a:p>
          <a:p>
            <a:pPr marL="12700" marR="5080">
              <a:lnSpc>
                <a:spcPct val="120400"/>
              </a:lnSpc>
              <a:spcBef>
                <a:spcPts val="325"/>
              </a:spcBef>
            </a:pPr>
            <a:r>
              <a:rPr sz="1450" spc="5" dirty="0">
                <a:latin typeface="Arial"/>
                <a:cs typeface="Arial"/>
              </a:rPr>
              <a:t>This can be a problem </a:t>
            </a:r>
            <a:r>
              <a:rPr sz="1450" dirty="0">
                <a:latin typeface="Arial"/>
                <a:cs typeface="Arial"/>
              </a:rPr>
              <a:t>if </a:t>
            </a:r>
            <a:r>
              <a:rPr sz="1450" spc="5" dirty="0">
                <a:latin typeface="Arial"/>
                <a:cs typeface="Arial"/>
              </a:rPr>
              <a:t>you alternate between calling </a:t>
            </a:r>
            <a:r>
              <a:rPr sz="1450" spc="5" dirty="0">
                <a:latin typeface="Courier" charset="0"/>
                <a:cs typeface="Courier" charset="0"/>
              </a:rPr>
              <a:t>nextInt/  nextDouble/next</a:t>
            </a:r>
            <a:r>
              <a:rPr sz="1450" spc="-465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and </a:t>
            </a:r>
            <a:r>
              <a:rPr sz="1450" spc="5" dirty="0">
                <a:latin typeface="Courier" charset="0"/>
                <a:cs typeface="Courier" charset="0"/>
              </a:rPr>
              <a:t>nextLine</a:t>
            </a:r>
            <a:r>
              <a:rPr sz="1450" spc="5" dirty="0">
                <a:latin typeface="Arial"/>
                <a:cs typeface="Arial"/>
              </a:rPr>
              <a:t>.</a:t>
            </a:r>
            <a:endParaRPr sz="1450" dirty="0">
              <a:latin typeface="Arial"/>
              <a:cs typeface="Arial"/>
            </a:endParaRPr>
          </a:p>
          <a:p>
            <a:pPr marL="12700" marR="260350">
              <a:lnSpc>
                <a:spcPct val="116599"/>
              </a:lnSpc>
              <a:spcBef>
                <a:spcPts val="390"/>
              </a:spcBef>
            </a:pPr>
            <a:r>
              <a:rPr sz="1450" spc="5" dirty="0">
                <a:latin typeface="Arial"/>
                <a:cs typeface="Arial"/>
              </a:rPr>
              <a:t>Example: a file contains country names and populations in this  format: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0976" y="2508470"/>
            <a:ext cx="5344795" cy="863441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52069" marR="4603115">
              <a:lnSpc>
                <a:spcPct val="102699"/>
              </a:lnSpc>
              <a:spcBef>
                <a:spcPts val="430"/>
              </a:spcBef>
            </a:pPr>
            <a:r>
              <a:rPr sz="850" spc="15" dirty="0">
                <a:latin typeface="Courier" charset="0"/>
                <a:cs typeface="Courier" charset="0"/>
              </a:rPr>
              <a:t>China  1330044605</a:t>
            </a:r>
            <a:endParaRPr sz="850" dirty="0">
              <a:latin typeface="Courier" charset="0"/>
              <a:cs typeface="Courier" charset="0"/>
            </a:endParaRPr>
          </a:p>
          <a:p>
            <a:pPr marL="52069" marR="4603115">
              <a:lnSpc>
                <a:spcPct val="102699"/>
              </a:lnSpc>
            </a:pPr>
            <a:r>
              <a:rPr sz="850" spc="15" dirty="0">
                <a:latin typeface="Courier" charset="0"/>
                <a:cs typeface="Courier" charset="0"/>
              </a:rPr>
              <a:t>India  1147995898</a:t>
            </a:r>
            <a:endParaRPr sz="850" dirty="0">
              <a:latin typeface="Courier" charset="0"/>
              <a:cs typeface="Courier" charset="0"/>
            </a:endParaRPr>
          </a:p>
          <a:p>
            <a:pPr marL="52069" marR="4401185">
              <a:lnSpc>
                <a:spcPct val="102699"/>
              </a:lnSpc>
            </a:pPr>
            <a:r>
              <a:rPr sz="850" spc="15" dirty="0">
                <a:latin typeface="Courier" charset="0"/>
                <a:cs typeface="Courier" charset="0"/>
              </a:rPr>
              <a:t>United States  303824646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0577" y="3601518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0744" y="3500488"/>
            <a:ext cx="3181985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The file is read with these</a:t>
            </a:r>
            <a:r>
              <a:rPr sz="1450" spc="-5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instructions:</a:t>
            </a:r>
            <a:endParaRPr sz="14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0976" y="3805166"/>
            <a:ext cx="5344795" cy="851067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455"/>
              </a:spcBef>
            </a:pPr>
            <a:r>
              <a:rPr sz="850" spc="15" dirty="0">
                <a:latin typeface="Courier" charset="0"/>
                <a:cs typeface="Courier" charset="0"/>
              </a:rPr>
              <a:t>while</a:t>
            </a:r>
            <a:r>
              <a:rPr sz="850" spc="-20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(in.hasNextLine())</a:t>
            </a:r>
            <a:endParaRPr sz="850" dirty="0">
              <a:latin typeface="Courier" charset="0"/>
              <a:cs typeface="Courier" charset="0"/>
            </a:endParaRPr>
          </a:p>
          <a:p>
            <a:pPr marL="52069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254000" marR="2719070">
              <a:lnSpc>
                <a:spcPct val="101699"/>
              </a:lnSpc>
              <a:spcBef>
                <a:spcPts val="10"/>
              </a:spcBef>
            </a:pPr>
            <a:r>
              <a:rPr sz="850" spc="15" dirty="0">
                <a:latin typeface="Courier" charset="0"/>
                <a:cs typeface="Courier" charset="0"/>
              </a:rPr>
              <a:t>String countryName = in.nextLine();  int population = in.nextInt();  </a:t>
            </a:r>
            <a:r>
              <a:rPr sz="850" spc="15" dirty="0">
                <a:latin typeface="Comic Sans MS"/>
                <a:cs typeface="Comic Sans MS"/>
              </a:rPr>
              <a:t>Process the country name and</a:t>
            </a:r>
            <a:r>
              <a:rPr sz="850" spc="-85" dirty="0">
                <a:latin typeface="Comic Sans MS"/>
                <a:cs typeface="Comic Sans MS"/>
              </a:rPr>
              <a:t> </a:t>
            </a:r>
            <a:r>
              <a:rPr sz="850" spc="10" dirty="0">
                <a:latin typeface="Comic Sans MS"/>
                <a:cs typeface="Comic Sans MS"/>
              </a:rPr>
              <a:t>population.</a:t>
            </a:r>
            <a:endParaRPr sz="850" dirty="0">
              <a:latin typeface="Comic Sans MS"/>
              <a:cs typeface="Comic Sans MS"/>
            </a:endParaRPr>
          </a:p>
          <a:p>
            <a:pPr marL="52069">
              <a:lnSpc>
                <a:spcPct val="100000"/>
              </a:lnSpc>
              <a:spcBef>
                <a:spcPts val="45"/>
              </a:spcBef>
            </a:pPr>
            <a:r>
              <a:rPr sz="850" spc="15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600483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5" dirty="0"/>
              <a:t>Mixing </a:t>
            </a:r>
            <a:r>
              <a:rPr spc="75" dirty="0"/>
              <a:t>Number, </a:t>
            </a:r>
            <a:r>
              <a:rPr spc="30" dirty="0"/>
              <a:t>Word, </a:t>
            </a:r>
            <a:r>
              <a:rPr spc="135" dirty="0"/>
              <a:t>and </a:t>
            </a:r>
            <a:r>
              <a:rPr spc="65" dirty="0"/>
              <a:t>Line</a:t>
            </a:r>
            <a:r>
              <a:rPr spc="-215" dirty="0"/>
              <a:t> </a:t>
            </a:r>
            <a:r>
              <a:rPr spc="105" dirty="0"/>
              <a:t>Input</a:t>
            </a:r>
          </a:p>
        </p:txBody>
      </p:sp>
      <p:sp>
        <p:nvSpPr>
          <p:cNvPr id="4" name="object 4"/>
          <p:cNvSpPr/>
          <p:nvPr/>
        </p:nvSpPr>
        <p:spPr>
          <a:xfrm>
            <a:off x="760577" y="899720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6868" y="1059883"/>
            <a:ext cx="3807231" cy="2992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577" y="157300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6868" y="1733215"/>
            <a:ext cx="2859582" cy="324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0577" y="2279537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6868" y="2439788"/>
            <a:ext cx="1371600" cy="3158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0577" y="3218810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0577" y="3534672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10744" y="798690"/>
            <a:ext cx="4824730" cy="3212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Initial</a:t>
            </a:r>
            <a:r>
              <a:rPr sz="1450" spc="-9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input</a:t>
            </a:r>
            <a:endParaRPr sz="14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Input after first call to</a:t>
            </a:r>
            <a:r>
              <a:rPr sz="1450" spc="-60" dirty="0">
                <a:latin typeface="Arial"/>
                <a:cs typeface="Arial"/>
              </a:rPr>
              <a:t> </a:t>
            </a:r>
            <a:r>
              <a:rPr sz="1450" spc="5" dirty="0">
                <a:latin typeface="Courier" charset="0"/>
                <a:cs typeface="Courier" charset="0"/>
              </a:rPr>
              <a:t>nextLine</a:t>
            </a:r>
            <a:endParaRPr sz="1450" dirty="0">
              <a:latin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Input after call to</a:t>
            </a:r>
            <a:r>
              <a:rPr sz="1450" spc="-60" dirty="0">
                <a:latin typeface="Arial"/>
                <a:cs typeface="Arial"/>
              </a:rPr>
              <a:t> </a:t>
            </a:r>
            <a:r>
              <a:rPr sz="1450" spc="5" dirty="0">
                <a:latin typeface="Courier" charset="0"/>
                <a:cs typeface="Courier" charset="0"/>
              </a:rPr>
              <a:t>nextInt</a:t>
            </a:r>
            <a:endParaRPr sz="1450" dirty="0">
              <a:latin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347345">
              <a:lnSpc>
                <a:spcPct val="100000"/>
              </a:lnSpc>
            </a:pPr>
            <a:r>
              <a:rPr sz="1100" spc="5" dirty="0">
                <a:latin typeface="Arial"/>
                <a:cs typeface="Arial"/>
              </a:rPr>
              <a:t>nextInt did </a:t>
            </a:r>
            <a:r>
              <a:rPr sz="1100" b="1" spc="10" dirty="0">
                <a:latin typeface="Arial"/>
                <a:cs typeface="Arial"/>
              </a:rPr>
              <a:t>not </a:t>
            </a:r>
            <a:r>
              <a:rPr sz="1100" spc="10" dirty="0">
                <a:latin typeface="Arial"/>
                <a:cs typeface="Arial"/>
              </a:rPr>
              <a:t>consume </a:t>
            </a:r>
            <a:r>
              <a:rPr sz="1100" spc="5" dirty="0">
                <a:latin typeface="Arial"/>
                <a:cs typeface="Arial"/>
              </a:rPr>
              <a:t>the </a:t>
            </a:r>
            <a:r>
              <a:rPr sz="1100" spc="10" dirty="0">
                <a:latin typeface="Arial"/>
                <a:cs typeface="Arial"/>
              </a:rPr>
              <a:t>newline </a:t>
            </a:r>
            <a:r>
              <a:rPr sz="1100" spc="5" dirty="0">
                <a:latin typeface="Arial"/>
                <a:cs typeface="Arial"/>
              </a:rPr>
              <a:t>character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1450" spc="5" dirty="0">
                <a:latin typeface="Arial"/>
                <a:cs typeface="Arial"/>
              </a:rPr>
              <a:t>The second call to </a:t>
            </a:r>
            <a:r>
              <a:rPr sz="1450" spc="5" dirty="0">
                <a:latin typeface="Courier" charset="0"/>
                <a:cs typeface="Courier" charset="0"/>
              </a:rPr>
              <a:t>nextLine</a:t>
            </a:r>
            <a:r>
              <a:rPr sz="1450" spc="-475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reads an empty string!</a:t>
            </a:r>
            <a:endParaRPr sz="1450" dirty="0">
              <a:latin typeface="Arial"/>
              <a:cs typeface="Arial"/>
            </a:endParaRPr>
          </a:p>
          <a:p>
            <a:pPr marL="12700" marR="5080">
              <a:lnSpc>
                <a:spcPct val="116599"/>
              </a:lnSpc>
              <a:spcBef>
                <a:spcPts val="455"/>
              </a:spcBef>
            </a:pPr>
            <a:r>
              <a:rPr sz="1450" spc="5" dirty="0">
                <a:latin typeface="Arial"/>
                <a:cs typeface="Arial"/>
              </a:rPr>
              <a:t>The remedy is to add a call to </a:t>
            </a:r>
            <a:r>
              <a:rPr sz="1450" spc="5" dirty="0">
                <a:latin typeface="Courier" charset="0"/>
                <a:cs typeface="Courier" charset="0"/>
              </a:rPr>
              <a:t>nextLine</a:t>
            </a:r>
            <a:r>
              <a:rPr sz="1450" spc="-490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after reading the  population</a:t>
            </a:r>
            <a:r>
              <a:rPr sz="1450" spc="-6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value: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0976" y="3995996"/>
            <a:ext cx="5344795" cy="459293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52069" marR="2785745">
              <a:lnSpc>
                <a:spcPct val="102699"/>
              </a:lnSpc>
              <a:spcBef>
                <a:spcPts val="430"/>
              </a:spcBef>
            </a:pPr>
            <a:r>
              <a:rPr sz="850" spc="15" dirty="0">
                <a:latin typeface="Courier" charset="0"/>
                <a:cs typeface="Courier" charset="0"/>
              </a:rPr>
              <a:t>String countryName = in.nextLine();  int population = in.nextInt();  in.nextLine(); // Consume the</a:t>
            </a:r>
            <a:r>
              <a:rPr sz="850" spc="5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newline</a:t>
            </a:r>
            <a:endParaRPr sz="8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600133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0976" y="3796155"/>
            <a:ext cx="5344795" cy="523875"/>
          </a:xfrm>
          <a:custGeom>
            <a:avLst/>
            <a:gdLst/>
            <a:ahLst/>
            <a:cxnLst/>
            <a:rect l="l" t="t" r="r" b="b"/>
            <a:pathLst>
              <a:path w="5344795" h="523875">
                <a:moveTo>
                  <a:pt x="0" y="0"/>
                </a:moveTo>
                <a:lnTo>
                  <a:pt x="5344712" y="0"/>
                </a:lnTo>
                <a:lnTo>
                  <a:pt x="5344712" y="523665"/>
                </a:lnTo>
                <a:lnTo>
                  <a:pt x="0" y="523665"/>
                </a:lnTo>
                <a:lnTo>
                  <a:pt x="0" y="0"/>
                </a:lnTo>
                <a:close/>
              </a:path>
            </a:pathLst>
          </a:custGeom>
          <a:ln w="8312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0" dirty="0"/>
              <a:t>Formatting</a:t>
            </a:r>
            <a:r>
              <a:rPr spc="-10" dirty="0"/>
              <a:t> </a:t>
            </a:r>
            <a:r>
              <a:rPr spc="114" dirty="0"/>
              <a:t>Output</a:t>
            </a:r>
          </a:p>
        </p:txBody>
      </p:sp>
      <p:sp>
        <p:nvSpPr>
          <p:cNvPr id="5" name="object 5"/>
          <p:cNvSpPr/>
          <p:nvPr/>
        </p:nvSpPr>
        <p:spPr>
          <a:xfrm>
            <a:off x="760577" y="907683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577" y="1206920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0744" y="728426"/>
            <a:ext cx="4051935" cy="61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5400"/>
              </a:lnSpc>
            </a:pPr>
            <a:r>
              <a:rPr sz="1450" spc="5" dirty="0">
                <a:latin typeface="Arial"/>
                <a:cs typeface="Arial"/>
              </a:rPr>
              <a:t>There are additional options for </a:t>
            </a:r>
            <a:r>
              <a:rPr sz="1450" spc="5" dirty="0">
                <a:latin typeface="Courier" charset="0"/>
                <a:cs typeface="Courier" charset="0"/>
              </a:rPr>
              <a:t>printf</a:t>
            </a:r>
            <a:r>
              <a:rPr sz="1450" spc="-480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method.  Format</a:t>
            </a:r>
            <a:r>
              <a:rPr sz="1450" spc="-7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flags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6868" y="1367447"/>
            <a:ext cx="4380801" cy="2011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0577" y="3592507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0744" y="3491477"/>
            <a:ext cx="5448935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Example: print a table of items and prices, each stored in an</a:t>
            </a:r>
            <a:r>
              <a:rPr sz="1450" spc="-2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array</a:t>
            </a:r>
            <a:endParaRPr sz="14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87603" y="3855105"/>
            <a:ext cx="606425" cy="404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2699"/>
              </a:lnSpc>
            </a:pPr>
            <a:r>
              <a:rPr sz="850" spc="15" dirty="0">
                <a:latin typeface="Courier" charset="0"/>
                <a:cs typeface="Courier" charset="0"/>
              </a:rPr>
              <a:t>Cookies:  Linguine:  Clams: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29980" y="3858602"/>
            <a:ext cx="337185" cy="394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310" algn="ctr">
              <a:lnSpc>
                <a:spcPct val="100000"/>
              </a:lnSpc>
            </a:pPr>
            <a:r>
              <a:rPr sz="850" spc="15" dirty="0">
                <a:latin typeface="Courier" charset="0"/>
                <a:cs typeface="Courier" charset="0"/>
              </a:rPr>
              <a:t>3.20</a:t>
            </a:r>
            <a:endParaRPr sz="850" dirty="0">
              <a:latin typeface="Courier" charset="0"/>
              <a:cs typeface="Courier" charset="0"/>
            </a:endParaRPr>
          </a:p>
          <a:p>
            <a:pPr marL="67310" algn="ctr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2.95</a:t>
            </a:r>
            <a:endParaRPr sz="850" dirty="0">
              <a:latin typeface="Courier" charset="0"/>
              <a:cs typeface="Courier" charset="0"/>
            </a:endParaRPr>
          </a:p>
          <a:p>
            <a:pPr algn="ctr">
              <a:lnSpc>
                <a:spcPts val="101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17.29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60577" y="4490220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10744" y="4389189"/>
            <a:ext cx="5490210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The item strings line up to the left; the numbers line up to the</a:t>
            </a:r>
            <a:r>
              <a:rPr sz="1450" spc="-4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right.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599784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0" dirty="0"/>
              <a:t>Formatting</a:t>
            </a:r>
            <a:r>
              <a:rPr spc="-10" dirty="0"/>
              <a:t> </a:t>
            </a:r>
            <a:r>
              <a:rPr spc="114" dirty="0"/>
              <a:t>Output</a:t>
            </a:r>
          </a:p>
        </p:txBody>
      </p:sp>
      <p:sp>
        <p:nvSpPr>
          <p:cNvPr id="4" name="object 4"/>
          <p:cNvSpPr/>
          <p:nvPr/>
        </p:nvSpPr>
        <p:spPr>
          <a:xfrm>
            <a:off x="760577" y="899022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0744" y="797991"/>
            <a:ext cx="5324475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To specify left alignment, add a hyphen (-) before the field</a:t>
            </a:r>
            <a:r>
              <a:rPr sz="1450" spc="-2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width:</a:t>
            </a:r>
            <a:endParaRPr sz="14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0976" y="1102669"/>
            <a:ext cx="5344795" cy="166840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5206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450" dirty="0">
              <a:latin typeface="Times New Roman"/>
              <a:cs typeface="Times New Roman"/>
            </a:endParaRPr>
          </a:p>
          <a:p>
            <a:pPr marL="52069">
              <a:lnSpc>
                <a:spcPct val="100000"/>
              </a:lnSpc>
            </a:pPr>
            <a:r>
              <a:rPr sz="600" spc="5" dirty="0">
                <a:latin typeface="Courier" charset="0"/>
                <a:cs typeface="Courier" charset="0"/>
              </a:rPr>
              <a:t>System.out.printf(“%-10s%10.2f”, items[i] + “:”,</a:t>
            </a:r>
            <a:r>
              <a:rPr sz="600" spc="135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prices[i]);</a:t>
            </a:r>
            <a:endParaRPr sz="60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0577" y="1530745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0577" y="1838295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0577" y="2677822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0577" y="375008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>
                <a:latin typeface="Arial"/>
                <a:cs typeface="Arial"/>
              </a:rPr>
              <a:t>There are two format specifiers in the string: "</a:t>
            </a:r>
            <a:r>
              <a:rPr spc="5" dirty="0"/>
              <a:t>%-10s%10.2f</a:t>
            </a:r>
            <a:r>
              <a:rPr spc="-475" dirty="0"/>
              <a:t> </a:t>
            </a:r>
            <a:r>
              <a:rPr spc="5" dirty="0">
                <a:latin typeface="Arial"/>
                <a:cs typeface="Arial"/>
              </a:rPr>
              <a:t>"</a:t>
            </a: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pc="5" dirty="0">
                <a:latin typeface="Arial"/>
                <a:cs typeface="Arial"/>
              </a:rPr>
              <a:t>%-10s</a:t>
            </a:r>
          </a:p>
          <a:p>
            <a:pPr marL="347345">
              <a:lnSpc>
                <a:spcPct val="100000"/>
              </a:lnSpc>
              <a:spcBef>
                <a:spcPts val="900"/>
              </a:spcBef>
            </a:pPr>
            <a:r>
              <a:rPr sz="1100" spc="10" dirty="0">
                <a:latin typeface="Arial"/>
                <a:cs typeface="Arial"/>
              </a:rPr>
              <a:t>Formats a </a:t>
            </a:r>
            <a:r>
              <a:rPr sz="1100" spc="5" dirty="0">
                <a:latin typeface="Arial"/>
                <a:cs typeface="Arial"/>
              </a:rPr>
              <a:t>left-justified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string.</a:t>
            </a:r>
            <a:endParaRPr sz="1100">
              <a:latin typeface="Arial"/>
              <a:cs typeface="Arial"/>
            </a:endParaRPr>
          </a:p>
          <a:p>
            <a:pPr marL="347345">
              <a:lnSpc>
                <a:spcPct val="100000"/>
              </a:lnSpc>
              <a:spcBef>
                <a:spcPts val="445"/>
              </a:spcBef>
            </a:pPr>
            <a:r>
              <a:rPr sz="1100" spc="10" dirty="0">
                <a:latin typeface="Arial"/>
                <a:cs typeface="Arial"/>
              </a:rPr>
              <a:t>Padded </a:t>
            </a:r>
            <a:r>
              <a:rPr sz="1100" spc="5" dirty="0">
                <a:latin typeface="Arial"/>
                <a:cs typeface="Arial"/>
              </a:rPr>
              <a:t>with </a:t>
            </a:r>
            <a:r>
              <a:rPr sz="1100" spc="10" dirty="0">
                <a:latin typeface="Arial"/>
                <a:cs typeface="Arial"/>
              </a:rPr>
              <a:t>spaces so </a:t>
            </a:r>
            <a:r>
              <a:rPr sz="1100" spc="5" dirty="0">
                <a:latin typeface="Arial"/>
                <a:cs typeface="Arial"/>
              </a:rPr>
              <a:t>it </a:t>
            </a:r>
            <a:r>
              <a:rPr sz="1100" spc="10" dirty="0">
                <a:latin typeface="Arial"/>
                <a:cs typeface="Arial"/>
              </a:rPr>
              <a:t>becomes </a:t>
            </a:r>
            <a:r>
              <a:rPr sz="1100" spc="5" dirty="0">
                <a:latin typeface="Arial"/>
                <a:cs typeface="Arial"/>
              </a:rPr>
              <a:t>ten characters </a:t>
            </a:r>
            <a:r>
              <a:rPr sz="1100" spc="10" dirty="0">
                <a:latin typeface="Arial"/>
                <a:cs typeface="Arial"/>
              </a:rPr>
              <a:t>wide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pc="5" dirty="0">
                <a:latin typeface="Arial"/>
                <a:cs typeface="Arial"/>
              </a:rPr>
              <a:t>%10.2f</a:t>
            </a:r>
          </a:p>
          <a:p>
            <a:pPr marL="347345" marR="2492375">
              <a:lnSpc>
                <a:spcPct val="133900"/>
              </a:lnSpc>
              <a:spcBef>
                <a:spcPts val="515"/>
              </a:spcBef>
            </a:pPr>
            <a:r>
              <a:rPr sz="1100" spc="10" dirty="0">
                <a:latin typeface="Arial"/>
                <a:cs typeface="Arial"/>
              </a:rPr>
              <a:t>Formats a </a:t>
            </a:r>
            <a:r>
              <a:rPr sz="1100" spc="5" dirty="0">
                <a:latin typeface="Arial"/>
                <a:cs typeface="Arial"/>
              </a:rPr>
              <a:t>floating-point </a:t>
            </a:r>
            <a:r>
              <a:rPr sz="1100" spc="10" dirty="0">
                <a:latin typeface="Arial"/>
                <a:cs typeface="Arial"/>
              </a:rPr>
              <a:t>number  The </a:t>
            </a:r>
            <a:r>
              <a:rPr sz="1100" spc="5" dirty="0">
                <a:latin typeface="Arial"/>
                <a:cs typeface="Arial"/>
              </a:rPr>
              <a:t>field that is ten characters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wide.</a:t>
            </a:r>
            <a:endParaRPr sz="1100">
              <a:latin typeface="Arial"/>
              <a:cs typeface="Arial"/>
            </a:endParaRPr>
          </a:p>
          <a:p>
            <a:pPr marL="347345">
              <a:lnSpc>
                <a:spcPct val="100000"/>
              </a:lnSpc>
              <a:spcBef>
                <a:spcPts val="445"/>
              </a:spcBef>
            </a:pPr>
            <a:r>
              <a:rPr sz="1100" spc="10" dirty="0">
                <a:latin typeface="Arial"/>
                <a:cs typeface="Arial"/>
              </a:rPr>
              <a:t>Spaces appear </a:t>
            </a:r>
            <a:r>
              <a:rPr sz="1100" spc="5" dirty="0">
                <a:latin typeface="Arial"/>
                <a:cs typeface="Arial"/>
              </a:rPr>
              <a:t>to the left </a:t>
            </a:r>
            <a:r>
              <a:rPr sz="1100" spc="10" dirty="0">
                <a:latin typeface="Arial"/>
                <a:cs typeface="Arial"/>
              </a:rPr>
              <a:t>and </a:t>
            </a:r>
            <a:r>
              <a:rPr sz="1100" spc="5" dirty="0">
                <a:latin typeface="Arial"/>
                <a:cs typeface="Arial"/>
              </a:rPr>
              <a:t>the </a:t>
            </a:r>
            <a:r>
              <a:rPr sz="1100" spc="10" dirty="0">
                <a:latin typeface="Arial"/>
                <a:cs typeface="Arial"/>
              </a:rPr>
              <a:t>value </a:t>
            </a:r>
            <a:r>
              <a:rPr sz="1100" spc="5" dirty="0">
                <a:latin typeface="Arial"/>
                <a:cs typeface="Arial"/>
              </a:rPr>
              <a:t>to the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right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pc="5" dirty="0">
                <a:latin typeface="Arial"/>
                <a:cs typeface="Arial"/>
              </a:rPr>
              <a:t>The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5" dirty="0">
                <a:latin typeface="Arial"/>
                <a:cs typeface="Arial"/>
              </a:rPr>
              <a:t>output</a:t>
            </a:r>
          </a:p>
        </p:txBody>
      </p:sp>
      <p:sp>
        <p:nvSpPr>
          <p:cNvPr id="12" name="object 12"/>
          <p:cNvSpPr/>
          <p:nvPr/>
        </p:nvSpPr>
        <p:spPr>
          <a:xfrm>
            <a:off x="926868" y="3911145"/>
            <a:ext cx="4455617" cy="1246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599086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0" dirty="0"/>
              <a:t>Formatting</a:t>
            </a:r>
            <a:r>
              <a:rPr spc="-10" dirty="0"/>
              <a:t> </a:t>
            </a:r>
            <a:r>
              <a:rPr spc="114" dirty="0"/>
              <a:t>Output</a:t>
            </a:r>
          </a:p>
        </p:txBody>
      </p:sp>
      <p:sp>
        <p:nvSpPr>
          <p:cNvPr id="4" name="object 4"/>
          <p:cNvSpPr/>
          <p:nvPr/>
        </p:nvSpPr>
        <p:spPr>
          <a:xfrm>
            <a:off x="760577" y="117262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0577" y="1471862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577" y="2037088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0577" y="2868303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0577" y="343352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31507" y="779170"/>
            <a:ext cx="5552440" cy="279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A format </a:t>
            </a:r>
            <a:r>
              <a:rPr sz="1200" spc="5" dirty="0">
                <a:latin typeface="Arial"/>
                <a:cs typeface="Arial"/>
              </a:rPr>
              <a:t>specifier </a:t>
            </a:r>
            <a:r>
              <a:rPr sz="1200" spc="10" dirty="0">
                <a:latin typeface="Arial"/>
                <a:cs typeface="Arial"/>
              </a:rPr>
              <a:t>has </a:t>
            </a:r>
            <a:r>
              <a:rPr sz="1200" spc="5" dirty="0">
                <a:latin typeface="Arial"/>
                <a:cs typeface="Arial"/>
              </a:rPr>
              <a:t>the following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structure:</a:t>
            </a:r>
            <a:endParaRPr sz="1200" dirty="0">
              <a:latin typeface="Arial"/>
              <a:cs typeface="Arial"/>
            </a:endParaRPr>
          </a:p>
          <a:p>
            <a:pPr marL="291465" algn="just">
              <a:lnSpc>
                <a:spcPct val="100000"/>
              </a:lnSpc>
              <a:spcBef>
                <a:spcPts val="860"/>
              </a:spcBef>
            </a:pPr>
            <a:r>
              <a:rPr sz="1450" spc="5" dirty="0">
                <a:latin typeface="Arial"/>
                <a:cs typeface="Arial"/>
              </a:rPr>
              <a:t>The first character is a</a:t>
            </a:r>
            <a:r>
              <a:rPr sz="1450" spc="-7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%.</a:t>
            </a:r>
            <a:endParaRPr sz="1450" dirty="0">
              <a:latin typeface="Arial"/>
              <a:cs typeface="Arial"/>
            </a:endParaRPr>
          </a:p>
          <a:p>
            <a:pPr marL="291465" marR="357505">
              <a:lnSpc>
                <a:spcPct val="116599"/>
              </a:lnSpc>
              <a:spcBef>
                <a:spcPts val="325"/>
              </a:spcBef>
            </a:pPr>
            <a:r>
              <a:rPr sz="1450" spc="5" dirty="0">
                <a:latin typeface="Arial"/>
                <a:cs typeface="Arial"/>
              </a:rPr>
              <a:t>Next are optional “flags” that modify the format, such as - to  indicate left</a:t>
            </a:r>
            <a:r>
              <a:rPr sz="1450" spc="-6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alignment.</a:t>
            </a:r>
            <a:endParaRPr sz="1450" dirty="0">
              <a:latin typeface="Arial"/>
              <a:cs typeface="Arial"/>
            </a:endParaRPr>
          </a:p>
          <a:p>
            <a:pPr marL="291465" marR="5080" algn="just">
              <a:lnSpc>
                <a:spcPct val="116599"/>
              </a:lnSpc>
              <a:spcBef>
                <a:spcPts val="390"/>
              </a:spcBef>
            </a:pPr>
            <a:r>
              <a:rPr sz="1450" spc="5" dirty="0">
                <a:latin typeface="Arial"/>
                <a:cs typeface="Arial"/>
              </a:rPr>
              <a:t>Next is the field width, the total number of characters in the field  (including the spaces used for padding), followed by an optional  precision for floating-point</a:t>
            </a:r>
            <a:r>
              <a:rPr sz="1450" spc="-4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numbers.</a:t>
            </a:r>
            <a:endParaRPr sz="1450" dirty="0">
              <a:latin typeface="Arial"/>
              <a:cs typeface="Arial"/>
            </a:endParaRPr>
          </a:p>
          <a:p>
            <a:pPr marL="291465" marR="297180">
              <a:lnSpc>
                <a:spcPct val="120400"/>
              </a:lnSpc>
              <a:spcBef>
                <a:spcPts val="390"/>
              </a:spcBef>
            </a:pPr>
            <a:r>
              <a:rPr sz="1450" spc="5" dirty="0">
                <a:latin typeface="Arial"/>
                <a:cs typeface="Arial"/>
              </a:rPr>
              <a:t>The format specifier ends with the format type, such as </a:t>
            </a:r>
            <a:r>
              <a:rPr sz="1450" spc="5" dirty="0">
                <a:latin typeface="Courier" charset="0"/>
                <a:cs typeface="Courier" charset="0"/>
              </a:rPr>
              <a:t>f</a:t>
            </a:r>
            <a:r>
              <a:rPr sz="1450" spc="-495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for  floating-point values or </a:t>
            </a:r>
            <a:r>
              <a:rPr sz="1450" spc="5" dirty="0">
                <a:latin typeface="Courier" charset="0"/>
                <a:cs typeface="Courier" charset="0"/>
              </a:rPr>
              <a:t>s</a:t>
            </a:r>
            <a:r>
              <a:rPr sz="1450" spc="-530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for strings.</a:t>
            </a:r>
            <a:endParaRPr sz="1450" dirty="0">
              <a:latin typeface="Arial"/>
              <a:cs typeface="Arial"/>
            </a:endParaRPr>
          </a:p>
          <a:p>
            <a:pPr marL="291465" algn="just">
              <a:lnSpc>
                <a:spcPct val="100000"/>
              </a:lnSpc>
              <a:spcBef>
                <a:spcPts val="615"/>
              </a:spcBef>
            </a:pPr>
            <a:r>
              <a:rPr sz="1450" spc="5" dirty="0">
                <a:latin typeface="Arial"/>
                <a:cs typeface="Arial"/>
              </a:rPr>
              <a:t>Format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types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10" name="object 2"/>
          <p:cNvSpPr/>
          <p:nvPr/>
        </p:nvSpPr>
        <p:spPr>
          <a:xfrm>
            <a:off x="2133600" y="3276600"/>
            <a:ext cx="3582784" cy="2053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598387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10" dirty="0"/>
              <a:t>Check</a:t>
            </a:r>
            <a:r>
              <a:rPr spc="-75" dirty="0"/>
              <a:t> </a:t>
            </a:r>
            <a:r>
              <a:rPr spc="20" dirty="0"/>
              <a:t>11.6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1507" y="786784"/>
            <a:ext cx="5869305" cy="392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Suppose </a:t>
            </a:r>
            <a:r>
              <a:rPr sz="1200" spc="5" dirty="0">
                <a:latin typeface="Arial"/>
                <a:cs typeface="Arial"/>
              </a:rPr>
              <a:t>the input </a:t>
            </a:r>
            <a:r>
              <a:rPr sz="1200" spc="10" dirty="0">
                <a:latin typeface="Arial"/>
                <a:cs typeface="Arial"/>
              </a:rPr>
              <a:t>contains </a:t>
            </a:r>
            <a:r>
              <a:rPr sz="1200" spc="5" dirty="0">
                <a:latin typeface="Arial"/>
                <a:cs typeface="Arial"/>
              </a:rPr>
              <a:t>the </a:t>
            </a:r>
            <a:r>
              <a:rPr sz="1200" spc="10" dirty="0">
                <a:latin typeface="Arial"/>
                <a:cs typeface="Arial"/>
              </a:rPr>
              <a:t>characters  </a:t>
            </a:r>
            <a:r>
              <a:rPr sz="1200" spc="10" dirty="0">
                <a:latin typeface="Courier" charset="0"/>
                <a:cs typeface="Courier" charset="0"/>
              </a:rPr>
              <a:t>Hello, World!</a:t>
            </a:r>
            <a:r>
              <a:rPr sz="1200" spc="10" dirty="0">
                <a:latin typeface="Arial"/>
                <a:cs typeface="Arial"/>
              </a:rPr>
              <a:t>. What are </a:t>
            </a:r>
            <a:r>
              <a:rPr sz="1200" spc="5" dirty="0">
                <a:latin typeface="Arial"/>
                <a:cs typeface="Arial"/>
              </a:rPr>
              <a:t>the </a:t>
            </a:r>
            <a:r>
              <a:rPr sz="1200" spc="10" dirty="0">
                <a:latin typeface="Arial"/>
                <a:cs typeface="Arial"/>
              </a:rPr>
              <a:t>values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of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200" spc="10" dirty="0">
                <a:latin typeface="Courier" charset="0"/>
                <a:cs typeface="Courier" charset="0"/>
              </a:rPr>
              <a:t>word</a:t>
            </a:r>
            <a:r>
              <a:rPr sz="1200" spc="-390" dirty="0">
                <a:latin typeface="Courier" charset="0"/>
                <a:cs typeface="Courier" charset="0"/>
              </a:rPr>
              <a:t> </a:t>
            </a:r>
            <a:r>
              <a:rPr sz="1200" spc="10" dirty="0">
                <a:latin typeface="Arial"/>
                <a:cs typeface="Arial"/>
              </a:rPr>
              <a:t>and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10" dirty="0">
                <a:latin typeface="Courier" charset="0"/>
                <a:cs typeface="Courier" charset="0"/>
              </a:rPr>
              <a:t>input</a:t>
            </a:r>
            <a:r>
              <a:rPr sz="1200" spc="-390" dirty="0">
                <a:latin typeface="Courier" charset="0"/>
                <a:cs typeface="Courier" charset="0"/>
              </a:rPr>
              <a:t> </a:t>
            </a:r>
            <a:r>
              <a:rPr sz="1200" spc="5" dirty="0">
                <a:latin typeface="Arial"/>
                <a:cs typeface="Arial"/>
              </a:rPr>
              <a:t>after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this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code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fragment?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9797" y="1217643"/>
            <a:ext cx="5835650" cy="268920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47625" marR="4144010">
              <a:lnSpc>
                <a:spcPct val="101299"/>
              </a:lnSpc>
              <a:spcBef>
                <a:spcPts val="400"/>
              </a:spcBef>
            </a:pPr>
            <a:r>
              <a:rPr sz="700" spc="20" dirty="0">
                <a:latin typeface="Courier" charset="0"/>
                <a:cs typeface="Courier" charset="0"/>
              </a:rPr>
              <a:t>String word = in.next();  String input =</a:t>
            </a:r>
            <a:r>
              <a:rPr sz="700" spc="-8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in.nextLine();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0744" y="1652746"/>
            <a:ext cx="4243705" cy="223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b="1" spc="5" dirty="0">
                <a:latin typeface="Arial"/>
                <a:cs typeface="Arial"/>
              </a:rPr>
              <a:t>Answer: </a:t>
            </a:r>
            <a:r>
              <a:rPr sz="1450" spc="5" dirty="0">
                <a:latin typeface="Arial"/>
                <a:cs typeface="Arial"/>
              </a:rPr>
              <a:t>word is </a:t>
            </a:r>
            <a:r>
              <a:rPr sz="1450" spc="5" dirty="0">
                <a:latin typeface="Courier" charset="0"/>
                <a:cs typeface="Courier" charset="0"/>
              </a:rPr>
              <a:t>"Hello"</a:t>
            </a:r>
            <a:r>
              <a:rPr sz="1450" spc="5" dirty="0">
                <a:latin typeface="Arial"/>
                <a:cs typeface="Arial"/>
              </a:rPr>
              <a:t>, and input is</a:t>
            </a:r>
            <a:r>
              <a:rPr sz="1450" dirty="0">
                <a:latin typeface="Arial"/>
                <a:cs typeface="Arial"/>
              </a:rPr>
              <a:t> </a:t>
            </a:r>
            <a:r>
              <a:rPr sz="1450" spc="5" dirty="0">
                <a:latin typeface="Courier" charset="0"/>
                <a:cs typeface="Courier" charset="0"/>
              </a:rPr>
              <a:t>"World!"</a:t>
            </a:r>
            <a:endParaRPr sz="14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900138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1507" y="276802"/>
            <a:ext cx="4084320" cy="58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290"/>
              </a:lnSpc>
            </a:pPr>
            <a:r>
              <a:rPr spc="135" dirty="0"/>
              <a:t>Reading and </a:t>
            </a:r>
            <a:r>
              <a:rPr spc="95" dirty="0"/>
              <a:t>Writing </a:t>
            </a:r>
            <a:r>
              <a:rPr spc="65" dirty="0"/>
              <a:t>Text </a:t>
            </a:r>
            <a:r>
              <a:rPr spc="75" dirty="0"/>
              <a:t>Files</a:t>
            </a:r>
            <a:r>
              <a:rPr spc="-315" dirty="0"/>
              <a:t> </a:t>
            </a:r>
            <a:r>
              <a:rPr spc="-130" dirty="0"/>
              <a:t>-  </a:t>
            </a:r>
            <a:r>
              <a:rPr spc="135" dirty="0"/>
              <a:t>Reading</a:t>
            </a:r>
          </a:p>
        </p:txBody>
      </p:sp>
      <p:sp>
        <p:nvSpPr>
          <p:cNvPr id="4" name="object 4"/>
          <p:cNvSpPr/>
          <p:nvPr/>
        </p:nvSpPr>
        <p:spPr>
          <a:xfrm>
            <a:off x="760577" y="1207687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0577" y="1506925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8000" y="1831099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780" y="41560"/>
                </a:moveTo>
                <a:lnTo>
                  <a:pt x="11687" y="40265"/>
                </a:lnTo>
                <a:lnTo>
                  <a:pt x="5194" y="36376"/>
                </a:lnTo>
                <a:lnTo>
                  <a:pt x="1298" y="29883"/>
                </a:lnTo>
                <a:lnTo>
                  <a:pt x="0" y="20780"/>
                </a:lnTo>
                <a:lnTo>
                  <a:pt x="1298" y="11677"/>
                </a:lnTo>
                <a:lnTo>
                  <a:pt x="5194" y="5184"/>
                </a:lnTo>
                <a:lnTo>
                  <a:pt x="11687" y="1294"/>
                </a:lnTo>
                <a:lnTo>
                  <a:pt x="20780" y="0"/>
                </a:lnTo>
                <a:lnTo>
                  <a:pt x="29872" y="1294"/>
                </a:lnTo>
                <a:lnTo>
                  <a:pt x="36366" y="5184"/>
                </a:lnTo>
                <a:lnTo>
                  <a:pt x="40262" y="11677"/>
                </a:lnTo>
                <a:lnTo>
                  <a:pt x="41560" y="20780"/>
                </a:lnTo>
                <a:lnTo>
                  <a:pt x="40262" y="29883"/>
                </a:lnTo>
                <a:lnTo>
                  <a:pt x="36366" y="36376"/>
                </a:lnTo>
                <a:lnTo>
                  <a:pt x="29872" y="40265"/>
                </a:lnTo>
                <a:lnTo>
                  <a:pt x="20780" y="415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0744" y="1028431"/>
            <a:ext cx="3575685" cy="906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34315">
              <a:lnSpc>
                <a:spcPct val="135400"/>
              </a:lnSpc>
            </a:pPr>
            <a:r>
              <a:rPr sz="1450" spc="5" dirty="0">
                <a:latin typeface="Arial"/>
                <a:cs typeface="Arial"/>
              </a:rPr>
              <a:t>Use </a:t>
            </a:r>
            <a:r>
              <a:rPr sz="1450" spc="5" dirty="0">
                <a:latin typeface="Courier" charset="0"/>
                <a:cs typeface="Courier" charset="0"/>
              </a:rPr>
              <a:t>Scanner</a:t>
            </a:r>
            <a:r>
              <a:rPr sz="1450" spc="-505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class for reading text files  To read from a disk</a:t>
            </a:r>
            <a:r>
              <a:rPr sz="1450" spc="-7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file:</a:t>
            </a:r>
            <a:endParaRPr sz="1450" dirty="0">
              <a:latin typeface="Arial"/>
              <a:cs typeface="Arial"/>
            </a:endParaRPr>
          </a:p>
          <a:p>
            <a:pPr marL="347345">
              <a:lnSpc>
                <a:spcPct val="100000"/>
              </a:lnSpc>
              <a:spcBef>
                <a:spcPts val="965"/>
              </a:spcBef>
            </a:pPr>
            <a:r>
              <a:rPr sz="1100" spc="10" dirty="0">
                <a:latin typeface="Arial"/>
                <a:cs typeface="Arial"/>
              </a:rPr>
              <a:t>Construct a </a:t>
            </a:r>
            <a:r>
              <a:rPr sz="1100" spc="10" dirty="0">
                <a:latin typeface="Courier" charset="0"/>
                <a:cs typeface="Courier" charset="0"/>
              </a:rPr>
              <a:t>File </a:t>
            </a:r>
            <a:r>
              <a:rPr sz="1100" spc="5" dirty="0">
                <a:latin typeface="Arial"/>
                <a:cs typeface="Arial"/>
              </a:rPr>
              <a:t>object representing the input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file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63462" y="1993185"/>
            <a:ext cx="4771390" cy="162865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310"/>
              </a:spcBef>
            </a:pPr>
            <a:r>
              <a:rPr sz="800" spc="-10" dirty="0">
                <a:latin typeface="Courier" charset="0"/>
                <a:cs typeface="Courier" charset="0"/>
              </a:rPr>
              <a:t>File inputFile = new</a:t>
            </a:r>
            <a:r>
              <a:rPr sz="800" spc="55" dirty="0">
                <a:latin typeface="Courier" charset="0"/>
                <a:cs typeface="Courier" charset="0"/>
              </a:rPr>
              <a:t> </a:t>
            </a:r>
            <a:r>
              <a:rPr sz="800" spc="-10" dirty="0">
                <a:latin typeface="Courier" charset="0"/>
                <a:cs typeface="Courier" charset="0"/>
              </a:rPr>
              <a:t>File("input.txt");</a:t>
            </a:r>
            <a:endParaRPr sz="800" dirty="0">
              <a:latin typeface="Courier" charset="0"/>
              <a:cs typeface="Courier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18000" y="2363076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780" y="41560"/>
                </a:moveTo>
                <a:lnTo>
                  <a:pt x="11687" y="40265"/>
                </a:lnTo>
                <a:lnTo>
                  <a:pt x="5194" y="36376"/>
                </a:lnTo>
                <a:lnTo>
                  <a:pt x="1298" y="29883"/>
                </a:lnTo>
                <a:lnTo>
                  <a:pt x="0" y="20780"/>
                </a:lnTo>
                <a:lnTo>
                  <a:pt x="1298" y="11677"/>
                </a:lnTo>
                <a:lnTo>
                  <a:pt x="5194" y="5184"/>
                </a:lnTo>
                <a:lnTo>
                  <a:pt x="11687" y="1294"/>
                </a:lnTo>
                <a:lnTo>
                  <a:pt x="20780" y="0"/>
                </a:lnTo>
                <a:lnTo>
                  <a:pt x="29872" y="1294"/>
                </a:lnTo>
                <a:lnTo>
                  <a:pt x="36366" y="5184"/>
                </a:lnTo>
                <a:lnTo>
                  <a:pt x="40262" y="11677"/>
                </a:lnTo>
                <a:lnTo>
                  <a:pt x="41560" y="20780"/>
                </a:lnTo>
                <a:lnTo>
                  <a:pt x="40262" y="29883"/>
                </a:lnTo>
                <a:lnTo>
                  <a:pt x="36366" y="36376"/>
                </a:lnTo>
                <a:lnTo>
                  <a:pt x="29872" y="40265"/>
                </a:lnTo>
                <a:lnTo>
                  <a:pt x="20780" y="415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45825" y="2281561"/>
            <a:ext cx="333565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Arial"/>
                <a:cs typeface="Arial"/>
              </a:rPr>
              <a:t>Use </a:t>
            </a:r>
            <a:r>
              <a:rPr sz="1100" spc="5" dirty="0">
                <a:latin typeface="Arial"/>
                <a:cs typeface="Arial"/>
              </a:rPr>
              <a:t>this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10" dirty="0">
                <a:latin typeface="Courier" charset="0"/>
                <a:cs typeface="Courier" charset="0"/>
              </a:rPr>
              <a:t>File</a:t>
            </a:r>
            <a:r>
              <a:rPr sz="1100" spc="-350" dirty="0">
                <a:latin typeface="Courier" charset="0"/>
                <a:cs typeface="Courier" charset="0"/>
              </a:rPr>
              <a:t> </a:t>
            </a:r>
            <a:r>
              <a:rPr sz="1100" spc="5" dirty="0">
                <a:latin typeface="Arial"/>
                <a:cs typeface="Arial"/>
              </a:rPr>
              <a:t>object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to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construct</a:t>
            </a:r>
            <a:r>
              <a:rPr sz="1100" spc="10" dirty="0">
                <a:latin typeface="Arial"/>
                <a:cs typeface="Arial"/>
              </a:rPr>
              <a:t> a </a:t>
            </a:r>
            <a:r>
              <a:rPr sz="1100" spc="10" dirty="0">
                <a:latin typeface="Courier" charset="0"/>
                <a:cs typeface="Courier" charset="0"/>
              </a:rPr>
              <a:t>Scanner</a:t>
            </a:r>
            <a:r>
              <a:rPr sz="1100" spc="-350" dirty="0">
                <a:latin typeface="Courier" charset="0"/>
                <a:cs typeface="Courier" charset="0"/>
              </a:rPr>
              <a:t> </a:t>
            </a:r>
            <a:r>
              <a:rPr sz="1100" spc="5" dirty="0">
                <a:latin typeface="Arial"/>
                <a:cs typeface="Arial"/>
              </a:rPr>
              <a:t>object: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63462" y="2525163"/>
            <a:ext cx="4771390" cy="162865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310"/>
              </a:spcBef>
            </a:pPr>
            <a:r>
              <a:rPr sz="800" spc="-10" dirty="0">
                <a:latin typeface="Courier" charset="0"/>
                <a:cs typeface="Courier" charset="0"/>
              </a:rPr>
              <a:t>Scanner in = new</a:t>
            </a:r>
            <a:r>
              <a:rPr sz="800" spc="25" dirty="0">
                <a:latin typeface="Courier" charset="0"/>
                <a:cs typeface="Courier" charset="0"/>
              </a:rPr>
              <a:t> </a:t>
            </a:r>
            <a:r>
              <a:rPr sz="800" spc="-10" dirty="0">
                <a:latin typeface="Courier" charset="0"/>
                <a:cs typeface="Courier" charset="0"/>
              </a:rPr>
              <a:t>Scanner(reader);</a:t>
            </a:r>
            <a:endParaRPr sz="800" dirty="0">
              <a:latin typeface="Courier" charset="0"/>
              <a:cs typeface="Courier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18000" y="2903366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780" y="41560"/>
                </a:moveTo>
                <a:lnTo>
                  <a:pt x="11687" y="40265"/>
                </a:lnTo>
                <a:lnTo>
                  <a:pt x="5194" y="36376"/>
                </a:lnTo>
                <a:lnTo>
                  <a:pt x="1298" y="29883"/>
                </a:lnTo>
                <a:lnTo>
                  <a:pt x="0" y="20780"/>
                </a:lnTo>
                <a:lnTo>
                  <a:pt x="1298" y="11677"/>
                </a:lnTo>
                <a:lnTo>
                  <a:pt x="5194" y="5184"/>
                </a:lnTo>
                <a:lnTo>
                  <a:pt x="11687" y="1294"/>
                </a:lnTo>
                <a:lnTo>
                  <a:pt x="20780" y="0"/>
                </a:lnTo>
                <a:lnTo>
                  <a:pt x="29872" y="1294"/>
                </a:lnTo>
                <a:lnTo>
                  <a:pt x="36366" y="5184"/>
                </a:lnTo>
                <a:lnTo>
                  <a:pt x="40262" y="11677"/>
                </a:lnTo>
                <a:lnTo>
                  <a:pt x="41560" y="20780"/>
                </a:lnTo>
                <a:lnTo>
                  <a:pt x="40262" y="29883"/>
                </a:lnTo>
                <a:lnTo>
                  <a:pt x="36366" y="36376"/>
                </a:lnTo>
                <a:lnTo>
                  <a:pt x="29872" y="40265"/>
                </a:lnTo>
                <a:lnTo>
                  <a:pt x="20780" y="415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92301" y="313610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33248" y="16624"/>
                </a:moveTo>
                <a:lnTo>
                  <a:pt x="33248" y="27679"/>
                </a:lnTo>
                <a:lnTo>
                  <a:pt x="27704" y="33248"/>
                </a:lnTo>
                <a:lnTo>
                  <a:pt x="16624" y="33248"/>
                </a:lnTo>
                <a:lnTo>
                  <a:pt x="5544" y="33248"/>
                </a:lnTo>
                <a:lnTo>
                  <a:pt x="0" y="27679"/>
                </a:lnTo>
                <a:lnTo>
                  <a:pt x="0" y="16624"/>
                </a:lnTo>
                <a:lnTo>
                  <a:pt x="0" y="5569"/>
                </a:lnTo>
                <a:lnTo>
                  <a:pt x="5544" y="0"/>
                </a:lnTo>
                <a:lnTo>
                  <a:pt x="16624" y="0"/>
                </a:lnTo>
                <a:lnTo>
                  <a:pt x="27704" y="0"/>
                </a:lnTo>
                <a:lnTo>
                  <a:pt x="33248" y="5569"/>
                </a:lnTo>
                <a:lnTo>
                  <a:pt x="33248" y="16624"/>
                </a:lnTo>
                <a:close/>
              </a:path>
            </a:pathLst>
          </a:custGeom>
          <a:ln w="83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45825" y="2821851"/>
            <a:ext cx="3087370" cy="401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Arial"/>
                <a:cs typeface="Arial"/>
              </a:rPr>
              <a:t>Use </a:t>
            </a:r>
            <a:r>
              <a:rPr sz="1100" spc="5" dirty="0">
                <a:latin typeface="Arial"/>
                <a:cs typeface="Arial"/>
              </a:rPr>
              <a:t>the </a:t>
            </a:r>
            <a:r>
              <a:rPr sz="1100" spc="10" dirty="0">
                <a:latin typeface="Courier" charset="0"/>
                <a:cs typeface="Courier" charset="0"/>
              </a:rPr>
              <a:t>Scanner</a:t>
            </a:r>
            <a:r>
              <a:rPr sz="1100" spc="-409" dirty="0">
                <a:latin typeface="Courier" charset="0"/>
                <a:cs typeface="Courier" charset="0"/>
              </a:rPr>
              <a:t> </a:t>
            </a:r>
            <a:r>
              <a:rPr sz="1100" spc="10" dirty="0">
                <a:latin typeface="Arial"/>
                <a:cs typeface="Arial"/>
              </a:rPr>
              <a:t>methods </a:t>
            </a:r>
            <a:r>
              <a:rPr sz="1100" spc="5" dirty="0">
                <a:latin typeface="Arial"/>
                <a:cs typeface="Arial"/>
              </a:rPr>
              <a:t>to </a:t>
            </a:r>
            <a:r>
              <a:rPr sz="1100" spc="10" dirty="0">
                <a:latin typeface="Arial"/>
                <a:cs typeface="Arial"/>
              </a:rPr>
              <a:t>read data from </a:t>
            </a:r>
            <a:r>
              <a:rPr sz="1100" spc="5" dirty="0">
                <a:latin typeface="Arial"/>
                <a:cs typeface="Arial"/>
              </a:rPr>
              <a:t>file</a:t>
            </a:r>
            <a:endParaRPr sz="1100" dirty="0">
              <a:latin typeface="Arial"/>
              <a:cs typeface="Arial"/>
            </a:endParaRPr>
          </a:p>
          <a:p>
            <a:pPr marL="268605">
              <a:lnSpc>
                <a:spcPct val="100000"/>
              </a:lnSpc>
              <a:spcBef>
                <a:spcPts val="695"/>
              </a:spcBef>
            </a:pPr>
            <a:r>
              <a:rPr sz="850" dirty="0">
                <a:latin typeface="Courier" charset="0"/>
                <a:cs typeface="Courier" charset="0"/>
              </a:rPr>
              <a:t>next</a:t>
            </a:r>
            <a:r>
              <a:rPr sz="850" dirty="0">
                <a:latin typeface="Arial"/>
                <a:cs typeface="Arial"/>
              </a:rPr>
              <a:t>, </a:t>
            </a:r>
            <a:r>
              <a:rPr sz="850" dirty="0">
                <a:latin typeface="Courier" charset="0"/>
                <a:cs typeface="Courier" charset="0"/>
              </a:rPr>
              <a:t>nextInt</a:t>
            </a:r>
            <a:r>
              <a:rPr sz="850" dirty="0">
                <a:latin typeface="Arial"/>
                <a:cs typeface="Arial"/>
              </a:rPr>
              <a:t>, and </a:t>
            </a:r>
            <a:r>
              <a:rPr sz="850" dirty="0">
                <a:latin typeface="Courier" charset="0"/>
                <a:cs typeface="Courier" charset="0"/>
              </a:rPr>
              <a:t>nextDouble</a:t>
            </a: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598038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10" dirty="0"/>
              <a:t>Check</a:t>
            </a:r>
            <a:r>
              <a:rPr spc="-75" dirty="0"/>
              <a:t> </a:t>
            </a:r>
            <a:r>
              <a:rPr spc="20" dirty="0"/>
              <a:t>11.7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1507" y="786434"/>
            <a:ext cx="5538470" cy="392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Suppose </a:t>
            </a:r>
            <a:r>
              <a:rPr sz="1200" spc="5" dirty="0">
                <a:latin typeface="Arial"/>
                <a:cs typeface="Arial"/>
              </a:rPr>
              <a:t>the input </a:t>
            </a:r>
            <a:r>
              <a:rPr sz="1200" spc="10" dirty="0">
                <a:latin typeface="Arial"/>
                <a:cs typeface="Arial"/>
              </a:rPr>
              <a:t>contains </a:t>
            </a:r>
            <a:r>
              <a:rPr sz="1200" spc="5" dirty="0">
                <a:latin typeface="Arial"/>
                <a:cs typeface="Arial"/>
              </a:rPr>
              <a:t>the </a:t>
            </a:r>
            <a:r>
              <a:rPr sz="1200" spc="10" dirty="0">
                <a:latin typeface="Arial"/>
                <a:cs typeface="Arial"/>
              </a:rPr>
              <a:t>characters </a:t>
            </a:r>
            <a:r>
              <a:rPr sz="1200" spc="10" dirty="0">
                <a:latin typeface="Courier" charset="0"/>
                <a:cs typeface="Courier" charset="0"/>
              </a:rPr>
              <a:t>995.0 Fred</a:t>
            </a:r>
            <a:r>
              <a:rPr sz="1200" spc="10" dirty="0">
                <a:latin typeface="Arial"/>
                <a:cs typeface="Arial"/>
              </a:rPr>
              <a:t>. What are </a:t>
            </a:r>
            <a:r>
              <a:rPr sz="1200" spc="5" dirty="0">
                <a:latin typeface="Arial"/>
                <a:cs typeface="Arial"/>
              </a:rPr>
              <a:t>the </a:t>
            </a:r>
            <a:r>
              <a:rPr sz="1200" spc="10" dirty="0">
                <a:latin typeface="Arial"/>
                <a:cs typeface="Arial"/>
              </a:rPr>
              <a:t>values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of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200" spc="10" dirty="0">
                <a:latin typeface="Courier" charset="0"/>
                <a:cs typeface="Courier" charset="0"/>
              </a:rPr>
              <a:t>number</a:t>
            </a:r>
            <a:r>
              <a:rPr sz="1200" spc="-390" dirty="0">
                <a:latin typeface="Courier" charset="0"/>
                <a:cs typeface="Courier" charset="0"/>
              </a:rPr>
              <a:t> </a:t>
            </a:r>
            <a:r>
              <a:rPr sz="1200" spc="10" dirty="0">
                <a:latin typeface="Arial"/>
                <a:cs typeface="Arial"/>
              </a:rPr>
              <a:t>and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10" dirty="0">
                <a:latin typeface="Courier" charset="0"/>
                <a:cs typeface="Courier" charset="0"/>
              </a:rPr>
              <a:t>input</a:t>
            </a:r>
            <a:r>
              <a:rPr sz="1200" spc="-390" dirty="0">
                <a:latin typeface="Courier" charset="0"/>
                <a:cs typeface="Courier" charset="0"/>
              </a:rPr>
              <a:t> </a:t>
            </a:r>
            <a:r>
              <a:rPr sz="1200" spc="5" dirty="0">
                <a:latin typeface="Arial"/>
                <a:cs typeface="Arial"/>
              </a:rPr>
              <a:t>after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this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code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fragment?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9797" y="1217294"/>
            <a:ext cx="5835650" cy="377923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409"/>
              </a:spcBef>
            </a:pPr>
            <a:r>
              <a:rPr sz="700" spc="20" dirty="0">
                <a:latin typeface="Courier" charset="0"/>
                <a:cs typeface="Courier" charset="0"/>
              </a:rPr>
              <a:t>int number =</a:t>
            </a:r>
            <a:r>
              <a:rPr sz="700" spc="-8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0;</a:t>
            </a:r>
            <a:endParaRPr sz="700" dirty="0">
              <a:latin typeface="Courier" charset="0"/>
              <a:cs typeface="Courier" charset="0"/>
            </a:endParaRPr>
          </a:p>
          <a:p>
            <a:pPr marL="47625" marR="3134360">
              <a:lnSpc>
                <a:spcPct val="101299"/>
              </a:lnSpc>
            </a:pPr>
            <a:r>
              <a:rPr sz="700" spc="20" dirty="0">
                <a:latin typeface="Courier" charset="0"/>
                <a:cs typeface="Courier" charset="0"/>
              </a:rPr>
              <a:t>if (in.hasNextInt()) { number = in.nextInt();</a:t>
            </a:r>
            <a:r>
              <a:rPr sz="700" spc="-8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}  String input =</a:t>
            </a:r>
            <a:r>
              <a:rPr sz="700" spc="-8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in.next();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0744" y="1709935"/>
            <a:ext cx="5424170" cy="1071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9100"/>
              </a:lnSpc>
            </a:pPr>
            <a:r>
              <a:rPr sz="1450" b="1" spc="5" dirty="0">
                <a:latin typeface="Arial"/>
                <a:cs typeface="Arial"/>
              </a:rPr>
              <a:t>Answer: </a:t>
            </a:r>
            <a:r>
              <a:rPr sz="1450" spc="5" dirty="0">
                <a:latin typeface="Arial"/>
                <a:cs typeface="Arial"/>
              </a:rPr>
              <a:t>Because 995.0 is not an integer, the call  </a:t>
            </a:r>
            <a:r>
              <a:rPr sz="1450" spc="5" dirty="0">
                <a:latin typeface="Courier" charset="0"/>
                <a:cs typeface="Courier" charset="0"/>
              </a:rPr>
              <a:t>in.hasNextInt()</a:t>
            </a:r>
            <a:r>
              <a:rPr sz="1450" spc="-459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returns</a:t>
            </a:r>
            <a:r>
              <a:rPr sz="1450" spc="1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false,</a:t>
            </a:r>
            <a:r>
              <a:rPr sz="1450" spc="1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and</a:t>
            </a:r>
            <a:r>
              <a:rPr sz="1450" spc="1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the</a:t>
            </a:r>
            <a:r>
              <a:rPr sz="1450" spc="1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call</a:t>
            </a:r>
            <a:r>
              <a:rPr sz="1450" spc="10" dirty="0">
                <a:latin typeface="Arial"/>
                <a:cs typeface="Arial"/>
              </a:rPr>
              <a:t> </a:t>
            </a:r>
            <a:r>
              <a:rPr sz="1450" spc="5" dirty="0">
                <a:latin typeface="Courier" charset="0"/>
                <a:cs typeface="Courier" charset="0"/>
              </a:rPr>
              <a:t>in.nextInt()</a:t>
            </a:r>
            <a:r>
              <a:rPr sz="1450" spc="-459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is  skipped. The value of </a:t>
            </a:r>
            <a:r>
              <a:rPr sz="1450" spc="5" dirty="0">
                <a:latin typeface="Courier" charset="0"/>
                <a:cs typeface="Courier" charset="0"/>
              </a:rPr>
              <a:t>number </a:t>
            </a:r>
            <a:r>
              <a:rPr sz="1450" spc="5" dirty="0">
                <a:latin typeface="Arial"/>
                <a:cs typeface="Arial"/>
              </a:rPr>
              <a:t>stays 0, and </a:t>
            </a:r>
            <a:r>
              <a:rPr sz="1450" spc="5" dirty="0">
                <a:latin typeface="Courier" charset="0"/>
                <a:cs typeface="Courier" charset="0"/>
              </a:rPr>
              <a:t>input </a:t>
            </a:r>
            <a:r>
              <a:rPr sz="1450" spc="5" dirty="0">
                <a:latin typeface="Arial"/>
                <a:cs typeface="Arial"/>
              </a:rPr>
              <a:t>is set to the  string</a:t>
            </a:r>
            <a:r>
              <a:rPr sz="1450" spc="-7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"995.0".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597689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10" dirty="0"/>
              <a:t>Check</a:t>
            </a:r>
            <a:r>
              <a:rPr spc="-75" dirty="0"/>
              <a:t> </a:t>
            </a:r>
            <a:r>
              <a:rPr spc="20" dirty="0"/>
              <a:t>11.8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1507" y="786085"/>
            <a:ext cx="6005830" cy="392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Suppose </a:t>
            </a:r>
            <a:r>
              <a:rPr sz="1200" spc="5" dirty="0">
                <a:latin typeface="Arial"/>
                <a:cs typeface="Arial"/>
              </a:rPr>
              <a:t>the input </a:t>
            </a:r>
            <a:r>
              <a:rPr sz="1200" spc="10" dirty="0">
                <a:latin typeface="Arial"/>
                <a:cs typeface="Arial"/>
              </a:rPr>
              <a:t>contains </a:t>
            </a:r>
            <a:r>
              <a:rPr sz="1200" spc="5" dirty="0">
                <a:latin typeface="Arial"/>
                <a:cs typeface="Arial"/>
              </a:rPr>
              <a:t>the </a:t>
            </a:r>
            <a:r>
              <a:rPr sz="1200" spc="10" dirty="0">
                <a:latin typeface="Arial"/>
                <a:cs typeface="Arial"/>
              </a:rPr>
              <a:t>characters  </a:t>
            </a:r>
            <a:r>
              <a:rPr sz="1200" spc="10" dirty="0">
                <a:latin typeface="Courier" charset="0"/>
                <a:cs typeface="Courier" charset="0"/>
              </a:rPr>
              <a:t>6E6 6,995.00</a:t>
            </a:r>
            <a:r>
              <a:rPr sz="1200" spc="10" dirty="0">
                <a:latin typeface="Arial"/>
                <a:cs typeface="Arial"/>
              </a:rPr>
              <a:t>. What are </a:t>
            </a:r>
            <a:r>
              <a:rPr sz="1200" spc="5" dirty="0">
                <a:latin typeface="Arial"/>
                <a:cs typeface="Arial"/>
              </a:rPr>
              <a:t>the </a:t>
            </a:r>
            <a:r>
              <a:rPr sz="1200" spc="10" dirty="0">
                <a:latin typeface="Arial"/>
                <a:cs typeface="Arial"/>
              </a:rPr>
              <a:t>values </a:t>
            </a:r>
            <a:r>
              <a:rPr sz="1200" spc="5" dirty="0">
                <a:latin typeface="Arial"/>
                <a:cs typeface="Arial"/>
              </a:rPr>
              <a:t>of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spc="10" dirty="0">
                <a:latin typeface="Courier" charset="0"/>
                <a:cs typeface="Courier" charset="0"/>
              </a:rPr>
              <a:t>x1</a:t>
            </a:r>
            <a:endParaRPr sz="1200" dirty="0">
              <a:latin typeface="Courier" charset="0"/>
              <a:cs typeface="Courier" charset="0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200" spc="10" dirty="0">
                <a:latin typeface="Arial"/>
                <a:cs typeface="Arial"/>
              </a:rPr>
              <a:t>and </a:t>
            </a:r>
            <a:r>
              <a:rPr sz="1200" spc="10" dirty="0">
                <a:latin typeface="Courier" charset="0"/>
                <a:cs typeface="Courier" charset="0"/>
              </a:rPr>
              <a:t>x2</a:t>
            </a:r>
            <a:r>
              <a:rPr sz="1200" spc="-445" dirty="0">
                <a:latin typeface="Courier" charset="0"/>
                <a:cs typeface="Courier" charset="0"/>
              </a:rPr>
              <a:t> </a:t>
            </a:r>
            <a:r>
              <a:rPr sz="1200" spc="5" dirty="0">
                <a:latin typeface="Arial"/>
                <a:cs typeface="Arial"/>
              </a:rPr>
              <a:t>after this </a:t>
            </a:r>
            <a:r>
              <a:rPr sz="1200" spc="10" dirty="0">
                <a:latin typeface="Arial"/>
                <a:cs typeface="Arial"/>
              </a:rPr>
              <a:t>code fragment?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9797" y="1216944"/>
            <a:ext cx="5835650" cy="268920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47625" marR="4199890">
              <a:lnSpc>
                <a:spcPct val="101299"/>
              </a:lnSpc>
              <a:spcBef>
                <a:spcPts val="400"/>
              </a:spcBef>
            </a:pPr>
            <a:r>
              <a:rPr sz="700" spc="20" dirty="0">
                <a:latin typeface="Courier" charset="0"/>
                <a:cs typeface="Courier" charset="0"/>
              </a:rPr>
              <a:t>double x1 =</a:t>
            </a:r>
            <a:r>
              <a:rPr sz="700" spc="-8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in.nextDouble();  double x2 =</a:t>
            </a:r>
            <a:r>
              <a:rPr sz="700" spc="-9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in.nextDouble();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0744" y="1612492"/>
            <a:ext cx="5377180" cy="106108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20"/>
              </a:spcBef>
            </a:pPr>
            <a:r>
              <a:rPr sz="1450" b="1" spc="5" dirty="0">
                <a:latin typeface="Arial"/>
                <a:cs typeface="Arial"/>
              </a:rPr>
              <a:t>Answer: </a:t>
            </a:r>
            <a:r>
              <a:rPr sz="1450" spc="5" dirty="0">
                <a:latin typeface="Courier" charset="0"/>
                <a:cs typeface="Courier" charset="0"/>
              </a:rPr>
              <a:t>x1 </a:t>
            </a:r>
            <a:r>
              <a:rPr sz="1450" spc="5" dirty="0">
                <a:latin typeface="Arial"/>
                <a:cs typeface="Arial"/>
              </a:rPr>
              <a:t>is set to 6000000. Because a </a:t>
            </a:r>
            <a:r>
              <a:rPr sz="1450" spc="10" dirty="0">
                <a:latin typeface="Arial"/>
                <a:cs typeface="Arial"/>
              </a:rPr>
              <a:t>comma </a:t>
            </a:r>
            <a:r>
              <a:rPr sz="1450" spc="5" dirty="0">
                <a:latin typeface="Arial"/>
                <a:cs typeface="Arial"/>
              </a:rPr>
              <a:t>is not  considered a part of a floating-point number in Java, the</a:t>
            </a:r>
            <a:r>
              <a:rPr sz="1450" spc="-1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second</a:t>
            </a:r>
            <a:endParaRPr sz="1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450" spc="5" dirty="0">
                <a:latin typeface="Arial"/>
                <a:cs typeface="Arial"/>
              </a:rPr>
              <a:t>call to </a:t>
            </a:r>
            <a:r>
              <a:rPr sz="1450" spc="5" dirty="0">
                <a:latin typeface="Courier" charset="0"/>
                <a:cs typeface="Courier" charset="0"/>
              </a:rPr>
              <a:t>nextDouble</a:t>
            </a:r>
            <a:r>
              <a:rPr sz="1450" spc="-445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causes an input mismatch exception and </a:t>
            </a:r>
            <a:r>
              <a:rPr sz="1450" spc="5" dirty="0">
                <a:latin typeface="Courier" charset="0"/>
                <a:cs typeface="Courier" charset="0"/>
              </a:rPr>
              <a:t>x2</a:t>
            </a:r>
            <a:endParaRPr sz="1450" dirty="0">
              <a:latin typeface="Courier" charset="0"/>
              <a:cs typeface="Courier" charset="0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450" spc="5" dirty="0">
                <a:latin typeface="Arial"/>
                <a:cs typeface="Arial"/>
              </a:rPr>
              <a:t>is not</a:t>
            </a:r>
            <a:r>
              <a:rPr sz="1450" spc="-9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set.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597340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10" dirty="0"/>
              <a:t>Check</a:t>
            </a:r>
            <a:r>
              <a:rPr spc="-75" dirty="0"/>
              <a:t> </a:t>
            </a:r>
            <a:r>
              <a:rPr spc="20" dirty="0"/>
              <a:t>11.9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1507" y="769194"/>
            <a:ext cx="5966460" cy="997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500"/>
              </a:lnSpc>
            </a:pPr>
            <a:r>
              <a:rPr sz="1200" spc="10" dirty="0">
                <a:latin typeface="Arial"/>
                <a:cs typeface="Arial"/>
              </a:rPr>
              <a:t>Your </a:t>
            </a:r>
            <a:r>
              <a:rPr sz="1200" spc="5" dirty="0">
                <a:latin typeface="Arial"/>
                <a:cs typeface="Arial"/>
              </a:rPr>
              <a:t>input file </a:t>
            </a:r>
            <a:r>
              <a:rPr sz="1200" spc="10" dirty="0">
                <a:latin typeface="Arial"/>
                <a:cs typeface="Arial"/>
              </a:rPr>
              <a:t>contains a sequence </a:t>
            </a:r>
            <a:r>
              <a:rPr sz="1200" spc="5" dirty="0">
                <a:latin typeface="Arial"/>
                <a:cs typeface="Arial"/>
              </a:rPr>
              <a:t>of </a:t>
            </a:r>
            <a:r>
              <a:rPr sz="1200" spc="10" dirty="0">
                <a:latin typeface="Arial"/>
                <a:cs typeface="Arial"/>
              </a:rPr>
              <a:t>numbers, </a:t>
            </a:r>
            <a:r>
              <a:rPr sz="1200" spc="5" dirty="0">
                <a:latin typeface="Arial"/>
                <a:cs typeface="Arial"/>
              </a:rPr>
              <a:t>but </a:t>
            </a:r>
            <a:r>
              <a:rPr sz="1200" spc="10" dirty="0">
                <a:latin typeface="Arial"/>
                <a:cs typeface="Arial"/>
              </a:rPr>
              <a:t>sometimes a value </a:t>
            </a:r>
            <a:r>
              <a:rPr sz="1200" spc="5" dirty="0">
                <a:latin typeface="Arial"/>
                <a:cs typeface="Arial"/>
              </a:rPr>
              <a:t>is not available  </a:t>
            </a:r>
            <a:r>
              <a:rPr sz="1200" spc="10" dirty="0">
                <a:latin typeface="Arial"/>
                <a:cs typeface="Arial"/>
              </a:rPr>
              <a:t>and marked as </a:t>
            </a:r>
            <a:r>
              <a:rPr sz="1200" spc="5" dirty="0">
                <a:latin typeface="Courier" charset="0"/>
                <a:cs typeface="Courier" charset="0"/>
              </a:rPr>
              <a:t>N/A</a:t>
            </a:r>
            <a:r>
              <a:rPr sz="1200" spc="5" dirty="0">
                <a:latin typeface="Arial"/>
                <a:cs typeface="Arial"/>
              </a:rPr>
              <a:t>. </a:t>
            </a:r>
            <a:r>
              <a:rPr sz="1200" spc="10" dirty="0">
                <a:latin typeface="Arial"/>
                <a:cs typeface="Arial"/>
              </a:rPr>
              <a:t>How can you read </a:t>
            </a:r>
            <a:r>
              <a:rPr sz="1200" spc="5" dirty="0">
                <a:latin typeface="Arial"/>
                <a:cs typeface="Arial"/>
              </a:rPr>
              <a:t>the </a:t>
            </a:r>
            <a:r>
              <a:rPr sz="1200" spc="10" dirty="0">
                <a:latin typeface="Arial"/>
                <a:cs typeface="Arial"/>
              </a:rPr>
              <a:t>numbers and </a:t>
            </a:r>
            <a:r>
              <a:rPr sz="1200" spc="5" dirty="0">
                <a:latin typeface="Arial"/>
                <a:cs typeface="Arial"/>
              </a:rPr>
              <a:t>skip </a:t>
            </a:r>
            <a:r>
              <a:rPr sz="1200" spc="10" dirty="0">
                <a:latin typeface="Arial"/>
                <a:cs typeface="Arial"/>
              </a:rPr>
              <a:t>over </a:t>
            </a:r>
            <a:r>
              <a:rPr sz="1200" spc="5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markers?</a:t>
            </a:r>
            <a:endParaRPr sz="1200" dirty="0">
              <a:latin typeface="Arial"/>
              <a:cs typeface="Arial"/>
            </a:endParaRPr>
          </a:p>
          <a:p>
            <a:pPr marL="291465" marR="729615">
              <a:lnSpc>
                <a:spcPct val="120400"/>
              </a:lnSpc>
              <a:spcBef>
                <a:spcPts val="505"/>
              </a:spcBef>
            </a:pPr>
            <a:r>
              <a:rPr sz="1450" b="1" spc="5" dirty="0">
                <a:latin typeface="Arial"/>
                <a:cs typeface="Arial"/>
              </a:rPr>
              <a:t>Answer: </a:t>
            </a:r>
            <a:r>
              <a:rPr sz="1450" spc="5" dirty="0">
                <a:latin typeface="Arial"/>
                <a:cs typeface="Arial"/>
              </a:rPr>
              <a:t>Read them as strings, and convert those strings to  numbers that are not equal to</a:t>
            </a:r>
            <a:r>
              <a:rPr sz="1450" spc="-50" dirty="0">
                <a:latin typeface="Arial"/>
                <a:cs typeface="Arial"/>
              </a:rPr>
              <a:t> </a:t>
            </a:r>
            <a:r>
              <a:rPr sz="1450" spc="5" dirty="0">
                <a:latin typeface="Courier" charset="0"/>
                <a:cs typeface="Courier" charset="0"/>
              </a:rPr>
              <a:t>N/A</a:t>
            </a:r>
            <a:r>
              <a:rPr sz="1450" spc="5" dirty="0">
                <a:latin typeface="Arial"/>
                <a:cs typeface="Arial"/>
              </a:rPr>
              <a:t>: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0976" y="1831694"/>
            <a:ext cx="5344795" cy="847796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52069" marR="3593465">
              <a:lnSpc>
                <a:spcPct val="102699"/>
              </a:lnSpc>
              <a:spcBef>
                <a:spcPts val="430"/>
              </a:spcBef>
            </a:pPr>
            <a:r>
              <a:rPr sz="850" spc="15" dirty="0">
                <a:latin typeface="Courier" charset="0"/>
                <a:cs typeface="Courier" charset="0"/>
              </a:rPr>
              <a:t>String input = in.next();  if</a:t>
            </a:r>
            <a:r>
              <a:rPr sz="850" spc="-20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(!input.equals("N/A"))</a:t>
            </a:r>
            <a:endParaRPr sz="850" dirty="0">
              <a:latin typeface="Courier" charset="0"/>
              <a:cs typeface="Courier" charset="0"/>
            </a:endParaRPr>
          </a:p>
          <a:p>
            <a:pPr marL="52069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254000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double value =</a:t>
            </a:r>
            <a:r>
              <a:rPr sz="850" spc="20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Double.parseDouble(input);</a:t>
            </a:r>
            <a:endParaRPr sz="850" dirty="0">
              <a:latin typeface="Courier" charset="0"/>
              <a:cs typeface="Courier" charset="0"/>
            </a:endParaRPr>
          </a:p>
          <a:p>
            <a:pPr marL="254000">
              <a:lnSpc>
                <a:spcPct val="100000"/>
              </a:lnSpc>
              <a:spcBef>
                <a:spcPts val="5"/>
              </a:spcBef>
            </a:pPr>
            <a:r>
              <a:rPr sz="850" spc="15" dirty="0">
                <a:latin typeface="Comic Sans MS"/>
                <a:cs typeface="Comic Sans MS"/>
              </a:rPr>
              <a:t>Process</a:t>
            </a:r>
            <a:r>
              <a:rPr sz="850" spc="185" dirty="0">
                <a:latin typeface="Comic Sans MS"/>
                <a:cs typeface="Comic Sans MS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value</a:t>
            </a:r>
            <a:endParaRPr sz="850" dirty="0">
              <a:latin typeface="Courier" charset="0"/>
              <a:cs typeface="Courier" charset="0"/>
            </a:endParaRPr>
          </a:p>
          <a:p>
            <a:pPr marL="52069">
              <a:lnSpc>
                <a:spcPct val="100000"/>
              </a:lnSpc>
              <a:spcBef>
                <a:spcPts val="45"/>
              </a:spcBef>
            </a:pPr>
            <a:r>
              <a:rPr sz="850" spc="15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596991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10" dirty="0"/>
              <a:t>Check</a:t>
            </a:r>
            <a:r>
              <a:rPr spc="-60" dirty="0"/>
              <a:t> </a:t>
            </a:r>
            <a:r>
              <a:rPr spc="35" dirty="0"/>
              <a:t>11.10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1507" y="777075"/>
            <a:ext cx="6017895" cy="715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How can you remove spaces from </a:t>
            </a:r>
            <a:r>
              <a:rPr sz="1200" spc="5" dirty="0">
                <a:latin typeface="Arial"/>
                <a:cs typeface="Arial"/>
              </a:rPr>
              <a:t>the </a:t>
            </a:r>
            <a:r>
              <a:rPr sz="1200" spc="10" dirty="0">
                <a:latin typeface="Arial"/>
                <a:cs typeface="Arial"/>
              </a:rPr>
              <a:t>country name </a:t>
            </a:r>
            <a:r>
              <a:rPr sz="1200" spc="5" dirty="0">
                <a:latin typeface="Arial"/>
                <a:cs typeface="Arial"/>
              </a:rPr>
              <a:t>in </a:t>
            </a:r>
            <a:r>
              <a:rPr sz="1200" spc="10" dirty="0">
                <a:latin typeface="Arial"/>
                <a:cs typeface="Arial"/>
              </a:rPr>
              <a:t>Section </a:t>
            </a:r>
            <a:r>
              <a:rPr sz="1200" spc="5" dirty="0">
                <a:latin typeface="Arial"/>
                <a:cs typeface="Arial"/>
              </a:rPr>
              <a:t>11.2.4 without </a:t>
            </a:r>
            <a:r>
              <a:rPr sz="1200" spc="10" dirty="0">
                <a:latin typeface="Arial"/>
                <a:cs typeface="Arial"/>
              </a:rPr>
              <a:t>using </a:t>
            </a:r>
            <a:r>
              <a:rPr sz="1200" spc="5" dirty="0">
                <a:latin typeface="Arial"/>
                <a:cs typeface="Arial"/>
              </a:rPr>
              <a:t>the  trim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method?</a:t>
            </a:r>
            <a:endParaRPr sz="1200" dirty="0">
              <a:latin typeface="Arial"/>
              <a:cs typeface="Arial"/>
            </a:endParaRPr>
          </a:p>
          <a:p>
            <a:pPr marL="291465">
              <a:lnSpc>
                <a:spcPct val="100000"/>
              </a:lnSpc>
              <a:spcBef>
                <a:spcPts val="860"/>
              </a:spcBef>
            </a:pPr>
            <a:r>
              <a:rPr sz="1450" b="1" spc="5" dirty="0">
                <a:latin typeface="Arial"/>
                <a:cs typeface="Arial"/>
              </a:rPr>
              <a:t>Answer: </a:t>
            </a:r>
            <a:r>
              <a:rPr sz="1450" spc="5" dirty="0">
                <a:latin typeface="Arial"/>
                <a:cs typeface="Arial"/>
              </a:rPr>
              <a:t>Locate the last character of the country</a:t>
            </a:r>
            <a:r>
              <a:rPr sz="1450" spc="-1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name: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0976" y="1557044"/>
            <a:ext cx="5344795" cy="712375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455"/>
              </a:spcBef>
            </a:pPr>
            <a:r>
              <a:rPr sz="850" spc="15" dirty="0">
                <a:latin typeface="Courier" charset="0"/>
                <a:cs typeface="Courier" charset="0"/>
              </a:rPr>
              <a:t>int j = i -</a:t>
            </a:r>
            <a:r>
              <a:rPr sz="850" spc="-60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1;</a:t>
            </a:r>
            <a:endParaRPr sz="850" dirty="0">
              <a:latin typeface="Courier" charset="0"/>
              <a:cs typeface="Courier" charset="0"/>
            </a:endParaRPr>
          </a:p>
          <a:p>
            <a:pPr marL="52069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while</a:t>
            </a:r>
            <a:r>
              <a:rPr sz="850" spc="45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(!Character.isWhiteSpace(line.charAt(j)))</a:t>
            </a:r>
            <a:endParaRPr sz="850" dirty="0">
              <a:latin typeface="Courier" charset="0"/>
              <a:cs typeface="Courier" charset="0"/>
            </a:endParaRPr>
          </a:p>
          <a:p>
            <a:pPr marL="52069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254000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j--;</a:t>
            </a:r>
            <a:endParaRPr sz="850" dirty="0">
              <a:latin typeface="Courier" charset="0"/>
              <a:cs typeface="Courier" charset="0"/>
            </a:endParaRPr>
          </a:p>
          <a:p>
            <a:pPr marL="52069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0744" y="2416067"/>
            <a:ext cx="2602865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Then extract the country</a:t>
            </a:r>
            <a:r>
              <a:rPr sz="1450" spc="-4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name:</a:t>
            </a:r>
            <a:endParaRPr sz="1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0976" y="2720745"/>
            <a:ext cx="5344795" cy="189154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455"/>
              </a:spcBef>
            </a:pPr>
            <a:r>
              <a:rPr sz="850" spc="15" dirty="0">
                <a:latin typeface="Courier" charset="0"/>
                <a:cs typeface="Courier" charset="0"/>
              </a:rPr>
              <a:t>String countryName = line.substring(0, j +</a:t>
            </a:r>
            <a:r>
              <a:rPr sz="850" spc="25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1);</a:t>
            </a:r>
            <a:endParaRPr sz="8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596642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65" dirty="0"/>
              <a:t>Command </a:t>
            </a:r>
            <a:r>
              <a:rPr spc="65" dirty="0"/>
              <a:t>Line</a:t>
            </a:r>
            <a:r>
              <a:rPr spc="-145" dirty="0"/>
              <a:t> </a:t>
            </a:r>
            <a:r>
              <a:rPr spc="150" dirty="0"/>
              <a:t>Arguments</a:t>
            </a:r>
          </a:p>
        </p:txBody>
      </p:sp>
      <p:sp>
        <p:nvSpPr>
          <p:cNvPr id="4" name="object 4"/>
          <p:cNvSpPr/>
          <p:nvPr/>
        </p:nvSpPr>
        <p:spPr>
          <a:xfrm>
            <a:off x="764233" y="819453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4233" y="169222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4233" y="2565005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4400" y="681739"/>
            <a:ext cx="5345430" cy="2022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599"/>
              </a:lnSpc>
            </a:pPr>
            <a:r>
              <a:rPr sz="1450" spc="5" dirty="0">
                <a:latin typeface="Arial"/>
                <a:cs typeface="Arial"/>
              </a:rPr>
              <a:t>You can run a Java program by typing a </a:t>
            </a:r>
            <a:r>
              <a:rPr sz="1450" spc="10" dirty="0">
                <a:latin typeface="Arial"/>
                <a:cs typeface="Arial"/>
              </a:rPr>
              <a:t>command </a:t>
            </a:r>
            <a:r>
              <a:rPr sz="1450" spc="5" dirty="0">
                <a:latin typeface="Arial"/>
                <a:cs typeface="Arial"/>
              </a:rPr>
              <a:t>at the prompt  in the </a:t>
            </a:r>
            <a:r>
              <a:rPr sz="1450" spc="10" dirty="0">
                <a:latin typeface="Arial"/>
                <a:cs typeface="Arial"/>
              </a:rPr>
              <a:t>command </a:t>
            </a:r>
            <a:r>
              <a:rPr sz="1450" spc="5" dirty="0">
                <a:latin typeface="Arial"/>
                <a:cs typeface="Arial"/>
              </a:rPr>
              <a:t>shell</a:t>
            </a:r>
            <a:r>
              <a:rPr sz="1450" spc="-8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window</a:t>
            </a:r>
            <a:endParaRPr sz="1450">
              <a:latin typeface="Arial"/>
              <a:cs typeface="Arial"/>
            </a:endParaRPr>
          </a:p>
          <a:p>
            <a:pPr marL="347345">
              <a:lnSpc>
                <a:spcPct val="100000"/>
              </a:lnSpc>
              <a:spcBef>
                <a:spcPts val="900"/>
              </a:spcBef>
            </a:pPr>
            <a:r>
              <a:rPr sz="1100" spc="10" dirty="0">
                <a:latin typeface="Arial"/>
                <a:cs typeface="Arial"/>
              </a:rPr>
              <a:t>Called </a:t>
            </a:r>
            <a:r>
              <a:rPr sz="1100" spc="5" dirty="0">
                <a:latin typeface="Arial"/>
                <a:cs typeface="Arial"/>
              </a:rPr>
              <a:t>“invoking the </a:t>
            </a:r>
            <a:r>
              <a:rPr sz="1100" spc="10" dirty="0">
                <a:latin typeface="Arial"/>
                <a:cs typeface="Arial"/>
              </a:rPr>
              <a:t>program from </a:t>
            </a:r>
            <a:r>
              <a:rPr sz="1100" spc="5" dirty="0">
                <a:latin typeface="Arial"/>
                <a:cs typeface="Arial"/>
              </a:rPr>
              <a:t>the </a:t>
            </a:r>
            <a:r>
              <a:rPr sz="1100" spc="10" dirty="0">
                <a:latin typeface="Arial"/>
                <a:cs typeface="Arial"/>
              </a:rPr>
              <a:t>command</a:t>
            </a:r>
            <a:r>
              <a:rPr sz="1100" spc="5" dirty="0">
                <a:latin typeface="Arial"/>
                <a:cs typeface="Arial"/>
              </a:rPr>
              <a:t> line”</a:t>
            </a:r>
            <a:endParaRPr sz="1100">
              <a:latin typeface="Arial"/>
              <a:cs typeface="Arial"/>
            </a:endParaRPr>
          </a:p>
          <a:p>
            <a:pPr marL="12700" marR="56515">
              <a:lnSpc>
                <a:spcPct val="116599"/>
              </a:lnSpc>
              <a:spcBef>
                <a:spcPts val="590"/>
              </a:spcBef>
            </a:pPr>
            <a:r>
              <a:rPr sz="1450" spc="5" dirty="0">
                <a:latin typeface="Arial"/>
                <a:cs typeface="Arial"/>
              </a:rPr>
              <a:t>With this method, you can add extra information for the program  to</a:t>
            </a:r>
            <a:r>
              <a:rPr sz="1450" spc="-9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use</a:t>
            </a:r>
            <a:endParaRPr sz="1450">
              <a:latin typeface="Arial"/>
              <a:cs typeface="Arial"/>
            </a:endParaRPr>
          </a:p>
          <a:p>
            <a:pPr marL="347345">
              <a:lnSpc>
                <a:spcPct val="100000"/>
              </a:lnSpc>
              <a:spcBef>
                <a:spcPts val="900"/>
              </a:spcBef>
            </a:pPr>
            <a:r>
              <a:rPr sz="1100" spc="10" dirty="0">
                <a:latin typeface="Arial"/>
                <a:cs typeface="Arial"/>
              </a:rPr>
              <a:t>Called </a:t>
            </a:r>
            <a:r>
              <a:rPr sz="1100" b="1" spc="10" dirty="0">
                <a:latin typeface="Arial"/>
                <a:cs typeface="Arial"/>
              </a:rPr>
              <a:t>command </a:t>
            </a:r>
            <a:r>
              <a:rPr sz="1100" b="1" spc="5" dirty="0">
                <a:latin typeface="Arial"/>
                <a:cs typeface="Arial"/>
              </a:rPr>
              <a:t>line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spc="10" dirty="0">
                <a:latin typeface="Arial"/>
                <a:cs typeface="Arial"/>
              </a:rPr>
              <a:t>arguments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450" spc="5" dirty="0">
                <a:latin typeface="Arial"/>
                <a:cs typeface="Arial"/>
              </a:rPr>
              <a:t>Example: start a program with a </a:t>
            </a:r>
            <a:r>
              <a:rPr sz="1450" spc="10" dirty="0">
                <a:latin typeface="Arial"/>
                <a:cs typeface="Arial"/>
              </a:rPr>
              <a:t>command</a:t>
            </a:r>
            <a:r>
              <a:rPr sz="1450" spc="-5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line</a:t>
            </a:r>
            <a:endParaRPr sz="14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4632" y="2776964"/>
            <a:ext cx="5344795" cy="189154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455"/>
              </a:spcBef>
            </a:pPr>
            <a:r>
              <a:rPr sz="850" spc="15" dirty="0">
                <a:latin typeface="Courier" charset="0"/>
                <a:cs typeface="Courier" charset="0"/>
              </a:rPr>
              <a:t>java ProgramClass -v</a:t>
            </a:r>
            <a:r>
              <a:rPr sz="850" spc="-10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input.dat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4233" y="376195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4233" y="4077816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14400" y="3067326"/>
            <a:ext cx="5296535" cy="1415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57480">
              <a:lnSpc>
                <a:spcPct val="116599"/>
              </a:lnSpc>
            </a:pPr>
            <a:r>
              <a:rPr sz="1450" spc="5" dirty="0">
                <a:latin typeface="Arial"/>
                <a:cs typeface="Arial"/>
              </a:rPr>
              <a:t>The program receives the strings </a:t>
            </a:r>
            <a:r>
              <a:rPr sz="1450" spc="5" dirty="0">
                <a:latin typeface="Courier" charset="0"/>
                <a:cs typeface="Courier" charset="0"/>
              </a:rPr>
              <a:t>"-v"</a:t>
            </a:r>
            <a:r>
              <a:rPr sz="1450" spc="-465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and </a:t>
            </a:r>
            <a:r>
              <a:rPr sz="1450" spc="5" dirty="0">
                <a:latin typeface="Courier" charset="0"/>
                <a:cs typeface="Courier" charset="0"/>
              </a:rPr>
              <a:t>"input.dat"</a:t>
            </a:r>
            <a:r>
              <a:rPr sz="1450" spc="-465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as  </a:t>
            </a:r>
            <a:r>
              <a:rPr sz="1450" spc="10" dirty="0">
                <a:latin typeface="Arial"/>
                <a:cs typeface="Arial"/>
              </a:rPr>
              <a:t>command </a:t>
            </a:r>
            <a:r>
              <a:rPr sz="1450" spc="5" dirty="0">
                <a:latin typeface="Arial"/>
                <a:cs typeface="Arial"/>
              </a:rPr>
              <a:t>line</a:t>
            </a:r>
            <a:r>
              <a:rPr sz="1450" spc="-7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arguments</a:t>
            </a:r>
            <a:endParaRPr sz="1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450" spc="5" dirty="0">
                <a:latin typeface="Arial"/>
                <a:cs typeface="Arial"/>
              </a:rPr>
              <a:t>Useful for automating</a:t>
            </a:r>
            <a:r>
              <a:rPr sz="1450" spc="-5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tasks</a:t>
            </a:r>
            <a:endParaRPr sz="1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450" spc="5" dirty="0">
                <a:latin typeface="Arial"/>
                <a:cs typeface="Arial"/>
              </a:rPr>
              <a:t>Your program receives its </a:t>
            </a:r>
            <a:r>
              <a:rPr sz="1450" spc="10" dirty="0">
                <a:latin typeface="Arial"/>
                <a:cs typeface="Arial"/>
              </a:rPr>
              <a:t>command </a:t>
            </a:r>
            <a:r>
              <a:rPr sz="1450" spc="5" dirty="0">
                <a:latin typeface="Arial"/>
                <a:cs typeface="Arial"/>
              </a:rPr>
              <a:t>line arguments in the</a:t>
            </a:r>
            <a:r>
              <a:rPr sz="1450" spc="-25" dirty="0">
                <a:latin typeface="Arial"/>
                <a:cs typeface="Arial"/>
              </a:rPr>
              <a:t> </a:t>
            </a:r>
            <a:r>
              <a:rPr sz="1450" spc="5" dirty="0">
                <a:latin typeface="Courier" charset="0"/>
                <a:cs typeface="Courier" charset="0"/>
              </a:rPr>
              <a:t>args</a:t>
            </a:r>
            <a:endParaRPr sz="1450" dirty="0">
              <a:latin typeface="Courier" charset="0"/>
              <a:cs typeface="Courier" charset="0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450" spc="5" dirty="0">
                <a:latin typeface="Arial"/>
                <a:cs typeface="Arial"/>
              </a:rPr>
              <a:t>parameter of the </a:t>
            </a:r>
            <a:r>
              <a:rPr sz="1450" spc="5" dirty="0">
                <a:latin typeface="Courier" charset="0"/>
                <a:cs typeface="Courier" charset="0"/>
              </a:rPr>
              <a:t>main</a:t>
            </a:r>
            <a:r>
              <a:rPr sz="1450" spc="-505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method: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4632" y="4555764"/>
            <a:ext cx="5344795" cy="189154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455"/>
              </a:spcBef>
            </a:pPr>
            <a:r>
              <a:rPr sz="850" spc="15" dirty="0">
                <a:latin typeface="Courier" charset="0"/>
                <a:cs typeface="Courier" charset="0"/>
              </a:rPr>
              <a:t>public static void main(String[]</a:t>
            </a:r>
            <a:r>
              <a:rPr sz="850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args)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64233" y="4983840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14400" y="4882809"/>
            <a:ext cx="5562600" cy="223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In the example, </a:t>
            </a:r>
            <a:r>
              <a:rPr sz="1450" spc="5" dirty="0">
                <a:latin typeface="Courier" charset="0"/>
                <a:cs typeface="Courier" charset="0"/>
              </a:rPr>
              <a:t>args</a:t>
            </a:r>
            <a:r>
              <a:rPr sz="1450" spc="-495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is an array of length 2, </a:t>
            </a:r>
            <a:r>
              <a:rPr sz="1450" spc="5">
                <a:latin typeface="Arial"/>
                <a:cs typeface="Arial"/>
              </a:rPr>
              <a:t>containing </a:t>
            </a:r>
            <a:r>
              <a:rPr sz="1450" spc="5" smtClean="0">
                <a:latin typeface="Arial"/>
                <a:cs typeface="Arial"/>
              </a:rPr>
              <a:t>the</a:t>
            </a:r>
            <a:r>
              <a:rPr lang="en-US" sz="1450" spc="5" smtClean="0">
                <a:latin typeface="Arial"/>
                <a:cs typeface="Arial"/>
              </a:rPr>
              <a:t> strings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20" name="object 3"/>
          <p:cNvSpPr txBox="1"/>
          <p:nvPr/>
        </p:nvSpPr>
        <p:spPr>
          <a:xfrm>
            <a:off x="952897" y="5115575"/>
            <a:ext cx="5344795" cy="319959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455"/>
              </a:spcBef>
            </a:pPr>
            <a:r>
              <a:rPr sz="850" spc="15" dirty="0">
                <a:latin typeface="Courier" charset="0"/>
                <a:cs typeface="Courier" charset="0"/>
              </a:rPr>
              <a:t>args[0]:</a:t>
            </a:r>
            <a:r>
              <a:rPr sz="850" spc="-55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"-v"</a:t>
            </a:r>
            <a:endParaRPr sz="850" dirty="0">
              <a:latin typeface="Courier" charset="0"/>
              <a:cs typeface="Courier" charset="0"/>
            </a:endParaRPr>
          </a:p>
          <a:p>
            <a:pPr marL="52069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args[1]:</a:t>
            </a:r>
            <a:r>
              <a:rPr sz="850" spc="-35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"input.dat"</a:t>
            </a:r>
            <a:endParaRPr sz="8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595943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65" dirty="0"/>
              <a:t>Command </a:t>
            </a:r>
            <a:r>
              <a:rPr spc="65" dirty="0"/>
              <a:t>Line</a:t>
            </a:r>
            <a:r>
              <a:rPr spc="-145" dirty="0"/>
              <a:t> </a:t>
            </a:r>
            <a:r>
              <a:rPr spc="150" dirty="0"/>
              <a:t>Arguments</a:t>
            </a:r>
          </a:p>
        </p:txBody>
      </p:sp>
      <p:sp>
        <p:nvSpPr>
          <p:cNvPr id="4" name="object 4"/>
          <p:cNvSpPr/>
          <p:nvPr/>
        </p:nvSpPr>
        <p:spPr>
          <a:xfrm>
            <a:off x="760577" y="895181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0744" y="794149"/>
            <a:ext cx="4737735" cy="745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Example: a program that encrypts a</a:t>
            </a:r>
            <a:r>
              <a:rPr sz="1450" spc="-4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file</a:t>
            </a:r>
            <a:endParaRPr sz="1450">
              <a:latin typeface="Arial"/>
              <a:cs typeface="Arial"/>
            </a:endParaRPr>
          </a:p>
          <a:p>
            <a:pPr marL="347345" marR="5080">
              <a:lnSpc>
                <a:spcPct val="133900"/>
              </a:lnSpc>
              <a:spcBef>
                <a:spcPts val="450"/>
              </a:spcBef>
            </a:pPr>
            <a:r>
              <a:rPr sz="1100" spc="10" dirty="0">
                <a:latin typeface="Arial"/>
                <a:cs typeface="Arial"/>
              </a:rPr>
              <a:t>Use a Caesar Cipher </a:t>
            </a:r>
            <a:r>
              <a:rPr sz="1100" spc="5" dirty="0">
                <a:latin typeface="Arial"/>
                <a:cs typeface="Arial"/>
              </a:rPr>
              <a:t>that </a:t>
            </a:r>
            <a:r>
              <a:rPr sz="1100" spc="10" dirty="0">
                <a:latin typeface="Arial"/>
                <a:cs typeface="Arial"/>
              </a:rPr>
              <a:t>replaces A </a:t>
            </a:r>
            <a:r>
              <a:rPr sz="1100" spc="5" dirty="0">
                <a:latin typeface="Arial"/>
                <a:cs typeface="Arial"/>
              </a:rPr>
              <a:t>with </a:t>
            </a:r>
            <a:r>
              <a:rPr sz="1100" spc="10" dirty="0">
                <a:latin typeface="Arial"/>
                <a:cs typeface="Arial"/>
              </a:rPr>
              <a:t>a D, B </a:t>
            </a:r>
            <a:r>
              <a:rPr sz="1100" spc="5" dirty="0">
                <a:latin typeface="Arial"/>
                <a:cs typeface="Arial"/>
              </a:rPr>
              <a:t>with </a:t>
            </a:r>
            <a:r>
              <a:rPr sz="1100" spc="10" dirty="0">
                <a:latin typeface="Arial"/>
                <a:cs typeface="Arial"/>
              </a:rPr>
              <a:t>an E, and so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on  Sample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text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59377" y="1558626"/>
            <a:ext cx="3474720" cy="631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0577" y="241630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0577" y="349688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10744" y="2315273"/>
            <a:ext cx="4595495" cy="1577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The program will take </a:t>
            </a:r>
            <a:r>
              <a:rPr sz="1450" spc="10" dirty="0">
                <a:latin typeface="Arial"/>
                <a:cs typeface="Arial"/>
              </a:rPr>
              <a:t>command </a:t>
            </a:r>
            <a:r>
              <a:rPr sz="1450" spc="5" dirty="0">
                <a:latin typeface="Arial"/>
                <a:cs typeface="Arial"/>
              </a:rPr>
              <a:t>line</a:t>
            </a:r>
            <a:r>
              <a:rPr sz="1450" spc="-4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arguments</a:t>
            </a:r>
            <a:endParaRPr sz="1450" dirty="0">
              <a:latin typeface="Arial"/>
              <a:cs typeface="Arial"/>
            </a:endParaRPr>
          </a:p>
          <a:p>
            <a:pPr marL="347345" marR="353060">
              <a:lnSpc>
                <a:spcPct val="133900"/>
              </a:lnSpc>
              <a:spcBef>
                <a:spcPts val="450"/>
              </a:spcBef>
            </a:pPr>
            <a:r>
              <a:rPr sz="1100" spc="10" dirty="0">
                <a:latin typeface="Arial"/>
                <a:cs typeface="Arial"/>
              </a:rPr>
              <a:t>An </a:t>
            </a:r>
            <a:r>
              <a:rPr sz="1100" spc="5" dirty="0">
                <a:latin typeface="Arial"/>
                <a:cs typeface="Arial"/>
              </a:rPr>
              <a:t>optional -d flag to indicate decryption instead of encryption  </a:t>
            </a:r>
            <a:r>
              <a:rPr sz="1100" spc="10" dirty="0">
                <a:latin typeface="Arial"/>
                <a:cs typeface="Arial"/>
              </a:rPr>
              <a:t>The </a:t>
            </a:r>
            <a:r>
              <a:rPr sz="1100" spc="5" dirty="0">
                <a:latin typeface="Arial"/>
                <a:cs typeface="Arial"/>
              </a:rPr>
              <a:t>input file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name</a:t>
            </a:r>
            <a:endParaRPr sz="1100" dirty="0">
              <a:latin typeface="Arial"/>
              <a:cs typeface="Arial"/>
            </a:endParaRPr>
          </a:p>
          <a:p>
            <a:pPr marL="347345">
              <a:lnSpc>
                <a:spcPct val="100000"/>
              </a:lnSpc>
              <a:spcBef>
                <a:spcPts val="509"/>
              </a:spcBef>
            </a:pPr>
            <a:r>
              <a:rPr sz="1100" spc="10" dirty="0">
                <a:latin typeface="Arial"/>
                <a:cs typeface="Arial"/>
              </a:rPr>
              <a:t>The </a:t>
            </a:r>
            <a:r>
              <a:rPr sz="1100" spc="5" dirty="0">
                <a:latin typeface="Arial"/>
                <a:cs typeface="Arial"/>
              </a:rPr>
              <a:t>output file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name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1450" spc="5" dirty="0">
                <a:latin typeface="Arial"/>
                <a:cs typeface="Arial"/>
              </a:rPr>
              <a:t>To encrypt the file </a:t>
            </a:r>
            <a:r>
              <a:rPr sz="1450" spc="5" dirty="0">
                <a:latin typeface="Courier" charset="0"/>
                <a:cs typeface="Courier" charset="0"/>
              </a:rPr>
              <a:t>input.txt</a:t>
            </a:r>
            <a:r>
              <a:rPr sz="1450" spc="-490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and place the result into</a:t>
            </a:r>
            <a:endParaRPr sz="1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450" spc="5" dirty="0">
                <a:latin typeface="Courier" charset="0"/>
                <a:cs typeface="Courier" charset="0"/>
              </a:rPr>
              <a:t>encrypt.txt</a:t>
            </a:r>
            <a:endParaRPr sz="1450" dirty="0">
              <a:latin typeface="Courier" charset="0"/>
              <a:cs typeface="Courier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0976" y="3958208"/>
            <a:ext cx="5344795" cy="189154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455"/>
              </a:spcBef>
            </a:pPr>
            <a:r>
              <a:rPr sz="850" spc="15" dirty="0">
                <a:latin typeface="Courier" charset="0"/>
                <a:cs typeface="Courier" charset="0"/>
              </a:rPr>
              <a:t>java CaesarCipher input.txt encrypt.txt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0577" y="4394596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10744" y="4293565"/>
            <a:ext cx="4819650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To decrypt the file </a:t>
            </a:r>
            <a:r>
              <a:rPr sz="1450" spc="5" dirty="0">
                <a:latin typeface="Courier" charset="0"/>
                <a:cs typeface="Courier" charset="0"/>
              </a:rPr>
              <a:t>encrypt.txt</a:t>
            </a:r>
            <a:r>
              <a:rPr sz="1450" spc="-480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and place the result into</a:t>
            </a:r>
            <a:endParaRPr sz="1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450" spc="5" dirty="0">
                <a:latin typeface="Courier" charset="0"/>
                <a:cs typeface="Courier" charset="0"/>
              </a:rPr>
              <a:t>output.txt</a:t>
            </a:r>
            <a:endParaRPr sz="1450" dirty="0">
              <a:latin typeface="Courier" charset="0"/>
              <a:cs typeface="Courier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0976" y="4855920"/>
            <a:ext cx="5344795" cy="189154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455"/>
              </a:spcBef>
            </a:pPr>
            <a:r>
              <a:rPr sz="850" spc="15" dirty="0">
                <a:latin typeface="Courier" charset="0"/>
                <a:cs typeface="Courier" charset="0"/>
              </a:rPr>
              <a:t>java CaesarCipher -d encrypt.txt</a:t>
            </a:r>
            <a:r>
              <a:rPr sz="850" spc="25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output.txt</a:t>
            </a:r>
            <a:endParaRPr sz="8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595245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5" dirty="0"/>
              <a:t>section_3/</a:t>
            </a:r>
            <a:r>
              <a:rPr spc="85" dirty="0">
                <a:solidFill>
                  <a:srgbClr val="000080"/>
                </a:solidFill>
                <a:hlinkClick r:id="rId2"/>
              </a:rPr>
              <a:t>CaesarCipher.java</a:t>
            </a:r>
          </a:p>
        </p:txBody>
      </p:sp>
      <p:sp>
        <p:nvSpPr>
          <p:cNvPr id="4" name="object 2"/>
          <p:cNvSpPr txBox="1"/>
          <p:nvPr/>
        </p:nvSpPr>
        <p:spPr>
          <a:xfrm>
            <a:off x="890835" y="1314497"/>
            <a:ext cx="4564380" cy="246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5"/>
              </a:lnSpc>
            </a:pPr>
            <a:r>
              <a:rPr sz="850" dirty="0">
                <a:latin typeface="Courier New"/>
                <a:cs typeface="Courier New"/>
              </a:rPr>
              <a:t>/**</a:t>
            </a:r>
            <a:endParaRPr sz="850">
              <a:latin typeface="Courier New"/>
              <a:cs typeface="Courier New"/>
            </a:endParaRPr>
          </a:p>
          <a:p>
            <a:pPr marL="207010">
              <a:lnSpc>
                <a:spcPts val="1200"/>
              </a:lnSpc>
            </a:pPr>
            <a:r>
              <a:rPr sz="1050" spc="-5" dirty="0">
                <a:solidFill>
                  <a:srgbClr val="0073FF"/>
                </a:solidFill>
                <a:latin typeface="Times New Roman"/>
                <a:cs typeface="Times New Roman"/>
              </a:rPr>
              <a:t>This program encrypts a file using the Caesar</a:t>
            </a:r>
            <a:r>
              <a:rPr sz="1050" spc="65" dirty="0">
                <a:solidFill>
                  <a:srgbClr val="0073FF"/>
                </a:solidFill>
                <a:latin typeface="Times New Roman"/>
                <a:cs typeface="Times New Roman"/>
              </a:rPr>
              <a:t> </a:t>
            </a:r>
            <a:r>
              <a:rPr sz="1050" spc="-5" dirty="0">
                <a:solidFill>
                  <a:srgbClr val="0073FF"/>
                </a:solidFill>
                <a:latin typeface="Times New Roman"/>
                <a:cs typeface="Times New Roman"/>
              </a:rPr>
              <a:t>cipher.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ts val="994"/>
              </a:lnSpc>
            </a:pPr>
            <a:r>
              <a:rPr sz="850" dirty="0">
                <a:latin typeface="Courier New"/>
                <a:cs typeface="Courier New"/>
              </a:rPr>
              <a:t>*/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ts val="980"/>
              </a:lnSpc>
            </a:pP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public class</a:t>
            </a:r>
            <a:r>
              <a:rPr sz="850" spc="-10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CaesarCipher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ts val="980"/>
              </a:lnSpc>
            </a:pPr>
            <a:r>
              <a:rPr sz="850" dirty="0">
                <a:latin typeface="Courier New"/>
                <a:cs typeface="Courier New"/>
              </a:rPr>
              <a:t>{</a:t>
            </a:r>
            <a:endParaRPr sz="850">
              <a:latin typeface="Courier New"/>
              <a:cs typeface="Courier New"/>
            </a:endParaRPr>
          </a:p>
          <a:p>
            <a:pPr marL="207010">
              <a:lnSpc>
                <a:spcPts val="980"/>
              </a:lnSpc>
            </a:pP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public static void </a:t>
            </a:r>
            <a:r>
              <a:rPr sz="850" dirty="0">
                <a:latin typeface="Courier New"/>
                <a:cs typeface="Courier New"/>
              </a:rPr>
              <a:t>main(String[] args) </a:t>
            </a: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throws</a:t>
            </a:r>
            <a:r>
              <a:rPr sz="850" spc="-120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FileNotFoundException</a:t>
            </a:r>
            <a:endParaRPr sz="850">
              <a:latin typeface="Courier New"/>
              <a:cs typeface="Courier New"/>
            </a:endParaRPr>
          </a:p>
          <a:p>
            <a:pPr marL="207010">
              <a:lnSpc>
                <a:spcPts val="980"/>
              </a:lnSpc>
            </a:pPr>
            <a:r>
              <a:rPr sz="850" dirty="0">
                <a:latin typeface="Courier New"/>
                <a:cs typeface="Courier New"/>
              </a:rPr>
              <a:t>{</a:t>
            </a:r>
            <a:endParaRPr sz="850">
              <a:latin typeface="Courier New"/>
              <a:cs typeface="Courier New"/>
            </a:endParaRPr>
          </a:p>
          <a:p>
            <a:pPr marL="401320" marR="2468880">
              <a:lnSpc>
                <a:spcPts val="980"/>
              </a:lnSpc>
              <a:spcBef>
                <a:spcPts val="45"/>
              </a:spcBef>
            </a:pP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final int </a:t>
            </a:r>
            <a:r>
              <a:rPr sz="850" dirty="0">
                <a:latin typeface="Courier New"/>
                <a:cs typeface="Courier New"/>
              </a:rPr>
              <a:t>DEFAULT_KEY =</a:t>
            </a:r>
            <a:r>
              <a:rPr sz="850" spc="-105" dirty="0">
                <a:latin typeface="Courier New"/>
                <a:cs typeface="Courier New"/>
              </a:rPr>
              <a:t> </a:t>
            </a:r>
            <a:r>
              <a:rPr sz="850" spc="-5" dirty="0">
                <a:solidFill>
                  <a:srgbClr val="66FF18"/>
                </a:solidFill>
                <a:latin typeface="Courier New"/>
                <a:cs typeface="Courier New"/>
              </a:rPr>
              <a:t>3</a:t>
            </a:r>
            <a:r>
              <a:rPr sz="850" spc="-5" dirty="0">
                <a:latin typeface="Courier New"/>
                <a:cs typeface="Courier New"/>
              </a:rPr>
              <a:t>;  </a:t>
            </a: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int </a:t>
            </a:r>
            <a:r>
              <a:rPr sz="850" dirty="0">
                <a:latin typeface="Courier New"/>
                <a:cs typeface="Courier New"/>
              </a:rPr>
              <a:t>key = DEFAULT_KEY;  String inFile = </a:t>
            </a:r>
            <a:r>
              <a:rPr sz="850" spc="-5" dirty="0">
                <a:solidFill>
                  <a:srgbClr val="1F9060"/>
                </a:solidFill>
                <a:latin typeface="Courier New"/>
                <a:cs typeface="Courier New"/>
              </a:rPr>
              <a:t>""</a:t>
            </a:r>
            <a:r>
              <a:rPr sz="850" spc="-5" dirty="0">
                <a:latin typeface="Courier New"/>
                <a:cs typeface="Courier New"/>
              </a:rPr>
              <a:t>;  </a:t>
            </a:r>
            <a:r>
              <a:rPr sz="850" dirty="0">
                <a:latin typeface="Courier New"/>
                <a:cs typeface="Courier New"/>
              </a:rPr>
              <a:t>String outFile =</a:t>
            </a:r>
            <a:r>
              <a:rPr sz="850" spc="-95" dirty="0">
                <a:latin typeface="Courier New"/>
                <a:cs typeface="Courier New"/>
              </a:rPr>
              <a:t> </a:t>
            </a:r>
            <a:r>
              <a:rPr sz="850" spc="-5" dirty="0">
                <a:solidFill>
                  <a:srgbClr val="1F9060"/>
                </a:solidFill>
                <a:latin typeface="Courier New"/>
                <a:cs typeface="Courier New"/>
              </a:rPr>
              <a:t>""</a:t>
            </a:r>
            <a:r>
              <a:rPr sz="850" spc="-5" dirty="0">
                <a:latin typeface="Courier New"/>
                <a:cs typeface="Courier New"/>
              </a:rPr>
              <a:t>;</a:t>
            </a:r>
            <a:endParaRPr sz="850">
              <a:latin typeface="Courier New"/>
              <a:cs typeface="Courier New"/>
            </a:endParaRPr>
          </a:p>
          <a:p>
            <a:pPr marL="401320">
              <a:lnSpc>
                <a:spcPts val="1125"/>
              </a:lnSpc>
            </a:pP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int </a:t>
            </a:r>
            <a:r>
              <a:rPr sz="850" dirty="0">
                <a:latin typeface="Courier New"/>
                <a:cs typeface="Courier New"/>
              </a:rPr>
              <a:t>files = </a:t>
            </a:r>
            <a:r>
              <a:rPr sz="850" spc="-5" dirty="0">
                <a:solidFill>
                  <a:srgbClr val="66FF18"/>
                </a:solidFill>
                <a:latin typeface="Courier New"/>
                <a:cs typeface="Courier New"/>
              </a:rPr>
              <a:t>0</a:t>
            </a:r>
            <a:r>
              <a:rPr sz="850" spc="-5" dirty="0">
                <a:latin typeface="Courier New"/>
                <a:cs typeface="Courier New"/>
              </a:rPr>
              <a:t>; </a:t>
            </a:r>
            <a:r>
              <a:rPr sz="850" dirty="0">
                <a:latin typeface="Courier New"/>
                <a:cs typeface="Courier New"/>
              </a:rPr>
              <a:t>//</a:t>
            </a:r>
            <a:r>
              <a:rPr sz="850" spc="-200" dirty="0">
                <a:latin typeface="Courier New"/>
                <a:cs typeface="Courier New"/>
              </a:rPr>
              <a:t> </a:t>
            </a:r>
            <a:r>
              <a:rPr sz="1050" spc="-5" dirty="0">
                <a:solidFill>
                  <a:srgbClr val="0073FF"/>
                </a:solidFill>
                <a:latin typeface="Times New Roman"/>
                <a:cs typeface="Times New Roman"/>
              </a:rPr>
              <a:t>Number of command line arguments that are files</a:t>
            </a: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800">
              <a:latin typeface="Times New Roman"/>
              <a:cs typeface="Times New Roman"/>
            </a:endParaRPr>
          </a:p>
          <a:p>
            <a:pPr marL="401320">
              <a:lnSpc>
                <a:spcPts val="1000"/>
              </a:lnSpc>
            </a:pP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for </a:t>
            </a:r>
            <a:r>
              <a:rPr sz="850" spc="-5" dirty="0">
                <a:latin typeface="Courier New"/>
                <a:cs typeface="Courier New"/>
              </a:rPr>
              <a:t>(</a:t>
            </a:r>
            <a:r>
              <a:rPr sz="850" spc="-5" dirty="0">
                <a:solidFill>
                  <a:srgbClr val="CC0066"/>
                </a:solidFill>
                <a:latin typeface="Courier New"/>
                <a:cs typeface="Courier New"/>
              </a:rPr>
              <a:t>int </a:t>
            </a:r>
            <a:r>
              <a:rPr sz="850" dirty="0">
                <a:latin typeface="Courier New"/>
                <a:cs typeface="Courier New"/>
              </a:rPr>
              <a:t>i = </a:t>
            </a:r>
            <a:r>
              <a:rPr sz="850" spc="-5" dirty="0">
                <a:solidFill>
                  <a:srgbClr val="66FF18"/>
                </a:solidFill>
                <a:latin typeface="Courier New"/>
                <a:cs typeface="Courier New"/>
              </a:rPr>
              <a:t>0</a:t>
            </a:r>
            <a:r>
              <a:rPr sz="850" spc="-5" dirty="0">
                <a:latin typeface="Courier New"/>
                <a:cs typeface="Courier New"/>
              </a:rPr>
              <a:t>; </a:t>
            </a:r>
            <a:r>
              <a:rPr sz="850" dirty="0">
                <a:latin typeface="Courier New"/>
                <a:cs typeface="Courier New"/>
              </a:rPr>
              <a:t>i &lt; args.length;</a:t>
            </a:r>
            <a:r>
              <a:rPr sz="850" spc="-80" dirty="0"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i++)</a:t>
            </a:r>
            <a:endParaRPr sz="850">
              <a:latin typeface="Courier New"/>
              <a:cs typeface="Courier New"/>
            </a:endParaRPr>
          </a:p>
          <a:p>
            <a:pPr marL="401320">
              <a:lnSpc>
                <a:spcPts val="980"/>
              </a:lnSpc>
            </a:pPr>
            <a:r>
              <a:rPr sz="850" dirty="0">
                <a:latin typeface="Courier New"/>
                <a:cs typeface="Courier New"/>
              </a:rPr>
              <a:t>{</a:t>
            </a:r>
            <a:endParaRPr sz="850">
              <a:latin typeface="Courier New"/>
              <a:cs typeface="Courier New"/>
            </a:endParaRPr>
          </a:p>
          <a:p>
            <a:pPr marL="595630">
              <a:lnSpc>
                <a:spcPts val="980"/>
              </a:lnSpc>
            </a:pPr>
            <a:r>
              <a:rPr sz="850" dirty="0">
                <a:latin typeface="Courier New"/>
                <a:cs typeface="Courier New"/>
              </a:rPr>
              <a:t>String arg =</a:t>
            </a:r>
            <a:r>
              <a:rPr sz="850" spc="-100" dirty="0"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args[i];</a:t>
            </a:r>
            <a:endParaRPr sz="850">
              <a:latin typeface="Courier New"/>
              <a:cs typeface="Courier New"/>
            </a:endParaRPr>
          </a:p>
          <a:p>
            <a:pPr marL="595630">
              <a:lnSpc>
                <a:spcPts val="980"/>
              </a:lnSpc>
            </a:pP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if </a:t>
            </a:r>
            <a:r>
              <a:rPr sz="850" spc="-5" dirty="0">
                <a:latin typeface="Courier New"/>
                <a:cs typeface="Courier New"/>
              </a:rPr>
              <a:t>(arg.charAt(</a:t>
            </a:r>
            <a:r>
              <a:rPr sz="850" spc="-5" dirty="0">
                <a:solidFill>
                  <a:srgbClr val="66FF18"/>
                </a:solidFill>
                <a:latin typeface="Courier New"/>
                <a:cs typeface="Courier New"/>
              </a:rPr>
              <a:t>0</a:t>
            </a:r>
            <a:r>
              <a:rPr sz="850" spc="-5" dirty="0">
                <a:latin typeface="Courier New"/>
                <a:cs typeface="Courier New"/>
              </a:rPr>
              <a:t>) </a:t>
            </a:r>
            <a:r>
              <a:rPr sz="850" dirty="0">
                <a:latin typeface="Courier New"/>
                <a:cs typeface="Courier New"/>
              </a:rPr>
              <a:t>==</a:t>
            </a:r>
            <a:r>
              <a:rPr sz="850" spc="-20" dirty="0">
                <a:latin typeface="Courier New"/>
                <a:cs typeface="Courier New"/>
              </a:rPr>
              <a:t> </a:t>
            </a:r>
            <a:r>
              <a:rPr sz="850" spc="-5" dirty="0">
                <a:solidFill>
                  <a:srgbClr val="66FF18"/>
                </a:solidFill>
                <a:latin typeface="Courier New"/>
                <a:cs typeface="Courier New"/>
              </a:rPr>
              <a:t>'-'</a:t>
            </a:r>
            <a:r>
              <a:rPr sz="850" spc="-5" dirty="0">
                <a:latin typeface="Courier New"/>
                <a:cs typeface="Courier New"/>
              </a:rPr>
              <a:t>)</a:t>
            </a:r>
            <a:endParaRPr sz="850">
              <a:latin typeface="Courier New"/>
              <a:cs typeface="Courier New"/>
            </a:endParaRPr>
          </a:p>
          <a:p>
            <a:pPr marL="596265">
              <a:lnSpc>
                <a:spcPts val="944"/>
              </a:lnSpc>
            </a:pPr>
            <a:r>
              <a:rPr sz="850" dirty="0">
                <a:latin typeface="Courier New"/>
                <a:cs typeface="Courier New"/>
              </a:rPr>
              <a:t>{</a:t>
            </a:r>
            <a:endParaRPr sz="850">
              <a:latin typeface="Courier New"/>
              <a:cs typeface="Courier New"/>
            </a:endParaRPr>
          </a:p>
          <a:p>
            <a:pPr marR="1352550" algn="ctr">
              <a:lnSpc>
                <a:spcPts val="1205"/>
              </a:lnSpc>
            </a:pPr>
            <a:r>
              <a:rPr sz="850" dirty="0">
                <a:latin typeface="Courier New"/>
                <a:cs typeface="Courier New"/>
              </a:rPr>
              <a:t>//</a:t>
            </a:r>
            <a:r>
              <a:rPr sz="850" spc="-270" dirty="0">
                <a:latin typeface="Courier New"/>
                <a:cs typeface="Courier New"/>
              </a:rPr>
              <a:t> </a:t>
            </a:r>
            <a:r>
              <a:rPr sz="1050" spc="-5" dirty="0">
                <a:solidFill>
                  <a:srgbClr val="0073FF"/>
                </a:solidFill>
                <a:latin typeface="Times New Roman"/>
                <a:cs typeface="Times New Roman"/>
              </a:rPr>
              <a:t>It is a command line option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1668927" y="3882951"/>
            <a:ext cx="223012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00"/>
              </a:lnSpc>
            </a:pP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char </a:t>
            </a:r>
            <a:r>
              <a:rPr sz="850" dirty="0">
                <a:latin typeface="Courier New"/>
                <a:cs typeface="Courier New"/>
              </a:rPr>
              <a:t>option =</a:t>
            </a:r>
            <a:r>
              <a:rPr sz="850" spc="-40" dirty="0">
                <a:latin typeface="Courier New"/>
                <a:cs typeface="Courier New"/>
              </a:rPr>
              <a:t> </a:t>
            </a:r>
            <a:r>
              <a:rPr sz="850" spc="-5" dirty="0">
                <a:latin typeface="Courier New"/>
                <a:cs typeface="Courier New"/>
              </a:rPr>
              <a:t>arg.charAt(</a:t>
            </a:r>
            <a:r>
              <a:rPr sz="850" spc="-5" dirty="0">
                <a:solidFill>
                  <a:srgbClr val="66FF18"/>
                </a:solidFill>
                <a:latin typeface="Courier New"/>
                <a:cs typeface="Courier New"/>
              </a:rPr>
              <a:t>1</a:t>
            </a:r>
            <a:r>
              <a:rPr sz="850" spc="-5" dirty="0">
                <a:latin typeface="Courier New"/>
                <a:cs typeface="Courier New"/>
              </a:rPr>
              <a:t>);</a:t>
            </a:r>
            <a:endParaRPr sz="850">
              <a:latin typeface="Courier New"/>
              <a:cs typeface="Courier New"/>
            </a:endParaRPr>
          </a:p>
          <a:p>
            <a:pPr marL="12700" marR="5080">
              <a:lnSpc>
                <a:spcPts val="980"/>
              </a:lnSpc>
              <a:spcBef>
                <a:spcPts val="45"/>
              </a:spcBef>
            </a:pP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if </a:t>
            </a:r>
            <a:r>
              <a:rPr sz="850" dirty="0">
                <a:latin typeface="Courier New"/>
                <a:cs typeface="Courier New"/>
              </a:rPr>
              <a:t>(option == </a:t>
            </a:r>
            <a:r>
              <a:rPr sz="850" spc="-5" dirty="0">
                <a:solidFill>
                  <a:srgbClr val="66FF18"/>
                </a:solidFill>
                <a:latin typeface="Courier New"/>
                <a:cs typeface="Courier New"/>
              </a:rPr>
              <a:t>'d'</a:t>
            </a:r>
            <a:r>
              <a:rPr sz="850" spc="-5" dirty="0">
                <a:latin typeface="Courier New"/>
                <a:cs typeface="Courier New"/>
              </a:rPr>
              <a:t>) </a:t>
            </a:r>
            <a:r>
              <a:rPr sz="850" dirty="0">
                <a:latin typeface="Courier New"/>
                <a:cs typeface="Courier New"/>
              </a:rPr>
              <a:t>{ key = -key;</a:t>
            </a:r>
            <a:r>
              <a:rPr sz="850" spc="-85" dirty="0"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}  </a:t>
            </a: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else </a:t>
            </a:r>
            <a:r>
              <a:rPr sz="850" dirty="0">
                <a:latin typeface="Courier New"/>
                <a:cs typeface="Courier New"/>
              </a:rPr>
              <a:t>{ usage(); </a:t>
            </a:r>
            <a:r>
              <a:rPr sz="850" spc="-5" dirty="0">
                <a:solidFill>
                  <a:srgbClr val="CC0066"/>
                </a:solidFill>
                <a:latin typeface="Courier New"/>
                <a:cs typeface="Courier New"/>
              </a:rPr>
              <a:t>return</a:t>
            </a:r>
            <a:r>
              <a:rPr sz="850" spc="-5" dirty="0">
                <a:latin typeface="Courier New"/>
                <a:cs typeface="Courier New"/>
              </a:rPr>
              <a:t>;</a:t>
            </a:r>
            <a:r>
              <a:rPr sz="850" spc="-70" dirty="0"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}</a:t>
            </a:r>
            <a:endParaRPr sz="850">
              <a:latin typeface="Courier New"/>
              <a:cs typeface="Courier New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1474373" y="4256998"/>
            <a:ext cx="1210310" cy="54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00"/>
              </a:lnSpc>
            </a:pPr>
            <a:r>
              <a:rPr sz="850" dirty="0">
                <a:latin typeface="Courier New"/>
                <a:cs typeface="Courier New"/>
              </a:rPr>
              <a:t>}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ts val="980"/>
              </a:lnSpc>
            </a:pP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else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ts val="944"/>
              </a:lnSpc>
            </a:pPr>
            <a:r>
              <a:rPr sz="850" dirty="0">
                <a:latin typeface="Courier New"/>
                <a:cs typeface="Courier New"/>
              </a:rPr>
              <a:t>{</a:t>
            </a:r>
            <a:endParaRPr sz="850">
              <a:latin typeface="Courier New"/>
              <a:cs typeface="Courier New"/>
            </a:endParaRPr>
          </a:p>
          <a:p>
            <a:pPr marL="207010">
              <a:lnSpc>
                <a:spcPts val="1205"/>
              </a:lnSpc>
            </a:pPr>
            <a:r>
              <a:rPr sz="850" dirty="0">
                <a:latin typeface="Courier New"/>
                <a:cs typeface="Courier New"/>
              </a:rPr>
              <a:t>//</a:t>
            </a:r>
            <a:r>
              <a:rPr sz="850" spc="-300" dirty="0">
                <a:latin typeface="Courier New"/>
                <a:cs typeface="Courier New"/>
              </a:rPr>
              <a:t> </a:t>
            </a:r>
            <a:r>
              <a:rPr sz="1050" spc="-5" dirty="0">
                <a:solidFill>
                  <a:srgbClr val="0073FF"/>
                </a:solidFill>
                <a:latin typeface="Times New Roman"/>
                <a:cs typeface="Times New Roman"/>
              </a:rPr>
              <a:t>It is a file name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631507" y="691085"/>
            <a:ext cx="2684145" cy="4486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780" indent="-194310">
              <a:lnSpc>
                <a:spcPts val="1000"/>
              </a:lnSpc>
              <a:buClr>
                <a:srgbClr val="0073FF"/>
              </a:buClr>
              <a:buFont typeface="Courier New"/>
              <a:buAutoNum type="arabicPlain"/>
              <a:tabLst>
                <a:tab pos="272415" algn="l"/>
              </a:tabLst>
            </a:pP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import</a:t>
            </a:r>
            <a:r>
              <a:rPr sz="850" spc="-10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java.io.File;</a:t>
            </a:r>
            <a:endParaRPr sz="850">
              <a:latin typeface="Courier New"/>
              <a:cs typeface="Courier New"/>
            </a:endParaRPr>
          </a:p>
          <a:p>
            <a:pPr marL="271780" indent="-194310">
              <a:lnSpc>
                <a:spcPts val="980"/>
              </a:lnSpc>
              <a:buClr>
                <a:srgbClr val="0073FF"/>
              </a:buClr>
              <a:buFont typeface="Courier New"/>
              <a:buAutoNum type="arabicPlain"/>
              <a:tabLst>
                <a:tab pos="272415" algn="l"/>
              </a:tabLst>
            </a:pP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import</a:t>
            </a:r>
            <a:r>
              <a:rPr sz="850" spc="-10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java.io.FileNotFoundException;</a:t>
            </a:r>
            <a:endParaRPr sz="850">
              <a:latin typeface="Courier New"/>
              <a:cs typeface="Courier New"/>
            </a:endParaRPr>
          </a:p>
          <a:p>
            <a:pPr marL="271780" indent="-194310">
              <a:lnSpc>
                <a:spcPts val="980"/>
              </a:lnSpc>
              <a:buClr>
                <a:srgbClr val="0073FF"/>
              </a:buClr>
              <a:buFont typeface="Courier New"/>
              <a:buAutoNum type="arabicPlain"/>
              <a:tabLst>
                <a:tab pos="272415" algn="l"/>
              </a:tabLst>
            </a:pP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import</a:t>
            </a:r>
            <a:r>
              <a:rPr sz="850" spc="-10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java.io.PrintWriter;</a:t>
            </a:r>
            <a:endParaRPr sz="850">
              <a:latin typeface="Courier New"/>
              <a:cs typeface="Courier New"/>
            </a:endParaRPr>
          </a:p>
          <a:p>
            <a:pPr marL="271780" indent="-194310">
              <a:lnSpc>
                <a:spcPts val="980"/>
              </a:lnSpc>
              <a:buClr>
                <a:srgbClr val="0073FF"/>
              </a:buClr>
              <a:buFont typeface="Courier New"/>
              <a:buAutoNum type="arabicPlain"/>
              <a:tabLst>
                <a:tab pos="272415" algn="l"/>
              </a:tabLst>
            </a:pP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import</a:t>
            </a:r>
            <a:r>
              <a:rPr sz="850" spc="-10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java.util.Scanner;</a:t>
            </a:r>
            <a:endParaRPr sz="850">
              <a:latin typeface="Courier New"/>
              <a:cs typeface="Courier New"/>
            </a:endParaRPr>
          </a:p>
          <a:p>
            <a:pPr marR="2456180" algn="ctr">
              <a:lnSpc>
                <a:spcPts val="980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5</a:t>
            </a:r>
            <a:endParaRPr sz="850">
              <a:latin typeface="Courier New"/>
              <a:cs typeface="Courier New"/>
            </a:endParaRPr>
          </a:p>
          <a:p>
            <a:pPr marR="2456180" algn="ctr">
              <a:lnSpc>
                <a:spcPts val="1000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6</a:t>
            </a:r>
            <a:endParaRPr sz="850">
              <a:latin typeface="Courier New"/>
              <a:cs typeface="Courier New"/>
            </a:endParaRPr>
          </a:p>
          <a:p>
            <a:pPr marR="2456180" algn="ctr">
              <a:lnSpc>
                <a:spcPct val="100000"/>
              </a:lnSpc>
              <a:spcBef>
                <a:spcPts val="90"/>
              </a:spcBef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7</a:t>
            </a:r>
            <a:endParaRPr sz="850">
              <a:latin typeface="Courier New"/>
              <a:cs typeface="Courier New"/>
            </a:endParaRPr>
          </a:p>
          <a:p>
            <a:pPr marR="2456180" algn="ctr">
              <a:lnSpc>
                <a:spcPts val="1000"/>
              </a:lnSpc>
              <a:spcBef>
                <a:spcPts val="25"/>
              </a:spcBef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8</a:t>
            </a:r>
            <a:endParaRPr sz="850">
              <a:latin typeface="Courier New"/>
              <a:cs typeface="Courier New"/>
            </a:endParaRPr>
          </a:p>
          <a:p>
            <a:pPr marR="2456180" algn="ctr">
              <a:lnSpc>
                <a:spcPts val="980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9</a:t>
            </a:r>
            <a:endParaRPr sz="850">
              <a:latin typeface="Courier New"/>
              <a:cs typeface="Courier New"/>
            </a:endParaRPr>
          </a:p>
          <a:p>
            <a:pPr marR="2520950" algn="ctr">
              <a:lnSpc>
                <a:spcPts val="980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10</a:t>
            </a:r>
            <a:endParaRPr sz="850">
              <a:latin typeface="Courier New"/>
              <a:cs typeface="Courier New"/>
            </a:endParaRPr>
          </a:p>
          <a:p>
            <a:pPr marR="2520950" algn="ctr">
              <a:lnSpc>
                <a:spcPts val="980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11</a:t>
            </a:r>
            <a:endParaRPr sz="850">
              <a:latin typeface="Courier New"/>
              <a:cs typeface="Courier New"/>
            </a:endParaRPr>
          </a:p>
          <a:p>
            <a:pPr marR="2520950" algn="ctr">
              <a:lnSpc>
                <a:spcPts val="980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12</a:t>
            </a:r>
            <a:endParaRPr sz="850">
              <a:latin typeface="Courier New"/>
              <a:cs typeface="Courier New"/>
            </a:endParaRPr>
          </a:p>
          <a:p>
            <a:pPr marR="2520950" algn="ctr">
              <a:lnSpc>
                <a:spcPts val="980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13</a:t>
            </a:r>
            <a:endParaRPr sz="850">
              <a:latin typeface="Courier New"/>
              <a:cs typeface="Courier New"/>
            </a:endParaRPr>
          </a:p>
          <a:p>
            <a:pPr marR="2520950" algn="ctr">
              <a:lnSpc>
                <a:spcPts val="980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14</a:t>
            </a:r>
            <a:endParaRPr sz="850">
              <a:latin typeface="Courier New"/>
              <a:cs typeface="Courier New"/>
            </a:endParaRPr>
          </a:p>
          <a:p>
            <a:pPr marR="2520950" algn="ctr">
              <a:lnSpc>
                <a:spcPts val="980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15</a:t>
            </a:r>
            <a:endParaRPr sz="850">
              <a:latin typeface="Courier New"/>
              <a:cs typeface="Courier New"/>
            </a:endParaRPr>
          </a:p>
          <a:p>
            <a:pPr marR="2520950" algn="ctr">
              <a:lnSpc>
                <a:spcPts val="1000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16</a:t>
            </a:r>
            <a:endParaRPr sz="850">
              <a:latin typeface="Courier New"/>
              <a:cs typeface="Courier New"/>
            </a:endParaRPr>
          </a:p>
          <a:p>
            <a:pPr marR="2520950" algn="ctr">
              <a:lnSpc>
                <a:spcPct val="100000"/>
              </a:lnSpc>
              <a:spcBef>
                <a:spcPts val="90"/>
              </a:spcBef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17</a:t>
            </a:r>
            <a:endParaRPr sz="850">
              <a:latin typeface="Courier New"/>
              <a:cs typeface="Courier New"/>
            </a:endParaRPr>
          </a:p>
          <a:p>
            <a:pPr marR="2520950" algn="ctr">
              <a:lnSpc>
                <a:spcPts val="1000"/>
              </a:lnSpc>
              <a:spcBef>
                <a:spcPts val="25"/>
              </a:spcBef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18</a:t>
            </a:r>
            <a:endParaRPr sz="850">
              <a:latin typeface="Courier New"/>
              <a:cs typeface="Courier New"/>
            </a:endParaRPr>
          </a:p>
          <a:p>
            <a:pPr marR="2520950" algn="ctr">
              <a:lnSpc>
                <a:spcPts val="980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19</a:t>
            </a:r>
            <a:endParaRPr sz="850">
              <a:latin typeface="Courier New"/>
              <a:cs typeface="Courier New"/>
            </a:endParaRPr>
          </a:p>
          <a:p>
            <a:pPr marR="2520950" algn="ctr">
              <a:lnSpc>
                <a:spcPts val="980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20</a:t>
            </a:r>
            <a:endParaRPr sz="850">
              <a:latin typeface="Courier New"/>
              <a:cs typeface="Courier New"/>
            </a:endParaRPr>
          </a:p>
          <a:p>
            <a:pPr marR="2520950" algn="ctr">
              <a:lnSpc>
                <a:spcPts val="980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21</a:t>
            </a:r>
            <a:endParaRPr sz="850">
              <a:latin typeface="Courier New"/>
              <a:cs typeface="Courier New"/>
            </a:endParaRPr>
          </a:p>
          <a:p>
            <a:pPr marR="2520950" algn="ctr">
              <a:lnSpc>
                <a:spcPts val="980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22</a:t>
            </a:r>
            <a:endParaRPr sz="850">
              <a:latin typeface="Courier New"/>
              <a:cs typeface="Courier New"/>
            </a:endParaRPr>
          </a:p>
          <a:p>
            <a:pPr marR="2520950" algn="ctr">
              <a:lnSpc>
                <a:spcPts val="1000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23</a:t>
            </a:r>
            <a:endParaRPr sz="850">
              <a:latin typeface="Courier New"/>
              <a:cs typeface="Courier New"/>
            </a:endParaRPr>
          </a:p>
          <a:p>
            <a:pPr marR="2520950" algn="ctr">
              <a:lnSpc>
                <a:spcPct val="100000"/>
              </a:lnSpc>
              <a:spcBef>
                <a:spcPts val="90"/>
              </a:spcBef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24</a:t>
            </a:r>
            <a:endParaRPr sz="850">
              <a:latin typeface="Courier New"/>
              <a:cs typeface="Courier New"/>
            </a:endParaRPr>
          </a:p>
          <a:p>
            <a:pPr marR="2520950" algn="ctr">
              <a:lnSpc>
                <a:spcPts val="1000"/>
              </a:lnSpc>
              <a:spcBef>
                <a:spcPts val="25"/>
              </a:spcBef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25</a:t>
            </a:r>
            <a:endParaRPr sz="850">
              <a:latin typeface="Courier New"/>
              <a:cs typeface="Courier New"/>
            </a:endParaRPr>
          </a:p>
          <a:p>
            <a:pPr marR="2520950" algn="ctr">
              <a:lnSpc>
                <a:spcPts val="980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26</a:t>
            </a:r>
            <a:endParaRPr sz="850">
              <a:latin typeface="Courier New"/>
              <a:cs typeface="Courier New"/>
            </a:endParaRPr>
          </a:p>
          <a:p>
            <a:pPr marR="2520950" algn="ctr">
              <a:lnSpc>
                <a:spcPts val="980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27</a:t>
            </a:r>
            <a:endParaRPr sz="850">
              <a:latin typeface="Courier New"/>
              <a:cs typeface="Courier New"/>
            </a:endParaRPr>
          </a:p>
          <a:p>
            <a:pPr marR="2520950" algn="ctr">
              <a:lnSpc>
                <a:spcPts val="980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28</a:t>
            </a:r>
            <a:endParaRPr sz="850">
              <a:latin typeface="Courier New"/>
              <a:cs typeface="Courier New"/>
            </a:endParaRPr>
          </a:p>
          <a:p>
            <a:pPr marR="2520950" algn="ctr">
              <a:lnSpc>
                <a:spcPts val="980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29</a:t>
            </a:r>
            <a:endParaRPr sz="850">
              <a:latin typeface="Courier New"/>
              <a:cs typeface="Courier New"/>
            </a:endParaRPr>
          </a:p>
          <a:p>
            <a:pPr marR="2520950" algn="ctr">
              <a:lnSpc>
                <a:spcPts val="980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30</a:t>
            </a:r>
            <a:endParaRPr sz="850">
              <a:latin typeface="Courier New"/>
              <a:cs typeface="Courier New"/>
            </a:endParaRPr>
          </a:p>
          <a:p>
            <a:pPr marR="2520950" algn="ctr">
              <a:lnSpc>
                <a:spcPts val="1000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31</a:t>
            </a:r>
            <a:endParaRPr sz="850">
              <a:latin typeface="Courier New"/>
              <a:cs typeface="Courier New"/>
            </a:endParaRPr>
          </a:p>
          <a:p>
            <a:pPr marR="2520950" algn="ctr">
              <a:lnSpc>
                <a:spcPct val="100000"/>
              </a:lnSpc>
              <a:spcBef>
                <a:spcPts val="90"/>
              </a:spcBef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32</a:t>
            </a:r>
            <a:endParaRPr sz="850">
              <a:latin typeface="Courier New"/>
              <a:cs typeface="Courier New"/>
            </a:endParaRPr>
          </a:p>
          <a:p>
            <a:pPr marR="2520950" algn="ctr">
              <a:lnSpc>
                <a:spcPts val="1000"/>
              </a:lnSpc>
              <a:spcBef>
                <a:spcPts val="25"/>
              </a:spcBef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33</a:t>
            </a:r>
            <a:endParaRPr sz="850">
              <a:latin typeface="Courier New"/>
              <a:cs typeface="Courier New"/>
            </a:endParaRPr>
          </a:p>
          <a:p>
            <a:pPr marR="2520950" algn="ctr">
              <a:lnSpc>
                <a:spcPts val="980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34</a:t>
            </a:r>
            <a:endParaRPr sz="850">
              <a:latin typeface="Courier New"/>
              <a:cs typeface="Courier New"/>
            </a:endParaRPr>
          </a:p>
          <a:p>
            <a:pPr marR="2520950" algn="ctr">
              <a:lnSpc>
                <a:spcPts val="1000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35</a:t>
            </a:r>
            <a:endParaRPr sz="850">
              <a:latin typeface="Courier New"/>
              <a:cs typeface="Courier New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1668927" y="4905346"/>
            <a:ext cx="2165350" cy="272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00"/>
              </a:lnSpc>
            </a:pPr>
            <a:r>
              <a:rPr sz="850" dirty="0">
                <a:latin typeface="Courier New"/>
                <a:cs typeface="Courier New"/>
              </a:rPr>
              <a:t>files++;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ts val="1000"/>
              </a:lnSpc>
            </a:pP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if </a:t>
            </a:r>
            <a:r>
              <a:rPr sz="850" dirty="0">
                <a:latin typeface="Courier New"/>
                <a:cs typeface="Courier New"/>
              </a:rPr>
              <a:t>(files == </a:t>
            </a:r>
            <a:r>
              <a:rPr sz="850" spc="-5" dirty="0">
                <a:solidFill>
                  <a:srgbClr val="66FF18"/>
                </a:solidFill>
                <a:latin typeface="Courier New"/>
                <a:cs typeface="Courier New"/>
              </a:rPr>
              <a:t>1</a:t>
            </a:r>
            <a:r>
              <a:rPr sz="850" spc="-5" dirty="0">
                <a:latin typeface="Courier New"/>
                <a:cs typeface="Courier New"/>
              </a:rPr>
              <a:t>) </a:t>
            </a:r>
            <a:r>
              <a:rPr sz="850" dirty="0">
                <a:latin typeface="Courier New"/>
                <a:cs typeface="Courier New"/>
              </a:rPr>
              <a:t>{ inFile = arg;</a:t>
            </a:r>
            <a:r>
              <a:rPr sz="850" spc="-95" dirty="0"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}</a:t>
            </a:r>
            <a:endParaRPr sz="850">
              <a:latin typeface="Courier New"/>
              <a:cs typeface="Courier New"/>
            </a:endParaRPr>
          </a:p>
        </p:txBody>
      </p:sp>
      <p:sp>
        <p:nvSpPr>
          <p:cNvPr id="9" name="object 7"/>
          <p:cNvSpPr/>
          <p:nvPr/>
        </p:nvSpPr>
        <p:spPr>
          <a:xfrm>
            <a:off x="6406587" y="632793"/>
            <a:ext cx="132998" cy="457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/>
          <p:nvPr/>
        </p:nvSpPr>
        <p:spPr>
          <a:xfrm>
            <a:off x="6398269" y="632793"/>
            <a:ext cx="141316" cy="19618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594546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10" dirty="0"/>
              <a:t>Check</a:t>
            </a:r>
            <a:r>
              <a:rPr spc="-60" dirty="0"/>
              <a:t> </a:t>
            </a:r>
            <a:r>
              <a:rPr spc="35" dirty="0"/>
              <a:t>11.11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1507" y="774712"/>
            <a:ext cx="5880100" cy="740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500"/>
              </a:lnSpc>
            </a:pPr>
            <a:r>
              <a:rPr sz="1200" spc="5" dirty="0">
                <a:latin typeface="Arial"/>
                <a:cs typeface="Arial"/>
              </a:rPr>
              <a:t>If the </a:t>
            </a:r>
            <a:r>
              <a:rPr sz="1200" spc="10" dirty="0">
                <a:latin typeface="Arial"/>
                <a:cs typeface="Arial"/>
              </a:rPr>
              <a:t>program </a:t>
            </a:r>
            <a:r>
              <a:rPr sz="1200" spc="5" dirty="0">
                <a:latin typeface="Arial"/>
                <a:cs typeface="Arial"/>
              </a:rPr>
              <a:t>is </a:t>
            </a:r>
            <a:r>
              <a:rPr sz="1200" spc="10" dirty="0">
                <a:latin typeface="Arial"/>
                <a:cs typeface="Arial"/>
              </a:rPr>
              <a:t>invoked </a:t>
            </a:r>
            <a:r>
              <a:rPr sz="1200" spc="5" dirty="0">
                <a:latin typeface="Arial"/>
                <a:cs typeface="Arial"/>
              </a:rPr>
              <a:t>with </a:t>
            </a:r>
            <a:r>
              <a:rPr sz="1200" spc="10" dirty="0">
                <a:latin typeface="Courier" charset="0"/>
                <a:cs typeface="Courier" charset="0"/>
              </a:rPr>
              <a:t>java CaesarCipher -d file1.txt</a:t>
            </a:r>
            <a:r>
              <a:rPr sz="1200" spc="10" dirty="0">
                <a:latin typeface="Arial"/>
                <a:cs typeface="Arial"/>
              </a:rPr>
              <a:t>, what are </a:t>
            </a:r>
            <a:r>
              <a:rPr sz="1200" spc="5" dirty="0">
                <a:latin typeface="Arial"/>
                <a:cs typeface="Arial"/>
              </a:rPr>
              <a:t>the  </a:t>
            </a:r>
            <a:r>
              <a:rPr sz="1200" spc="10" dirty="0">
                <a:latin typeface="Arial"/>
                <a:cs typeface="Arial"/>
              </a:rPr>
              <a:t>elements </a:t>
            </a:r>
            <a:r>
              <a:rPr sz="1200" spc="5" dirty="0">
                <a:latin typeface="Arial"/>
                <a:cs typeface="Arial"/>
              </a:rPr>
              <a:t>of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10" dirty="0">
                <a:latin typeface="Courier" charset="0"/>
                <a:cs typeface="Courier" charset="0"/>
              </a:rPr>
              <a:t>args</a:t>
            </a:r>
            <a:r>
              <a:rPr sz="1200" spc="10" dirty="0">
                <a:latin typeface="Arial"/>
                <a:cs typeface="Arial"/>
              </a:rPr>
              <a:t>?</a:t>
            </a:r>
            <a:endParaRPr sz="1200" dirty="0">
              <a:latin typeface="Arial"/>
              <a:cs typeface="Arial"/>
            </a:endParaRPr>
          </a:p>
          <a:p>
            <a:pPr marL="291465">
              <a:lnSpc>
                <a:spcPct val="100000"/>
              </a:lnSpc>
              <a:spcBef>
                <a:spcPts val="925"/>
              </a:spcBef>
            </a:pPr>
            <a:r>
              <a:rPr sz="1450" b="1" spc="5" dirty="0">
                <a:latin typeface="Arial"/>
                <a:cs typeface="Arial"/>
              </a:rPr>
              <a:t>Answer: </a:t>
            </a:r>
            <a:r>
              <a:rPr sz="1450" spc="5" dirty="0">
                <a:latin typeface="Courier" charset="0"/>
                <a:cs typeface="Courier" charset="0"/>
              </a:rPr>
              <a:t>args[0] </a:t>
            </a:r>
            <a:r>
              <a:rPr sz="1450" spc="5" dirty="0">
                <a:latin typeface="Arial"/>
                <a:cs typeface="Arial"/>
              </a:rPr>
              <a:t>is "-d" and </a:t>
            </a:r>
            <a:r>
              <a:rPr sz="1450" spc="5" dirty="0">
                <a:latin typeface="Courier" charset="0"/>
                <a:cs typeface="Courier" charset="0"/>
              </a:rPr>
              <a:t>args[1]</a:t>
            </a:r>
            <a:r>
              <a:rPr sz="1450" spc="-475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is "file1.txt"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594197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10" dirty="0"/>
              <a:t>Check</a:t>
            </a:r>
            <a:r>
              <a:rPr spc="-60" dirty="0"/>
              <a:t> </a:t>
            </a:r>
            <a:r>
              <a:rPr spc="35" dirty="0"/>
              <a:t>11.12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1507" y="774281"/>
            <a:ext cx="3991610" cy="53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Trace </a:t>
            </a:r>
            <a:r>
              <a:rPr sz="1200" spc="5" dirty="0">
                <a:latin typeface="Arial"/>
                <a:cs typeface="Arial"/>
              </a:rPr>
              <a:t>the </a:t>
            </a:r>
            <a:r>
              <a:rPr sz="1200" spc="10" dirty="0">
                <a:latin typeface="Arial"/>
                <a:cs typeface="Arial"/>
              </a:rPr>
              <a:t>program when </a:t>
            </a:r>
            <a:r>
              <a:rPr sz="1200" spc="5" dirty="0">
                <a:latin typeface="Arial"/>
                <a:cs typeface="Arial"/>
              </a:rPr>
              <a:t>it is </a:t>
            </a:r>
            <a:r>
              <a:rPr sz="1200" spc="10" dirty="0">
                <a:latin typeface="Arial"/>
                <a:cs typeface="Arial"/>
              </a:rPr>
              <a:t>invoked as </a:t>
            </a:r>
            <a:r>
              <a:rPr sz="1200" spc="5" dirty="0">
                <a:latin typeface="Arial"/>
                <a:cs typeface="Arial"/>
              </a:rPr>
              <a:t>in Self </a:t>
            </a:r>
            <a:r>
              <a:rPr sz="1200" spc="10" dirty="0">
                <a:latin typeface="Arial"/>
                <a:cs typeface="Arial"/>
              </a:rPr>
              <a:t>Check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11.</a:t>
            </a:r>
            <a:endParaRPr sz="1200">
              <a:latin typeface="Arial"/>
              <a:cs typeface="Arial"/>
            </a:endParaRPr>
          </a:p>
          <a:p>
            <a:pPr marL="291465">
              <a:lnSpc>
                <a:spcPct val="100000"/>
              </a:lnSpc>
              <a:spcBef>
                <a:spcPts val="860"/>
              </a:spcBef>
            </a:pPr>
            <a:r>
              <a:rPr sz="1450" b="1" spc="5" dirty="0">
                <a:latin typeface="Arial"/>
                <a:cs typeface="Arial"/>
              </a:rPr>
              <a:t>Answer:</a:t>
            </a:r>
            <a:endParaRPr sz="14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6868" y="1334193"/>
            <a:ext cx="2610192" cy="9809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0744" y="2305215"/>
            <a:ext cx="2974975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Then the program prints a</a:t>
            </a:r>
            <a:r>
              <a:rPr sz="1450" spc="-3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message</a:t>
            </a:r>
            <a:endParaRPr sz="1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0976" y="2609894"/>
            <a:ext cx="5344795" cy="189154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455"/>
              </a:spcBef>
            </a:pPr>
            <a:r>
              <a:rPr sz="850" spc="15" dirty="0">
                <a:latin typeface="Courier" charset="0"/>
                <a:cs typeface="Courier" charset="0"/>
              </a:rPr>
              <a:t>Usage: java CaesarCipher [-d] infile</a:t>
            </a:r>
            <a:r>
              <a:rPr sz="850" spc="25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outfile</a:t>
            </a:r>
            <a:endParaRPr sz="8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593848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10" dirty="0"/>
              <a:t>Check</a:t>
            </a:r>
            <a:r>
              <a:rPr spc="-60" dirty="0"/>
              <a:t> </a:t>
            </a:r>
            <a:r>
              <a:rPr spc="35" dirty="0"/>
              <a:t>11.13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1507" y="774014"/>
            <a:ext cx="5784850" cy="1247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500"/>
              </a:lnSpc>
            </a:pPr>
            <a:r>
              <a:rPr sz="1200" spc="5" dirty="0">
                <a:latin typeface="Arial"/>
                <a:cs typeface="Arial"/>
              </a:rPr>
              <a:t>Will the </a:t>
            </a:r>
            <a:r>
              <a:rPr sz="1200" spc="10" dirty="0">
                <a:latin typeface="Arial"/>
                <a:cs typeface="Arial"/>
              </a:rPr>
              <a:t>program run </a:t>
            </a:r>
            <a:r>
              <a:rPr sz="1200" spc="5" dirty="0">
                <a:latin typeface="Arial"/>
                <a:cs typeface="Arial"/>
              </a:rPr>
              <a:t>correctly if the </a:t>
            </a:r>
            <a:r>
              <a:rPr sz="1200" spc="10" dirty="0">
                <a:latin typeface="Arial"/>
                <a:cs typeface="Arial"/>
              </a:rPr>
              <a:t>program </a:t>
            </a:r>
            <a:r>
              <a:rPr sz="1200" spc="5" dirty="0">
                <a:latin typeface="Arial"/>
                <a:cs typeface="Arial"/>
              </a:rPr>
              <a:t>is </a:t>
            </a:r>
            <a:r>
              <a:rPr sz="1200" spc="10" dirty="0">
                <a:latin typeface="Arial"/>
                <a:cs typeface="Arial"/>
              </a:rPr>
              <a:t>invoked </a:t>
            </a:r>
            <a:r>
              <a:rPr sz="1200" spc="5" dirty="0">
                <a:latin typeface="Arial"/>
                <a:cs typeface="Arial"/>
              </a:rPr>
              <a:t>with </a:t>
            </a:r>
            <a:r>
              <a:rPr sz="1200" spc="10" dirty="0">
                <a:latin typeface="Courier" charset="0"/>
                <a:cs typeface="Courier" charset="0"/>
              </a:rPr>
              <a:t>java CaesarCipher  file1.txt file2.txt -d</a:t>
            </a:r>
            <a:r>
              <a:rPr sz="1200" spc="10" dirty="0">
                <a:latin typeface="Arial"/>
                <a:cs typeface="Arial"/>
              </a:rPr>
              <a:t>? </a:t>
            </a:r>
            <a:r>
              <a:rPr sz="1200" spc="5" dirty="0">
                <a:latin typeface="Arial"/>
                <a:cs typeface="Arial"/>
              </a:rPr>
              <a:t>If so, </a:t>
            </a:r>
            <a:r>
              <a:rPr sz="1200" spc="10" dirty="0">
                <a:latin typeface="Arial"/>
                <a:cs typeface="Arial"/>
              </a:rPr>
              <a:t>why? </a:t>
            </a:r>
            <a:r>
              <a:rPr sz="1200" spc="5" dirty="0">
                <a:latin typeface="Arial"/>
                <a:cs typeface="Arial"/>
              </a:rPr>
              <a:t>If not, </a:t>
            </a:r>
            <a:r>
              <a:rPr sz="1200" spc="10" dirty="0">
                <a:latin typeface="Arial"/>
                <a:cs typeface="Arial"/>
              </a:rPr>
              <a:t>why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not?</a:t>
            </a:r>
            <a:endParaRPr sz="1200" dirty="0">
              <a:latin typeface="Arial"/>
              <a:cs typeface="Arial"/>
            </a:endParaRPr>
          </a:p>
          <a:p>
            <a:pPr marL="291465" marR="135255">
              <a:lnSpc>
                <a:spcPct val="116599"/>
              </a:lnSpc>
              <a:spcBef>
                <a:spcPts val="570"/>
              </a:spcBef>
            </a:pPr>
            <a:r>
              <a:rPr sz="1450" b="1" spc="5" dirty="0">
                <a:latin typeface="Arial"/>
                <a:cs typeface="Arial"/>
              </a:rPr>
              <a:t>Answer: </a:t>
            </a:r>
            <a:r>
              <a:rPr sz="1450" spc="5" dirty="0">
                <a:latin typeface="Arial"/>
                <a:cs typeface="Arial"/>
              </a:rPr>
              <a:t>The program will run correctly. The loop that parses the  options does not depend on the positions in which the options  appear.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899788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1507" y="276453"/>
            <a:ext cx="4084320" cy="58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290"/>
              </a:lnSpc>
            </a:pPr>
            <a:r>
              <a:rPr spc="135" dirty="0"/>
              <a:t>Reading and </a:t>
            </a:r>
            <a:r>
              <a:rPr spc="95" dirty="0"/>
              <a:t>Writing </a:t>
            </a:r>
            <a:r>
              <a:rPr spc="65" dirty="0"/>
              <a:t>Text </a:t>
            </a:r>
            <a:r>
              <a:rPr spc="75" dirty="0"/>
              <a:t>Files</a:t>
            </a:r>
            <a:r>
              <a:rPr spc="-315" dirty="0"/>
              <a:t> </a:t>
            </a:r>
            <a:r>
              <a:rPr spc="-130" dirty="0"/>
              <a:t>-  </a:t>
            </a:r>
            <a:r>
              <a:rPr spc="135" dirty="0"/>
              <a:t>Reading</a:t>
            </a:r>
          </a:p>
        </p:txBody>
      </p:sp>
      <p:sp>
        <p:nvSpPr>
          <p:cNvPr id="4" name="object 4"/>
          <p:cNvSpPr/>
          <p:nvPr/>
        </p:nvSpPr>
        <p:spPr>
          <a:xfrm>
            <a:off x="760577" y="1199026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0744" y="1097997"/>
            <a:ext cx="3544570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latin typeface="Arial"/>
                <a:cs typeface="Arial"/>
              </a:rPr>
              <a:t>A </a:t>
            </a:r>
            <a:r>
              <a:rPr sz="1450" spc="5" dirty="0">
                <a:latin typeface="Arial"/>
                <a:cs typeface="Arial"/>
              </a:rPr>
              <a:t>loop to process numbers in the input</a:t>
            </a:r>
            <a:r>
              <a:rPr sz="1450" spc="-6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file:</a:t>
            </a:r>
            <a:endParaRPr sz="14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0976" y="1402674"/>
            <a:ext cx="5344795" cy="712375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455"/>
              </a:spcBef>
            </a:pPr>
            <a:r>
              <a:rPr sz="850" spc="15" dirty="0">
                <a:latin typeface="Courier" charset="0"/>
                <a:cs typeface="Courier" charset="0"/>
              </a:rPr>
              <a:t>while</a:t>
            </a:r>
            <a:r>
              <a:rPr sz="850" spc="-15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(in.hasNextDouble())</a:t>
            </a:r>
            <a:endParaRPr sz="850" dirty="0">
              <a:latin typeface="Courier" charset="0"/>
              <a:cs typeface="Courier" charset="0"/>
            </a:endParaRPr>
          </a:p>
          <a:p>
            <a:pPr marL="52069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254000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double value =</a:t>
            </a:r>
            <a:r>
              <a:rPr sz="850" spc="-5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in.nextDouble();</a:t>
            </a:r>
            <a:endParaRPr sz="850" dirty="0">
              <a:latin typeface="Courier" charset="0"/>
              <a:cs typeface="Courier" charset="0"/>
            </a:endParaRPr>
          </a:p>
          <a:p>
            <a:pPr marL="254000">
              <a:lnSpc>
                <a:spcPct val="100000"/>
              </a:lnSpc>
              <a:spcBef>
                <a:spcPts val="5"/>
              </a:spcBef>
            </a:pPr>
            <a:r>
              <a:rPr sz="850" spc="15" dirty="0">
                <a:latin typeface="Comic Sans MS"/>
                <a:cs typeface="Comic Sans MS"/>
              </a:rPr>
              <a:t>Process</a:t>
            </a:r>
            <a:r>
              <a:rPr sz="850" spc="-80" dirty="0">
                <a:latin typeface="Comic Sans MS"/>
                <a:cs typeface="Comic Sans MS"/>
              </a:rPr>
              <a:t> </a:t>
            </a:r>
            <a:r>
              <a:rPr sz="850" spc="10" dirty="0">
                <a:latin typeface="Comic Sans MS"/>
                <a:cs typeface="Comic Sans MS"/>
              </a:rPr>
              <a:t>value.</a:t>
            </a:r>
            <a:endParaRPr sz="850" dirty="0">
              <a:latin typeface="Comic Sans MS"/>
              <a:cs typeface="Comic Sans MS"/>
            </a:endParaRPr>
          </a:p>
          <a:p>
            <a:pPr marL="52069">
              <a:lnSpc>
                <a:spcPct val="100000"/>
              </a:lnSpc>
              <a:spcBef>
                <a:spcPts val="45"/>
              </a:spcBef>
            </a:pPr>
            <a:r>
              <a:rPr sz="850" spc="15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593499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10" dirty="0"/>
              <a:t>Check</a:t>
            </a:r>
            <a:r>
              <a:rPr spc="-60" dirty="0"/>
              <a:t> </a:t>
            </a:r>
            <a:r>
              <a:rPr spc="35" dirty="0"/>
              <a:t>11.14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1507" y="773582"/>
            <a:ext cx="2956560" cy="53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Encrypt CAESAR using </a:t>
            </a:r>
            <a:r>
              <a:rPr sz="1200" spc="5" dirty="0">
                <a:latin typeface="Arial"/>
                <a:cs typeface="Arial"/>
              </a:rPr>
              <a:t>the </a:t>
            </a:r>
            <a:r>
              <a:rPr sz="1200" spc="10" dirty="0">
                <a:latin typeface="Arial"/>
                <a:cs typeface="Arial"/>
              </a:rPr>
              <a:t>Caesar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cipher.</a:t>
            </a:r>
            <a:endParaRPr sz="1200" dirty="0">
              <a:latin typeface="Arial"/>
              <a:cs typeface="Arial"/>
            </a:endParaRPr>
          </a:p>
          <a:p>
            <a:pPr marL="291465">
              <a:lnSpc>
                <a:spcPct val="100000"/>
              </a:lnSpc>
              <a:spcBef>
                <a:spcPts val="860"/>
              </a:spcBef>
            </a:pPr>
            <a:r>
              <a:rPr sz="1450" b="1" spc="5" dirty="0">
                <a:latin typeface="Arial"/>
                <a:cs typeface="Arial"/>
              </a:rPr>
              <a:t>Answer:</a:t>
            </a:r>
            <a:r>
              <a:rPr sz="1450" b="1" spc="-65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FDHVDU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593150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10" dirty="0"/>
              <a:t>Check</a:t>
            </a:r>
            <a:r>
              <a:rPr spc="-60" dirty="0"/>
              <a:t> </a:t>
            </a:r>
            <a:r>
              <a:rPr spc="35" dirty="0"/>
              <a:t>11.15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1507" y="773233"/>
            <a:ext cx="5888355" cy="384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How can you modify </a:t>
            </a:r>
            <a:r>
              <a:rPr sz="1200" spc="5" dirty="0">
                <a:latin typeface="Arial"/>
                <a:cs typeface="Arial"/>
              </a:rPr>
              <a:t>the </a:t>
            </a:r>
            <a:r>
              <a:rPr sz="1200" spc="10" dirty="0">
                <a:latin typeface="Arial"/>
                <a:cs typeface="Arial"/>
              </a:rPr>
              <a:t>program so </a:t>
            </a:r>
            <a:r>
              <a:rPr sz="1200" spc="5" dirty="0">
                <a:latin typeface="Arial"/>
                <a:cs typeface="Arial"/>
              </a:rPr>
              <a:t>that the </a:t>
            </a:r>
            <a:r>
              <a:rPr sz="1200" spc="10" dirty="0">
                <a:latin typeface="Arial"/>
                <a:cs typeface="Arial"/>
              </a:rPr>
              <a:t>user can </a:t>
            </a:r>
            <a:r>
              <a:rPr sz="1200" spc="5" dirty="0">
                <a:latin typeface="Arial"/>
                <a:cs typeface="Arial"/>
              </a:rPr>
              <a:t>specify </a:t>
            </a:r>
            <a:r>
              <a:rPr sz="1200" spc="10" dirty="0">
                <a:latin typeface="Arial"/>
                <a:cs typeface="Arial"/>
              </a:rPr>
              <a:t>an </a:t>
            </a:r>
            <a:r>
              <a:rPr sz="1200" spc="5" dirty="0">
                <a:latin typeface="Arial"/>
                <a:cs typeface="Arial"/>
              </a:rPr>
              <a:t>encryption </a:t>
            </a:r>
            <a:r>
              <a:rPr sz="1200" spc="10" dirty="0">
                <a:latin typeface="Arial"/>
                <a:cs typeface="Arial"/>
              </a:rPr>
              <a:t>key </a:t>
            </a:r>
            <a:r>
              <a:rPr sz="1200" spc="5" dirty="0">
                <a:latin typeface="Arial"/>
                <a:cs typeface="Arial"/>
              </a:rPr>
              <a:t>other  </a:t>
            </a:r>
            <a:r>
              <a:rPr sz="1200" spc="10" dirty="0">
                <a:latin typeface="Arial"/>
                <a:cs typeface="Arial"/>
              </a:rPr>
              <a:t>than 3 </a:t>
            </a:r>
            <a:r>
              <a:rPr sz="1200" spc="5" dirty="0">
                <a:latin typeface="Arial"/>
                <a:cs typeface="Arial"/>
              </a:rPr>
              <a:t>with </a:t>
            </a:r>
            <a:r>
              <a:rPr sz="1200" spc="10" dirty="0">
                <a:latin typeface="Arial"/>
                <a:cs typeface="Arial"/>
              </a:rPr>
              <a:t>a </a:t>
            </a:r>
            <a:r>
              <a:rPr sz="1200" spc="5" dirty="0">
                <a:latin typeface="Arial"/>
                <a:cs typeface="Arial"/>
              </a:rPr>
              <a:t>-k option, for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9797" y="1195780"/>
            <a:ext cx="5835650" cy="160299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409"/>
              </a:spcBef>
            </a:pPr>
            <a:r>
              <a:rPr sz="700" spc="20" dirty="0">
                <a:latin typeface="Courier" charset="0"/>
                <a:cs typeface="Courier" charset="0"/>
              </a:rPr>
              <a:t>java CaesarCipher -k15 input.txt</a:t>
            </a:r>
            <a:r>
              <a:rPr sz="700" spc="-9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output.txt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0744" y="1514512"/>
            <a:ext cx="1888489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b="1" spc="5" dirty="0">
                <a:latin typeface="Arial"/>
                <a:cs typeface="Arial"/>
              </a:rPr>
              <a:t>Answer: </a:t>
            </a:r>
            <a:r>
              <a:rPr sz="1450" spc="5" dirty="0">
                <a:latin typeface="Arial"/>
                <a:cs typeface="Arial"/>
              </a:rPr>
              <a:t>Add the</a:t>
            </a:r>
            <a:r>
              <a:rPr sz="1450" spc="-5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lines</a:t>
            </a:r>
            <a:endParaRPr sz="1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0976" y="1819192"/>
            <a:ext cx="5344795" cy="720197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455"/>
              </a:spcBef>
            </a:pPr>
            <a:r>
              <a:rPr sz="850" spc="15" dirty="0">
                <a:latin typeface="Courier" charset="0"/>
                <a:cs typeface="Courier" charset="0"/>
              </a:rPr>
              <a:t>else if (option ==</a:t>
            </a:r>
            <a:r>
              <a:rPr sz="850" spc="-35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'k')</a:t>
            </a:r>
            <a:endParaRPr sz="850" dirty="0">
              <a:latin typeface="Courier" charset="0"/>
              <a:cs typeface="Courier" charset="0"/>
            </a:endParaRPr>
          </a:p>
          <a:p>
            <a:pPr marL="52069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254000" marR="3526154">
              <a:lnSpc>
                <a:spcPct val="102699"/>
              </a:lnSpc>
            </a:pPr>
            <a:r>
              <a:rPr sz="850" spc="15" dirty="0">
                <a:latin typeface="Courier" charset="0"/>
                <a:cs typeface="Courier" charset="0"/>
              </a:rPr>
              <a:t>key = Integer.parseInt(  args[i].substring(2));</a:t>
            </a:r>
            <a:endParaRPr sz="850" dirty="0">
              <a:latin typeface="Courier" charset="0"/>
              <a:cs typeface="Courier" charset="0"/>
            </a:endParaRPr>
          </a:p>
          <a:p>
            <a:pPr marL="52069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0744" y="2669901"/>
            <a:ext cx="3876675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after line 27 and update the usage</a:t>
            </a:r>
            <a:r>
              <a:rPr sz="1450" spc="-3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information.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883726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1507" y="260388"/>
            <a:ext cx="3961129" cy="58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290"/>
              </a:lnSpc>
            </a:pPr>
            <a:r>
              <a:rPr spc="75" dirty="0"/>
              <a:t>Exception </a:t>
            </a:r>
            <a:r>
              <a:rPr spc="140" dirty="0"/>
              <a:t>Handling </a:t>
            </a:r>
            <a:r>
              <a:rPr spc="-130" dirty="0"/>
              <a:t>- </a:t>
            </a:r>
            <a:r>
              <a:rPr spc="140" dirty="0"/>
              <a:t>Throwing  </a:t>
            </a:r>
            <a:r>
              <a:rPr spc="95" dirty="0"/>
              <a:t>Exceptions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0744" y="1045249"/>
            <a:ext cx="5387340" cy="1460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5080" indent="-171450">
              <a:lnSpc>
                <a:spcPct val="116599"/>
              </a:lnSpc>
              <a:buFont typeface="Arial" charset="0"/>
              <a:buChar char="•"/>
            </a:pPr>
            <a:r>
              <a:rPr sz="1200" spc="5" dirty="0">
                <a:latin typeface="Arial"/>
                <a:cs typeface="Arial"/>
              </a:rPr>
              <a:t>Exception handling provides a flexible mechanism for passing  control from the point of error detection to a handler that can deal  with the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error.</a:t>
            </a:r>
            <a:endParaRPr sz="1200" dirty="0">
              <a:latin typeface="Arial"/>
              <a:cs typeface="Arial"/>
            </a:endParaRPr>
          </a:p>
          <a:p>
            <a:pPr marL="184150" marR="46355" indent="-171450">
              <a:lnSpc>
                <a:spcPct val="116599"/>
              </a:lnSpc>
              <a:spcBef>
                <a:spcPts val="325"/>
              </a:spcBef>
              <a:buFont typeface="Arial" charset="0"/>
              <a:buChar char="•"/>
            </a:pPr>
            <a:r>
              <a:rPr sz="1200" spc="10" dirty="0">
                <a:latin typeface="Arial"/>
                <a:cs typeface="Arial"/>
              </a:rPr>
              <a:t>When </a:t>
            </a:r>
            <a:r>
              <a:rPr sz="1200" spc="5" dirty="0">
                <a:latin typeface="Arial"/>
                <a:cs typeface="Arial"/>
              </a:rPr>
              <a:t>you detect an error condition, throw an exception object to  signal an exceptional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condition</a:t>
            </a:r>
            <a:endParaRPr sz="1200" dirty="0">
              <a:latin typeface="Arial"/>
              <a:cs typeface="Arial"/>
            </a:endParaRPr>
          </a:p>
          <a:p>
            <a:pPr marL="184150" marR="584835" indent="-171450">
              <a:lnSpc>
                <a:spcPct val="116599"/>
              </a:lnSpc>
              <a:spcBef>
                <a:spcPts val="390"/>
              </a:spcBef>
              <a:buFont typeface="Arial" charset="0"/>
              <a:buChar char="•"/>
            </a:pPr>
            <a:r>
              <a:rPr sz="1200" dirty="0">
                <a:latin typeface="Arial"/>
                <a:cs typeface="Arial"/>
              </a:rPr>
              <a:t>If </a:t>
            </a:r>
            <a:r>
              <a:rPr sz="1200" spc="5" dirty="0">
                <a:latin typeface="Arial"/>
                <a:cs typeface="Arial"/>
              </a:rPr>
              <a:t>someone tries to withdraw too much money from a bank  account</a:t>
            </a:r>
            <a:endParaRPr sz="1200" dirty="0">
              <a:latin typeface="Arial"/>
              <a:cs typeface="Arial"/>
            </a:endParaRPr>
          </a:p>
          <a:p>
            <a:pPr marL="347345">
              <a:lnSpc>
                <a:spcPct val="100000"/>
              </a:lnSpc>
              <a:spcBef>
                <a:spcPts val="965"/>
              </a:spcBef>
            </a:pPr>
            <a:r>
              <a:rPr sz="1000" spc="10" dirty="0">
                <a:latin typeface="Arial"/>
                <a:cs typeface="Arial"/>
              </a:rPr>
              <a:t>Throw an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10" dirty="0">
                <a:latin typeface="Courier" charset="0"/>
                <a:cs typeface="Courier" charset="0"/>
              </a:rPr>
              <a:t>IllegalArgumentException</a:t>
            </a:r>
            <a:endParaRPr sz="1000" dirty="0">
              <a:latin typeface="Courier" charset="0"/>
              <a:cs typeface="Courier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3000" y="2600112"/>
            <a:ext cx="4771390" cy="386287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4726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7"/>
              </a:spcBef>
            </a:pPr>
            <a:endParaRPr sz="400" dirty="0">
              <a:latin typeface="Times New Roman"/>
              <a:cs typeface="Times New Roman"/>
            </a:endParaRPr>
          </a:p>
          <a:p>
            <a:pPr marL="48895">
              <a:lnSpc>
                <a:spcPct val="100000"/>
              </a:lnSpc>
            </a:pPr>
            <a:r>
              <a:rPr sz="550" dirty="0">
                <a:latin typeface="Courier" charset="0"/>
                <a:cs typeface="Courier" charset="0"/>
              </a:rPr>
              <a:t>IllegalArgumentException</a:t>
            </a:r>
            <a:r>
              <a:rPr sz="550" spc="-30" dirty="0">
                <a:latin typeface="Courier" charset="0"/>
                <a:cs typeface="Courier" charset="0"/>
              </a:rPr>
              <a:t> </a:t>
            </a:r>
            <a:r>
              <a:rPr sz="550" dirty="0">
                <a:latin typeface="Courier" charset="0"/>
                <a:cs typeface="Courier" charset="0"/>
              </a:rPr>
              <a:t>exception</a:t>
            </a:r>
          </a:p>
          <a:p>
            <a:pPr marL="48895" marR="2035810" indent="254000">
              <a:lnSpc>
                <a:spcPct val="138800"/>
              </a:lnSpc>
            </a:pPr>
            <a:r>
              <a:rPr sz="550" dirty="0">
                <a:latin typeface="Courier" charset="0"/>
                <a:cs typeface="Courier" charset="0"/>
              </a:rPr>
              <a:t>= new IllegalArgumentException("Amount exceeds balance");  throw</a:t>
            </a:r>
            <a:r>
              <a:rPr sz="550" spc="-70" dirty="0">
                <a:latin typeface="Courier" charset="0"/>
                <a:cs typeface="Courier" charset="0"/>
              </a:rPr>
              <a:t> </a:t>
            </a:r>
            <a:r>
              <a:rPr sz="550" dirty="0">
                <a:latin typeface="Courier" charset="0"/>
                <a:cs typeface="Courier" charset="0"/>
              </a:rPr>
              <a:t>exception;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10244" y="3003984"/>
            <a:ext cx="3681892" cy="1579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buFont typeface="Wingdings" charset="2"/>
              <a:buChar char="§"/>
            </a:pPr>
            <a:r>
              <a:rPr sz="1200" spc="10" dirty="0">
                <a:latin typeface="Arial"/>
                <a:cs typeface="Arial"/>
              </a:rPr>
              <a:t>When </a:t>
            </a:r>
            <a:r>
              <a:rPr sz="1200" spc="5" dirty="0">
                <a:latin typeface="Arial"/>
                <a:cs typeface="Arial"/>
              </a:rPr>
              <a:t>an exception is thrown, method terminates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immediately</a:t>
            </a:r>
            <a:endParaRPr sz="1200" dirty="0">
              <a:latin typeface="Arial"/>
              <a:cs typeface="Arial"/>
            </a:endParaRPr>
          </a:p>
          <a:p>
            <a:pPr marL="518795" indent="-171450">
              <a:lnSpc>
                <a:spcPct val="100000"/>
              </a:lnSpc>
              <a:spcBef>
                <a:spcPts val="900"/>
              </a:spcBef>
              <a:buFont typeface="Wingdings" charset="2"/>
              <a:buChar char="§"/>
            </a:pPr>
            <a:r>
              <a:rPr sz="1000" spc="10" dirty="0">
                <a:latin typeface="Arial"/>
                <a:cs typeface="Arial"/>
              </a:rPr>
              <a:t>Execution continues </a:t>
            </a:r>
            <a:r>
              <a:rPr sz="1000" spc="5" dirty="0">
                <a:latin typeface="Arial"/>
                <a:cs typeface="Arial"/>
              </a:rPr>
              <a:t>with </a:t>
            </a:r>
            <a:r>
              <a:rPr sz="1000" spc="10" dirty="0">
                <a:latin typeface="Arial"/>
                <a:cs typeface="Arial"/>
              </a:rPr>
              <a:t>an exception</a:t>
            </a:r>
            <a:r>
              <a:rPr sz="1000" spc="-8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handler</a:t>
            </a:r>
            <a:endParaRPr sz="1000" dirty="0">
              <a:latin typeface="Arial"/>
              <a:cs typeface="Arial"/>
            </a:endParaRPr>
          </a:p>
          <a:p>
            <a:pPr marL="184150" marR="5080" indent="-171450">
              <a:lnSpc>
                <a:spcPct val="116599"/>
              </a:lnSpc>
              <a:spcBef>
                <a:spcPts val="590"/>
              </a:spcBef>
              <a:buFont typeface="Wingdings" charset="2"/>
              <a:buChar char="§"/>
            </a:pPr>
            <a:r>
              <a:rPr sz="1200" spc="10" dirty="0">
                <a:latin typeface="Arial"/>
                <a:cs typeface="Arial"/>
              </a:rPr>
              <a:t>When </a:t>
            </a:r>
            <a:r>
              <a:rPr sz="1200" spc="5" dirty="0">
                <a:latin typeface="Arial"/>
                <a:cs typeface="Arial"/>
              </a:rPr>
              <a:t>you throw an exception, the normal control flow is  terminated. This is similar to a circuit breaker that cuts off the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5" dirty="0" smtClean="0">
                <a:latin typeface="Arial"/>
                <a:cs typeface="Arial"/>
              </a:rPr>
              <a:t>flow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spc="5" dirty="0">
                <a:latin typeface="Arial"/>
                <a:cs typeface="Arial"/>
              </a:rPr>
              <a:t>of electricity in a dangerous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5" dirty="0">
                <a:latin typeface="Arial"/>
                <a:cs typeface="Arial"/>
              </a:rPr>
              <a:t>situation.</a:t>
            </a:r>
            <a:endParaRPr lang="en-US" sz="1200" spc="5" dirty="0" smtClean="0">
              <a:latin typeface="Arial"/>
              <a:cs typeface="Arial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4876800" y="3044403"/>
            <a:ext cx="1296784" cy="2335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592102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24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0" dirty="0">
                <a:solidFill>
                  <a:srgbClr val="125859"/>
                </a:solidFill>
              </a:rPr>
              <a:t>Syntax </a:t>
            </a:r>
            <a:r>
              <a:rPr spc="20" dirty="0">
                <a:solidFill>
                  <a:srgbClr val="125859"/>
                </a:solidFill>
              </a:rPr>
              <a:t>11.1 </a:t>
            </a:r>
            <a:r>
              <a:rPr spc="140" dirty="0"/>
              <a:t>Throwing </a:t>
            </a:r>
            <a:r>
              <a:rPr spc="120" dirty="0"/>
              <a:t>an</a:t>
            </a:r>
            <a:r>
              <a:rPr spc="-130" dirty="0"/>
              <a:t> </a:t>
            </a:r>
            <a:r>
              <a:rPr spc="75" dirty="0"/>
              <a:t>Exception</a:t>
            </a:r>
          </a:p>
        </p:txBody>
      </p:sp>
      <p:sp>
        <p:nvSpPr>
          <p:cNvPr id="4" name="object 4"/>
          <p:cNvSpPr/>
          <p:nvPr/>
        </p:nvSpPr>
        <p:spPr>
          <a:xfrm>
            <a:off x="802177" y="827112"/>
            <a:ext cx="4871262" cy="2119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591753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0" dirty="0"/>
              <a:t>Hierarchy </a:t>
            </a:r>
            <a:r>
              <a:rPr spc="114" dirty="0"/>
              <a:t>of </a:t>
            </a:r>
            <a:r>
              <a:rPr spc="75" dirty="0"/>
              <a:t>Exception</a:t>
            </a:r>
            <a:r>
              <a:rPr spc="-105" dirty="0"/>
              <a:t> </a:t>
            </a:r>
            <a:r>
              <a:rPr spc="170" dirty="0"/>
              <a:t>Classes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6581" y="796772"/>
            <a:ext cx="3732529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0" dirty="0">
                <a:latin typeface="Arial"/>
                <a:cs typeface="Arial"/>
              </a:rPr>
              <a:t>Figure 2 </a:t>
            </a:r>
            <a:r>
              <a:rPr sz="1200" spc="10" dirty="0">
                <a:latin typeface="Arial"/>
                <a:cs typeface="Arial"/>
              </a:rPr>
              <a:t>A </a:t>
            </a:r>
            <a:r>
              <a:rPr sz="1200" spc="5" dirty="0">
                <a:latin typeface="Arial"/>
                <a:cs typeface="Arial"/>
              </a:rPr>
              <a:t>Part of the </a:t>
            </a:r>
            <a:r>
              <a:rPr sz="1200" spc="10" dirty="0">
                <a:latin typeface="Arial"/>
                <a:cs typeface="Arial"/>
              </a:rPr>
              <a:t>Hierarchy </a:t>
            </a:r>
            <a:r>
              <a:rPr sz="1200" spc="5" dirty="0">
                <a:latin typeface="Arial"/>
                <a:cs typeface="Arial"/>
              </a:rPr>
              <a:t>of </a:t>
            </a:r>
            <a:r>
              <a:rPr sz="1200" spc="10" dirty="0">
                <a:latin typeface="Arial"/>
                <a:cs typeface="Arial"/>
              </a:rPr>
              <a:t>Exception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Classes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1253" y="1101775"/>
            <a:ext cx="3967847" cy="411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591055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20" dirty="0"/>
              <a:t>Catching</a:t>
            </a:r>
            <a:r>
              <a:rPr dirty="0"/>
              <a:t> </a:t>
            </a:r>
            <a:r>
              <a:rPr spc="95" dirty="0"/>
              <a:t>Exceptions</a:t>
            </a:r>
          </a:p>
        </p:txBody>
      </p:sp>
      <p:sp>
        <p:nvSpPr>
          <p:cNvPr id="4" name="object 4"/>
          <p:cNvSpPr/>
          <p:nvPr/>
        </p:nvSpPr>
        <p:spPr>
          <a:xfrm>
            <a:off x="760577" y="890292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0577" y="118952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0744" y="731805"/>
            <a:ext cx="5293995" cy="854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6000"/>
              </a:lnSpc>
            </a:pPr>
            <a:r>
              <a:rPr sz="1450" spc="5" dirty="0">
                <a:latin typeface="Arial"/>
                <a:cs typeface="Arial"/>
              </a:rPr>
              <a:t>Every exception should be handled somewhere in your program  Place the statements that can cause an exception inside a try  block, and the handler inside a catch</a:t>
            </a:r>
            <a:r>
              <a:rPr sz="1450" spc="-3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clause.</a:t>
            </a:r>
            <a:endParaRPr sz="1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0976" y="1663322"/>
            <a:ext cx="5344795" cy="2155205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425"/>
              </a:spcBef>
            </a:pPr>
            <a:r>
              <a:rPr sz="850" spc="15" dirty="0">
                <a:latin typeface="Courier" charset="0"/>
                <a:cs typeface="Courier" charset="0"/>
              </a:rPr>
              <a:t>try</a:t>
            </a:r>
            <a:endParaRPr sz="850" dirty="0">
              <a:latin typeface="Courier" charset="0"/>
              <a:cs typeface="Courier" charset="0"/>
            </a:endParaRPr>
          </a:p>
          <a:p>
            <a:pPr marL="52069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254000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String filename = . .</a:t>
            </a:r>
            <a:r>
              <a:rPr sz="850" spc="-35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.;</a:t>
            </a:r>
            <a:endParaRPr sz="850" dirty="0">
              <a:latin typeface="Courier" charset="0"/>
              <a:cs typeface="Courier" charset="0"/>
            </a:endParaRPr>
          </a:p>
          <a:p>
            <a:pPr marL="254000" marR="2044700">
              <a:lnSpc>
                <a:spcPct val="102699"/>
              </a:lnSpc>
            </a:pPr>
            <a:r>
              <a:rPr sz="850" spc="15" dirty="0">
                <a:latin typeface="Courier" charset="0"/>
                <a:cs typeface="Courier" charset="0"/>
              </a:rPr>
              <a:t>Scanner in = new Scanner(new File(filename));  String input =</a:t>
            </a:r>
            <a:r>
              <a:rPr sz="850" spc="-25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in.next();</a:t>
            </a:r>
            <a:endParaRPr sz="850" dirty="0">
              <a:latin typeface="Courier" charset="0"/>
              <a:cs typeface="Courier" charset="0"/>
            </a:endParaRPr>
          </a:p>
          <a:p>
            <a:pPr marL="254000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int value =</a:t>
            </a:r>
            <a:r>
              <a:rPr sz="850" spc="5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Integer.parseInt(input);</a:t>
            </a:r>
            <a:endParaRPr sz="850" dirty="0">
              <a:latin typeface="Courier" charset="0"/>
              <a:cs typeface="Courier" charset="0"/>
            </a:endParaRPr>
          </a:p>
          <a:p>
            <a:pPr marL="254000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. .</a:t>
            </a:r>
            <a:r>
              <a:rPr sz="850" spc="-80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.</a:t>
            </a:r>
            <a:endParaRPr sz="850" dirty="0">
              <a:latin typeface="Courier" charset="0"/>
              <a:cs typeface="Courier" charset="0"/>
            </a:endParaRPr>
          </a:p>
          <a:p>
            <a:pPr marL="52069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  <a:p>
            <a:pPr marL="52069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catch (IOException</a:t>
            </a:r>
            <a:r>
              <a:rPr sz="850" spc="-10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exception)</a:t>
            </a:r>
            <a:endParaRPr sz="850" dirty="0">
              <a:latin typeface="Courier" charset="0"/>
              <a:cs typeface="Courier" charset="0"/>
            </a:endParaRPr>
          </a:p>
          <a:p>
            <a:pPr marL="52069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254000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exception.printStackTrace();</a:t>
            </a:r>
            <a:endParaRPr sz="850" dirty="0">
              <a:latin typeface="Courier" charset="0"/>
              <a:cs typeface="Courier" charset="0"/>
            </a:endParaRPr>
          </a:p>
          <a:p>
            <a:pPr marL="52069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  <a:p>
            <a:pPr marL="52069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catch (NumberFormatException</a:t>
            </a:r>
            <a:r>
              <a:rPr sz="850" spc="20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exception)</a:t>
            </a:r>
            <a:endParaRPr sz="850" dirty="0">
              <a:latin typeface="Courier" charset="0"/>
              <a:cs typeface="Courier" charset="0"/>
            </a:endParaRPr>
          </a:p>
          <a:p>
            <a:pPr marL="52069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254000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System.out.println(exception.getMessage());</a:t>
            </a:r>
            <a:endParaRPr sz="850" dirty="0">
              <a:latin typeface="Courier" charset="0"/>
              <a:cs typeface="Courier" charset="0"/>
            </a:endParaRPr>
          </a:p>
          <a:p>
            <a:pPr marL="52069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590705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20" dirty="0"/>
              <a:t>Catching</a:t>
            </a:r>
            <a:r>
              <a:rPr dirty="0"/>
              <a:t> </a:t>
            </a:r>
            <a:r>
              <a:rPr spc="95" dirty="0"/>
              <a:t>Exceptions</a:t>
            </a:r>
          </a:p>
        </p:txBody>
      </p:sp>
      <p:sp>
        <p:nvSpPr>
          <p:cNvPr id="4" name="object 4"/>
          <p:cNvSpPr/>
          <p:nvPr/>
        </p:nvSpPr>
        <p:spPr>
          <a:xfrm>
            <a:off x="760577" y="889943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0577" y="197883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0744" y="788911"/>
            <a:ext cx="5273040" cy="158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Three exceptions </a:t>
            </a:r>
            <a:r>
              <a:rPr sz="1450" spc="10" dirty="0">
                <a:latin typeface="Arial"/>
                <a:cs typeface="Arial"/>
              </a:rPr>
              <a:t>may </a:t>
            </a:r>
            <a:r>
              <a:rPr sz="1450" spc="5" dirty="0">
                <a:latin typeface="Arial"/>
                <a:cs typeface="Arial"/>
              </a:rPr>
              <a:t>be thrown in the try</a:t>
            </a:r>
            <a:r>
              <a:rPr sz="1450" spc="-4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block:</a:t>
            </a:r>
            <a:endParaRPr sz="1450" dirty="0">
              <a:latin typeface="Arial"/>
              <a:cs typeface="Arial"/>
            </a:endParaRPr>
          </a:p>
          <a:p>
            <a:pPr marL="347345" marR="631190">
              <a:lnSpc>
                <a:spcPct val="138800"/>
              </a:lnSpc>
              <a:spcBef>
                <a:spcPts val="455"/>
              </a:spcBef>
            </a:pPr>
            <a:r>
              <a:rPr sz="1100" spc="10" dirty="0">
                <a:latin typeface="Arial"/>
                <a:cs typeface="Arial"/>
              </a:rPr>
              <a:t>The </a:t>
            </a:r>
            <a:r>
              <a:rPr sz="1100" spc="10" dirty="0">
                <a:latin typeface="Courier" charset="0"/>
                <a:cs typeface="Courier" charset="0"/>
              </a:rPr>
              <a:t>Scanner</a:t>
            </a:r>
            <a:r>
              <a:rPr sz="1100" spc="-340" dirty="0">
                <a:latin typeface="Courier" charset="0"/>
                <a:cs typeface="Courier" charset="0"/>
              </a:rPr>
              <a:t> </a:t>
            </a:r>
            <a:r>
              <a:rPr sz="1100" spc="5" dirty="0">
                <a:latin typeface="Arial"/>
                <a:cs typeface="Arial"/>
              </a:rPr>
              <a:t>constructor </a:t>
            </a:r>
            <a:r>
              <a:rPr sz="1100" spc="10" dirty="0">
                <a:latin typeface="Arial"/>
                <a:cs typeface="Arial"/>
              </a:rPr>
              <a:t>can throw a </a:t>
            </a:r>
            <a:r>
              <a:rPr sz="1100" spc="10" dirty="0">
                <a:latin typeface="Courier" charset="0"/>
                <a:cs typeface="Courier" charset="0"/>
              </a:rPr>
              <a:t>FileNotFoundException</a:t>
            </a:r>
            <a:r>
              <a:rPr sz="1100" spc="10" dirty="0">
                <a:latin typeface="Arial"/>
                <a:cs typeface="Arial"/>
              </a:rPr>
              <a:t>.  </a:t>
            </a:r>
            <a:r>
              <a:rPr sz="1100" spc="10" dirty="0">
                <a:latin typeface="Courier" charset="0"/>
                <a:cs typeface="Courier" charset="0"/>
              </a:rPr>
              <a:t>Scanner.next</a:t>
            </a:r>
            <a:r>
              <a:rPr sz="1100" spc="-380" dirty="0">
                <a:latin typeface="Courier" charset="0"/>
                <a:cs typeface="Courier" charset="0"/>
              </a:rPr>
              <a:t> </a:t>
            </a:r>
            <a:r>
              <a:rPr sz="1100" spc="10" dirty="0">
                <a:latin typeface="Arial"/>
                <a:cs typeface="Arial"/>
              </a:rPr>
              <a:t>can throw a </a:t>
            </a:r>
            <a:r>
              <a:rPr sz="1100" spc="10" dirty="0">
                <a:latin typeface="Courier" charset="0"/>
                <a:cs typeface="Courier" charset="0"/>
              </a:rPr>
              <a:t>NoSuchElementException</a:t>
            </a:r>
            <a:r>
              <a:rPr sz="1100" spc="10" dirty="0"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  <a:p>
            <a:pPr marL="347345">
              <a:lnSpc>
                <a:spcPct val="100000"/>
              </a:lnSpc>
              <a:spcBef>
                <a:spcPts val="509"/>
              </a:spcBef>
            </a:pPr>
            <a:r>
              <a:rPr sz="1100" spc="10" dirty="0">
                <a:latin typeface="Courier" charset="0"/>
                <a:cs typeface="Courier" charset="0"/>
              </a:rPr>
              <a:t>Integer.parseInt</a:t>
            </a:r>
            <a:r>
              <a:rPr sz="1100" spc="-365" dirty="0">
                <a:latin typeface="Courier" charset="0"/>
                <a:cs typeface="Courier" charset="0"/>
              </a:rPr>
              <a:t> </a:t>
            </a:r>
            <a:r>
              <a:rPr sz="1100" spc="10" dirty="0">
                <a:latin typeface="Arial"/>
                <a:cs typeface="Arial"/>
              </a:rPr>
              <a:t>can throw a </a:t>
            </a:r>
            <a:r>
              <a:rPr sz="1100" spc="10" dirty="0">
                <a:latin typeface="Courier" charset="0"/>
                <a:cs typeface="Courier" charset="0"/>
              </a:rPr>
              <a:t>NumberFormatException</a:t>
            </a:r>
            <a:r>
              <a:rPr sz="1100" spc="10" dirty="0"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  <a:p>
            <a:pPr marL="12700" marR="5080">
              <a:lnSpc>
                <a:spcPct val="116599"/>
              </a:lnSpc>
              <a:spcBef>
                <a:spcPts val="590"/>
              </a:spcBef>
            </a:pPr>
            <a:r>
              <a:rPr sz="1450" dirty="0">
                <a:latin typeface="Arial"/>
                <a:cs typeface="Arial"/>
              </a:rPr>
              <a:t>If </a:t>
            </a:r>
            <a:r>
              <a:rPr sz="1450" spc="5" dirty="0">
                <a:latin typeface="Arial"/>
                <a:cs typeface="Arial"/>
              </a:rPr>
              <a:t>any of these exceptions is actually thrown, then the rest of the  instructions in the try block are</a:t>
            </a:r>
            <a:r>
              <a:rPr sz="1450" spc="-5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skipped.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590356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20" dirty="0"/>
              <a:t>Catching</a:t>
            </a:r>
            <a:r>
              <a:rPr dirty="0"/>
              <a:t> </a:t>
            </a:r>
            <a:r>
              <a:rPr spc="95" dirty="0"/>
              <a:t>Exceptions</a:t>
            </a:r>
          </a:p>
        </p:txBody>
      </p:sp>
      <p:sp>
        <p:nvSpPr>
          <p:cNvPr id="4" name="object 4"/>
          <p:cNvSpPr/>
          <p:nvPr/>
        </p:nvSpPr>
        <p:spPr>
          <a:xfrm>
            <a:off x="760577" y="88959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0577" y="1197143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577" y="2660082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0577" y="3283493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0744" y="701937"/>
            <a:ext cx="5391785" cy="3258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520825">
              <a:lnSpc>
                <a:spcPct val="139200"/>
              </a:lnSpc>
            </a:pPr>
            <a:r>
              <a:rPr sz="1450" spc="5" dirty="0">
                <a:latin typeface="Arial"/>
                <a:cs typeface="Arial"/>
              </a:rPr>
              <a:t>What happens when each exception is thrown:  </a:t>
            </a:r>
            <a:r>
              <a:rPr sz="1450" dirty="0">
                <a:latin typeface="Arial"/>
                <a:cs typeface="Arial"/>
              </a:rPr>
              <a:t>If </a:t>
            </a:r>
            <a:r>
              <a:rPr sz="1450" spc="5" dirty="0">
                <a:latin typeface="Arial"/>
                <a:cs typeface="Arial"/>
              </a:rPr>
              <a:t>a </a:t>
            </a:r>
            <a:r>
              <a:rPr sz="1450" spc="5" dirty="0">
                <a:latin typeface="Courier" charset="0"/>
                <a:cs typeface="Courier" charset="0"/>
              </a:rPr>
              <a:t>FileNotFoundException</a:t>
            </a:r>
            <a:r>
              <a:rPr sz="1450" spc="-450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is thrown,</a:t>
            </a:r>
            <a:endParaRPr sz="1450" dirty="0">
              <a:latin typeface="Arial"/>
              <a:cs typeface="Arial"/>
            </a:endParaRPr>
          </a:p>
          <a:p>
            <a:pPr marL="347345" marR="925830">
              <a:lnSpc>
                <a:spcPct val="128899"/>
              </a:lnSpc>
              <a:spcBef>
                <a:spcPts val="585"/>
              </a:spcBef>
            </a:pPr>
            <a:r>
              <a:rPr sz="1100" spc="10" dirty="0">
                <a:latin typeface="Arial"/>
                <a:cs typeface="Arial"/>
              </a:rPr>
              <a:t>then </a:t>
            </a:r>
            <a:r>
              <a:rPr sz="1100" spc="5" dirty="0">
                <a:latin typeface="Arial"/>
                <a:cs typeface="Arial"/>
              </a:rPr>
              <a:t>the </a:t>
            </a:r>
            <a:r>
              <a:rPr sz="1100" spc="10" dirty="0">
                <a:latin typeface="Arial"/>
                <a:cs typeface="Arial"/>
              </a:rPr>
              <a:t>catch clause </a:t>
            </a:r>
            <a:r>
              <a:rPr sz="1100" spc="5" dirty="0">
                <a:latin typeface="Arial"/>
                <a:cs typeface="Arial"/>
              </a:rPr>
              <a:t>for the </a:t>
            </a:r>
            <a:r>
              <a:rPr sz="1100" spc="10" dirty="0">
                <a:latin typeface="Courier" charset="0"/>
                <a:cs typeface="Courier" charset="0"/>
              </a:rPr>
              <a:t>IOException</a:t>
            </a:r>
            <a:r>
              <a:rPr sz="1100" spc="-385" dirty="0">
                <a:latin typeface="Courier" charset="0"/>
                <a:cs typeface="Courier" charset="0"/>
              </a:rPr>
              <a:t> </a:t>
            </a:r>
            <a:r>
              <a:rPr sz="1100" spc="5" dirty="0">
                <a:latin typeface="Arial"/>
                <a:cs typeface="Arial"/>
              </a:rPr>
              <a:t>is </a:t>
            </a:r>
            <a:r>
              <a:rPr sz="1100" spc="10" dirty="0">
                <a:latin typeface="Arial"/>
                <a:cs typeface="Arial"/>
              </a:rPr>
              <a:t>executed because  </a:t>
            </a:r>
            <a:r>
              <a:rPr sz="1100" spc="10" dirty="0">
                <a:latin typeface="Courier" charset="0"/>
                <a:cs typeface="Courier" charset="0"/>
              </a:rPr>
              <a:t>FileNotFoundException </a:t>
            </a:r>
            <a:r>
              <a:rPr sz="1100" spc="5" dirty="0">
                <a:latin typeface="Arial"/>
                <a:cs typeface="Arial"/>
              </a:rPr>
              <a:t>is </a:t>
            </a:r>
            <a:r>
              <a:rPr sz="1100" spc="10" dirty="0">
                <a:latin typeface="Arial"/>
                <a:cs typeface="Arial"/>
              </a:rPr>
              <a:t>a descendant </a:t>
            </a:r>
            <a:r>
              <a:rPr sz="1100" spc="5" dirty="0">
                <a:latin typeface="Arial"/>
                <a:cs typeface="Arial"/>
              </a:rPr>
              <a:t>of </a:t>
            </a:r>
            <a:r>
              <a:rPr sz="1100" spc="10" dirty="0">
                <a:latin typeface="Courier" charset="0"/>
                <a:cs typeface="Courier" charset="0"/>
              </a:rPr>
              <a:t>IOException</a:t>
            </a:r>
            <a:r>
              <a:rPr sz="1100" spc="10" dirty="0">
                <a:latin typeface="Arial"/>
                <a:cs typeface="Arial"/>
              </a:rPr>
              <a:t>.  </a:t>
            </a:r>
            <a:r>
              <a:rPr sz="1100" spc="5" dirty="0">
                <a:latin typeface="Arial"/>
                <a:cs typeface="Arial"/>
              </a:rPr>
              <a:t>If </a:t>
            </a:r>
            <a:r>
              <a:rPr sz="1100" spc="10" dirty="0">
                <a:latin typeface="Arial"/>
                <a:cs typeface="Arial"/>
              </a:rPr>
              <a:t>you want </a:t>
            </a:r>
            <a:r>
              <a:rPr sz="1100" spc="5" dirty="0">
                <a:latin typeface="Arial"/>
                <a:cs typeface="Arial"/>
              </a:rPr>
              <a:t>to </a:t>
            </a:r>
            <a:r>
              <a:rPr sz="1100" spc="10" dirty="0">
                <a:latin typeface="Arial"/>
                <a:cs typeface="Arial"/>
              </a:rPr>
              <a:t>show </a:t>
            </a:r>
            <a:r>
              <a:rPr sz="1100" spc="5" dirty="0">
                <a:latin typeface="Arial"/>
                <a:cs typeface="Arial"/>
              </a:rPr>
              <a:t>the </a:t>
            </a:r>
            <a:r>
              <a:rPr sz="1100" spc="10" dirty="0">
                <a:latin typeface="Arial"/>
                <a:cs typeface="Arial"/>
              </a:rPr>
              <a:t>user a </a:t>
            </a:r>
            <a:r>
              <a:rPr sz="1100" spc="5" dirty="0">
                <a:latin typeface="Arial"/>
                <a:cs typeface="Arial"/>
              </a:rPr>
              <a:t>different </a:t>
            </a:r>
            <a:r>
              <a:rPr sz="1100" spc="10" dirty="0">
                <a:latin typeface="Arial"/>
                <a:cs typeface="Arial"/>
              </a:rPr>
              <a:t>message </a:t>
            </a:r>
            <a:r>
              <a:rPr sz="1100" spc="5" dirty="0">
                <a:latin typeface="Arial"/>
                <a:cs typeface="Arial"/>
              </a:rPr>
              <a:t>for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a</a:t>
            </a:r>
            <a:endParaRPr sz="1100" dirty="0">
              <a:latin typeface="Arial"/>
              <a:cs typeface="Arial"/>
            </a:endParaRPr>
          </a:p>
          <a:p>
            <a:pPr marL="347345" marR="448309">
              <a:lnSpc>
                <a:spcPct val="119000"/>
              </a:lnSpc>
            </a:pPr>
            <a:r>
              <a:rPr sz="1100" spc="10" dirty="0">
                <a:latin typeface="Courier" charset="0"/>
                <a:cs typeface="Courier" charset="0"/>
              </a:rPr>
              <a:t>FileNotFoundException</a:t>
            </a:r>
            <a:r>
              <a:rPr sz="1100" spc="10" dirty="0">
                <a:latin typeface="Arial"/>
                <a:cs typeface="Arial"/>
              </a:rPr>
              <a:t>, you must place </a:t>
            </a:r>
            <a:r>
              <a:rPr sz="1100" spc="5" dirty="0">
                <a:latin typeface="Arial"/>
                <a:cs typeface="Arial"/>
              </a:rPr>
              <a:t>the </a:t>
            </a:r>
            <a:r>
              <a:rPr sz="1100" spc="10" dirty="0">
                <a:latin typeface="Arial"/>
                <a:cs typeface="Arial"/>
              </a:rPr>
              <a:t>catch clause before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the  </a:t>
            </a:r>
            <a:r>
              <a:rPr sz="1100" spc="10" dirty="0">
                <a:latin typeface="Arial"/>
                <a:cs typeface="Arial"/>
              </a:rPr>
              <a:t>clause </a:t>
            </a:r>
            <a:r>
              <a:rPr sz="1100" spc="5" dirty="0">
                <a:latin typeface="Arial"/>
                <a:cs typeface="Arial"/>
              </a:rPr>
              <a:t>for </a:t>
            </a:r>
            <a:r>
              <a:rPr sz="1100" spc="10" dirty="0">
                <a:latin typeface="Arial"/>
                <a:cs typeface="Arial"/>
              </a:rPr>
              <a:t>an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10" dirty="0">
                <a:latin typeface="Courier" charset="0"/>
                <a:cs typeface="Courier" charset="0"/>
              </a:rPr>
              <a:t>IOException</a:t>
            </a:r>
            <a:endParaRPr sz="1100" dirty="0">
              <a:latin typeface="Courier" charset="0"/>
              <a:cs typeface="Courier" charset="0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1450" dirty="0">
                <a:latin typeface="Arial"/>
                <a:cs typeface="Arial"/>
              </a:rPr>
              <a:t>. If </a:t>
            </a:r>
            <a:r>
              <a:rPr sz="1450" spc="5" dirty="0">
                <a:latin typeface="Arial"/>
                <a:cs typeface="Arial"/>
              </a:rPr>
              <a:t>a </a:t>
            </a:r>
            <a:r>
              <a:rPr sz="1450" spc="5" dirty="0">
                <a:latin typeface="Courier" charset="0"/>
                <a:cs typeface="Courier" charset="0"/>
              </a:rPr>
              <a:t>NumberFormatException</a:t>
            </a:r>
            <a:r>
              <a:rPr sz="1450" spc="-445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occurs,</a:t>
            </a:r>
            <a:endParaRPr sz="1450" dirty="0">
              <a:latin typeface="Arial"/>
              <a:cs typeface="Arial"/>
            </a:endParaRPr>
          </a:p>
          <a:p>
            <a:pPr marL="347345">
              <a:lnSpc>
                <a:spcPct val="100000"/>
              </a:lnSpc>
              <a:spcBef>
                <a:spcPts val="900"/>
              </a:spcBef>
            </a:pPr>
            <a:r>
              <a:rPr sz="1100" spc="10" dirty="0">
                <a:latin typeface="Arial"/>
                <a:cs typeface="Arial"/>
              </a:rPr>
              <a:t>then </a:t>
            </a:r>
            <a:r>
              <a:rPr sz="1100" spc="5" dirty="0">
                <a:latin typeface="Arial"/>
                <a:cs typeface="Arial"/>
              </a:rPr>
              <a:t>the </a:t>
            </a:r>
            <a:r>
              <a:rPr sz="1100" spc="10" dirty="0">
                <a:latin typeface="Arial"/>
                <a:cs typeface="Arial"/>
              </a:rPr>
              <a:t>second catch clause </a:t>
            </a:r>
            <a:r>
              <a:rPr sz="1100" spc="5" dirty="0">
                <a:latin typeface="Arial"/>
                <a:cs typeface="Arial"/>
              </a:rPr>
              <a:t>is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executed.</a:t>
            </a:r>
            <a:endParaRPr sz="1100" dirty="0">
              <a:latin typeface="Arial"/>
              <a:cs typeface="Arial"/>
            </a:endParaRPr>
          </a:p>
          <a:p>
            <a:pPr marL="12700" marR="5080">
              <a:lnSpc>
                <a:spcPct val="116599"/>
              </a:lnSpc>
              <a:spcBef>
                <a:spcPts val="660"/>
              </a:spcBef>
            </a:pPr>
            <a:r>
              <a:rPr sz="1450" spc="10" dirty="0">
                <a:latin typeface="Arial"/>
                <a:cs typeface="Arial"/>
              </a:rPr>
              <a:t>A </a:t>
            </a:r>
            <a:r>
              <a:rPr sz="1450" spc="5" dirty="0">
                <a:latin typeface="Courier" charset="0"/>
                <a:cs typeface="Courier" charset="0"/>
              </a:rPr>
              <a:t>NoSuchElementException</a:t>
            </a:r>
            <a:r>
              <a:rPr sz="1450" spc="-445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is not caught by any of the catch  clauses.</a:t>
            </a:r>
            <a:endParaRPr sz="1450" dirty="0">
              <a:latin typeface="Arial"/>
              <a:cs typeface="Arial"/>
            </a:endParaRPr>
          </a:p>
          <a:p>
            <a:pPr marL="347345">
              <a:lnSpc>
                <a:spcPct val="100000"/>
              </a:lnSpc>
              <a:spcBef>
                <a:spcPts val="900"/>
              </a:spcBef>
            </a:pPr>
            <a:r>
              <a:rPr sz="1100" spc="10" dirty="0">
                <a:latin typeface="Arial"/>
                <a:cs typeface="Arial"/>
              </a:rPr>
              <a:t>The exception remains thrown </a:t>
            </a:r>
            <a:r>
              <a:rPr sz="1100" spc="5" dirty="0">
                <a:latin typeface="Arial"/>
                <a:cs typeface="Arial"/>
              </a:rPr>
              <a:t>until it is </a:t>
            </a:r>
            <a:r>
              <a:rPr sz="1100" spc="10" dirty="0">
                <a:latin typeface="Arial"/>
                <a:cs typeface="Arial"/>
              </a:rPr>
              <a:t>caught by another </a:t>
            </a:r>
            <a:r>
              <a:rPr sz="1100" spc="5" dirty="0">
                <a:latin typeface="Arial"/>
                <a:cs typeface="Arial"/>
              </a:rPr>
              <a:t>try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block.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590007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20" dirty="0"/>
              <a:t>Catching</a:t>
            </a:r>
            <a:r>
              <a:rPr dirty="0"/>
              <a:t> </a:t>
            </a:r>
            <a:r>
              <a:rPr spc="95" dirty="0"/>
              <a:t>Exceptions</a:t>
            </a:r>
          </a:p>
        </p:txBody>
      </p:sp>
      <p:sp>
        <p:nvSpPr>
          <p:cNvPr id="4" name="object 4"/>
          <p:cNvSpPr/>
          <p:nvPr/>
        </p:nvSpPr>
        <p:spPr>
          <a:xfrm>
            <a:off x="760577" y="88924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0577" y="1188482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577" y="1496031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0577" y="179526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0577" y="2360495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10744" y="788212"/>
            <a:ext cx="4704080" cy="171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Each catch clause contains a</a:t>
            </a:r>
            <a:r>
              <a:rPr sz="1450" spc="-3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handler.</a:t>
            </a:r>
            <a:endParaRPr sz="1450">
              <a:latin typeface="Arial"/>
              <a:cs typeface="Arial"/>
            </a:endParaRPr>
          </a:p>
          <a:p>
            <a:pPr marL="12700" marR="636270">
              <a:lnSpc>
                <a:spcPts val="2420"/>
              </a:lnSpc>
              <a:spcBef>
                <a:spcPts val="130"/>
              </a:spcBef>
            </a:pPr>
            <a:r>
              <a:rPr sz="1450" spc="5" dirty="0">
                <a:latin typeface="Arial"/>
                <a:cs typeface="Arial"/>
              </a:rPr>
              <a:t>Our example just informed the user of a problem.  Often better to give the user another</a:t>
            </a:r>
            <a:r>
              <a:rPr sz="1450" spc="-3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chance.</a:t>
            </a:r>
            <a:endParaRPr sz="1450">
              <a:latin typeface="Arial"/>
              <a:cs typeface="Arial"/>
            </a:endParaRPr>
          </a:p>
          <a:p>
            <a:pPr marL="12700" marR="5080">
              <a:lnSpc>
                <a:spcPct val="116599"/>
              </a:lnSpc>
              <a:spcBef>
                <a:spcPts val="130"/>
              </a:spcBef>
            </a:pPr>
            <a:r>
              <a:rPr sz="1450" spc="10" dirty="0">
                <a:latin typeface="Arial"/>
                <a:cs typeface="Arial"/>
              </a:rPr>
              <a:t>When </a:t>
            </a:r>
            <a:r>
              <a:rPr sz="1450" spc="5" dirty="0">
                <a:latin typeface="Arial"/>
                <a:cs typeface="Arial"/>
              </a:rPr>
              <a:t>you throw an exception, you can provide your own  message</a:t>
            </a:r>
            <a:r>
              <a:rPr sz="1450" spc="-6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string.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450" spc="5" dirty="0">
                <a:latin typeface="Arial"/>
                <a:cs typeface="Arial"/>
              </a:rPr>
              <a:t>For example, when you</a:t>
            </a:r>
            <a:r>
              <a:rPr sz="1450" spc="-5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call</a:t>
            </a:r>
            <a:endParaRPr sz="14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0976" y="2576611"/>
            <a:ext cx="5344795" cy="165159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3542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7"/>
              </a:spcBef>
            </a:pPr>
            <a:endParaRPr sz="450" dirty="0">
              <a:latin typeface="Times New Roman"/>
              <a:cs typeface="Times New Roman"/>
            </a:endParaRPr>
          </a:p>
          <a:p>
            <a:pPr marL="52069">
              <a:lnSpc>
                <a:spcPct val="100000"/>
              </a:lnSpc>
            </a:pPr>
            <a:r>
              <a:rPr sz="600" spc="5" dirty="0">
                <a:latin typeface="Courier" charset="0"/>
                <a:cs typeface="Courier" charset="0"/>
              </a:rPr>
              <a:t>throw new IllegalArgumentException("Amount exceeds</a:t>
            </a:r>
            <a:r>
              <a:rPr sz="600" spc="140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balance");</a:t>
            </a:r>
            <a:endParaRPr sz="600" dirty="0">
              <a:latin typeface="Courier" charset="0"/>
              <a:cs typeface="Courier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0577" y="3549132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10744" y="2854504"/>
            <a:ext cx="5025390" cy="833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95275">
              <a:lnSpc>
                <a:spcPct val="116599"/>
              </a:lnSpc>
            </a:pPr>
            <a:r>
              <a:rPr sz="1450" spc="5" dirty="0">
                <a:latin typeface="Arial"/>
                <a:cs typeface="Arial"/>
              </a:rPr>
              <a:t>the message of the exception is the string provided in the  constructor.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450" spc="5" dirty="0">
                <a:latin typeface="Arial"/>
                <a:cs typeface="Arial"/>
              </a:rPr>
              <a:t>You should only catch those exceptions that you can</a:t>
            </a:r>
            <a:r>
              <a:rPr sz="145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handle.</a:t>
            </a:r>
            <a:endParaRPr sz="1450">
              <a:latin typeface="Arial"/>
              <a:cs typeface="Arial"/>
            </a:endParaRPr>
          </a:p>
        </p:txBody>
      </p:sp>
      <p:sp>
        <p:nvSpPr>
          <p:cNvPr id="13" name="object 2"/>
          <p:cNvSpPr>
            <a:spLocks noChangeAspect="1"/>
          </p:cNvSpPr>
          <p:nvPr/>
        </p:nvSpPr>
        <p:spPr>
          <a:xfrm>
            <a:off x="910745" y="3771157"/>
            <a:ext cx="2204363" cy="1645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589309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24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0" dirty="0">
                <a:solidFill>
                  <a:srgbClr val="125859"/>
                </a:solidFill>
              </a:rPr>
              <a:t>Syntax </a:t>
            </a:r>
            <a:r>
              <a:rPr spc="20" dirty="0">
                <a:solidFill>
                  <a:srgbClr val="125859"/>
                </a:solidFill>
              </a:rPr>
              <a:t>11.2 </a:t>
            </a:r>
            <a:r>
              <a:rPr spc="120" dirty="0"/>
              <a:t>Catching</a:t>
            </a:r>
            <a:r>
              <a:rPr spc="-20" dirty="0"/>
              <a:t> </a:t>
            </a:r>
            <a:r>
              <a:rPr spc="95" dirty="0"/>
              <a:t>Exceptions</a:t>
            </a:r>
          </a:p>
        </p:txBody>
      </p:sp>
      <p:sp>
        <p:nvSpPr>
          <p:cNvPr id="4" name="object 4"/>
          <p:cNvSpPr/>
          <p:nvPr/>
        </p:nvSpPr>
        <p:spPr>
          <a:xfrm>
            <a:off x="802177" y="827138"/>
            <a:ext cx="6076607" cy="38321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608514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Reading and </a:t>
            </a:r>
            <a:r>
              <a:rPr spc="95" dirty="0"/>
              <a:t>Writing </a:t>
            </a:r>
            <a:r>
              <a:rPr spc="65" dirty="0"/>
              <a:t>Text </a:t>
            </a:r>
            <a:r>
              <a:rPr spc="75" dirty="0"/>
              <a:t>Files </a:t>
            </a:r>
            <a:r>
              <a:rPr spc="-130" dirty="0"/>
              <a:t>-</a:t>
            </a:r>
            <a:r>
              <a:rPr spc="-355" dirty="0"/>
              <a:t> </a:t>
            </a:r>
            <a:r>
              <a:rPr spc="95" dirty="0"/>
              <a:t>Writing</a:t>
            </a:r>
          </a:p>
        </p:txBody>
      </p:sp>
      <p:sp>
        <p:nvSpPr>
          <p:cNvPr id="4" name="object 4"/>
          <p:cNvSpPr/>
          <p:nvPr/>
        </p:nvSpPr>
        <p:spPr>
          <a:xfrm>
            <a:off x="760577" y="91606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0744" y="815035"/>
            <a:ext cx="4239895" cy="223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To write to a file, construct a </a:t>
            </a:r>
            <a:r>
              <a:rPr sz="1450" spc="5" dirty="0">
                <a:latin typeface="Courier" charset="0"/>
                <a:cs typeface="Courier" charset="0"/>
              </a:rPr>
              <a:t>PrintWriter</a:t>
            </a:r>
            <a:r>
              <a:rPr sz="1450" spc="-495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object: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0976" y="1119711"/>
            <a:ext cx="5344795" cy="189154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455"/>
              </a:spcBef>
            </a:pPr>
            <a:r>
              <a:rPr sz="850" spc="15" dirty="0">
                <a:latin typeface="Courier" charset="0"/>
                <a:cs typeface="Courier" charset="0"/>
              </a:rPr>
              <a:t>PrintWriter out = new</a:t>
            </a:r>
            <a:r>
              <a:rPr sz="850" spc="40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PrintWriter("output.txt");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0577" y="1539475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0577" y="2104701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0577" y="2420563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599"/>
              </a:lnSpc>
            </a:pPr>
            <a:r>
              <a:rPr dirty="0">
                <a:latin typeface="Arial"/>
                <a:cs typeface="Arial"/>
              </a:rPr>
              <a:t>If </a:t>
            </a:r>
            <a:r>
              <a:rPr spc="5" dirty="0">
                <a:latin typeface="Arial"/>
                <a:cs typeface="Arial"/>
              </a:rPr>
              <a:t>file already exists, </a:t>
            </a:r>
            <a:r>
              <a:rPr dirty="0">
                <a:latin typeface="Arial"/>
                <a:cs typeface="Arial"/>
              </a:rPr>
              <a:t>it </a:t>
            </a:r>
            <a:r>
              <a:rPr spc="5" dirty="0">
                <a:latin typeface="Arial"/>
                <a:cs typeface="Arial"/>
              </a:rPr>
              <a:t>is emptied before the new data are written  into</a:t>
            </a:r>
            <a:r>
              <a:rPr spc="-8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it.</a:t>
            </a: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>
                <a:latin typeface="Arial"/>
                <a:cs typeface="Arial"/>
              </a:rPr>
              <a:t>If </a:t>
            </a:r>
            <a:r>
              <a:rPr spc="5" dirty="0">
                <a:latin typeface="Arial"/>
                <a:cs typeface="Arial"/>
              </a:rPr>
              <a:t>file doesn't exist, an empty file is</a:t>
            </a:r>
            <a:r>
              <a:rPr spc="-50" dirty="0">
                <a:latin typeface="Arial"/>
                <a:cs typeface="Arial"/>
              </a:rPr>
              <a:t> </a:t>
            </a:r>
            <a:r>
              <a:rPr spc="5" dirty="0">
                <a:latin typeface="Arial"/>
                <a:cs typeface="Arial"/>
              </a:rPr>
              <a:t>created.</a:t>
            </a: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pc="5" dirty="0">
                <a:latin typeface="Arial"/>
                <a:cs typeface="Arial"/>
              </a:rPr>
              <a:t>Use </a:t>
            </a:r>
            <a:r>
              <a:rPr spc="5" dirty="0"/>
              <a:t>print</a:t>
            </a:r>
            <a:r>
              <a:rPr spc="-465" dirty="0"/>
              <a:t> </a:t>
            </a:r>
            <a:r>
              <a:rPr spc="5" dirty="0">
                <a:latin typeface="Arial"/>
                <a:cs typeface="Arial"/>
              </a:rPr>
              <a:t>and </a:t>
            </a:r>
            <a:r>
              <a:rPr spc="5" dirty="0"/>
              <a:t>println</a:t>
            </a:r>
            <a:r>
              <a:rPr spc="-465" dirty="0"/>
              <a:t> </a:t>
            </a:r>
            <a:r>
              <a:rPr spc="5" dirty="0">
                <a:latin typeface="Arial"/>
                <a:cs typeface="Arial"/>
              </a:rPr>
              <a:t>to write into a </a:t>
            </a:r>
            <a:r>
              <a:rPr spc="5" dirty="0"/>
              <a:t>PrintWriter</a:t>
            </a:r>
            <a:r>
              <a:rPr spc="5" dirty="0">
                <a:latin typeface="Arial"/>
                <a:cs typeface="Arial"/>
              </a:rPr>
              <a:t>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30976" y="2624210"/>
            <a:ext cx="5344795" cy="324576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52069" marR="2853055">
              <a:lnSpc>
                <a:spcPct val="102699"/>
              </a:lnSpc>
              <a:spcBef>
                <a:spcPts val="430"/>
              </a:spcBef>
            </a:pPr>
            <a:r>
              <a:rPr sz="850" spc="15" dirty="0">
                <a:latin typeface="Courier" charset="0"/>
                <a:cs typeface="Courier" charset="0"/>
              </a:rPr>
              <a:t>out.println("Hello, World!");  out.printf("Total: %8.2f\n",</a:t>
            </a:r>
            <a:r>
              <a:rPr sz="850" spc="10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total);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0577" y="3185281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10744" y="3084252"/>
            <a:ext cx="4527550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You must close a file when you are done processing</a:t>
            </a:r>
            <a:r>
              <a:rPr sz="1450" spc="-1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it:</a:t>
            </a:r>
            <a:endParaRPr sz="14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0976" y="3388928"/>
            <a:ext cx="5344795" cy="319959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455"/>
              </a:spcBef>
            </a:pPr>
            <a:r>
              <a:rPr sz="850" spc="15" dirty="0">
                <a:latin typeface="Courier" charset="0"/>
                <a:cs typeface="Courier" charset="0"/>
              </a:rPr>
              <a:t>in.close();</a:t>
            </a:r>
            <a:endParaRPr sz="850" dirty="0">
              <a:latin typeface="Courier" charset="0"/>
              <a:cs typeface="Courier" charset="0"/>
            </a:endParaRPr>
          </a:p>
          <a:p>
            <a:pPr marL="52069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out.close();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60577" y="4249236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0577" y="482277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0744" y="3774805"/>
            <a:ext cx="5201285" cy="145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9800"/>
              </a:lnSpc>
            </a:pPr>
            <a:r>
              <a:rPr sz="1450" spc="5" dirty="0">
                <a:latin typeface="Arial"/>
                <a:cs typeface="Arial"/>
              </a:rPr>
              <a:t>Otherwise, not all of the output </a:t>
            </a:r>
            <a:r>
              <a:rPr sz="1450" spc="10" dirty="0">
                <a:latin typeface="Arial"/>
                <a:cs typeface="Arial"/>
              </a:rPr>
              <a:t>may </a:t>
            </a:r>
            <a:r>
              <a:rPr sz="1450" spc="5" dirty="0">
                <a:latin typeface="Arial"/>
                <a:cs typeface="Arial"/>
              </a:rPr>
              <a:t>be written to the disk file.  An optional character encoding can be specified as the second  parameter</a:t>
            </a:r>
            <a:r>
              <a:rPr sz="1450" spc="1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to</a:t>
            </a:r>
            <a:r>
              <a:rPr sz="1450" spc="10" dirty="0">
                <a:latin typeface="Arial"/>
                <a:cs typeface="Arial"/>
              </a:rPr>
              <a:t> </a:t>
            </a:r>
            <a:r>
              <a:rPr sz="1450" spc="5" dirty="0">
                <a:latin typeface="Courier" charset="0"/>
                <a:cs typeface="Courier" charset="0"/>
              </a:rPr>
              <a:t>Scanner</a:t>
            </a:r>
            <a:r>
              <a:rPr sz="1450" spc="-459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and</a:t>
            </a:r>
            <a:r>
              <a:rPr sz="1450" spc="10" dirty="0">
                <a:latin typeface="Arial"/>
                <a:cs typeface="Arial"/>
              </a:rPr>
              <a:t> </a:t>
            </a:r>
            <a:r>
              <a:rPr sz="1450" spc="5" dirty="0">
                <a:latin typeface="Courier" charset="0"/>
                <a:cs typeface="Courier" charset="0"/>
              </a:rPr>
              <a:t>PrintWriter</a:t>
            </a:r>
            <a:r>
              <a:rPr sz="1450" spc="-459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constructor</a:t>
            </a:r>
            <a:endParaRPr sz="1450" dirty="0">
              <a:latin typeface="Arial"/>
              <a:cs typeface="Arial"/>
            </a:endParaRPr>
          </a:p>
          <a:p>
            <a:pPr marL="12700" marR="649605">
              <a:lnSpc>
                <a:spcPct val="120400"/>
              </a:lnSpc>
              <a:spcBef>
                <a:spcPts val="325"/>
              </a:spcBef>
            </a:pPr>
            <a:r>
              <a:rPr sz="1450" spc="5" dirty="0">
                <a:latin typeface="Arial"/>
                <a:cs typeface="Arial"/>
              </a:rPr>
              <a:t>Should specify "UTF-8" as the second parameter when  constructing a </a:t>
            </a:r>
            <a:r>
              <a:rPr sz="1450" spc="5" dirty="0">
                <a:latin typeface="Courier" charset="0"/>
                <a:cs typeface="Courier" charset="0"/>
              </a:rPr>
              <a:t>Scanner</a:t>
            </a:r>
            <a:r>
              <a:rPr sz="1450" spc="-475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or a </a:t>
            </a:r>
            <a:r>
              <a:rPr sz="1450" spc="5" dirty="0">
                <a:latin typeface="Courier" charset="0"/>
                <a:cs typeface="Courier" charset="0"/>
              </a:rPr>
              <a:t>PrintWriter</a:t>
            </a:r>
            <a:r>
              <a:rPr sz="1450" spc="5" dirty="0">
                <a:latin typeface="Arial"/>
                <a:cs typeface="Arial"/>
              </a:rPr>
              <a:t>.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588959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5" dirty="0"/>
              <a:t>Checked</a:t>
            </a:r>
            <a:r>
              <a:rPr spc="-20" dirty="0"/>
              <a:t> </a:t>
            </a:r>
            <a:r>
              <a:rPr spc="95" dirty="0"/>
              <a:t>Exceptions</a:t>
            </a:r>
          </a:p>
        </p:txBody>
      </p:sp>
      <p:sp>
        <p:nvSpPr>
          <p:cNvPr id="4" name="object 4"/>
          <p:cNvSpPr/>
          <p:nvPr/>
        </p:nvSpPr>
        <p:spPr>
          <a:xfrm>
            <a:off x="760577" y="1170810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0577" y="1802533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577" y="308260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31507" y="769042"/>
            <a:ext cx="5471160" cy="315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Exceptions </a:t>
            </a:r>
            <a:r>
              <a:rPr sz="1200" spc="5" dirty="0">
                <a:latin typeface="Arial"/>
                <a:cs typeface="Arial"/>
              </a:rPr>
              <a:t>fall into three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categories</a:t>
            </a:r>
            <a:endParaRPr sz="1200" dirty="0">
              <a:latin typeface="Arial"/>
              <a:cs typeface="Arial"/>
            </a:endParaRPr>
          </a:p>
          <a:p>
            <a:pPr marL="291465">
              <a:lnSpc>
                <a:spcPct val="100000"/>
              </a:lnSpc>
              <a:spcBef>
                <a:spcPts val="925"/>
              </a:spcBef>
            </a:pPr>
            <a:r>
              <a:rPr sz="1450" spc="5" dirty="0">
                <a:latin typeface="Arial"/>
                <a:cs typeface="Arial"/>
              </a:rPr>
              <a:t>Internal errors are reported by descendants of the type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spc="5" dirty="0">
                <a:latin typeface="Courier" charset="0"/>
                <a:cs typeface="Courier" charset="0"/>
              </a:rPr>
              <a:t>Error</a:t>
            </a:r>
            <a:r>
              <a:rPr sz="1450" spc="5" dirty="0">
                <a:latin typeface="Arial"/>
                <a:cs typeface="Arial"/>
              </a:rPr>
              <a:t>.</a:t>
            </a:r>
            <a:endParaRPr sz="1450" dirty="0">
              <a:latin typeface="Arial"/>
              <a:cs typeface="Arial"/>
            </a:endParaRPr>
          </a:p>
          <a:p>
            <a:pPr marL="626745">
              <a:lnSpc>
                <a:spcPct val="100000"/>
              </a:lnSpc>
              <a:spcBef>
                <a:spcPts val="965"/>
              </a:spcBef>
            </a:pPr>
            <a:r>
              <a:rPr sz="1100" spc="10" dirty="0">
                <a:latin typeface="Arial"/>
                <a:cs typeface="Arial"/>
              </a:rPr>
              <a:t>Example: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10" dirty="0">
                <a:latin typeface="Courier" charset="0"/>
                <a:cs typeface="Courier" charset="0"/>
              </a:rPr>
              <a:t>OutOfMemoryError</a:t>
            </a:r>
            <a:endParaRPr sz="1100" dirty="0">
              <a:latin typeface="Courier" charset="0"/>
              <a:cs typeface="Courier" charset="0"/>
            </a:endParaRPr>
          </a:p>
          <a:p>
            <a:pPr marL="291465">
              <a:lnSpc>
                <a:spcPct val="100000"/>
              </a:lnSpc>
              <a:spcBef>
                <a:spcPts val="944"/>
              </a:spcBef>
            </a:pPr>
            <a:r>
              <a:rPr sz="1450" spc="5" dirty="0">
                <a:latin typeface="Arial"/>
                <a:cs typeface="Arial"/>
              </a:rPr>
              <a:t>Descendants of </a:t>
            </a:r>
            <a:r>
              <a:rPr sz="1450" spc="5" dirty="0">
                <a:latin typeface="Courier" charset="0"/>
                <a:cs typeface="Courier" charset="0"/>
              </a:rPr>
              <a:t>RuntimeException</a:t>
            </a:r>
            <a:r>
              <a:rPr sz="1450" spc="5" dirty="0">
                <a:latin typeface="Arial"/>
                <a:cs typeface="Arial"/>
              </a:rPr>
              <a:t>,</a:t>
            </a:r>
            <a:endParaRPr sz="1450" dirty="0">
              <a:latin typeface="Arial"/>
              <a:cs typeface="Arial"/>
            </a:endParaRPr>
          </a:p>
          <a:p>
            <a:pPr marL="626745">
              <a:lnSpc>
                <a:spcPct val="100000"/>
              </a:lnSpc>
              <a:spcBef>
                <a:spcPts val="965"/>
              </a:spcBef>
            </a:pPr>
            <a:r>
              <a:rPr sz="1100" spc="10" dirty="0">
                <a:latin typeface="Arial"/>
                <a:cs typeface="Arial"/>
              </a:rPr>
              <a:t>Example: </a:t>
            </a:r>
            <a:r>
              <a:rPr sz="1100" spc="10" dirty="0">
                <a:latin typeface="Courier" charset="0"/>
                <a:cs typeface="Courier" charset="0"/>
              </a:rPr>
              <a:t>IndexOutOfBoundsException</a:t>
            </a:r>
            <a:r>
              <a:rPr sz="1100" spc="-375" dirty="0">
                <a:latin typeface="Courier" charset="0"/>
                <a:cs typeface="Courier" charset="0"/>
              </a:rPr>
              <a:t> </a:t>
            </a:r>
            <a:r>
              <a:rPr sz="1100" spc="5" dirty="0">
                <a:latin typeface="Arial"/>
                <a:cs typeface="Arial"/>
              </a:rPr>
              <a:t>or</a:t>
            </a:r>
            <a:endParaRPr sz="1100" dirty="0">
              <a:latin typeface="Arial"/>
              <a:cs typeface="Arial"/>
            </a:endParaRPr>
          </a:p>
          <a:p>
            <a:pPr marL="626745">
              <a:lnSpc>
                <a:spcPct val="100000"/>
              </a:lnSpc>
              <a:spcBef>
                <a:spcPts val="250"/>
              </a:spcBef>
            </a:pPr>
            <a:r>
              <a:rPr sz="1100" spc="10" dirty="0">
                <a:latin typeface="Courier" charset="0"/>
                <a:cs typeface="Courier" charset="0"/>
              </a:rPr>
              <a:t>IllegalArgumentException</a:t>
            </a:r>
            <a:endParaRPr sz="1100" dirty="0">
              <a:latin typeface="Courier" charset="0"/>
              <a:cs typeface="Courier" charset="0"/>
            </a:endParaRPr>
          </a:p>
          <a:p>
            <a:pPr marL="626745">
              <a:lnSpc>
                <a:spcPct val="100000"/>
              </a:lnSpc>
              <a:spcBef>
                <a:spcPts val="445"/>
              </a:spcBef>
            </a:pPr>
            <a:r>
              <a:rPr sz="1100" spc="5" dirty="0">
                <a:latin typeface="Arial"/>
                <a:cs typeface="Arial"/>
              </a:rPr>
              <a:t>Indicate errors in </a:t>
            </a:r>
            <a:r>
              <a:rPr sz="1100" spc="10" dirty="0">
                <a:latin typeface="Arial"/>
                <a:cs typeface="Arial"/>
              </a:rPr>
              <a:t>your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code.</a:t>
            </a:r>
            <a:endParaRPr sz="1100" dirty="0">
              <a:latin typeface="Arial"/>
              <a:cs typeface="Arial"/>
            </a:endParaRPr>
          </a:p>
          <a:p>
            <a:pPr marL="626745">
              <a:lnSpc>
                <a:spcPct val="100000"/>
              </a:lnSpc>
              <a:spcBef>
                <a:spcPts val="509"/>
              </a:spcBef>
            </a:pPr>
            <a:r>
              <a:rPr sz="1100" spc="10" dirty="0">
                <a:latin typeface="Arial"/>
                <a:cs typeface="Arial"/>
              </a:rPr>
              <a:t>They are </a:t>
            </a:r>
            <a:r>
              <a:rPr sz="1100" spc="5" dirty="0">
                <a:latin typeface="Arial"/>
                <a:cs typeface="Arial"/>
              </a:rPr>
              <a:t>called </a:t>
            </a:r>
            <a:r>
              <a:rPr sz="1100" spc="10" dirty="0">
                <a:latin typeface="Arial"/>
                <a:cs typeface="Arial"/>
              </a:rPr>
              <a:t>unchecked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exceptions.</a:t>
            </a:r>
            <a:endParaRPr sz="1100" dirty="0">
              <a:latin typeface="Arial"/>
              <a:cs typeface="Arial"/>
            </a:endParaRPr>
          </a:p>
          <a:p>
            <a:pPr marL="291465">
              <a:lnSpc>
                <a:spcPct val="100000"/>
              </a:lnSpc>
              <a:spcBef>
                <a:spcPts val="880"/>
              </a:spcBef>
            </a:pPr>
            <a:r>
              <a:rPr sz="1450" spc="5" dirty="0">
                <a:latin typeface="Arial"/>
                <a:cs typeface="Arial"/>
              </a:rPr>
              <a:t>All other exceptions are checked</a:t>
            </a:r>
            <a:r>
              <a:rPr sz="1450" spc="-2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exceptions.</a:t>
            </a:r>
            <a:endParaRPr sz="1450" dirty="0">
              <a:latin typeface="Arial"/>
              <a:cs typeface="Arial"/>
            </a:endParaRPr>
          </a:p>
          <a:p>
            <a:pPr marL="626745" marR="189865">
              <a:lnSpc>
                <a:spcPct val="113999"/>
              </a:lnSpc>
              <a:spcBef>
                <a:spcPts val="715"/>
              </a:spcBef>
            </a:pPr>
            <a:r>
              <a:rPr sz="1100" spc="5" dirty="0">
                <a:latin typeface="Arial"/>
                <a:cs typeface="Arial"/>
              </a:rPr>
              <a:t>Indicate that </a:t>
            </a:r>
            <a:r>
              <a:rPr sz="1100" spc="10" dirty="0">
                <a:latin typeface="Arial"/>
                <a:cs typeface="Arial"/>
              </a:rPr>
              <a:t>something has gone wrong </a:t>
            </a:r>
            <a:r>
              <a:rPr sz="1100" spc="5" dirty="0">
                <a:latin typeface="Arial"/>
                <a:cs typeface="Arial"/>
              </a:rPr>
              <a:t>for </a:t>
            </a:r>
            <a:r>
              <a:rPr sz="1100" spc="10" dirty="0">
                <a:latin typeface="Arial"/>
                <a:cs typeface="Arial"/>
              </a:rPr>
              <a:t>some </a:t>
            </a:r>
            <a:r>
              <a:rPr sz="1100" spc="5" dirty="0">
                <a:latin typeface="Arial"/>
                <a:cs typeface="Arial"/>
              </a:rPr>
              <a:t>external </a:t>
            </a:r>
            <a:r>
              <a:rPr sz="1100" spc="10" dirty="0">
                <a:latin typeface="Arial"/>
                <a:cs typeface="Arial"/>
              </a:rPr>
              <a:t>reason beyond  your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control</a:t>
            </a:r>
            <a:endParaRPr sz="1100" dirty="0">
              <a:latin typeface="Arial"/>
              <a:cs typeface="Arial"/>
            </a:endParaRPr>
          </a:p>
          <a:p>
            <a:pPr marL="626745">
              <a:lnSpc>
                <a:spcPct val="100000"/>
              </a:lnSpc>
              <a:spcBef>
                <a:spcPts val="509"/>
              </a:spcBef>
            </a:pPr>
            <a:r>
              <a:rPr sz="1100" spc="10" dirty="0">
                <a:latin typeface="Arial"/>
                <a:cs typeface="Arial"/>
              </a:rPr>
              <a:t>Example: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10" dirty="0">
                <a:latin typeface="Courier" charset="0"/>
                <a:cs typeface="Courier" charset="0"/>
              </a:rPr>
              <a:t>IOException</a:t>
            </a:r>
            <a:endParaRPr sz="11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588610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5" dirty="0"/>
              <a:t>Checked</a:t>
            </a:r>
            <a:r>
              <a:rPr spc="-20" dirty="0"/>
              <a:t> </a:t>
            </a:r>
            <a:r>
              <a:rPr spc="95" dirty="0"/>
              <a:t>Exceptions</a:t>
            </a:r>
          </a:p>
        </p:txBody>
      </p:sp>
      <p:sp>
        <p:nvSpPr>
          <p:cNvPr id="4" name="object 4"/>
          <p:cNvSpPr/>
          <p:nvPr/>
        </p:nvSpPr>
        <p:spPr>
          <a:xfrm>
            <a:off x="760577" y="887848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0577" y="1760623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0744" y="750133"/>
            <a:ext cx="5220970" cy="143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599"/>
              </a:lnSpc>
            </a:pPr>
            <a:r>
              <a:rPr sz="1450" spc="5" dirty="0">
                <a:latin typeface="Arial"/>
                <a:cs typeface="Arial"/>
              </a:rPr>
              <a:t>Checked exceptions are due to external circumstances that the  programmer cannot</a:t>
            </a:r>
            <a:r>
              <a:rPr sz="1450" spc="-3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prevent.</a:t>
            </a:r>
            <a:endParaRPr sz="1450">
              <a:latin typeface="Arial"/>
              <a:cs typeface="Arial"/>
            </a:endParaRPr>
          </a:p>
          <a:p>
            <a:pPr marL="347345">
              <a:lnSpc>
                <a:spcPct val="100000"/>
              </a:lnSpc>
              <a:spcBef>
                <a:spcPts val="900"/>
              </a:spcBef>
            </a:pPr>
            <a:r>
              <a:rPr sz="1100" spc="10" dirty="0">
                <a:latin typeface="Arial"/>
                <a:cs typeface="Arial"/>
              </a:rPr>
              <a:t>The compiler checks </a:t>
            </a:r>
            <a:r>
              <a:rPr sz="1100" spc="5" dirty="0">
                <a:latin typeface="Arial"/>
                <a:cs typeface="Arial"/>
              </a:rPr>
              <a:t>that </a:t>
            </a:r>
            <a:r>
              <a:rPr sz="1100" spc="10" dirty="0">
                <a:latin typeface="Arial"/>
                <a:cs typeface="Arial"/>
              </a:rPr>
              <a:t>your program handles these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exceptions.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450" spc="5" dirty="0">
                <a:latin typeface="Arial"/>
                <a:cs typeface="Arial"/>
              </a:rPr>
              <a:t>The unchecked exceptions are your</a:t>
            </a:r>
            <a:r>
              <a:rPr sz="1450" spc="-2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fault.</a:t>
            </a:r>
            <a:endParaRPr sz="1450">
              <a:latin typeface="Arial"/>
              <a:cs typeface="Arial"/>
            </a:endParaRPr>
          </a:p>
          <a:p>
            <a:pPr marL="347345">
              <a:lnSpc>
                <a:spcPct val="100000"/>
              </a:lnSpc>
              <a:spcBef>
                <a:spcPts val="900"/>
              </a:spcBef>
            </a:pPr>
            <a:r>
              <a:rPr sz="1100" spc="10" dirty="0">
                <a:latin typeface="Arial"/>
                <a:cs typeface="Arial"/>
              </a:rPr>
              <a:t>The compiler does </a:t>
            </a:r>
            <a:r>
              <a:rPr sz="1100" spc="5" dirty="0">
                <a:latin typeface="Arial"/>
                <a:cs typeface="Arial"/>
              </a:rPr>
              <a:t>not </a:t>
            </a:r>
            <a:r>
              <a:rPr sz="1100" spc="10" dirty="0">
                <a:latin typeface="Arial"/>
                <a:cs typeface="Arial"/>
              </a:rPr>
              <a:t>check whether you handle an unchecked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exception.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588261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5" dirty="0"/>
              <a:t>Checked </a:t>
            </a:r>
            <a:r>
              <a:rPr spc="95" dirty="0"/>
              <a:t>Exceptions </a:t>
            </a:r>
            <a:r>
              <a:rPr spc="-130" dirty="0"/>
              <a:t>-</a:t>
            </a:r>
            <a:r>
              <a:rPr spc="-125" dirty="0"/>
              <a:t> </a:t>
            </a:r>
            <a:r>
              <a:rPr spc="135" dirty="0">
                <a:latin typeface="Trebuchet MS"/>
                <a:cs typeface="Trebuchet MS"/>
              </a:rPr>
              <a:t>throws</a:t>
            </a:r>
          </a:p>
        </p:txBody>
      </p:sp>
      <p:sp>
        <p:nvSpPr>
          <p:cNvPr id="4" name="object 4"/>
          <p:cNvSpPr/>
          <p:nvPr/>
        </p:nvSpPr>
        <p:spPr>
          <a:xfrm>
            <a:off x="760577" y="887498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0744" y="749784"/>
            <a:ext cx="5273675" cy="534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599"/>
              </a:lnSpc>
            </a:pPr>
            <a:r>
              <a:rPr sz="1450" spc="5" dirty="0">
                <a:latin typeface="Arial"/>
                <a:cs typeface="Arial"/>
              </a:rPr>
              <a:t>You can handle the checked exception in the same method that  throws</a:t>
            </a:r>
            <a:r>
              <a:rPr sz="1450" spc="-7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it</a:t>
            </a:r>
            <a:endParaRPr sz="14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0976" y="1352979"/>
            <a:ext cx="5344795" cy="1342405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3542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7"/>
              </a:spcBef>
            </a:pPr>
            <a:endParaRPr sz="450" dirty="0">
              <a:latin typeface="Times New Roman"/>
              <a:cs typeface="Times New Roman"/>
            </a:endParaRPr>
          </a:p>
          <a:p>
            <a:pPr marL="52069">
              <a:lnSpc>
                <a:spcPct val="100000"/>
              </a:lnSpc>
            </a:pPr>
            <a:r>
              <a:rPr sz="600" spc="5" dirty="0">
                <a:latin typeface="Courier" charset="0"/>
                <a:cs typeface="Courier" charset="0"/>
              </a:rPr>
              <a:t>try</a:t>
            </a:r>
            <a:endParaRPr sz="600" dirty="0">
              <a:latin typeface="Courier" charset="0"/>
              <a:cs typeface="Courier" charset="0"/>
            </a:endParaRPr>
          </a:p>
          <a:p>
            <a:pPr marL="52069">
              <a:lnSpc>
                <a:spcPct val="100000"/>
              </a:lnSpc>
              <a:spcBef>
                <a:spcPts val="325"/>
              </a:spcBef>
            </a:pPr>
            <a:r>
              <a:rPr sz="600" spc="5" dirty="0">
                <a:latin typeface="Courier" charset="0"/>
                <a:cs typeface="Courier" charset="0"/>
              </a:rPr>
              <a:t>{</a:t>
            </a:r>
            <a:endParaRPr sz="600" dirty="0">
              <a:latin typeface="Courier" charset="0"/>
              <a:cs typeface="Courier" charset="0"/>
            </a:endParaRPr>
          </a:p>
          <a:p>
            <a:pPr marL="193675">
              <a:lnSpc>
                <a:spcPct val="100000"/>
              </a:lnSpc>
              <a:spcBef>
                <a:spcPts val="325"/>
              </a:spcBef>
            </a:pPr>
            <a:r>
              <a:rPr sz="600" spc="5" dirty="0">
                <a:latin typeface="Courier" charset="0"/>
                <a:cs typeface="Courier" charset="0"/>
              </a:rPr>
              <a:t>File inFile = new</a:t>
            </a:r>
            <a:r>
              <a:rPr sz="600" spc="25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File(filename);</a:t>
            </a:r>
            <a:endParaRPr sz="600" dirty="0">
              <a:latin typeface="Courier" charset="0"/>
              <a:cs typeface="Courier" charset="0"/>
            </a:endParaRPr>
          </a:p>
          <a:p>
            <a:pPr marL="193675">
              <a:lnSpc>
                <a:spcPct val="100000"/>
              </a:lnSpc>
              <a:spcBef>
                <a:spcPts val="325"/>
              </a:spcBef>
            </a:pPr>
            <a:r>
              <a:rPr sz="600" spc="5" dirty="0">
                <a:latin typeface="Courier" charset="0"/>
                <a:cs typeface="Courier" charset="0"/>
              </a:rPr>
              <a:t>Scanner in = new Scanner(inFile); // Throws</a:t>
            </a:r>
            <a:r>
              <a:rPr sz="600" spc="145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FileNotFoundException</a:t>
            </a:r>
            <a:endParaRPr sz="600" dirty="0">
              <a:latin typeface="Courier" charset="0"/>
              <a:cs typeface="Courier" charset="0"/>
            </a:endParaRPr>
          </a:p>
          <a:p>
            <a:pPr marL="193675">
              <a:lnSpc>
                <a:spcPct val="100000"/>
              </a:lnSpc>
              <a:spcBef>
                <a:spcPts val="325"/>
              </a:spcBef>
            </a:pPr>
            <a:r>
              <a:rPr sz="600" spc="5" dirty="0">
                <a:latin typeface="Courier" charset="0"/>
                <a:cs typeface="Courier" charset="0"/>
              </a:rPr>
              <a:t>. .</a:t>
            </a:r>
            <a:r>
              <a:rPr sz="600" spc="-85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.</a:t>
            </a:r>
            <a:endParaRPr sz="600" dirty="0">
              <a:latin typeface="Courier" charset="0"/>
              <a:cs typeface="Courier" charset="0"/>
            </a:endParaRPr>
          </a:p>
          <a:p>
            <a:pPr marL="52069">
              <a:lnSpc>
                <a:spcPct val="100000"/>
              </a:lnSpc>
              <a:spcBef>
                <a:spcPts val="325"/>
              </a:spcBef>
            </a:pPr>
            <a:r>
              <a:rPr sz="600" spc="5" dirty="0">
                <a:latin typeface="Courier" charset="0"/>
                <a:cs typeface="Courier" charset="0"/>
              </a:rPr>
              <a:t>}</a:t>
            </a:r>
            <a:endParaRPr sz="600" dirty="0">
              <a:latin typeface="Courier" charset="0"/>
              <a:cs typeface="Courier" charset="0"/>
            </a:endParaRPr>
          </a:p>
          <a:p>
            <a:pPr marL="52069">
              <a:lnSpc>
                <a:spcPct val="100000"/>
              </a:lnSpc>
              <a:spcBef>
                <a:spcPts val="325"/>
              </a:spcBef>
            </a:pPr>
            <a:r>
              <a:rPr sz="600" spc="5" dirty="0">
                <a:latin typeface="Courier" charset="0"/>
                <a:cs typeface="Courier" charset="0"/>
              </a:rPr>
              <a:t>catch (FileNotFoundException exception) // Exception caught</a:t>
            </a:r>
            <a:r>
              <a:rPr sz="600" spc="145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here</a:t>
            </a:r>
            <a:endParaRPr sz="600" dirty="0">
              <a:latin typeface="Courier" charset="0"/>
              <a:cs typeface="Courier" charset="0"/>
            </a:endParaRPr>
          </a:p>
          <a:p>
            <a:pPr marL="52069">
              <a:lnSpc>
                <a:spcPct val="100000"/>
              </a:lnSpc>
              <a:spcBef>
                <a:spcPts val="325"/>
              </a:spcBef>
            </a:pPr>
            <a:r>
              <a:rPr sz="600" spc="5" dirty="0">
                <a:latin typeface="Courier" charset="0"/>
                <a:cs typeface="Courier" charset="0"/>
              </a:rPr>
              <a:t>{</a:t>
            </a:r>
            <a:endParaRPr sz="600" dirty="0">
              <a:latin typeface="Courier" charset="0"/>
              <a:cs typeface="Courier" charset="0"/>
            </a:endParaRPr>
          </a:p>
          <a:p>
            <a:pPr marL="193675">
              <a:lnSpc>
                <a:spcPct val="100000"/>
              </a:lnSpc>
              <a:spcBef>
                <a:spcPts val="325"/>
              </a:spcBef>
            </a:pPr>
            <a:r>
              <a:rPr sz="600" spc="5" dirty="0">
                <a:latin typeface="Courier" charset="0"/>
                <a:cs typeface="Courier" charset="0"/>
              </a:rPr>
              <a:t>. .</a:t>
            </a:r>
            <a:r>
              <a:rPr sz="600" spc="-85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.</a:t>
            </a:r>
            <a:endParaRPr sz="600" dirty="0">
              <a:latin typeface="Courier" charset="0"/>
              <a:cs typeface="Courier" charset="0"/>
            </a:endParaRPr>
          </a:p>
          <a:p>
            <a:pPr marL="52069">
              <a:lnSpc>
                <a:spcPct val="100000"/>
              </a:lnSpc>
              <a:spcBef>
                <a:spcPts val="325"/>
              </a:spcBef>
            </a:pPr>
            <a:r>
              <a:rPr sz="600" spc="5" dirty="0">
                <a:latin typeface="Courier" charset="0"/>
                <a:cs typeface="Courier" charset="0"/>
              </a:rPr>
              <a:t>}</a:t>
            </a:r>
            <a:endParaRPr sz="60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0577" y="2965536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0744" y="2864504"/>
            <a:ext cx="4528185" cy="977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Often the current method cannot handle the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exception.</a:t>
            </a:r>
            <a:endParaRPr sz="1450">
              <a:latin typeface="Arial"/>
              <a:cs typeface="Arial"/>
            </a:endParaRPr>
          </a:p>
          <a:p>
            <a:pPr marL="347345">
              <a:lnSpc>
                <a:spcPct val="100000"/>
              </a:lnSpc>
              <a:spcBef>
                <a:spcPts val="965"/>
              </a:spcBef>
            </a:pPr>
            <a:r>
              <a:rPr sz="1100" spc="5" dirty="0">
                <a:latin typeface="Arial"/>
                <a:cs typeface="Arial"/>
              </a:rPr>
              <a:t>Tell the </a:t>
            </a:r>
            <a:r>
              <a:rPr sz="1100" spc="10" dirty="0">
                <a:latin typeface="Arial"/>
                <a:cs typeface="Arial"/>
              </a:rPr>
              <a:t>compiler you are aware </a:t>
            </a:r>
            <a:r>
              <a:rPr sz="1100" spc="5" dirty="0">
                <a:latin typeface="Arial"/>
                <a:cs typeface="Arial"/>
              </a:rPr>
              <a:t>of the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exception</a:t>
            </a:r>
            <a:endParaRPr sz="1100">
              <a:latin typeface="Arial"/>
              <a:cs typeface="Arial"/>
            </a:endParaRPr>
          </a:p>
          <a:p>
            <a:pPr marL="347345" marR="579120">
              <a:lnSpc>
                <a:spcPct val="133900"/>
              </a:lnSpc>
            </a:pPr>
            <a:r>
              <a:rPr sz="1100" spc="10" dirty="0">
                <a:latin typeface="Arial"/>
                <a:cs typeface="Arial"/>
              </a:rPr>
              <a:t>You want </a:t>
            </a:r>
            <a:r>
              <a:rPr sz="1100" spc="5" dirty="0">
                <a:latin typeface="Arial"/>
                <a:cs typeface="Arial"/>
              </a:rPr>
              <a:t>the </a:t>
            </a:r>
            <a:r>
              <a:rPr sz="1100" spc="10" dirty="0">
                <a:latin typeface="Arial"/>
                <a:cs typeface="Arial"/>
              </a:rPr>
              <a:t>method </a:t>
            </a:r>
            <a:r>
              <a:rPr sz="1100" spc="5" dirty="0">
                <a:latin typeface="Arial"/>
                <a:cs typeface="Arial"/>
              </a:rPr>
              <a:t>to terminate if the </a:t>
            </a:r>
            <a:r>
              <a:rPr sz="1100" spc="10" dirty="0">
                <a:latin typeface="Arial"/>
                <a:cs typeface="Arial"/>
              </a:rPr>
              <a:t>exception occurs  Add a throws clause </a:t>
            </a:r>
            <a:r>
              <a:rPr sz="1100" spc="5" dirty="0">
                <a:latin typeface="Arial"/>
                <a:cs typeface="Arial"/>
              </a:rPr>
              <a:t>to the </a:t>
            </a:r>
            <a:r>
              <a:rPr sz="1100" spc="10" dirty="0">
                <a:latin typeface="Arial"/>
                <a:cs typeface="Arial"/>
              </a:rPr>
              <a:t>method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header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63462" y="3904809"/>
            <a:ext cx="4771390" cy="751421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56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"/>
              </a:spcBef>
            </a:pPr>
            <a:endParaRPr sz="400" dirty="0">
              <a:latin typeface="Times New Roman"/>
              <a:cs typeface="Times New Roman"/>
            </a:endParaRPr>
          </a:p>
          <a:p>
            <a:pPr marL="48895">
              <a:lnSpc>
                <a:spcPct val="100000"/>
              </a:lnSpc>
            </a:pPr>
            <a:r>
              <a:rPr sz="550" dirty="0">
                <a:latin typeface="Courier" charset="0"/>
                <a:cs typeface="Courier" charset="0"/>
              </a:rPr>
              <a:t>public void readData(String filename) </a:t>
            </a:r>
            <a:r>
              <a:rPr sz="550" b="1" spc="40" dirty="0">
                <a:solidFill>
                  <a:srgbClr val="FF0000"/>
                </a:solidFill>
                <a:latin typeface="Trebuchet MS"/>
                <a:cs typeface="Trebuchet MS"/>
              </a:rPr>
              <a:t>throws</a:t>
            </a:r>
            <a:r>
              <a:rPr sz="550" b="1" spc="1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550" b="1" spc="45" dirty="0">
                <a:solidFill>
                  <a:srgbClr val="FF0000"/>
                </a:solidFill>
                <a:latin typeface="Trebuchet MS"/>
                <a:cs typeface="Trebuchet MS"/>
              </a:rPr>
              <a:t>FileNotFoundException</a:t>
            </a:r>
            <a:endParaRPr sz="550" dirty="0">
              <a:latin typeface="Trebuchet MS"/>
              <a:cs typeface="Trebuchet MS"/>
            </a:endParaRPr>
          </a:p>
          <a:p>
            <a:pPr marL="48895">
              <a:lnSpc>
                <a:spcPct val="100000"/>
              </a:lnSpc>
              <a:spcBef>
                <a:spcPts val="254"/>
              </a:spcBef>
            </a:pPr>
            <a:r>
              <a:rPr sz="550" dirty="0">
                <a:latin typeface="Courier" charset="0"/>
                <a:cs typeface="Courier" charset="0"/>
              </a:rPr>
              <a:t>{</a:t>
            </a:r>
          </a:p>
          <a:p>
            <a:pPr marL="176530" marR="3180080">
              <a:lnSpc>
                <a:spcPct val="138800"/>
              </a:lnSpc>
            </a:pPr>
            <a:r>
              <a:rPr sz="550" dirty="0">
                <a:latin typeface="Courier" charset="0"/>
                <a:cs typeface="Courier" charset="0"/>
              </a:rPr>
              <a:t>File inFile = new File(filename);  Scanner in = new</a:t>
            </a:r>
            <a:r>
              <a:rPr sz="550" spc="-40" dirty="0">
                <a:latin typeface="Courier" charset="0"/>
                <a:cs typeface="Courier" charset="0"/>
              </a:rPr>
              <a:t> </a:t>
            </a:r>
            <a:r>
              <a:rPr sz="550" dirty="0">
                <a:latin typeface="Courier" charset="0"/>
                <a:cs typeface="Courier" charset="0"/>
              </a:rPr>
              <a:t>Scanner(inFile);</a:t>
            </a:r>
          </a:p>
          <a:p>
            <a:pPr marL="48895">
              <a:lnSpc>
                <a:spcPct val="100000"/>
              </a:lnSpc>
              <a:spcBef>
                <a:spcPts val="254"/>
              </a:spcBef>
            </a:pPr>
            <a:r>
              <a:rPr sz="550" dirty="0">
                <a:latin typeface="Courier" charset="0"/>
                <a:cs typeface="Courier" charset="0"/>
              </a:rPr>
              <a:t>. .</a:t>
            </a:r>
            <a:r>
              <a:rPr sz="550" spc="-95" dirty="0">
                <a:latin typeface="Courier" charset="0"/>
                <a:cs typeface="Courier" charset="0"/>
              </a:rPr>
              <a:t> </a:t>
            </a:r>
            <a:r>
              <a:rPr sz="550" dirty="0">
                <a:latin typeface="Courier" charset="0"/>
                <a:cs typeface="Courier" charset="0"/>
              </a:rPr>
              <a:t>.</a:t>
            </a:r>
          </a:p>
          <a:p>
            <a:pPr marL="48895">
              <a:lnSpc>
                <a:spcPct val="100000"/>
              </a:lnSpc>
              <a:spcBef>
                <a:spcPts val="254"/>
              </a:spcBef>
            </a:pPr>
            <a:r>
              <a:rPr sz="550" dirty="0">
                <a:latin typeface="Courier" charset="0"/>
                <a:cs typeface="Courier" charset="0"/>
              </a:rPr>
              <a:t>}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587912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5" dirty="0"/>
              <a:t>Checked </a:t>
            </a:r>
            <a:r>
              <a:rPr spc="95" dirty="0"/>
              <a:t>Exceptions </a:t>
            </a:r>
            <a:r>
              <a:rPr spc="-130" dirty="0"/>
              <a:t>-</a:t>
            </a:r>
            <a:r>
              <a:rPr spc="-125" dirty="0"/>
              <a:t> </a:t>
            </a:r>
            <a:r>
              <a:rPr spc="135" dirty="0">
                <a:latin typeface="Trebuchet MS"/>
                <a:cs typeface="Trebuchet MS"/>
              </a:rPr>
              <a:t>throws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31507" y="1166592"/>
            <a:ext cx="4438805" cy="2913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252729" indent="-285750">
              <a:lnSpc>
                <a:spcPct val="120400"/>
              </a:lnSpc>
              <a:buFont typeface="Arial" charset="0"/>
              <a:buChar char="•"/>
            </a:pPr>
            <a:r>
              <a:rPr sz="1450" spc="5" dirty="0">
                <a:latin typeface="Arial"/>
                <a:cs typeface="Arial"/>
              </a:rPr>
              <a:t>The </a:t>
            </a:r>
            <a:r>
              <a:rPr sz="1450" spc="5" dirty="0">
                <a:latin typeface="Courier" charset="0"/>
                <a:cs typeface="Courier" charset="0"/>
              </a:rPr>
              <a:t>throws</a:t>
            </a:r>
            <a:r>
              <a:rPr sz="1450" spc="-480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clause signals to the caller of your method that </a:t>
            </a:r>
            <a:r>
              <a:rPr sz="1450" dirty="0">
                <a:latin typeface="Arial"/>
                <a:cs typeface="Arial"/>
              </a:rPr>
              <a:t>it  </a:t>
            </a:r>
            <a:r>
              <a:rPr sz="1450" spc="10" dirty="0">
                <a:latin typeface="Arial"/>
                <a:cs typeface="Arial"/>
              </a:rPr>
              <a:t>may </a:t>
            </a:r>
            <a:r>
              <a:rPr sz="1450" spc="5" dirty="0">
                <a:latin typeface="Arial"/>
                <a:cs typeface="Arial"/>
              </a:rPr>
              <a:t>encounter </a:t>
            </a:r>
            <a:r>
              <a:rPr sz="1450" spc="5" dirty="0" smtClean="0">
                <a:latin typeface="Arial"/>
                <a:cs typeface="Arial"/>
              </a:rPr>
              <a:t>a</a:t>
            </a:r>
            <a:r>
              <a:rPr lang="en-US" sz="1450" spc="5" dirty="0" smtClean="0">
                <a:latin typeface="Arial"/>
                <a:cs typeface="Arial"/>
              </a:rPr>
              <a:t> </a:t>
            </a:r>
            <a:r>
              <a:rPr sz="1450" spc="5" dirty="0" smtClean="0">
                <a:latin typeface="Courier" charset="0"/>
                <a:cs typeface="Courier" charset="0"/>
              </a:rPr>
              <a:t>FileNotFoundException</a:t>
            </a:r>
            <a:r>
              <a:rPr sz="1450" spc="5" dirty="0" smtClean="0">
                <a:latin typeface="Arial"/>
                <a:cs typeface="Arial"/>
              </a:rPr>
              <a:t>.</a:t>
            </a:r>
            <a:endParaRPr lang="en-US" sz="1450" spc="5" dirty="0" smtClean="0">
              <a:latin typeface="Arial"/>
              <a:cs typeface="Arial"/>
            </a:endParaRPr>
          </a:p>
          <a:p>
            <a:pPr marL="755650" marR="252729" lvl="1" indent="-285750">
              <a:lnSpc>
                <a:spcPct val="120400"/>
              </a:lnSpc>
              <a:buFont typeface="Arial" charset="0"/>
              <a:buChar char="•"/>
            </a:pPr>
            <a:r>
              <a:rPr lang="en-US" sz="1400" spc="5" dirty="0" smtClean="0">
                <a:latin typeface="Arial"/>
                <a:cs typeface="Arial"/>
              </a:rPr>
              <a:t>The caller must decide</a:t>
            </a:r>
            <a:endParaRPr lang="en-US" sz="1400" dirty="0">
              <a:latin typeface="Arial"/>
              <a:cs typeface="Arial"/>
            </a:endParaRPr>
          </a:p>
          <a:p>
            <a:pPr marL="1098550" marR="252729" lvl="2" indent="-171450">
              <a:lnSpc>
                <a:spcPct val="120400"/>
              </a:lnSpc>
              <a:buFont typeface="Arial" charset="0"/>
              <a:buChar char="•"/>
            </a:pPr>
            <a:r>
              <a:rPr sz="850" dirty="0" smtClean="0">
                <a:latin typeface="Arial"/>
                <a:cs typeface="Arial"/>
              </a:rPr>
              <a:t>To </a:t>
            </a:r>
            <a:r>
              <a:rPr sz="850" dirty="0">
                <a:latin typeface="Arial"/>
                <a:cs typeface="Arial"/>
              </a:rPr>
              <a:t>handle the</a:t>
            </a:r>
            <a:r>
              <a:rPr sz="850" spc="-30" dirty="0">
                <a:latin typeface="Arial"/>
                <a:cs typeface="Arial"/>
              </a:rPr>
              <a:t> </a:t>
            </a:r>
            <a:r>
              <a:rPr sz="850" dirty="0" smtClean="0">
                <a:latin typeface="Arial"/>
                <a:cs typeface="Arial"/>
              </a:rPr>
              <a:t>exception</a:t>
            </a:r>
            <a:endParaRPr lang="en-US" sz="850" dirty="0" smtClean="0">
              <a:latin typeface="Arial"/>
              <a:cs typeface="Arial"/>
            </a:endParaRPr>
          </a:p>
          <a:p>
            <a:pPr marL="1098550" marR="252729" lvl="2" indent="-171450">
              <a:lnSpc>
                <a:spcPct val="120400"/>
              </a:lnSpc>
              <a:buFont typeface="Arial" charset="0"/>
              <a:buChar char="•"/>
            </a:pPr>
            <a:r>
              <a:rPr sz="850" dirty="0" smtClean="0">
                <a:latin typeface="Arial"/>
                <a:cs typeface="Arial"/>
              </a:rPr>
              <a:t>Or </a:t>
            </a:r>
            <a:r>
              <a:rPr sz="850" dirty="0">
                <a:latin typeface="Arial"/>
                <a:cs typeface="Arial"/>
              </a:rPr>
              <a:t>declare the exception may be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thrown</a:t>
            </a:r>
          </a:p>
          <a:p>
            <a:pPr marL="171450" indent="-171450">
              <a:lnSpc>
                <a:spcPct val="100000"/>
              </a:lnSpc>
              <a:spcBef>
                <a:spcPts val="4"/>
              </a:spcBef>
              <a:buFont typeface="Arial" charset="0"/>
              <a:buChar char="•"/>
            </a:pPr>
            <a:endParaRPr sz="75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Font typeface="Arial" charset="0"/>
              <a:buChar char="•"/>
            </a:pPr>
            <a:r>
              <a:rPr sz="1450" spc="5" dirty="0">
                <a:latin typeface="Arial"/>
                <a:cs typeface="Arial"/>
              </a:rPr>
              <a:t>Throw early, catch</a:t>
            </a:r>
            <a:r>
              <a:rPr sz="1450" spc="-65" dirty="0">
                <a:latin typeface="Arial"/>
                <a:cs typeface="Arial"/>
              </a:rPr>
              <a:t> </a:t>
            </a:r>
            <a:r>
              <a:rPr sz="1450" spc="5" dirty="0" smtClean="0">
                <a:latin typeface="Arial"/>
                <a:cs typeface="Arial"/>
              </a:rPr>
              <a:t>late</a:t>
            </a:r>
            <a:endParaRPr lang="en-US" sz="1450" dirty="0">
              <a:latin typeface="Arial"/>
              <a:cs typeface="Arial"/>
            </a:endParaRPr>
          </a:p>
          <a:p>
            <a:pPr marL="641350" lvl="1" indent="-171450">
              <a:buFont typeface="Arial" charset="0"/>
              <a:buChar char="•"/>
            </a:pPr>
            <a:r>
              <a:rPr sz="1100" spc="10" dirty="0" smtClean="0">
                <a:latin typeface="Arial"/>
                <a:cs typeface="Arial"/>
              </a:rPr>
              <a:t>Throw </a:t>
            </a:r>
            <a:r>
              <a:rPr sz="1100" spc="10" dirty="0">
                <a:latin typeface="Arial"/>
                <a:cs typeface="Arial"/>
              </a:rPr>
              <a:t>an exception as soon as a problem </a:t>
            </a:r>
            <a:r>
              <a:rPr sz="1100" spc="5" dirty="0">
                <a:latin typeface="Arial"/>
                <a:cs typeface="Arial"/>
              </a:rPr>
              <a:t>is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detected.  </a:t>
            </a:r>
            <a:endParaRPr lang="en-US" sz="1100" spc="5" dirty="0" smtClean="0">
              <a:latin typeface="Arial"/>
              <a:cs typeface="Arial"/>
            </a:endParaRPr>
          </a:p>
          <a:p>
            <a:pPr marL="641350" lvl="1" indent="-171450">
              <a:buFont typeface="Arial" charset="0"/>
              <a:buChar char="•"/>
            </a:pPr>
            <a:r>
              <a:rPr sz="1100" spc="10" dirty="0" smtClean="0">
                <a:latin typeface="Arial"/>
                <a:cs typeface="Arial"/>
              </a:rPr>
              <a:t>Catch </a:t>
            </a:r>
            <a:r>
              <a:rPr sz="1100" spc="5" dirty="0">
                <a:latin typeface="Arial"/>
                <a:cs typeface="Arial"/>
              </a:rPr>
              <a:t>it only </a:t>
            </a:r>
            <a:r>
              <a:rPr sz="1100" spc="10" dirty="0">
                <a:latin typeface="Arial"/>
                <a:cs typeface="Arial"/>
              </a:rPr>
              <a:t>when </a:t>
            </a:r>
            <a:r>
              <a:rPr sz="1100" spc="5" dirty="0">
                <a:latin typeface="Arial"/>
                <a:cs typeface="Arial"/>
              </a:rPr>
              <a:t>the </a:t>
            </a:r>
            <a:r>
              <a:rPr sz="1100" spc="10" dirty="0">
                <a:latin typeface="Arial"/>
                <a:cs typeface="Arial"/>
              </a:rPr>
              <a:t>problem can be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handled</a:t>
            </a:r>
            <a:endParaRPr sz="1100" dirty="0">
              <a:latin typeface="Arial"/>
              <a:cs typeface="Arial"/>
            </a:endParaRPr>
          </a:p>
          <a:p>
            <a:pPr marL="298450" marR="5080" indent="-285750">
              <a:lnSpc>
                <a:spcPct val="116599"/>
              </a:lnSpc>
              <a:spcBef>
                <a:spcPts val="590"/>
              </a:spcBef>
              <a:buFont typeface="Arial" charset="0"/>
              <a:buChar char="•"/>
            </a:pPr>
            <a:r>
              <a:rPr sz="1450" spc="5" dirty="0">
                <a:latin typeface="Arial"/>
                <a:cs typeface="Arial"/>
              </a:rPr>
              <a:t>Just as trucks with large or hazardous loads carry warning signs,  the throws clause warns the caller that an exception </a:t>
            </a:r>
            <a:r>
              <a:rPr sz="1450" spc="10" dirty="0">
                <a:latin typeface="Arial"/>
                <a:cs typeface="Arial"/>
              </a:rPr>
              <a:t>may</a:t>
            </a:r>
            <a:r>
              <a:rPr sz="1450" spc="-2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occur.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10" name="object 2"/>
          <p:cNvSpPr/>
          <p:nvPr/>
        </p:nvSpPr>
        <p:spPr>
          <a:xfrm>
            <a:off x="5486400" y="1371600"/>
            <a:ext cx="1363281" cy="223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587213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24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0" dirty="0">
                <a:solidFill>
                  <a:srgbClr val="125859"/>
                </a:solidFill>
              </a:rPr>
              <a:t>Syntax </a:t>
            </a:r>
            <a:r>
              <a:rPr spc="20" dirty="0">
                <a:solidFill>
                  <a:srgbClr val="125859"/>
                </a:solidFill>
              </a:rPr>
              <a:t>11.3 </a:t>
            </a:r>
            <a:r>
              <a:rPr spc="135" dirty="0">
                <a:latin typeface="Trebuchet MS"/>
                <a:cs typeface="Trebuchet MS"/>
              </a:rPr>
              <a:t>throws</a:t>
            </a:r>
            <a:r>
              <a:rPr spc="-55" dirty="0">
                <a:latin typeface="Trebuchet MS"/>
                <a:cs typeface="Trebuchet MS"/>
              </a:rPr>
              <a:t> </a:t>
            </a:r>
            <a:r>
              <a:rPr spc="130" dirty="0"/>
              <a:t>Clause</a:t>
            </a:r>
          </a:p>
        </p:txBody>
      </p:sp>
      <p:sp>
        <p:nvSpPr>
          <p:cNvPr id="4" name="object 4"/>
          <p:cNvSpPr>
            <a:spLocks noChangeAspect="1"/>
          </p:cNvSpPr>
          <p:nvPr/>
        </p:nvSpPr>
        <p:spPr>
          <a:xfrm>
            <a:off x="802174" y="827137"/>
            <a:ext cx="6035023" cy="2011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586864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65" dirty="0"/>
              <a:t>Closing</a:t>
            </a:r>
            <a:r>
              <a:rPr spc="-25" dirty="0"/>
              <a:t> </a:t>
            </a:r>
            <a:r>
              <a:rPr spc="120" dirty="0"/>
              <a:t>Resources</a:t>
            </a:r>
          </a:p>
        </p:txBody>
      </p:sp>
      <p:sp>
        <p:nvSpPr>
          <p:cNvPr id="4" name="object 4"/>
          <p:cNvSpPr/>
          <p:nvPr/>
        </p:nvSpPr>
        <p:spPr>
          <a:xfrm>
            <a:off x="760577" y="886102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0577" y="1451328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0744" y="785069"/>
            <a:ext cx="5324475" cy="805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Resources that must be closed require careful handling, such as</a:t>
            </a:r>
            <a:endParaRPr sz="1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450" spc="5" dirty="0">
                <a:latin typeface="Courier" charset="0"/>
                <a:cs typeface="Courier" charset="0"/>
              </a:rPr>
              <a:t>PrintWriter</a:t>
            </a:r>
            <a:endParaRPr sz="1450" dirty="0">
              <a:latin typeface="Courier" charset="0"/>
              <a:cs typeface="Courier" charset="0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450" spc="5" dirty="0">
                <a:latin typeface="Arial"/>
                <a:cs typeface="Arial"/>
              </a:rPr>
              <a:t>Use the try-with-resources</a:t>
            </a:r>
            <a:r>
              <a:rPr sz="1450" spc="-3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statement: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0976" y="1667444"/>
            <a:ext cx="5344795" cy="450893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254000" marR="1842770" indent="-201930">
              <a:lnSpc>
                <a:spcPct val="102699"/>
              </a:lnSpc>
              <a:spcBef>
                <a:spcPts val="395"/>
              </a:spcBef>
            </a:pPr>
            <a:r>
              <a:rPr sz="850" spc="15" dirty="0">
                <a:latin typeface="Courier" charset="0"/>
                <a:cs typeface="Courier" charset="0"/>
              </a:rPr>
              <a:t>try (PrintWriter out = new PrintWriter(filename)) {  writeData(out);</a:t>
            </a:r>
            <a:endParaRPr sz="850" dirty="0">
              <a:latin typeface="Courier" charset="0"/>
              <a:cs typeface="Courier" charset="0"/>
            </a:endParaRPr>
          </a:p>
          <a:p>
            <a:pPr marL="52069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} // out.close() is </a:t>
            </a:r>
            <a:r>
              <a:rPr sz="850" i="1" spc="100" dirty="0">
                <a:latin typeface="Trebuchet MS"/>
                <a:cs typeface="Trebuchet MS"/>
              </a:rPr>
              <a:t>always</a:t>
            </a:r>
            <a:r>
              <a:rPr sz="850" i="1" spc="250" dirty="0">
                <a:latin typeface="Trebuchet MS"/>
                <a:cs typeface="Trebuchet MS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called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0577" y="2349040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0577" y="2914266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910744" y="1429715"/>
            <a:ext cx="5493711" cy="1884927"/>
          </a:xfrm>
          <a:prstGeom prst="rect">
            <a:avLst/>
          </a:prstGeom>
        </p:spPr>
        <p:txBody>
          <a:bodyPr vert="horz" wrap="square" lIns="0" tIns="781610" rIns="0" bIns="0" rtlCol="0">
            <a:spAutoFit/>
          </a:bodyPr>
          <a:lstStyle/>
          <a:p>
            <a:pPr marL="12700" marR="233045">
              <a:lnSpc>
                <a:spcPct val="116599"/>
              </a:lnSpc>
            </a:pPr>
            <a:r>
              <a:rPr lang="en-US" dirty="0">
                <a:latin typeface="Arial"/>
                <a:cs typeface="Arial"/>
              </a:rPr>
              <a:t>If </a:t>
            </a:r>
            <a:r>
              <a:rPr lang="en-US" spc="5" dirty="0">
                <a:latin typeface="Arial"/>
                <a:cs typeface="Arial"/>
              </a:rPr>
              <a:t>no exception occurs, </a:t>
            </a:r>
            <a:r>
              <a:rPr lang="en-US" spc="5" dirty="0" err="1">
                <a:latin typeface="Arial"/>
                <a:cs typeface="Arial"/>
              </a:rPr>
              <a:t>out.close</a:t>
            </a:r>
            <a:r>
              <a:rPr lang="en-US" spc="5" dirty="0">
                <a:latin typeface="Arial"/>
                <a:cs typeface="Arial"/>
              </a:rPr>
              <a:t>() is called after </a:t>
            </a:r>
            <a:r>
              <a:rPr lang="en-US" spc="5" dirty="0" err="1">
                <a:latin typeface="Arial"/>
                <a:cs typeface="Arial"/>
              </a:rPr>
              <a:t>writeData</a:t>
            </a:r>
            <a:r>
              <a:rPr lang="en-US" spc="5" dirty="0" smtClean="0">
                <a:latin typeface="Arial"/>
                <a:cs typeface="Arial"/>
              </a:rPr>
              <a:t>()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spc="5" dirty="0" smtClean="0">
                <a:latin typeface="Arial"/>
                <a:cs typeface="Arial"/>
              </a:rPr>
              <a:t>returns</a:t>
            </a:r>
            <a:endParaRPr spc="5" dirty="0">
              <a:latin typeface="Arial"/>
              <a:cs typeface="Arial"/>
            </a:endParaRPr>
          </a:p>
          <a:p>
            <a:pPr marL="12700" marR="5080">
              <a:lnSpc>
                <a:spcPct val="116599"/>
              </a:lnSpc>
              <a:spcBef>
                <a:spcPts val="390"/>
              </a:spcBef>
            </a:pPr>
            <a:r>
              <a:rPr dirty="0">
                <a:latin typeface="Arial"/>
                <a:cs typeface="Arial"/>
              </a:rPr>
              <a:t>If </a:t>
            </a:r>
            <a:r>
              <a:rPr spc="5" dirty="0">
                <a:latin typeface="Arial"/>
                <a:cs typeface="Arial"/>
              </a:rPr>
              <a:t>an exception occurs, out.close() is called before exception is  passed to its</a:t>
            </a:r>
            <a:r>
              <a:rPr spc="-65" dirty="0">
                <a:latin typeface="Arial"/>
                <a:cs typeface="Arial"/>
              </a:rPr>
              <a:t> </a:t>
            </a:r>
            <a:r>
              <a:rPr spc="5" dirty="0">
                <a:latin typeface="Arial"/>
                <a:cs typeface="Arial"/>
              </a:rPr>
              <a:t>handler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877440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24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31507" y="239115"/>
            <a:ext cx="4255770" cy="596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1950" b="1" spc="90" dirty="0">
                <a:solidFill>
                  <a:srgbClr val="125859"/>
                </a:solidFill>
                <a:latin typeface="Trebuchet MS"/>
                <a:cs typeface="Trebuchet MS"/>
              </a:rPr>
              <a:t>Syntax </a:t>
            </a:r>
            <a:r>
              <a:rPr sz="1950" b="1" spc="20" dirty="0">
                <a:solidFill>
                  <a:srgbClr val="125859"/>
                </a:solidFill>
                <a:latin typeface="Trebuchet MS"/>
                <a:cs typeface="Trebuchet MS"/>
              </a:rPr>
              <a:t>11.4</a:t>
            </a:r>
            <a:r>
              <a:rPr sz="1950" b="1" spc="-95" dirty="0">
                <a:solidFill>
                  <a:srgbClr val="125859"/>
                </a:solidFill>
                <a:latin typeface="Trebuchet MS"/>
                <a:cs typeface="Trebuchet MS"/>
              </a:rPr>
              <a:t> </a:t>
            </a:r>
            <a:r>
              <a:rPr sz="1950" b="1" spc="235" dirty="0">
                <a:latin typeface="Trebuchet MS"/>
                <a:cs typeface="Trebuchet MS"/>
              </a:rPr>
              <a:t>try-with-resources</a:t>
            </a:r>
            <a:endParaRPr sz="1950">
              <a:latin typeface="Trebuchet MS"/>
              <a:cs typeface="Trebuchet MS"/>
            </a:endParaRPr>
          </a:p>
          <a:p>
            <a:pPr marL="12700">
              <a:lnSpc>
                <a:spcPts val="2315"/>
              </a:lnSpc>
            </a:pPr>
            <a:r>
              <a:rPr sz="1950" b="1" spc="75" dirty="0">
                <a:latin typeface="Trebuchet MS"/>
                <a:cs typeface="Trebuchet MS"/>
              </a:rPr>
              <a:t>Statement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4" name="object 4"/>
          <p:cNvSpPr>
            <a:spLocks noChangeAspect="1"/>
          </p:cNvSpPr>
          <p:nvPr/>
        </p:nvSpPr>
        <p:spPr>
          <a:xfrm>
            <a:off x="802177" y="1118069"/>
            <a:ext cx="6177715" cy="2468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586166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>
            <a:spLocks noChangeAspect="1"/>
          </p:cNvSpPr>
          <p:nvPr/>
        </p:nvSpPr>
        <p:spPr>
          <a:xfrm>
            <a:off x="802175" y="951800"/>
            <a:ext cx="2001409" cy="2011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0" dirty="0"/>
              <a:t>The </a:t>
            </a:r>
            <a:r>
              <a:rPr spc="70" dirty="0"/>
              <a:t>try-with-resources</a:t>
            </a:r>
            <a:r>
              <a:rPr spc="-80" dirty="0"/>
              <a:t> </a:t>
            </a:r>
            <a:r>
              <a:rPr spc="90" dirty="0"/>
              <a:t>statement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00400" y="1131982"/>
            <a:ext cx="3483292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5" dirty="0">
                <a:latin typeface="Arial"/>
                <a:cs typeface="Arial"/>
              </a:rPr>
              <a:t>All visitors to </a:t>
            </a:r>
            <a:r>
              <a:rPr sz="1200" spc="10" dirty="0">
                <a:latin typeface="Arial"/>
                <a:cs typeface="Arial"/>
              </a:rPr>
              <a:t>a </a:t>
            </a:r>
            <a:r>
              <a:rPr sz="1200" spc="5" dirty="0">
                <a:latin typeface="Arial"/>
                <a:cs typeface="Arial"/>
              </a:rPr>
              <a:t>foreign </a:t>
            </a:r>
            <a:r>
              <a:rPr sz="1200" spc="10" dirty="0">
                <a:latin typeface="Arial"/>
                <a:cs typeface="Arial"/>
              </a:rPr>
              <a:t>country have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10" dirty="0">
                <a:latin typeface="Arial"/>
                <a:cs typeface="Arial"/>
              </a:rPr>
              <a:t>go through  passport </a:t>
            </a:r>
            <a:r>
              <a:rPr sz="1200" spc="5" dirty="0">
                <a:latin typeface="Arial"/>
                <a:cs typeface="Arial"/>
              </a:rPr>
              <a:t>control, </a:t>
            </a:r>
            <a:r>
              <a:rPr sz="1200" spc="10" dirty="0">
                <a:latin typeface="Arial"/>
                <a:cs typeface="Arial"/>
              </a:rPr>
              <a:t>no matter what happened on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their  trip. Similarly, the try-with-resources </a:t>
            </a:r>
            <a:r>
              <a:rPr sz="1200" spc="10" dirty="0">
                <a:latin typeface="Arial"/>
                <a:cs typeface="Arial"/>
              </a:rPr>
              <a:t>statement  ensures </a:t>
            </a:r>
            <a:r>
              <a:rPr sz="1200" spc="5" dirty="0">
                <a:latin typeface="Arial"/>
                <a:cs typeface="Arial"/>
              </a:rPr>
              <a:t>that </a:t>
            </a:r>
            <a:r>
              <a:rPr sz="1200" spc="10" dirty="0">
                <a:latin typeface="Arial"/>
                <a:cs typeface="Arial"/>
              </a:rPr>
              <a:t>a resource </a:t>
            </a:r>
            <a:r>
              <a:rPr sz="1200" spc="5" dirty="0">
                <a:latin typeface="Arial"/>
                <a:cs typeface="Arial"/>
              </a:rPr>
              <a:t>is closed, </a:t>
            </a:r>
            <a:r>
              <a:rPr sz="1200" spc="10" dirty="0">
                <a:latin typeface="Arial"/>
                <a:cs typeface="Arial"/>
              </a:rPr>
              <a:t>even when an  exception has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occurred.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585817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75" dirty="0"/>
              <a:t>Designing </a:t>
            </a:r>
            <a:r>
              <a:rPr spc="114" dirty="0"/>
              <a:t>Your </a:t>
            </a:r>
            <a:r>
              <a:rPr spc="175" dirty="0"/>
              <a:t>Own </a:t>
            </a:r>
            <a:r>
              <a:rPr spc="75" dirty="0"/>
              <a:t>Exception</a:t>
            </a:r>
            <a:r>
              <a:rPr spc="-360" dirty="0"/>
              <a:t> </a:t>
            </a:r>
            <a:r>
              <a:rPr spc="140" dirty="0"/>
              <a:t>Types</a:t>
            </a:r>
          </a:p>
        </p:txBody>
      </p:sp>
      <p:sp>
        <p:nvSpPr>
          <p:cNvPr id="4" name="object 4"/>
          <p:cNvSpPr/>
          <p:nvPr/>
        </p:nvSpPr>
        <p:spPr>
          <a:xfrm>
            <a:off x="760577" y="88505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0577" y="1458592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0744" y="784021"/>
            <a:ext cx="5457825" cy="1329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You can design your own exception types </a:t>
            </a:r>
            <a:r>
              <a:rPr sz="1450" spc="15" dirty="0">
                <a:latin typeface="Arial"/>
                <a:cs typeface="Arial"/>
              </a:rPr>
              <a:t>— </a:t>
            </a:r>
            <a:r>
              <a:rPr sz="1450" spc="5" dirty="0">
                <a:latin typeface="Arial"/>
                <a:cs typeface="Arial"/>
              </a:rPr>
              <a:t>subclasses</a:t>
            </a:r>
            <a:r>
              <a:rPr sz="1450" spc="-1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of</a:t>
            </a:r>
            <a:endParaRPr sz="1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450" spc="5" dirty="0">
                <a:latin typeface="Courier" charset="0"/>
                <a:cs typeface="Courier" charset="0"/>
              </a:rPr>
              <a:t>Exception</a:t>
            </a:r>
            <a:r>
              <a:rPr sz="1450" spc="-459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or </a:t>
            </a:r>
            <a:r>
              <a:rPr sz="1450" spc="5" dirty="0">
                <a:latin typeface="Courier" charset="0"/>
                <a:cs typeface="Courier" charset="0"/>
              </a:rPr>
              <a:t>RuntimeException</a:t>
            </a:r>
            <a:r>
              <a:rPr sz="1450" spc="5" dirty="0">
                <a:latin typeface="Arial"/>
                <a:cs typeface="Arial"/>
              </a:rPr>
              <a:t>.</a:t>
            </a:r>
            <a:endParaRPr sz="1450" dirty="0">
              <a:latin typeface="Arial"/>
              <a:cs typeface="Arial"/>
            </a:endParaRPr>
          </a:p>
          <a:p>
            <a:pPr marL="12700" marR="5080">
              <a:lnSpc>
                <a:spcPct val="116599"/>
              </a:lnSpc>
              <a:spcBef>
                <a:spcPts val="390"/>
              </a:spcBef>
            </a:pPr>
            <a:r>
              <a:rPr sz="1450" spc="5" dirty="0">
                <a:latin typeface="Arial"/>
                <a:cs typeface="Arial"/>
              </a:rPr>
              <a:t>Throw an </a:t>
            </a:r>
            <a:r>
              <a:rPr sz="1450" spc="5" dirty="0">
                <a:latin typeface="Courier" charset="0"/>
                <a:cs typeface="Courier" charset="0"/>
              </a:rPr>
              <a:t>InsufficientFundsException</a:t>
            </a:r>
            <a:r>
              <a:rPr sz="1450" spc="-395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when the amount to  withdraw an amount from a bank account exceeds the current  balance.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0976" y="2190062"/>
            <a:ext cx="5344795" cy="688378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3541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7"/>
              </a:spcBef>
            </a:pPr>
            <a:endParaRPr sz="450" dirty="0">
              <a:latin typeface="Times New Roman"/>
              <a:cs typeface="Times New Roman"/>
            </a:endParaRPr>
          </a:p>
          <a:p>
            <a:pPr marL="52069">
              <a:lnSpc>
                <a:spcPct val="100000"/>
              </a:lnSpc>
            </a:pPr>
            <a:r>
              <a:rPr sz="600" spc="5" dirty="0">
                <a:latin typeface="Courier" charset="0"/>
                <a:cs typeface="Courier" charset="0"/>
              </a:rPr>
              <a:t>if (amount &gt;</a:t>
            </a:r>
            <a:r>
              <a:rPr sz="600" spc="-20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balance)</a:t>
            </a:r>
            <a:endParaRPr sz="600" dirty="0">
              <a:latin typeface="Courier" charset="0"/>
              <a:cs typeface="Courier" charset="0"/>
            </a:endParaRPr>
          </a:p>
          <a:p>
            <a:pPr marL="52069">
              <a:lnSpc>
                <a:spcPct val="100000"/>
              </a:lnSpc>
              <a:spcBef>
                <a:spcPts val="325"/>
              </a:spcBef>
            </a:pPr>
            <a:r>
              <a:rPr sz="600" spc="5" dirty="0">
                <a:latin typeface="Courier" charset="0"/>
                <a:cs typeface="Courier" charset="0"/>
              </a:rPr>
              <a:t>{</a:t>
            </a:r>
            <a:endParaRPr sz="600" dirty="0">
              <a:latin typeface="Courier" charset="0"/>
              <a:cs typeface="Courier" charset="0"/>
            </a:endParaRPr>
          </a:p>
          <a:p>
            <a:pPr marL="193675">
              <a:lnSpc>
                <a:spcPct val="100000"/>
              </a:lnSpc>
              <a:spcBef>
                <a:spcPts val="325"/>
              </a:spcBef>
            </a:pPr>
            <a:r>
              <a:rPr sz="600" spc="5" dirty="0">
                <a:latin typeface="Courier" charset="0"/>
                <a:cs typeface="Courier" charset="0"/>
              </a:rPr>
              <a:t>throw new</a:t>
            </a:r>
            <a:r>
              <a:rPr sz="600" spc="50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InsufficientFundsException(</a:t>
            </a:r>
            <a:endParaRPr sz="600" dirty="0">
              <a:latin typeface="Courier" charset="0"/>
              <a:cs typeface="Courier" charset="0"/>
            </a:endParaRPr>
          </a:p>
          <a:p>
            <a:pPr marL="334645">
              <a:lnSpc>
                <a:spcPct val="100000"/>
              </a:lnSpc>
              <a:spcBef>
                <a:spcPts val="325"/>
              </a:spcBef>
            </a:pPr>
            <a:r>
              <a:rPr sz="600" spc="5" dirty="0">
                <a:latin typeface="Courier" charset="0"/>
                <a:cs typeface="Courier" charset="0"/>
              </a:rPr>
              <a:t>"withdrawal of " + amount + " exceeds balance of " +</a:t>
            </a:r>
            <a:r>
              <a:rPr sz="600" spc="110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balance);</a:t>
            </a:r>
            <a:endParaRPr sz="600" dirty="0">
              <a:latin typeface="Courier" charset="0"/>
              <a:cs typeface="Courier" charset="0"/>
            </a:endParaRPr>
          </a:p>
          <a:p>
            <a:pPr marL="52069">
              <a:lnSpc>
                <a:spcPct val="100000"/>
              </a:lnSpc>
              <a:spcBef>
                <a:spcPts val="325"/>
              </a:spcBef>
            </a:pPr>
            <a:r>
              <a:rPr sz="600" spc="5" dirty="0">
                <a:latin typeface="Courier" charset="0"/>
                <a:cs typeface="Courier" charset="0"/>
              </a:rPr>
              <a:t>}</a:t>
            </a:r>
            <a:endParaRPr sz="600" dirty="0">
              <a:latin typeface="Courier" charset="0"/>
              <a:cs typeface="Courier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0577" y="314595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10744" y="3008243"/>
            <a:ext cx="4660265" cy="10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599"/>
              </a:lnSpc>
            </a:pPr>
            <a:r>
              <a:rPr sz="1450" spc="5" dirty="0">
                <a:latin typeface="Arial"/>
                <a:cs typeface="Arial"/>
              </a:rPr>
              <a:t>Make </a:t>
            </a:r>
            <a:r>
              <a:rPr sz="1450" spc="5" dirty="0">
                <a:latin typeface="Courier" charset="0"/>
                <a:cs typeface="Courier" charset="0"/>
              </a:rPr>
              <a:t>InsufficientFundsException</a:t>
            </a:r>
            <a:r>
              <a:rPr sz="1450" spc="-400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an unchecked  exception</a:t>
            </a:r>
            <a:endParaRPr sz="1450" dirty="0">
              <a:latin typeface="Arial"/>
              <a:cs typeface="Arial"/>
            </a:endParaRPr>
          </a:p>
          <a:p>
            <a:pPr marL="347345" marR="336550">
              <a:lnSpc>
                <a:spcPct val="138800"/>
              </a:lnSpc>
              <a:spcBef>
                <a:spcPts val="455"/>
              </a:spcBef>
            </a:pPr>
            <a:r>
              <a:rPr sz="1100" spc="10" dirty="0">
                <a:latin typeface="Arial"/>
                <a:cs typeface="Arial"/>
              </a:rPr>
              <a:t>Programmer could have avoided </a:t>
            </a:r>
            <a:r>
              <a:rPr sz="1100" spc="5" dirty="0">
                <a:latin typeface="Arial"/>
                <a:cs typeface="Arial"/>
              </a:rPr>
              <a:t>it </a:t>
            </a:r>
            <a:r>
              <a:rPr sz="1100" spc="10" dirty="0">
                <a:latin typeface="Arial"/>
                <a:cs typeface="Arial"/>
              </a:rPr>
              <a:t>by </a:t>
            </a:r>
            <a:r>
              <a:rPr sz="1100" spc="5" dirty="0">
                <a:latin typeface="Arial"/>
                <a:cs typeface="Arial"/>
              </a:rPr>
              <a:t>calling </a:t>
            </a:r>
            <a:r>
              <a:rPr sz="1100" spc="10" dirty="0">
                <a:latin typeface="Courier" charset="0"/>
                <a:cs typeface="Courier" charset="0"/>
              </a:rPr>
              <a:t>getBalance</a:t>
            </a:r>
            <a:r>
              <a:rPr sz="1100" spc="-390" dirty="0">
                <a:latin typeface="Courier" charset="0"/>
                <a:cs typeface="Courier" charset="0"/>
              </a:rPr>
              <a:t> </a:t>
            </a:r>
            <a:r>
              <a:rPr sz="1100" spc="5" dirty="0">
                <a:latin typeface="Arial"/>
                <a:cs typeface="Arial"/>
              </a:rPr>
              <a:t>first  </a:t>
            </a:r>
            <a:r>
              <a:rPr sz="1100" spc="10" dirty="0">
                <a:latin typeface="Arial"/>
                <a:cs typeface="Arial"/>
              </a:rPr>
              <a:t>Extend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10" dirty="0">
                <a:latin typeface="Courier" charset="0"/>
                <a:cs typeface="Courier" charset="0"/>
              </a:rPr>
              <a:t>IllegalArgumentException</a:t>
            </a:r>
            <a:endParaRPr sz="11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585467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75" dirty="0"/>
              <a:t>Designing </a:t>
            </a:r>
            <a:r>
              <a:rPr spc="114" dirty="0"/>
              <a:t>Your </a:t>
            </a:r>
            <a:r>
              <a:rPr spc="175" dirty="0"/>
              <a:t>Own </a:t>
            </a:r>
            <a:r>
              <a:rPr spc="75" dirty="0"/>
              <a:t>Exception</a:t>
            </a:r>
            <a:r>
              <a:rPr spc="-360" dirty="0"/>
              <a:t> </a:t>
            </a:r>
            <a:r>
              <a:rPr spc="140" dirty="0"/>
              <a:t>Types</a:t>
            </a:r>
          </a:p>
        </p:txBody>
      </p:sp>
      <p:sp>
        <p:nvSpPr>
          <p:cNvPr id="4" name="object 4"/>
          <p:cNvSpPr/>
          <p:nvPr/>
        </p:nvSpPr>
        <p:spPr>
          <a:xfrm>
            <a:off x="760577" y="884705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0744" y="783672"/>
            <a:ext cx="5149215" cy="745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Supply two constructors for the</a:t>
            </a:r>
            <a:r>
              <a:rPr sz="1450" spc="-4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class</a:t>
            </a:r>
            <a:endParaRPr sz="1450">
              <a:latin typeface="Arial"/>
              <a:cs typeface="Arial"/>
            </a:endParaRPr>
          </a:p>
          <a:p>
            <a:pPr marL="347345">
              <a:lnSpc>
                <a:spcPct val="100000"/>
              </a:lnSpc>
              <a:spcBef>
                <a:spcPts val="900"/>
              </a:spcBef>
            </a:pPr>
            <a:r>
              <a:rPr sz="1100" spc="10" dirty="0">
                <a:latin typeface="Arial"/>
                <a:cs typeface="Arial"/>
              </a:rPr>
              <a:t>A </a:t>
            </a:r>
            <a:r>
              <a:rPr sz="1100" spc="5" dirty="0">
                <a:latin typeface="Arial"/>
                <a:cs typeface="Arial"/>
              </a:rPr>
              <a:t>constructor with </a:t>
            </a:r>
            <a:r>
              <a:rPr sz="1100" spc="10" dirty="0">
                <a:latin typeface="Arial"/>
                <a:cs typeface="Arial"/>
              </a:rPr>
              <a:t>no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arguments</a:t>
            </a:r>
            <a:endParaRPr sz="1100">
              <a:latin typeface="Arial"/>
              <a:cs typeface="Arial"/>
            </a:endParaRPr>
          </a:p>
          <a:p>
            <a:pPr marL="347345">
              <a:lnSpc>
                <a:spcPct val="100000"/>
              </a:lnSpc>
              <a:spcBef>
                <a:spcPts val="445"/>
              </a:spcBef>
            </a:pPr>
            <a:r>
              <a:rPr sz="1100" spc="10" dirty="0">
                <a:latin typeface="Arial"/>
                <a:cs typeface="Arial"/>
              </a:rPr>
              <a:t>A </a:t>
            </a:r>
            <a:r>
              <a:rPr sz="1100" spc="5" dirty="0">
                <a:latin typeface="Arial"/>
                <a:cs typeface="Arial"/>
              </a:rPr>
              <a:t>constructor that </a:t>
            </a:r>
            <a:r>
              <a:rPr sz="1100" spc="10" dirty="0">
                <a:latin typeface="Arial"/>
                <a:cs typeface="Arial"/>
              </a:rPr>
              <a:t>accepts a message </a:t>
            </a:r>
            <a:r>
              <a:rPr sz="1100" spc="5" dirty="0">
                <a:latin typeface="Arial"/>
                <a:cs typeface="Arial"/>
              </a:rPr>
              <a:t>string describing </a:t>
            </a:r>
            <a:r>
              <a:rPr sz="1100" spc="10" dirty="0">
                <a:latin typeface="Arial"/>
                <a:cs typeface="Arial"/>
              </a:rPr>
              <a:t>reason </a:t>
            </a:r>
            <a:r>
              <a:rPr sz="1100" spc="5" dirty="0">
                <a:latin typeface="Arial"/>
                <a:cs typeface="Arial"/>
              </a:rPr>
              <a:t>for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exception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63462" y="1591238"/>
            <a:ext cx="4771390" cy="1197764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412750" marR="2343785" indent="-363855">
              <a:lnSpc>
                <a:spcPts val="919"/>
              </a:lnSpc>
              <a:spcBef>
                <a:spcPts val="340"/>
              </a:spcBef>
            </a:pPr>
            <a:r>
              <a:rPr sz="800" spc="-10" dirty="0">
                <a:latin typeface="Courier" charset="0"/>
                <a:cs typeface="Courier" charset="0"/>
              </a:rPr>
              <a:t>public class InsufficientFundsException  extends</a:t>
            </a:r>
            <a:r>
              <a:rPr sz="800" spc="35" dirty="0">
                <a:latin typeface="Courier" charset="0"/>
                <a:cs typeface="Courier" charset="0"/>
              </a:rPr>
              <a:t> </a:t>
            </a:r>
            <a:r>
              <a:rPr sz="800" spc="-10" dirty="0">
                <a:latin typeface="Courier" charset="0"/>
                <a:cs typeface="Courier" charset="0"/>
              </a:rPr>
              <a:t>IllegalArgumentException</a:t>
            </a:r>
            <a:endParaRPr sz="800" dirty="0">
              <a:latin typeface="Courier" charset="0"/>
              <a:cs typeface="Courier" charset="0"/>
            </a:endParaRPr>
          </a:p>
          <a:p>
            <a:pPr marL="48895">
              <a:lnSpc>
                <a:spcPts val="869"/>
              </a:lnSpc>
            </a:pPr>
            <a:r>
              <a:rPr sz="800" spc="-10" dirty="0">
                <a:latin typeface="Courier" charset="0"/>
                <a:cs typeface="Courier" charset="0"/>
              </a:rPr>
              <a:t>{</a:t>
            </a:r>
            <a:endParaRPr sz="800" dirty="0">
              <a:latin typeface="Courier" charset="0"/>
              <a:cs typeface="Courier" charset="0"/>
            </a:endParaRPr>
          </a:p>
          <a:p>
            <a:pPr marL="230504">
              <a:lnSpc>
                <a:spcPts val="940"/>
              </a:lnSpc>
            </a:pPr>
            <a:r>
              <a:rPr sz="800" spc="-10" dirty="0">
                <a:latin typeface="Courier" charset="0"/>
                <a:cs typeface="Courier" charset="0"/>
              </a:rPr>
              <a:t>public InsufficientFundsException()</a:t>
            </a:r>
            <a:r>
              <a:rPr sz="800" spc="60" dirty="0">
                <a:latin typeface="Courier" charset="0"/>
                <a:cs typeface="Courier" charset="0"/>
              </a:rPr>
              <a:t> </a:t>
            </a:r>
            <a:r>
              <a:rPr sz="800" spc="-10" dirty="0">
                <a:latin typeface="Courier" charset="0"/>
                <a:cs typeface="Courier" charset="0"/>
              </a:rPr>
              <a:t>{}</a:t>
            </a:r>
            <a:endParaRPr sz="800" dirty="0">
              <a:latin typeface="Courier" charset="0"/>
              <a:cs typeface="Courier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750" dirty="0">
              <a:latin typeface="Times New Roman"/>
              <a:cs typeface="Times New Roman"/>
            </a:endParaRPr>
          </a:p>
          <a:p>
            <a:pPr marL="230504">
              <a:lnSpc>
                <a:spcPts val="940"/>
              </a:lnSpc>
            </a:pPr>
            <a:r>
              <a:rPr sz="800" spc="-10" dirty="0">
                <a:latin typeface="Courier" charset="0"/>
                <a:cs typeface="Courier" charset="0"/>
              </a:rPr>
              <a:t>public InsufficientFundsException(String</a:t>
            </a:r>
            <a:r>
              <a:rPr sz="800" spc="110" dirty="0">
                <a:latin typeface="Courier" charset="0"/>
                <a:cs typeface="Courier" charset="0"/>
              </a:rPr>
              <a:t> </a:t>
            </a:r>
            <a:r>
              <a:rPr sz="800" spc="-10" dirty="0">
                <a:latin typeface="Courier" charset="0"/>
                <a:cs typeface="Courier" charset="0"/>
              </a:rPr>
              <a:t>message)</a:t>
            </a:r>
            <a:endParaRPr sz="800" dirty="0">
              <a:latin typeface="Courier" charset="0"/>
              <a:cs typeface="Courier" charset="0"/>
            </a:endParaRPr>
          </a:p>
          <a:p>
            <a:pPr marL="230504">
              <a:lnSpc>
                <a:spcPts val="915"/>
              </a:lnSpc>
            </a:pPr>
            <a:r>
              <a:rPr sz="800" spc="-10" dirty="0">
                <a:latin typeface="Courier" charset="0"/>
                <a:cs typeface="Courier" charset="0"/>
              </a:rPr>
              <a:t>{</a:t>
            </a:r>
            <a:endParaRPr sz="800" dirty="0">
              <a:latin typeface="Courier" charset="0"/>
              <a:cs typeface="Courier" charset="0"/>
            </a:endParaRPr>
          </a:p>
          <a:p>
            <a:pPr marL="412750">
              <a:lnSpc>
                <a:spcPts val="915"/>
              </a:lnSpc>
            </a:pPr>
            <a:r>
              <a:rPr sz="800" spc="-10" dirty="0">
                <a:latin typeface="Courier" charset="0"/>
                <a:cs typeface="Courier" charset="0"/>
              </a:rPr>
              <a:t>super(message);</a:t>
            </a:r>
            <a:endParaRPr sz="800" dirty="0">
              <a:latin typeface="Courier" charset="0"/>
              <a:cs typeface="Courier" charset="0"/>
            </a:endParaRPr>
          </a:p>
          <a:p>
            <a:pPr marL="230504">
              <a:lnSpc>
                <a:spcPts val="915"/>
              </a:lnSpc>
            </a:pPr>
            <a:r>
              <a:rPr sz="800" spc="-10" dirty="0">
                <a:latin typeface="Courier" charset="0"/>
                <a:cs typeface="Courier" charset="0"/>
              </a:rPr>
              <a:t>}</a:t>
            </a:r>
            <a:endParaRPr sz="800" dirty="0">
              <a:latin typeface="Courier" charset="0"/>
              <a:cs typeface="Courier" charset="0"/>
            </a:endParaRPr>
          </a:p>
          <a:p>
            <a:pPr marL="48895">
              <a:lnSpc>
                <a:spcPts val="940"/>
              </a:lnSpc>
            </a:pPr>
            <a:r>
              <a:rPr sz="800" spc="-10" dirty="0">
                <a:latin typeface="Courier" charset="0"/>
                <a:cs typeface="Courier" charset="0"/>
              </a:rPr>
              <a:t>}</a:t>
            </a:r>
            <a:endParaRPr sz="80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0577" y="3054176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0744" y="2953143"/>
            <a:ext cx="5459095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latin typeface="Arial"/>
                <a:cs typeface="Arial"/>
              </a:rPr>
              <a:t>When </a:t>
            </a:r>
            <a:r>
              <a:rPr sz="1450" spc="5" dirty="0">
                <a:latin typeface="Arial"/>
                <a:cs typeface="Arial"/>
              </a:rPr>
              <a:t>the exception is caught, its message string can be</a:t>
            </a:r>
            <a:r>
              <a:rPr sz="1450" spc="-2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retrieved</a:t>
            </a:r>
            <a:endParaRPr sz="1450" dirty="0">
              <a:latin typeface="Arial"/>
              <a:cs typeface="Arial"/>
            </a:endParaRPr>
          </a:p>
          <a:p>
            <a:pPr marL="347345">
              <a:lnSpc>
                <a:spcPct val="100000"/>
              </a:lnSpc>
              <a:spcBef>
                <a:spcPts val="965"/>
              </a:spcBef>
            </a:pPr>
            <a:r>
              <a:rPr sz="1100" spc="10" dirty="0">
                <a:latin typeface="Arial"/>
                <a:cs typeface="Arial"/>
              </a:rPr>
              <a:t>Using</a:t>
            </a:r>
            <a:r>
              <a:rPr sz="1100" spc="5" dirty="0">
                <a:latin typeface="Arial"/>
                <a:cs typeface="Arial"/>
              </a:rPr>
              <a:t> the </a:t>
            </a:r>
            <a:r>
              <a:rPr sz="1100" spc="10" dirty="0">
                <a:latin typeface="Courier" charset="0"/>
                <a:cs typeface="Courier" charset="0"/>
              </a:rPr>
              <a:t>getMessage</a:t>
            </a:r>
            <a:r>
              <a:rPr sz="1100" spc="-355" dirty="0">
                <a:latin typeface="Courier" charset="0"/>
                <a:cs typeface="Courier" charset="0"/>
              </a:rPr>
              <a:t> </a:t>
            </a:r>
            <a:r>
              <a:rPr sz="1100" spc="10" dirty="0">
                <a:latin typeface="Arial"/>
                <a:cs typeface="Arial"/>
              </a:rPr>
              <a:t>method</a:t>
            </a:r>
            <a:r>
              <a:rPr sz="1100" spc="5" dirty="0">
                <a:latin typeface="Arial"/>
                <a:cs typeface="Arial"/>
              </a:rPr>
              <a:t> of the </a:t>
            </a:r>
            <a:r>
              <a:rPr sz="1100" spc="10" dirty="0">
                <a:latin typeface="Courier" charset="0"/>
                <a:cs typeface="Courier" charset="0"/>
              </a:rPr>
              <a:t>Throwable</a:t>
            </a:r>
            <a:r>
              <a:rPr sz="1100" spc="-355" dirty="0">
                <a:latin typeface="Courier" charset="0"/>
                <a:cs typeface="Courier" charset="0"/>
              </a:rPr>
              <a:t> </a:t>
            </a:r>
            <a:r>
              <a:rPr sz="1100" spc="5" dirty="0">
                <a:latin typeface="Arial"/>
                <a:cs typeface="Arial"/>
              </a:rPr>
              <a:t>class.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607816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60" dirty="0">
                <a:latin typeface="Trebuchet MS"/>
                <a:cs typeface="Trebuchet MS"/>
              </a:rPr>
              <a:t>FileNotFoundException</a:t>
            </a:r>
          </a:p>
        </p:txBody>
      </p:sp>
      <p:sp>
        <p:nvSpPr>
          <p:cNvPr id="4" name="object 4"/>
          <p:cNvSpPr/>
          <p:nvPr/>
        </p:nvSpPr>
        <p:spPr>
          <a:xfrm>
            <a:off x="760577" y="907053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0577" y="147227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0744" y="806024"/>
            <a:ext cx="4672965" cy="805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latin typeface="Arial"/>
                <a:cs typeface="Arial"/>
              </a:rPr>
              <a:t>When </a:t>
            </a:r>
            <a:r>
              <a:rPr sz="1450" spc="5" dirty="0">
                <a:latin typeface="Arial"/>
                <a:cs typeface="Arial"/>
              </a:rPr>
              <a:t>the input or output file doesn't exist,</a:t>
            </a:r>
            <a:r>
              <a:rPr sz="1450" spc="-7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a</a:t>
            </a:r>
            <a:endParaRPr sz="1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450" spc="5" dirty="0">
                <a:latin typeface="Courier" charset="0"/>
                <a:cs typeface="Courier" charset="0"/>
              </a:rPr>
              <a:t>FileNotFoundException</a:t>
            </a:r>
            <a:r>
              <a:rPr sz="1450" spc="-455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can occur.</a:t>
            </a:r>
            <a:endParaRPr sz="1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450" spc="5" dirty="0">
                <a:latin typeface="Arial"/>
                <a:cs typeface="Arial"/>
              </a:rPr>
              <a:t>To handle the exception, label the main method like</a:t>
            </a:r>
            <a:r>
              <a:rPr sz="1450" spc="-2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this: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0976" y="1684239"/>
            <a:ext cx="5344795" cy="167008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5373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2"/>
              </a:spcBef>
            </a:pPr>
            <a:endParaRPr sz="450" dirty="0">
              <a:latin typeface="Times New Roman"/>
              <a:cs typeface="Times New Roman"/>
            </a:endParaRPr>
          </a:p>
          <a:p>
            <a:pPr marL="52069">
              <a:lnSpc>
                <a:spcPct val="100000"/>
              </a:lnSpc>
            </a:pPr>
            <a:r>
              <a:rPr sz="600" spc="5" dirty="0">
                <a:latin typeface="Courier" charset="0"/>
                <a:cs typeface="Courier" charset="0"/>
              </a:rPr>
              <a:t>public static void main(String[] args) </a:t>
            </a:r>
            <a:r>
              <a:rPr sz="600" spc="5" dirty="0">
                <a:solidFill>
                  <a:srgbClr val="006BB8"/>
                </a:solidFill>
                <a:latin typeface="Courier" charset="0"/>
                <a:cs typeface="Courier" charset="0"/>
              </a:rPr>
              <a:t>throws</a:t>
            </a:r>
            <a:r>
              <a:rPr sz="600" spc="155" dirty="0">
                <a:solidFill>
                  <a:srgbClr val="006BB8"/>
                </a:solidFill>
                <a:latin typeface="Courier" charset="0"/>
                <a:cs typeface="Courier" charset="0"/>
              </a:rPr>
              <a:t> </a:t>
            </a:r>
            <a:r>
              <a:rPr sz="600" spc="5" dirty="0">
                <a:solidFill>
                  <a:srgbClr val="006BB8"/>
                </a:solidFill>
                <a:latin typeface="Courier" charset="0"/>
                <a:cs typeface="Courier" charset="0"/>
              </a:rPr>
              <a:t>FileNotFoundException</a:t>
            </a:r>
            <a:endParaRPr sz="6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585118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10" dirty="0"/>
              <a:t>Check</a:t>
            </a:r>
            <a:r>
              <a:rPr spc="-60" dirty="0"/>
              <a:t> </a:t>
            </a:r>
            <a:r>
              <a:rPr spc="35" dirty="0"/>
              <a:t>11.16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1507" y="765200"/>
            <a:ext cx="5811520" cy="384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Suppose balance </a:t>
            </a:r>
            <a:r>
              <a:rPr sz="1200" spc="5" dirty="0">
                <a:latin typeface="Arial"/>
                <a:cs typeface="Arial"/>
              </a:rPr>
              <a:t>is </a:t>
            </a:r>
            <a:r>
              <a:rPr sz="1200" spc="10" dirty="0">
                <a:latin typeface="Arial"/>
                <a:cs typeface="Arial"/>
              </a:rPr>
              <a:t>100 and amount </a:t>
            </a:r>
            <a:r>
              <a:rPr sz="1200" spc="5" dirty="0">
                <a:latin typeface="Arial"/>
                <a:cs typeface="Arial"/>
              </a:rPr>
              <a:t>is </a:t>
            </a:r>
            <a:r>
              <a:rPr sz="1200" spc="10" dirty="0">
                <a:latin typeface="Arial"/>
                <a:cs typeface="Arial"/>
              </a:rPr>
              <a:t>200. What </a:t>
            </a:r>
            <a:r>
              <a:rPr sz="1200" spc="5" dirty="0">
                <a:latin typeface="Arial"/>
                <a:cs typeface="Arial"/>
              </a:rPr>
              <a:t>is the </a:t>
            </a:r>
            <a:r>
              <a:rPr sz="1200" spc="10" dirty="0">
                <a:latin typeface="Arial"/>
                <a:cs typeface="Arial"/>
              </a:rPr>
              <a:t>value </a:t>
            </a:r>
            <a:r>
              <a:rPr sz="1200" spc="5" dirty="0">
                <a:latin typeface="Arial"/>
                <a:cs typeface="Arial"/>
              </a:rPr>
              <a:t>of </a:t>
            </a:r>
            <a:r>
              <a:rPr sz="1200" spc="10" dirty="0">
                <a:latin typeface="Arial"/>
                <a:cs typeface="Arial"/>
              </a:rPr>
              <a:t>balance </a:t>
            </a:r>
            <a:r>
              <a:rPr sz="1200" spc="5" dirty="0">
                <a:latin typeface="Arial"/>
                <a:cs typeface="Arial"/>
              </a:rPr>
              <a:t>after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these  statements?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9797" y="1191905"/>
            <a:ext cx="5835650" cy="595676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445"/>
              </a:spcBef>
            </a:pPr>
            <a:r>
              <a:rPr sz="500" spc="5" dirty="0">
                <a:latin typeface="Courier" charset="0"/>
                <a:cs typeface="Courier" charset="0"/>
              </a:rPr>
              <a:t>if (amount &gt;</a:t>
            </a:r>
            <a:r>
              <a:rPr sz="500" spc="-45" dirty="0">
                <a:latin typeface="Courier" charset="0"/>
                <a:cs typeface="Courier" charset="0"/>
              </a:rPr>
              <a:t> </a:t>
            </a:r>
            <a:r>
              <a:rPr sz="500" spc="5" dirty="0">
                <a:latin typeface="Courier" charset="0"/>
                <a:cs typeface="Courier" charset="0"/>
              </a:rPr>
              <a:t>balance)</a:t>
            </a:r>
            <a:endParaRPr sz="500" dirty="0">
              <a:latin typeface="Courier" charset="0"/>
              <a:cs typeface="Courier" charset="0"/>
            </a:endParaRPr>
          </a:p>
          <a:p>
            <a:pPr marL="47625">
              <a:lnSpc>
                <a:spcPct val="100000"/>
              </a:lnSpc>
              <a:spcBef>
                <a:spcPts val="250"/>
              </a:spcBef>
            </a:pPr>
            <a:r>
              <a:rPr sz="500" spc="5" dirty="0">
                <a:latin typeface="Courier" charset="0"/>
                <a:cs typeface="Courier" charset="0"/>
              </a:rPr>
              <a:t>{</a:t>
            </a:r>
            <a:endParaRPr sz="500" dirty="0">
              <a:latin typeface="Courier" charset="0"/>
              <a:cs typeface="Courier" charset="0"/>
            </a:endParaRPr>
          </a:p>
          <a:p>
            <a:pPr marL="165735">
              <a:lnSpc>
                <a:spcPct val="100000"/>
              </a:lnSpc>
              <a:spcBef>
                <a:spcPts val="250"/>
              </a:spcBef>
            </a:pPr>
            <a:r>
              <a:rPr sz="500" spc="5" dirty="0">
                <a:latin typeface="Courier" charset="0"/>
                <a:cs typeface="Courier" charset="0"/>
              </a:rPr>
              <a:t>throw new IllegalArgumentException("Amount exceeds</a:t>
            </a:r>
            <a:r>
              <a:rPr sz="500" spc="70" dirty="0">
                <a:latin typeface="Courier" charset="0"/>
                <a:cs typeface="Courier" charset="0"/>
              </a:rPr>
              <a:t> </a:t>
            </a:r>
            <a:r>
              <a:rPr sz="500" spc="5" dirty="0">
                <a:latin typeface="Courier" charset="0"/>
                <a:cs typeface="Courier" charset="0"/>
              </a:rPr>
              <a:t>balance");</a:t>
            </a:r>
            <a:endParaRPr sz="500" dirty="0">
              <a:latin typeface="Courier" charset="0"/>
              <a:cs typeface="Courier" charset="0"/>
            </a:endParaRPr>
          </a:p>
          <a:p>
            <a:pPr marL="47625">
              <a:lnSpc>
                <a:spcPct val="100000"/>
              </a:lnSpc>
              <a:spcBef>
                <a:spcPts val="250"/>
              </a:spcBef>
            </a:pPr>
            <a:r>
              <a:rPr sz="500" spc="5" dirty="0">
                <a:latin typeface="Courier" charset="0"/>
                <a:cs typeface="Courier" charset="0"/>
              </a:rPr>
              <a:t>}</a:t>
            </a:r>
            <a:endParaRPr sz="500" dirty="0">
              <a:latin typeface="Courier" charset="0"/>
              <a:cs typeface="Courier" charset="0"/>
            </a:endParaRPr>
          </a:p>
          <a:p>
            <a:pPr marL="47625">
              <a:lnSpc>
                <a:spcPct val="100000"/>
              </a:lnSpc>
              <a:spcBef>
                <a:spcPts val="250"/>
              </a:spcBef>
            </a:pPr>
            <a:r>
              <a:rPr sz="500" spc="5" dirty="0">
                <a:latin typeface="Courier" charset="0"/>
                <a:cs typeface="Courier" charset="0"/>
              </a:rPr>
              <a:t>balance = balance -</a:t>
            </a:r>
            <a:r>
              <a:rPr sz="500" spc="-30" dirty="0">
                <a:latin typeface="Courier" charset="0"/>
                <a:cs typeface="Courier" charset="0"/>
              </a:rPr>
              <a:t> </a:t>
            </a:r>
            <a:r>
              <a:rPr sz="500" spc="5" dirty="0">
                <a:latin typeface="Courier" charset="0"/>
                <a:cs typeface="Courier" charset="0"/>
              </a:rPr>
              <a:t>amount;</a:t>
            </a:r>
            <a:endParaRPr sz="50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0744" y="1902029"/>
            <a:ext cx="4920615" cy="534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599"/>
              </a:lnSpc>
            </a:pPr>
            <a:r>
              <a:rPr sz="1450" b="1" spc="5" dirty="0">
                <a:latin typeface="Arial"/>
                <a:cs typeface="Arial"/>
              </a:rPr>
              <a:t>Answer: </a:t>
            </a:r>
            <a:r>
              <a:rPr sz="1450" dirty="0">
                <a:latin typeface="Arial"/>
                <a:cs typeface="Arial"/>
              </a:rPr>
              <a:t>It </a:t>
            </a:r>
            <a:r>
              <a:rPr sz="1450" spc="5" dirty="0">
                <a:latin typeface="Arial"/>
                <a:cs typeface="Arial"/>
              </a:rPr>
              <a:t>is </a:t>
            </a:r>
            <a:r>
              <a:rPr sz="1450" dirty="0">
                <a:latin typeface="Arial"/>
                <a:cs typeface="Arial"/>
              </a:rPr>
              <a:t>still </a:t>
            </a:r>
            <a:r>
              <a:rPr sz="1450" spc="5" dirty="0">
                <a:latin typeface="Arial"/>
                <a:cs typeface="Arial"/>
              </a:rPr>
              <a:t>100. The last statement was not executed  because the exception was</a:t>
            </a:r>
            <a:r>
              <a:rPr sz="1450" spc="-3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thrown.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584769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10" dirty="0"/>
              <a:t>Check</a:t>
            </a:r>
            <a:r>
              <a:rPr spc="-60" dirty="0"/>
              <a:t> </a:t>
            </a:r>
            <a:r>
              <a:rPr spc="35" dirty="0"/>
              <a:t>11.17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1507" y="764850"/>
            <a:ext cx="5664200" cy="897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When </a:t>
            </a:r>
            <a:r>
              <a:rPr sz="1200" spc="5" dirty="0">
                <a:latin typeface="Arial"/>
                <a:cs typeface="Arial"/>
              </a:rPr>
              <a:t>depositing </a:t>
            </a:r>
            <a:r>
              <a:rPr sz="1200" spc="10" dirty="0">
                <a:latin typeface="Arial"/>
                <a:cs typeface="Arial"/>
              </a:rPr>
              <a:t>an amount </a:t>
            </a:r>
            <a:r>
              <a:rPr sz="1200" spc="5" dirty="0">
                <a:latin typeface="Arial"/>
                <a:cs typeface="Arial"/>
              </a:rPr>
              <a:t>into </a:t>
            </a:r>
            <a:r>
              <a:rPr sz="1200" spc="10" dirty="0">
                <a:latin typeface="Arial"/>
                <a:cs typeface="Arial"/>
              </a:rPr>
              <a:t>a bank account, we </a:t>
            </a:r>
            <a:r>
              <a:rPr sz="1200" spc="5" dirty="0">
                <a:latin typeface="Arial"/>
                <a:cs typeface="Arial"/>
              </a:rPr>
              <a:t>don’t </a:t>
            </a:r>
            <a:r>
              <a:rPr sz="1200" spc="10" dirty="0">
                <a:latin typeface="Arial"/>
                <a:cs typeface="Arial"/>
              </a:rPr>
              <a:t>have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10" dirty="0">
                <a:latin typeface="Arial"/>
                <a:cs typeface="Arial"/>
              </a:rPr>
              <a:t>worry about  overdrafts—except when </a:t>
            </a:r>
            <a:r>
              <a:rPr sz="1200" spc="5" dirty="0">
                <a:latin typeface="Arial"/>
                <a:cs typeface="Arial"/>
              </a:rPr>
              <a:t>the </a:t>
            </a:r>
            <a:r>
              <a:rPr sz="1200" spc="10" dirty="0">
                <a:latin typeface="Arial"/>
                <a:cs typeface="Arial"/>
              </a:rPr>
              <a:t>amount </a:t>
            </a:r>
            <a:r>
              <a:rPr sz="1200" spc="5" dirty="0">
                <a:latin typeface="Arial"/>
                <a:cs typeface="Arial"/>
              </a:rPr>
              <a:t>is negative. </a:t>
            </a:r>
            <a:r>
              <a:rPr sz="1200" spc="10" dirty="0">
                <a:latin typeface="Arial"/>
                <a:cs typeface="Arial"/>
              </a:rPr>
              <a:t>Write a statement </a:t>
            </a:r>
            <a:r>
              <a:rPr sz="1200" spc="5" dirty="0">
                <a:latin typeface="Arial"/>
                <a:cs typeface="Arial"/>
              </a:rPr>
              <a:t>that </a:t>
            </a:r>
            <a:r>
              <a:rPr sz="1200" spc="10" dirty="0">
                <a:latin typeface="Arial"/>
                <a:cs typeface="Arial"/>
              </a:rPr>
              <a:t>throws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an  </a:t>
            </a:r>
            <a:r>
              <a:rPr sz="1200" spc="5" dirty="0">
                <a:latin typeface="Arial"/>
                <a:cs typeface="Arial"/>
              </a:rPr>
              <a:t>appropriate </a:t>
            </a:r>
            <a:r>
              <a:rPr sz="1200" spc="10" dirty="0">
                <a:latin typeface="Arial"/>
                <a:cs typeface="Arial"/>
              </a:rPr>
              <a:t>exception </a:t>
            </a:r>
            <a:r>
              <a:rPr sz="1200" spc="5" dirty="0">
                <a:latin typeface="Arial"/>
                <a:cs typeface="Arial"/>
              </a:rPr>
              <a:t>in that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case.</a:t>
            </a:r>
            <a:endParaRPr sz="1200">
              <a:latin typeface="Arial"/>
              <a:cs typeface="Arial"/>
            </a:endParaRPr>
          </a:p>
          <a:p>
            <a:pPr marL="291465">
              <a:lnSpc>
                <a:spcPct val="100000"/>
              </a:lnSpc>
              <a:spcBef>
                <a:spcPts val="860"/>
              </a:spcBef>
            </a:pPr>
            <a:r>
              <a:rPr sz="1450" b="1" spc="5" dirty="0">
                <a:latin typeface="Arial"/>
                <a:cs typeface="Arial"/>
              </a:rPr>
              <a:t>Answer:</a:t>
            </a:r>
            <a:endParaRPr sz="14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0976" y="1731846"/>
            <a:ext cx="5344795" cy="577722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425"/>
              </a:spcBef>
            </a:pPr>
            <a:r>
              <a:rPr sz="850" spc="15" dirty="0">
                <a:latin typeface="Courier" charset="0"/>
                <a:cs typeface="Courier" charset="0"/>
              </a:rPr>
              <a:t>if (amount &lt;</a:t>
            </a:r>
            <a:r>
              <a:rPr sz="850" spc="-55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0)</a:t>
            </a:r>
            <a:endParaRPr sz="850" dirty="0">
              <a:latin typeface="Courier" charset="0"/>
              <a:cs typeface="Courier" charset="0"/>
            </a:endParaRPr>
          </a:p>
          <a:p>
            <a:pPr marL="52069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254000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throw new IllegalArgumentException("Negative</a:t>
            </a:r>
            <a:r>
              <a:rPr sz="850" spc="60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amount");</a:t>
            </a:r>
            <a:endParaRPr sz="850" dirty="0">
              <a:latin typeface="Courier" charset="0"/>
              <a:cs typeface="Courier" charset="0"/>
            </a:endParaRPr>
          </a:p>
          <a:p>
            <a:pPr marL="52069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584420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10" dirty="0"/>
              <a:t>Check</a:t>
            </a:r>
            <a:r>
              <a:rPr spc="-60" dirty="0"/>
              <a:t> </a:t>
            </a:r>
            <a:r>
              <a:rPr spc="35" dirty="0"/>
              <a:t>11.18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1507" y="764501"/>
            <a:ext cx="1465580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Consider </a:t>
            </a:r>
            <a:r>
              <a:rPr sz="1200" spc="5" dirty="0">
                <a:latin typeface="Arial"/>
                <a:cs typeface="Arial"/>
              </a:rPr>
              <a:t>the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method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9797" y="1008340"/>
            <a:ext cx="5835650" cy="1504950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380"/>
              </a:spcBef>
            </a:pPr>
            <a:r>
              <a:rPr sz="700" spc="20" dirty="0">
                <a:latin typeface="Courier" charset="0"/>
                <a:cs typeface="Courier" charset="0"/>
              </a:rPr>
              <a:t>public static void main(String[]</a:t>
            </a:r>
            <a:r>
              <a:rPr sz="700" spc="-8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args)</a:t>
            </a:r>
            <a:endParaRPr sz="700" dirty="0">
              <a:latin typeface="Courier" charset="0"/>
              <a:cs typeface="Courier" charset="0"/>
            </a:endParaRPr>
          </a:p>
          <a:p>
            <a:pPr marL="47625">
              <a:lnSpc>
                <a:spcPct val="100000"/>
              </a:lnSpc>
              <a:spcBef>
                <a:spcPts val="10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215900">
              <a:lnSpc>
                <a:spcPct val="100000"/>
              </a:lnSpc>
              <a:spcBef>
                <a:spcPts val="10"/>
              </a:spcBef>
            </a:pPr>
            <a:r>
              <a:rPr sz="700" spc="20" dirty="0">
                <a:latin typeface="Courier" charset="0"/>
                <a:cs typeface="Courier" charset="0"/>
              </a:rPr>
              <a:t>try</a:t>
            </a:r>
            <a:endParaRPr sz="700" dirty="0">
              <a:latin typeface="Courier" charset="0"/>
              <a:cs typeface="Courier" charset="0"/>
            </a:endParaRPr>
          </a:p>
          <a:p>
            <a:pPr marL="215900">
              <a:lnSpc>
                <a:spcPct val="100000"/>
              </a:lnSpc>
              <a:spcBef>
                <a:spcPts val="10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384175" marR="2741930">
              <a:lnSpc>
                <a:spcPct val="101299"/>
              </a:lnSpc>
            </a:pPr>
            <a:r>
              <a:rPr sz="700" spc="20" dirty="0">
                <a:latin typeface="Courier" charset="0"/>
                <a:cs typeface="Courier" charset="0"/>
              </a:rPr>
              <a:t>Scanner in = new Scanner(new</a:t>
            </a:r>
            <a:r>
              <a:rPr sz="700" spc="-9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File("input.txt"));  int value = in.nextInt();  System.out.println(value);</a:t>
            </a:r>
            <a:endParaRPr sz="700" dirty="0">
              <a:latin typeface="Courier" charset="0"/>
              <a:cs typeface="Courier" charset="0"/>
            </a:endParaRPr>
          </a:p>
          <a:p>
            <a:pPr marL="215900">
              <a:lnSpc>
                <a:spcPct val="100000"/>
              </a:lnSpc>
              <a:spcBef>
                <a:spcPts val="10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  <a:p>
            <a:pPr marL="215900">
              <a:lnSpc>
                <a:spcPct val="100000"/>
              </a:lnSpc>
              <a:spcBef>
                <a:spcPts val="10"/>
              </a:spcBef>
            </a:pPr>
            <a:r>
              <a:rPr sz="700" spc="20" dirty="0">
                <a:latin typeface="Courier" charset="0"/>
                <a:cs typeface="Courier" charset="0"/>
              </a:rPr>
              <a:t>catch (IOException</a:t>
            </a:r>
            <a:r>
              <a:rPr sz="700" spc="-8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exception)</a:t>
            </a:r>
            <a:endParaRPr sz="700" dirty="0">
              <a:latin typeface="Courier" charset="0"/>
              <a:cs typeface="Courier" charset="0"/>
            </a:endParaRPr>
          </a:p>
          <a:p>
            <a:pPr marL="215900">
              <a:lnSpc>
                <a:spcPct val="100000"/>
              </a:lnSpc>
              <a:spcBef>
                <a:spcPts val="10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384175">
              <a:lnSpc>
                <a:spcPct val="100000"/>
              </a:lnSpc>
              <a:spcBef>
                <a:spcPts val="10"/>
              </a:spcBef>
            </a:pPr>
            <a:r>
              <a:rPr sz="700" spc="20" dirty="0">
                <a:latin typeface="Courier" charset="0"/>
                <a:cs typeface="Courier" charset="0"/>
              </a:rPr>
              <a:t>System.out.println("Error opening</a:t>
            </a:r>
            <a:r>
              <a:rPr sz="700" spc="-8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file.");</a:t>
            </a:r>
            <a:endParaRPr sz="700" dirty="0">
              <a:latin typeface="Courier" charset="0"/>
              <a:cs typeface="Courier" charset="0"/>
            </a:endParaRPr>
          </a:p>
          <a:p>
            <a:pPr marL="215900">
              <a:lnSpc>
                <a:spcPct val="100000"/>
              </a:lnSpc>
              <a:spcBef>
                <a:spcPts val="10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  <a:p>
            <a:pPr marL="47625">
              <a:lnSpc>
                <a:spcPct val="100000"/>
              </a:lnSpc>
              <a:spcBef>
                <a:spcPts val="10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1507" y="2551614"/>
            <a:ext cx="5914390" cy="1771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Suppose </a:t>
            </a:r>
            <a:r>
              <a:rPr sz="1200" spc="5" dirty="0">
                <a:latin typeface="Arial"/>
                <a:cs typeface="Arial"/>
              </a:rPr>
              <a:t>the file with the </a:t>
            </a:r>
            <a:r>
              <a:rPr sz="1200" spc="10" dirty="0">
                <a:latin typeface="Arial"/>
                <a:cs typeface="Arial"/>
              </a:rPr>
              <a:t>given </a:t>
            </a:r>
            <a:r>
              <a:rPr sz="1200" spc="5" dirty="0">
                <a:latin typeface="Arial"/>
                <a:cs typeface="Arial"/>
              </a:rPr>
              <a:t>file </a:t>
            </a:r>
            <a:r>
              <a:rPr sz="1200" spc="10" dirty="0">
                <a:latin typeface="Arial"/>
                <a:cs typeface="Arial"/>
              </a:rPr>
              <a:t>name </a:t>
            </a:r>
            <a:r>
              <a:rPr sz="1200" spc="5" dirty="0">
                <a:latin typeface="Arial"/>
                <a:cs typeface="Arial"/>
              </a:rPr>
              <a:t>exists </a:t>
            </a:r>
            <a:r>
              <a:rPr sz="1200" spc="10" dirty="0">
                <a:latin typeface="Arial"/>
                <a:cs typeface="Arial"/>
              </a:rPr>
              <a:t>and has no </a:t>
            </a:r>
            <a:r>
              <a:rPr sz="1200" spc="5" dirty="0">
                <a:latin typeface="Arial"/>
                <a:cs typeface="Arial"/>
              </a:rPr>
              <a:t>contents. </a:t>
            </a:r>
            <a:r>
              <a:rPr sz="1200" spc="10" dirty="0">
                <a:latin typeface="Arial"/>
                <a:cs typeface="Arial"/>
              </a:rPr>
              <a:t>Trace </a:t>
            </a:r>
            <a:r>
              <a:rPr sz="1200" spc="5" dirty="0">
                <a:latin typeface="Arial"/>
                <a:cs typeface="Arial"/>
              </a:rPr>
              <a:t>the flow of  execution.</a:t>
            </a:r>
            <a:endParaRPr sz="1200" dirty="0">
              <a:latin typeface="Arial"/>
              <a:cs typeface="Arial"/>
            </a:endParaRPr>
          </a:p>
          <a:p>
            <a:pPr marL="291465" marR="232410">
              <a:lnSpc>
                <a:spcPct val="118500"/>
              </a:lnSpc>
              <a:spcBef>
                <a:spcPts val="605"/>
              </a:spcBef>
            </a:pPr>
            <a:r>
              <a:rPr sz="1450" b="1" spc="5" dirty="0">
                <a:latin typeface="Arial"/>
                <a:cs typeface="Arial"/>
              </a:rPr>
              <a:t>Answer: </a:t>
            </a:r>
            <a:r>
              <a:rPr sz="1450" spc="5" dirty="0">
                <a:latin typeface="Arial"/>
                <a:cs typeface="Arial"/>
              </a:rPr>
              <a:t>The </a:t>
            </a:r>
            <a:r>
              <a:rPr sz="1450" spc="5" dirty="0">
                <a:latin typeface="Courier" charset="0"/>
                <a:cs typeface="Courier" charset="0"/>
              </a:rPr>
              <a:t>Scanner </a:t>
            </a:r>
            <a:r>
              <a:rPr sz="1450" spc="5" dirty="0">
                <a:latin typeface="Arial"/>
                <a:cs typeface="Arial"/>
              </a:rPr>
              <a:t>constructor succeeds because the file  exists. The </a:t>
            </a:r>
            <a:r>
              <a:rPr sz="1450" spc="5" dirty="0">
                <a:latin typeface="Courier" charset="0"/>
                <a:cs typeface="Courier" charset="0"/>
              </a:rPr>
              <a:t>nextInt </a:t>
            </a:r>
            <a:r>
              <a:rPr sz="1450" spc="5" dirty="0">
                <a:latin typeface="Arial"/>
                <a:cs typeface="Arial"/>
              </a:rPr>
              <a:t>method throws a  </a:t>
            </a:r>
            <a:r>
              <a:rPr sz="1450" spc="5" dirty="0">
                <a:latin typeface="Courier" charset="0"/>
                <a:cs typeface="Courier" charset="0"/>
              </a:rPr>
              <a:t>NoSuchElementException</a:t>
            </a:r>
            <a:r>
              <a:rPr sz="1450" spc="5" dirty="0">
                <a:latin typeface="Arial"/>
                <a:cs typeface="Arial"/>
              </a:rPr>
              <a:t>. This is not an </a:t>
            </a:r>
            <a:r>
              <a:rPr sz="1450" spc="5" dirty="0">
                <a:latin typeface="Courier" charset="0"/>
                <a:cs typeface="Courier" charset="0"/>
              </a:rPr>
              <a:t>IOException</a:t>
            </a:r>
            <a:r>
              <a:rPr sz="1450" spc="5" dirty="0">
                <a:latin typeface="Arial"/>
                <a:cs typeface="Arial"/>
              </a:rPr>
              <a:t>.  Therefore, the error is not caught. Because there is no other  handler, an error message is printed and the program terminates.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584071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10" dirty="0"/>
              <a:t>Check</a:t>
            </a:r>
            <a:r>
              <a:rPr spc="-60" dirty="0"/>
              <a:t> </a:t>
            </a:r>
            <a:r>
              <a:rPr spc="35" dirty="0"/>
              <a:t>11.19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1507" y="772464"/>
            <a:ext cx="5468620" cy="10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Why </a:t>
            </a:r>
            <a:r>
              <a:rPr sz="1200" spc="5" dirty="0">
                <a:latin typeface="Arial"/>
                <a:cs typeface="Arial"/>
              </a:rPr>
              <a:t>is </a:t>
            </a:r>
            <a:r>
              <a:rPr sz="1200" spc="10" dirty="0">
                <a:latin typeface="Arial"/>
                <a:cs typeface="Arial"/>
              </a:rPr>
              <a:t>an </a:t>
            </a:r>
            <a:r>
              <a:rPr sz="1200" spc="10" dirty="0">
                <a:latin typeface="Courier" charset="0"/>
                <a:cs typeface="Courier" charset="0"/>
              </a:rPr>
              <a:t>ArrayIndexOutOfBoundsException</a:t>
            </a:r>
            <a:r>
              <a:rPr sz="1200" spc="-370" dirty="0">
                <a:latin typeface="Courier" charset="0"/>
                <a:cs typeface="Courier" charset="0"/>
              </a:rPr>
              <a:t> </a:t>
            </a:r>
            <a:r>
              <a:rPr sz="1200" spc="5" dirty="0">
                <a:latin typeface="Arial"/>
                <a:cs typeface="Arial"/>
              </a:rPr>
              <a:t>not </a:t>
            </a:r>
            <a:r>
              <a:rPr sz="1200" spc="10" dirty="0">
                <a:latin typeface="Arial"/>
                <a:cs typeface="Arial"/>
              </a:rPr>
              <a:t>a checked exception?</a:t>
            </a:r>
            <a:endParaRPr sz="1200" dirty="0">
              <a:latin typeface="Arial"/>
              <a:cs typeface="Arial"/>
            </a:endParaRPr>
          </a:p>
          <a:p>
            <a:pPr marL="291465" marR="5080">
              <a:lnSpc>
                <a:spcPct val="118500"/>
              </a:lnSpc>
              <a:spcBef>
                <a:spcPts val="540"/>
              </a:spcBef>
            </a:pPr>
            <a:r>
              <a:rPr sz="1450" b="1" spc="5" dirty="0">
                <a:latin typeface="Arial"/>
                <a:cs typeface="Arial"/>
              </a:rPr>
              <a:t>Answer: </a:t>
            </a:r>
            <a:r>
              <a:rPr sz="1450" spc="5" dirty="0">
                <a:latin typeface="Arial"/>
                <a:cs typeface="Arial"/>
              </a:rPr>
              <a:t>Because programmers should simply check that their  array index values are valid instead of trying to handle an  </a:t>
            </a:r>
            <a:r>
              <a:rPr sz="1450" spc="5" dirty="0">
                <a:latin typeface="Courier" charset="0"/>
                <a:cs typeface="Courier" charset="0"/>
              </a:rPr>
              <a:t>ArrayIndexOutOfBoundsException</a:t>
            </a:r>
            <a:r>
              <a:rPr sz="1450" spc="5" dirty="0">
                <a:latin typeface="Arial"/>
                <a:cs typeface="Arial"/>
              </a:rPr>
              <a:t>.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583721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10" dirty="0"/>
              <a:t>Check</a:t>
            </a:r>
            <a:r>
              <a:rPr spc="-60" dirty="0"/>
              <a:t> </a:t>
            </a:r>
            <a:r>
              <a:rPr spc="35" dirty="0"/>
              <a:t>11.20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1507" y="763803"/>
            <a:ext cx="5386705" cy="789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latin typeface="Arial"/>
                <a:cs typeface="Arial"/>
              </a:rPr>
              <a:t>Is there </a:t>
            </a:r>
            <a:r>
              <a:rPr sz="1200" spc="10" dirty="0">
                <a:latin typeface="Arial"/>
                <a:cs typeface="Arial"/>
              </a:rPr>
              <a:t>a </a:t>
            </a:r>
            <a:r>
              <a:rPr sz="1200" spc="5" dirty="0">
                <a:latin typeface="Arial"/>
                <a:cs typeface="Arial"/>
              </a:rPr>
              <a:t>difference </a:t>
            </a:r>
            <a:r>
              <a:rPr sz="1200" spc="10" dirty="0">
                <a:latin typeface="Arial"/>
                <a:cs typeface="Arial"/>
              </a:rPr>
              <a:t>between catching checked and unchecked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exceptions?</a:t>
            </a:r>
            <a:endParaRPr sz="1200" dirty="0">
              <a:latin typeface="Arial"/>
              <a:cs typeface="Arial"/>
            </a:endParaRPr>
          </a:p>
          <a:p>
            <a:pPr marL="291465" marR="5080">
              <a:lnSpc>
                <a:spcPct val="116599"/>
              </a:lnSpc>
              <a:spcBef>
                <a:spcPts val="570"/>
              </a:spcBef>
            </a:pPr>
            <a:r>
              <a:rPr sz="1450" b="1" spc="5" dirty="0">
                <a:latin typeface="Arial"/>
                <a:cs typeface="Arial"/>
              </a:rPr>
              <a:t>Answer: </a:t>
            </a:r>
            <a:r>
              <a:rPr sz="1450" spc="5" dirty="0">
                <a:latin typeface="Arial"/>
                <a:cs typeface="Arial"/>
              </a:rPr>
              <a:t>No. You can catch both exception types in the same  way, as you can see in the code example on page</a:t>
            </a:r>
            <a:r>
              <a:rPr sz="1450" spc="-1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536.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583372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10" dirty="0"/>
              <a:t>Check</a:t>
            </a:r>
            <a:r>
              <a:rPr spc="-60" dirty="0"/>
              <a:t> </a:t>
            </a:r>
            <a:r>
              <a:rPr spc="35" dirty="0"/>
              <a:t>11.21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1507" y="763454"/>
            <a:ext cx="4276090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What </a:t>
            </a:r>
            <a:r>
              <a:rPr sz="1200" spc="5" dirty="0">
                <a:latin typeface="Arial"/>
                <a:cs typeface="Arial"/>
              </a:rPr>
              <a:t>is </a:t>
            </a:r>
            <a:r>
              <a:rPr sz="1200" spc="10" dirty="0">
                <a:latin typeface="Arial"/>
                <a:cs typeface="Arial"/>
              </a:rPr>
              <a:t>wrong </a:t>
            </a:r>
            <a:r>
              <a:rPr sz="1200" spc="5" dirty="0">
                <a:latin typeface="Arial"/>
                <a:cs typeface="Arial"/>
              </a:rPr>
              <a:t>with the following </a:t>
            </a:r>
            <a:r>
              <a:rPr sz="1200" spc="10" dirty="0">
                <a:latin typeface="Arial"/>
                <a:cs typeface="Arial"/>
              </a:rPr>
              <a:t>code, and how can you </a:t>
            </a:r>
            <a:r>
              <a:rPr sz="1200" spc="5" dirty="0">
                <a:latin typeface="Arial"/>
                <a:cs typeface="Arial"/>
              </a:rPr>
              <a:t>fix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it?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9797" y="1007292"/>
            <a:ext cx="5835650" cy="1020408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380"/>
              </a:spcBef>
            </a:pPr>
            <a:r>
              <a:rPr sz="700" spc="20" dirty="0">
                <a:latin typeface="Courier" charset="0"/>
                <a:cs typeface="Courier" charset="0"/>
              </a:rPr>
              <a:t>public static void writeAll(String[] lines, String</a:t>
            </a:r>
            <a:r>
              <a:rPr sz="700" spc="-9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filename)</a:t>
            </a:r>
            <a:endParaRPr sz="700" dirty="0">
              <a:latin typeface="Courier" charset="0"/>
              <a:cs typeface="Courier" charset="0"/>
            </a:endParaRPr>
          </a:p>
          <a:p>
            <a:pPr marL="47625">
              <a:lnSpc>
                <a:spcPct val="100000"/>
              </a:lnSpc>
              <a:spcBef>
                <a:spcPts val="10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215900" marR="3134360">
              <a:lnSpc>
                <a:spcPct val="101299"/>
              </a:lnSpc>
            </a:pPr>
            <a:r>
              <a:rPr sz="700" spc="20" dirty="0">
                <a:latin typeface="Courier" charset="0"/>
                <a:cs typeface="Courier" charset="0"/>
              </a:rPr>
              <a:t>PrintWriter out = new</a:t>
            </a:r>
            <a:r>
              <a:rPr sz="700" spc="-80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PrintWriter(filename);  for (String line :</a:t>
            </a:r>
            <a:r>
              <a:rPr sz="700" spc="-85" dirty="0">
                <a:latin typeface="Courier" charset="0"/>
                <a:cs typeface="Courier" charset="0"/>
              </a:rPr>
              <a:t> </a:t>
            </a:r>
            <a:r>
              <a:rPr sz="700" spc="20" dirty="0">
                <a:latin typeface="Courier" charset="0"/>
                <a:cs typeface="Courier" charset="0"/>
              </a:rPr>
              <a:t>lines)</a:t>
            </a:r>
            <a:endParaRPr sz="700" dirty="0">
              <a:latin typeface="Courier" charset="0"/>
              <a:cs typeface="Courier" charset="0"/>
            </a:endParaRPr>
          </a:p>
          <a:p>
            <a:pPr marL="215900">
              <a:lnSpc>
                <a:spcPct val="100000"/>
              </a:lnSpc>
              <a:spcBef>
                <a:spcPts val="10"/>
              </a:spcBef>
            </a:pPr>
            <a:r>
              <a:rPr sz="700" spc="20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384175">
              <a:lnSpc>
                <a:spcPct val="100000"/>
              </a:lnSpc>
              <a:spcBef>
                <a:spcPts val="10"/>
              </a:spcBef>
            </a:pPr>
            <a:r>
              <a:rPr sz="700" spc="20" dirty="0">
                <a:latin typeface="Courier" charset="0"/>
                <a:cs typeface="Courier" charset="0"/>
              </a:rPr>
              <a:t>out.println(line.toUpperCase());</a:t>
            </a:r>
            <a:endParaRPr sz="700" dirty="0">
              <a:latin typeface="Courier" charset="0"/>
              <a:cs typeface="Courier" charset="0"/>
            </a:endParaRPr>
          </a:p>
          <a:p>
            <a:pPr marL="215900">
              <a:lnSpc>
                <a:spcPct val="100000"/>
              </a:lnSpc>
              <a:spcBef>
                <a:spcPts val="10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  <a:p>
            <a:pPr marL="215900">
              <a:lnSpc>
                <a:spcPct val="100000"/>
              </a:lnSpc>
              <a:spcBef>
                <a:spcPts val="10"/>
              </a:spcBef>
            </a:pPr>
            <a:r>
              <a:rPr sz="700" spc="20" dirty="0">
                <a:latin typeface="Courier" charset="0"/>
                <a:cs typeface="Courier" charset="0"/>
              </a:rPr>
              <a:t>out.close();</a:t>
            </a:r>
            <a:endParaRPr sz="700" dirty="0">
              <a:latin typeface="Courier" charset="0"/>
              <a:cs typeface="Courier" charset="0"/>
            </a:endParaRPr>
          </a:p>
          <a:p>
            <a:pPr marL="47625">
              <a:lnSpc>
                <a:spcPct val="100000"/>
              </a:lnSpc>
              <a:spcBef>
                <a:spcPts val="10"/>
              </a:spcBef>
            </a:pPr>
            <a:r>
              <a:rPr sz="700" spc="20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0744" y="2151330"/>
            <a:ext cx="5429250" cy="1604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9600"/>
              </a:lnSpc>
            </a:pPr>
            <a:r>
              <a:rPr sz="1450" b="1" spc="5" dirty="0">
                <a:latin typeface="Arial"/>
                <a:cs typeface="Arial"/>
              </a:rPr>
              <a:t>Answer: </a:t>
            </a:r>
            <a:r>
              <a:rPr sz="1450" spc="5" dirty="0">
                <a:latin typeface="Arial"/>
                <a:cs typeface="Arial"/>
              </a:rPr>
              <a:t>There are two mistakes. The </a:t>
            </a:r>
            <a:r>
              <a:rPr sz="1450" spc="5" dirty="0">
                <a:latin typeface="Courier" charset="0"/>
                <a:cs typeface="Courier" charset="0"/>
              </a:rPr>
              <a:t>PrintWriter</a:t>
            </a:r>
            <a:r>
              <a:rPr sz="1450" spc="-430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constructor  can throw a </a:t>
            </a:r>
            <a:r>
              <a:rPr sz="1450" spc="5" dirty="0">
                <a:latin typeface="Courier" charset="0"/>
                <a:cs typeface="Courier" charset="0"/>
              </a:rPr>
              <a:t>FileNotFoundException</a:t>
            </a:r>
            <a:r>
              <a:rPr sz="1450" spc="5" dirty="0">
                <a:latin typeface="Arial"/>
                <a:cs typeface="Arial"/>
              </a:rPr>
              <a:t>. You should supply a  </a:t>
            </a:r>
            <a:r>
              <a:rPr sz="1450" spc="5" dirty="0">
                <a:latin typeface="Courier" charset="0"/>
                <a:cs typeface="Courier" charset="0"/>
              </a:rPr>
              <a:t>throws </a:t>
            </a:r>
            <a:r>
              <a:rPr sz="1450" spc="5" dirty="0">
                <a:latin typeface="Arial"/>
                <a:cs typeface="Arial"/>
              </a:rPr>
              <a:t>clause. And </a:t>
            </a:r>
            <a:r>
              <a:rPr sz="1450" dirty="0">
                <a:latin typeface="Arial"/>
                <a:cs typeface="Arial"/>
              </a:rPr>
              <a:t>if </a:t>
            </a:r>
            <a:r>
              <a:rPr sz="1450" spc="5" dirty="0">
                <a:latin typeface="Arial"/>
                <a:cs typeface="Arial"/>
              </a:rPr>
              <a:t>one of the array elements is null, a  </a:t>
            </a:r>
            <a:r>
              <a:rPr sz="1450" spc="5" dirty="0">
                <a:latin typeface="Courier" charset="0"/>
                <a:cs typeface="Courier" charset="0"/>
              </a:rPr>
              <a:t>NullPointerException </a:t>
            </a:r>
            <a:r>
              <a:rPr sz="1450" spc="5" dirty="0">
                <a:latin typeface="Arial"/>
                <a:cs typeface="Arial"/>
              </a:rPr>
              <a:t>is thrown. In that case, the  </a:t>
            </a:r>
            <a:r>
              <a:rPr sz="1450" spc="5" dirty="0">
                <a:latin typeface="Courier" charset="0"/>
                <a:cs typeface="Courier" charset="0"/>
              </a:rPr>
              <a:t>out.close() </a:t>
            </a:r>
            <a:r>
              <a:rPr sz="1450" spc="5" dirty="0">
                <a:latin typeface="Arial"/>
                <a:cs typeface="Arial"/>
              </a:rPr>
              <a:t>statement is never executed. You should use a  try-with-resources</a:t>
            </a:r>
            <a:r>
              <a:rPr sz="1450" spc="-4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statement.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583023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10" dirty="0"/>
              <a:t>Check</a:t>
            </a:r>
            <a:r>
              <a:rPr spc="-60" dirty="0"/>
              <a:t> </a:t>
            </a:r>
            <a:r>
              <a:rPr spc="35" dirty="0"/>
              <a:t>11.22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1507" y="763104"/>
            <a:ext cx="4744720" cy="1163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What </a:t>
            </a:r>
            <a:r>
              <a:rPr sz="1200" spc="5" dirty="0">
                <a:latin typeface="Arial"/>
                <a:cs typeface="Arial"/>
              </a:rPr>
              <a:t>is the </a:t>
            </a:r>
            <a:r>
              <a:rPr sz="1200" spc="10" dirty="0">
                <a:latin typeface="Arial"/>
                <a:cs typeface="Arial"/>
              </a:rPr>
              <a:t>purpose </a:t>
            </a:r>
            <a:r>
              <a:rPr sz="1200" spc="5" dirty="0">
                <a:latin typeface="Arial"/>
                <a:cs typeface="Arial"/>
              </a:rPr>
              <a:t>of the call </a:t>
            </a:r>
            <a:r>
              <a:rPr sz="1200" spc="10" dirty="0">
                <a:latin typeface="Arial"/>
                <a:cs typeface="Arial"/>
              </a:rPr>
              <a:t>super(message) </a:t>
            </a:r>
            <a:r>
              <a:rPr sz="1200" spc="5" dirty="0">
                <a:latin typeface="Arial"/>
                <a:cs typeface="Arial"/>
              </a:rPr>
              <a:t>in the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second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1405"/>
              </a:lnSpc>
              <a:spcBef>
                <a:spcPts val="65"/>
              </a:spcBef>
            </a:pPr>
            <a:r>
              <a:rPr sz="1200" spc="10" dirty="0">
                <a:latin typeface="Courier" charset="0"/>
                <a:cs typeface="Courier" charset="0"/>
              </a:rPr>
              <a:t>InsufficientFundsException</a:t>
            </a:r>
            <a:endParaRPr sz="1200" dirty="0">
              <a:latin typeface="Courier" charset="0"/>
              <a:cs typeface="Courier" charset="0"/>
            </a:endParaRPr>
          </a:p>
          <a:p>
            <a:pPr marL="12700">
              <a:lnSpc>
                <a:spcPts val="1405"/>
              </a:lnSpc>
            </a:pPr>
            <a:r>
              <a:rPr sz="1200" spc="5" dirty="0">
                <a:latin typeface="Arial"/>
                <a:cs typeface="Arial"/>
              </a:rPr>
              <a:t>constructor?</a:t>
            </a:r>
            <a:endParaRPr sz="1200" dirty="0">
              <a:latin typeface="Arial"/>
              <a:cs typeface="Arial"/>
            </a:endParaRPr>
          </a:p>
          <a:p>
            <a:pPr marL="291465">
              <a:lnSpc>
                <a:spcPct val="100000"/>
              </a:lnSpc>
              <a:spcBef>
                <a:spcPts val="860"/>
              </a:spcBef>
            </a:pPr>
            <a:r>
              <a:rPr sz="1450" b="1" spc="5" dirty="0">
                <a:latin typeface="Arial"/>
                <a:cs typeface="Arial"/>
              </a:rPr>
              <a:t>Answer: </a:t>
            </a:r>
            <a:r>
              <a:rPr sz="1450" spc="5" dirty="0">
                <a:latin typeface="Arial"/>
                <a:cs typeface="Arial"/>
              </a:rPr>
              <a:t>To pass the exception message string to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the</a:t>
            </a:r>
            <a:endParaRPr sz="1450" dirty="0">
              <a:latin typeface="Arial"/>
              <a:cs typeface="Arial"/>
            </a:endParaRPr>
          </a:p>
          <a:p>
            <a:pPr marL="291465">
              <a:lnSpc>
                <a:spcPct val="100000"/>
              </a:lnSpc>
              <a:spcBef>
                <a:spcPts val="355"/>
              </a:spcBef>
            </a:pPr>
            <a:r>
              <a:rPr sz="1450" spc="5" dirty="0">
                <a:latin typeface="Courier" charset="0"/>
                <a:cs typeface="Courier" charset="0"/>
              </a:rPr>
              <a:t>IllegalArgumentException</a:t>
            </a:r>
            <a:r>
              <a:rPr sz="1450" spc="-434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superclass.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582674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10" dirty="0"/>
              <a:t>Check</a:t>
            </a:r>
            <a:r>
              <a:rPr spc="-60" dirty="0"/>
              <a:t> </a:t>
            </a:r>
            <a:r>
              <a:rPr spc="35" dirty="0"/>
              <a:t>11.23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1507" y="754526"/>
            <a:ext cx="5991860" cy="1970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500"/>
              </a:lnSpc>
            </a:pPr>
            <a:r>
              <a:rPr sz="1200" spc="10" dirty="0">
                <a:latin typeface="Arial"/>
                <a:cs typeface="Arial"/>
              </a:rPr>
              <a:t>Suppose you read bank account data from a </a:t>
            </a:r>
            <a:r>
              <a:rPr sz="1200" spc="5" dirty="0">
                <a:latin typeface="Arial"/>
                <a:cs typeface="Arial"/>
              </a:rPr>
              <a:t>file. </a:t>
            </a:r>
            <a:r>
              <a:rPr sz="1200" spc="10" dirty="0">
                <a:latin typeface="Arial"/>
                <a:cs typeface="Arial"/>
              </a:rPr>
              <a:t>Contrary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10" dirty="0">
                <a:latin typeface="Arial"/>
                <a:cs typeface="Arial"/>
              </a:rPr>
              <a:t>your </a:t>
            </a:r>
            <a:r>
              <a:rPr sz="1200" spc="5" dirty="0">
                <a:latin typeface="Arial"/>
                <a:cs typeface="Arial"/>
              </a:rPr>
              <a:t>expectation, 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next  </a:t>
            </a:r>
            <a:r>
              <a:rPr sz="1200" spc="5" dirty="0">
                <a:latin typeface="Arial"/>
                <a:cs typeface="Arial"/>
              </a:rPr>
              <a:t>input </a:t>
            </a:r>
            <a:r>
              <a:rPr sz="1200" spc="10" dirty="0">
                <a:latin typeface="Arial"/>
                <a:cs typeface="Arial"/>
              </a:rPr>
              <a:t>value </a:t>
            </a:r>
            <a:r>
              <a:rPr sz="1200" spc="5" dirty="0">
                <a:latin typeface="Arial"/>
                <a:cs typeface="Arial"/>
              </a:rPr>
              <a:t>is not of </a:t>
            </a:r>
            <a:r>
              <a:rPr sz="1200" spc="10" dirty="0">
                <a:latin typeface="Arial"/>
                <a:cs typeface="Arial"/>
              </a:rPr>
              <a:t>type double. You decide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10" dirty="0">
                <a:latin typeface="Arial"/>
                <a:cs typeface="Arial"/>
              </a:rPr>
              <a:t>implement a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10" dirty="0">
                <a:latin typeface="Courier" charset="0"/>
                <a:cs typeface="Courier" charset="0"/>
              </a:rPr>
              <a:t>BadDataException</a:t>
            </a:r>
            <a:r>
              <a:rPr sz="1200" spc="1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Which exception </a:t>
            </a:r>
            <a:r>
              <a:rPr sz="1200" spc="5" dirty="0">
                <a:latin typeface="Arial"/>
                <a:cs typeface="Arial"/>
              </a:rPr>
              <a:t>class </a:t>
            </a:r>
            <a:r>
              <a:rPr sz="1200" spc="10" dirty="0">
                <a:latin typeface="Arial"/>
                <a:cs typeface="Arial"/>
              </a:rPr>
              <a:t>should you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extend?</a:t>
            </a:r>
            <a:endParaRPr sz="1200" dirty="0">
              <a:latin typeface="Arial"/>
              <a:cs typeface="Arial"/>
            </a:endParaRPr>
          </a:p>
          <a:p>
            <a:pPr marL="291465" marR="401955">
              <a:lnSpc>
                <a:spcPct val="119400"/>
              </a:lnSpc>
              <a:spcBef>
                <a:spcPts val="525"/>
              </a:spcBef>
            </a:pPr>
            <a:r>
              <a:rPr sz="1450" b="1" spc="5" dirty="0">
                <a:latin typeface="Arial"/>
                <a:cs typeface="Arial"/>
              </a:rPr>
              <a:t>Answer: </a:t>
            </a:r>
            <a:r>
              <a:rPr sz="1450" spc="5" dirty="0">
                <a:latin typeface="Arial"/>
                <a:cs typeface="Arial"/>
              </a:rPr>
              <a:t>Because file corruption is beyond the control of the  programmer, this should be a checked exception, so </a:t>
            </a:r>
            <a:r>
              <a:rPr sz="1450" dirty="0">
                <a:latin typeface="Arial"/>
                <a:cs typeface="Arial"/>
              </a:rPr>
              <a:t>it </a:t>
            </a:r>
            <a:r>
              <a:rPr sz="1450" spc="5" dirty="0">
                <a:latin typeface="Arial"/>
                <a:cs typeface="Arial"/>
              </a:rPr>
              <a:t>would be  wrong to extend </a:t>
            </a:r>
            <a:r>
              <a:rPr sz="1450" spc="5" dirty="0">
                <a:latin typeface="Courier" charset="0"/>
                <a:cs typeface="Courier" charset="0"/>
              </a:rPr>
              <a:t>RuntimeException </a:t>
            </a:r>
            <a:r>
              <a:rPr sz="1450" spc="5" dirty="0">
                <a:latin typeface="Arial"/>
                <a:cs typeface="Arial"/>
              </a:rPr>
              <a:t>or  </a:t>
            </a:r>
            <a:r>
              <a:rPr sz="1450" spc="5" dirty="0">
                <a:latin typeface="Courier" charset="0"/>
                <a:cs typeface="Courier" charset="0"/>
              </a:rPr>
              <a:t>IllegalArgumentException</a:t>
            </a:r>
            <a:r>
              <a:rPr sz="1450" spc="5" dirty="0">
                <a:latin typeface="Arial"/>
                <a:cs typeface="Arial"/>
              </a:rPr>
              <a:t>. Because the error is related to  input, </a:t>
            </a:r>
            <a:r>
              <a:rPr sz="1450" spc="5" dirty="0">
                <a:latin typeface="Courier" charset="0"/>
                <a:cs typeface="Courier" charset="0"/>
              </a:rPr>
              <a:t>IOException</a:t>
            </a:r>
            <a:r>
              <a:rPr sz="1450" spc="-475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would be a good choice.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582325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0" dirty="0"/>
              <a:t>The </a:t>
            </a:r>
            <a:r>
              <a:rPr spc="350" dirty="0">
                <a:latin typeface="Trebuchet MS"/>
                <a:cs typeface="Trebuchet MS"/>
              </a:rPr>
              <a:t>try/finally</a:t>
            </a:r>
            <a:r>
              <a:rPr spc="-90" dirty="0">
                <a:latin typeface="Trebuchet MS"/>
                <a:cs typeface="Trebuchet MS"/>
              </a:rPr>
              <a:t> </a:t>
            </a:r>
            <a:r>
              <a:rPr spc="90" dirty="0"/>
              <a:t>statement</a:t>
            </a:r>
          </a:p>
        </p:txBody>
      </p:sp>
      <p:sp>
        <p:nvSpPr>
          <p:cNvPr id="4" name="object 4"/>
          <p:cNvSpPr/>
          <p:nvPr/>
        </p:nvSpPr>
        <p:spPr>
          <a:xfrm>
            <a:off x="760577" y="88987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0744" y="788841"/>
            <a:ext cx="3929379" cy="223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dirty="0">
                <a:latin typeface="Arial"/>
                <a:cs typeface="Arial"/>
              </a:rPr>
              <a:t>If </a:t>
            </a:r>
            <a:r>
              <a:rPr sz="1450" spc="5" dirty="0">
                <a:latin typeface="Arial"/>
                <a:cs typeface="Arial"/>
              </a:rPr>
              <a:t>cleanup other than </a:t>
            </a:r>
            <a:r>
              <a:rPr sz="1450" spc="5" dirty="0">
                <a:latin typeface="Courier" charset="0"/>
                <a:cs typeface="Courier" charset="0"/>
              </a:rPr>
              <a:t>close</a:t>
            </a:r>
            <a:r>
              <a:rPr sz="1450" spc="-475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method is required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9034" y="1097678"/>
            <a:ext cx="5236845" cy="1080793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3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7"/>
              </a:spcBef>
            </a:pPr>
            <a:endParaRPr sz="450" dirty="0">
              <a:latin typeface="Times New Roman"/>
              <a:cs typeface="Times New Roman"/>
            </a:endParaRPr>
          </a:p>
          <a:p>
            <a:pPr marL="55880">
              <a:lnSpc>
                <a:spcPct val="100000"/>
              </a:lnSpc>
            </a:pPr>
            <a:r>
              <a:rPr sz="600" spc="5" dirty="0">
                <a:latin typeface="Courier" charset="0"/>
                <a:cs typeface="Courier" charset="0"/>
              </a:rPr>
              <a:t>public double deposit (double amount)</a:t>
            </a:r>
            <a:r>
              <a:rPr sz="600" spc="55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try</a:t>
            </a:r>
            <a:endParaRPr sz="600" dirty="0">
              <a:latin typeface="Courier" charset="0"/>
              <a:cs typeface="Courier" charset="0"/>
            </a:endParaRPr>
          </a:p>
          <a:p>
            <a:pPr marL="55880">
              <a:lnSpc>
                <a:spcPct val="100000"/>
              </a:lnSpc>
              <a:spcBef>
                <a:spcPts val="325"/>
              </a:spcBef>
            </a:pPr>
            <a:r>
              <a:rPr sz="600" spc="5" dirty="0">
                <a:latin typeface="Courier" charset="0"/>
                <a:cs typeface="Courier" charset="0"/>
              </a:rPr>
              <a:t>{</a:t>
            </a:r>
            <a:endParaRPr sz="600" dirty="0">
              <a:latin typeface="Courier" charset="0"/>
              <a:cs typeface="Courier" charset="0"/>
            </a:endParaRPr>
          </a:p>
          <a:p>
            <a:pPr marL="196850">
              <a:lnSpc>
                <a:spcPct val="100000"/>
              </a:lnSpc>
              <a:spcBef>
                <a:spcPts val="325"/>
              </a:spcBef>
            </a:pPr>
            <a:r>
              <a:rPr sz="600" spc="5" dirty="0">
                <a:latin typeface="Courier" charset="0"/>
                <a:cs typeface="Courier" charset="0"/>
              </a:rPr>
              <a:t>. .</a:t>
            </a:r>
            <a:r>
              <a:rPr sz="600" spc="-85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.</a:t>
            </a:r>
            <a:endParaRPr sz="600" dirty="0">
              <a:latin typeface="Courier" charset="0"/>
              <a:cs typeface="Courier" charset="0"/>
            </a:endParaRPr>
          </a:p>
          <a:p>
            <a:pPr marL="55880">
              <a:lnSpc>
                <a:spcPct val="100000"/>
              </a:lnSpc>
              <a:spcBef>
                <a:spcPts val="325"/>
              </a:spcBef>
            </a:pPr>
            <a:r>
              <a:rPr sz="600" spc="5" dirty="0">
                <a:latin typeface="Courier" charset="0"/>
                <a:cs typeface="Courier" charset="0"/>
              </a:rPr>
              <a:t>}</a:t>
            </a:r>
            <a:endParaRPr sz="600" dirty="0">
              <a:latin typeface="Courier" charset="0"/>
              <a:cs typeface="Courier" charset="0"/>
            </a:endParaRPr>
          </a:p>
          <a:p>
            <a:pPr marL="55880">
              <a:lnSpc>
                <a:spcPct val="100000"/>
              </a:lnSpc>
              <a:spcBef>
                <a:spcPts val="325"/>
              </a:spcBef>
            </a:pPr>
            <a:r>
              <a:rPr sz="600" spc="5" dirty="0">
                <a:latin typeface="Courier" charset="0"/>
                <a:cs typeface="Courier" charset="0"/>
              </a:rPr>
              <a:t>finally</a:t>
            </a:r>
            <a:endParaRPr sz="600" dirty="0">
              <a:latin typeface="Courier" charset="0"/>
              <a:cs typeface="Courier" charset="0"/>
            </a:endParaRPr>
          </a:p>
          <a:p>
            <a:pPr marL="55880">
              <a:lnSpc>
                <a:spcPct val="100000"/>
              </a:lnSpc>
              <a:spcBef>
                <a:spcPts val="325"/>
              </a:spcBef>
            </a:pPr>
            <a:r>
              <a:rPr sz="600" spc="5" dirty="0">
                <a:latin typeface="Courier" charset="0"/>
                <a:cs typeface="Courier" charset="0"/>
              </a:rPr>
              <a:t>{</a:t>
            </a:r>
            <a:endParaRPr sz="600" dirty="0">
              <a:latin typeface="Courier" charset="0"/>
              <a:cs typeface="Courier" charset="0"/>
            </a:endParaRPr>
          </a:p>
          <a:p>
            <a:pPr marL="196850">
              <a:lnSpc>
                <a:spcPct val="100000"/>
              </a:lnSpc>
              <a:spcBef>
                <a:spcPts val="325"/>
              </a:spcBef>
            </a:pPr>
            <a:r>
              <a:rPr sz="600" spc="5" dirty="0">
                <a:latin typeface="Comic Sans MS"/>
                <a:cs typeface="Comic Sans MS"/>
              </a:rPr>
              <a:t>Cleanup  </a:t>
            </a:r>
            <a:r>
              <a:rPr sz="600" spc="5" dirty="0">
                <a:latin typeface="Courier" charset="0"/>
                <a:cs typeface="Courier" charset="0"/>
              </a:rPr>
              <a:t>// This code is executed whether or not an exception</a:t>
            </a:r>
            <a:r>
              <a:rPr sz="600" spc="125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occurs</a:t>
            </a:r>
            <a:endParaRPr sz="600" dirty="0">
              <a:latin typeface="Courier" charset="0"/>
              <a:cs typeface="Courier" charset="0"/>
            </a:endParaRPr>
          </a:p>
          <a:p>
            <a:pPr marL="55880">
              <a:lnSpc>
                <a:spcPct val="100000"/>
              </a:lnSpc>
              <a:spcBef>
                <a:spcPts val="325"/>
              </a:spcBef>
            </a:pPr>
            <a:r>
              <a:rPr sz="600" spc="5" dirty="0">
                <a:latin typeface="Courier" charset="0"/>
                <a:cs typeface="Courier" charset="0"/>
              </a:rPr>
              <a:t>}</a:t>
            </a:r>
            <a:endParaRPr sz="60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0577" y="245255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0577" y="349988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10744" y="2351525"/>
            <a:ext cx="5219065" cy="155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5" dirty="0">
                <a:latin typeface="Courier" charset="0"/>
                <a:cs typeface="Courier" charset="0"/>
              </a:rPr>
              <a:t>finally</a:t>
            </a:r>
            <a:r>
              <a:rPr sz="1450" spc="-495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block always executes</a:t>
            </a:r>
            <a:endParaRPr sz="1450" dirty="0">
              <a:latin typeface="Arial"/>
              <a:cs typeface="Arial"/>
            </a:endParaRPr>
          </a:p>
          <a:p>
            <a:pPr marL="347345">
              <a:lnSpc>
                <a:spcPct val="100000"/>
              </a:lnSpc>
              <a:spcBef>
                <a:spcPts val="965"/>
              </a:spcBef>
            </a:pPr>
            <a:r>
              <a:rPr sz="1100" spc="5" dirty="0">
                <a:latin typeface="Arial"/>
                <a:cs typeface="Arial"/>
              </a:rPr>
              <a:t>If </a:t>
            </a:r>
            <a:r>
              <a:rPr sz="1100" spc="10" dirty="0">
                <a:latin typeface="Arial"/>
                <a:cs typeface="Arial"/>
              </a:rPr>
              <a:t>no exception </a:t>
            </a:r>
            <a:r>
              <a:rPr sz="1100" spc="5" dirty="0">
                <a:latin typeface="Arial"/>
                <a:cs typeface="Arial"/>
              </a:rPr>
              <a:t>occurs, finally block </a:t>
            </a:r>
            <a:r>
              <a:rPr sz="1100" spc="10" dirty="0">
                <a:latin typeface="Arial"/>
                <a:cs typeface="Arial"/>
              </a:rPr>
              <a:t>executes </a:t>
            </a:r>
            <a:r>
              <a:rPr sz="1100" spc="5" dirty="0">
                <a:latin typeface="Arial"/>
                <a:cs typeface="Arial"/>
              </a:rPr>
              <a:t>after try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block</a:t>
            </a:r>
            <a:endParaRPr sz="1100" dirty="0">
              <a:latin typeface="Arial"/>
              <a:cs typeface="Arial"/>
            </a:endParaRPr>
          </a:p>
          <a:p>
            <a:pPr marL="347345" marR="113664">
              <a:lnSpc>
                <a:spcPct val="113999"/>
              </a:lnSpc>
              <a:spcBef>
                <a:spcPts val="260"/>
              </a:spcBef>
            </a:pPr>
            <a:r>
              <a:rPr sz="1100" spc="5" dirty="0">
                <a:latin typeface="Arial"/>
                <a:cs typeface="Arial"/>
              </a:rPr>
              <a:t>If </a:t>
            </a:r>
            <a:r>
              <a:rPr sz="1100" spc="10" dirty="0">
                <a:latin typeface="Arial"/>
                <a:cs typeface="Arial"/>
              </a:rPr>
              <a:t>exception </a:t>
            </a:r>
            <a:r>
              <a:rPr sz="1100" spc="5" dirty="0">
                <a:latin typeface="Arial"/>
                <a:cs typeface="Arial"/>
              </a:rPr>
              <a:t>occurs, finally block is </a:t>
            </a:r>
            <a:r>
              <a:rPr sz="1100" spc="10" dirty="0">
                <a:latin typeface="Arial"/>
                <a:cs typeface="Arial"/>
              </a:rPr>
              <a:t>executed and exception </a:t>
            </a:r>
            <a:r>
              <a:rPr sz="1100" spc="5" dirty="0">
                <a:latin typeface="Arial"/>
                <a:cs typeface="Arial"/>
              </a:rPr>
              <a:t>is </a:t>
            </a:r>
            <a:r>
              <a:rPr sz="1100" spc="10" dirty="0">
                <a:latin typeface="Arial"/>
                <a:cs typeface="Arial"/>
              </a:rPr>
              <a:t>propagated </a:t>
            </a:r>
            <a:r>
              <a:rPr sz="1100" spc="5" dirty="0">
                <a:latin typeface="Arial"/>
                <a:cs typeface="Arial"/>
              </a:rPr>
              <a:t>to  its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handler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1450" spc="5" dirty="0">
                <a:latin typeface="Courier" charset="0"/>
                <a:cs typeface="Courier" charset="0"/>
              </a:rPr>
              <a:t>finally</a:t>
            </a:r>
            <a:r>
              <a:rPr sz="1450" spc="-459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rarely required - most Java library classes implement</a:t>
            </a:r>
            <a:endParaRPr sz="1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450" spc="5" dirty="0">
                <a:latin typeface="Courier" charset="0"/>
                <a:cs typeface="Courier" charset="0"/>
              </a:rPr>
              <a:t>AutoCloseable</a:t>
            </a:r>
            <a:r>
              <a:rPr sz="1450" spc="-495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interface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581976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Application: </a:t>
            </a:r>
            <a:r>
              <a:rPr spc="140" dirty="0"/>
              <a:t>Handling </a:t>
            </a:r>
            <a:r>
              <a:rPr spc="105" dirty="0"/>
              <a:t>Input</a:t>
            </a:r>
            <a:r>
              <a:rPr spc="-140" dirty="0"/>
              <a:t> </a:t>
            </a:r>
            <a:r>
              <a:rPr spc="105" dirty="0"/>
              <a:t>Errors</a:t>
            </a:r>
          </a:p>
        </p:txBody>
      </p:sp>
      <p:sp>
        <p:nvSpPr>
          <p:cNvPr id="4" name="object 4"/>
          <p:cNvSpPr/>
          <p:nvPr/>
        </p:nvSpPr>
        <p:spPr>
          <a:xfrm>
            <a:off x="760577" y="881213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0744" y="780179"/>
            <a:ext cx="3289300" cy="142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Program</a:t>
            </a:r>
            <a:endParaRPr sz="1450">
              <a:latin typeface="Arial"/>
              <a:cs typeface="Arial"/>
            </a:endParaRPr>
          </a:p>
          <a:p>
            <a:pPr marL="347345">
              <a:lnSpc>
                <a:spcPct val="100000"/>
              </a:lnSpc>
              <a:spcBef>
                <a:spcPts val="900"/>
              </a:spcBef>
            </a:pPr>
            <a:r>
              <a:rPr sz="1100" spc="10" dirty="0">
                <a:latin typeface="Arial"/>
                <a:cs typeface="Arial"/>
              </a:rPr>
              <a:t>Asks user </a:t>
            </a:r>
            <a:r>
              <a:rPr sz="1100" spc="5" dirty="0">
                <a:latin typeface="Arial"/>
                <a:cs typeface="Arial"/>
              </a:rPr>
              <a:t>for </a:t>
            </a:r>
            <a:r>
              <a:rPr sz="1100" spc="10" dirty="0">
                <a:latin typeface="Arial"/>
                <a:cs typeface="Arial"/>
              </a:rPr>
              <a:t>name </a:t>
            </a:r>
            <a:r>
              <a:rPr sz="1100" spc="5" dirty="0">
                <a:latin typeface="Arial"/>
                <a:cs typeface="Arial"/>
              </a:rPr>
              <a:t>of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file</a:t>
            </a:r>
            <a:endParaRPr sz="1100">
              <a:latin typeface="Arial"/>
              <a:cs typeface="Arial"/>
            </a:endParaRPr>
          </a:p>
          <a:p>
            <a:pPr marL="347345">
              <a:lnSpc>
                <a:spcPct val="100000"/>
              </a:lnSpc>
              <a:spcBef>
                <a:spcPts val="445"/>
              </a:spcBef>
            </a:pPr>
            <a:r>
              <a:rPr sz="1100" spc="5" dirty="0">
                <a:latin typeface="Arial"/>
                <a:cs typeface="Arial"/>
              </a:rPr>
              <a:t>File </a:t>
            </a:r>
            <a:r>
              <a:rPr sz="1100" spc="10" dirty="0">
                <a:latin typeface="Arial"/>
                <a:cs typeface="Arial"/>
              </a:rPr>
              <a:t>expected </a:t>
            </a:r>
            <a:r>
              <a:rPr sz="1100" spc="5" dirty="0">
                <a:latin typeface="Arial"/>
                <a:cs typeface="Arial"/>
              </a:rPr>
              <a:t>to contain </a:t>
            </a:r>
            <a:r>
              <a:rPr sz="1100" spc="10" dirty="0">
                <a:latin typeface="Arial"/>
                <a:cs typeface="Arial"/>
              </a:rPr>
              <a:t>data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values</a:t>
            </a:r>
            <a:endParaRPr sz="1100">
              <a:latin typeface="Arial"/>
              <a:cs typeface="Arial"/>
            </a:endParaRPr>
          </a:p>
          <a:p>
            <a:pPr marL="347345" marR="5080">
              <a:lnSpc>
                <a:spcPts val="1830"/>
              </a:lnSpc>
              <a:spcBef>
                <a:spcPts val="80"/>
              </a:spcBef>
            </a:pPr>
            <a:r>
              <a:rPr sz="1100" spc="5" dirty="0">
                <a:latin typeface="Arial"/>
                <a:cs typeface="Arial"/>
              </a:rPr>
              <a:t>First line of file contains total </a:t>
            </a:r>
            <a:r>
              <a:rPr sz="1100" spc="10" dirty="0">
                <a:latin typeface="Arial"/>
                <a:cs typeface="Arial"/>
              </a:rPr>
              <a:t>number </a:t>
            </a:r>
            <a:r>
              <a:rPr sz="1100" spc="5" dirty="0">
                <a:latin typeface="Arial"/>
                <a:cs typeface="Arial"/>
              </a:rPr>
              <a:t>of </a:t>
            </a:r>
            <a:r>
              <a:rPr sz="1100" spc="10" dirty="0">
                <a:latin typeface="Arial"/>
                <a:cs typeface="Arial"/>
              </a:rPr>
              <a:t>values  Remaining </a:t>
            </a:r>
            <a:r>
              <a:rPr sz="1100" spc="5" dirty="0">
                <a:latin typeface="Arial"/>
                <a:cs typeface="Arial"/>
              </a:rPr>
              <a:t>lines contain the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data</a:t>
            </a:r>
            <a:endParaRPr sz="1100">
              <a:latin typeface="Arial"/>
              <a:cs typeface="Arial"/>
            </a:endParaRPr>
          </a:p>
          <a:p>
            <a:pPr marL="347345">
              <a:lnSpc>
                <a:spcPct val="100000"/>
              </a:lnSpc>
              <a:spcBef>
                <a:spcPts val="300"/>
              </a:spcBef>
            </a:pPr>
            <a:r>
              <a:rPr sz="1100" spc="5" dirty="0">
                <a:latin typeface="Arial"/>
                <a:cs typeface="Arial"/>
              </a:rPr>
              <a:t>Typical input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file: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63462" y="2269342"/>
            <a:ext cx="4771390" cy="497572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48895">
              <a:lnSpc>
                <a:spcPts val="940"/>
              </a:lnSpc>
              <a:spcBef>
                <a:spcPts val="280"/>
              </a:spcBef>
            </a:pPr>
            <a:r>
              <a:rPr sz="800" spc="-10" dirty="0">
                <a:latin typeface="Courier" charset="0"/>
                <a:cs typeface="Courier" charset="0"/>
              </a:rPr>
              <a:t>3</a:t>
            </a:r>
            <a:endParaRPr sz="800" dirty="0">
              <a:latin typeface="Courier" charset="0"/>
              <a:cs typeface="Courier" charset="0"/>
            </a:endParaRPr>
          </a:p>
          <a:p>
            <a:pPr marL="48895">
              <a:lnSpc>
                <a:spcPts val="915"/>
              </a:lnSpc>
            </a:pPr>
            <a:r>
              <a:rPr sz="800" spc="-10" dirty="0">
                <a:latin typeface="Courier" charset="0"/>
                <a:cs typeface="Courier" charset="0"/>
              </a:rPr>
              <a:t>1.45</a:t>
            </a:r>
            <a:endParaRPr sz="800" dirty="0">
              <a:latin typeface="Courier" charset="0"/>
              <a:cs typeface="Courier" charset="0"/>
            </a:endParaRPr>
          </a:p>
          <a:p>
            <a:pPr marL="48895">
              <a:lnSpc>
                <a:spcPts val="915"/>
              </a:lnSpc>
            </a:pPr>
            <a:r>
              <a:rPr sz="800" spc="-10" dirty="0">
                <a:latin typeface="Courier" charset="0"/>
                <a:cs typeface="Courier" charset="0"/>
              </a:rPr>
              <a:t>-2.1</a:t>
            </a:r>
            <a:endParaRPr sz="800" dirty="0">
              <a:latin typeface="Courier" charset="0"/>
              <a:cs typeface="Courier" charset="0"/>
            </a:endParaRPr>
          </a:p>
          <a:p>
            <a:pPr marL="48895">
              <a:lnSpc>
                <a:spcPts val="940"/>
              </a:lnSpc>
            </a:pPr>
            <a:r>
              <a:rPr sz="800" spc="-10" dirty="0">
                <a:latin typeface="Courier" charset="0"/>
                <a:cs typeface="Courier" charset="0"/>
              </a:rPr>
              <a:t>0.05</a:t>
            </a:r>
            <a:endParaRPr sz="8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898392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1507" y="275056"/>
            <a:ext cx="4084320" cy="58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290"/>
              </a:lnSpc>
            </a:pPr>
            <a:r>
              <a:rPr spc="135" dirty="0"/>
              <a:t>Reading and </a:t>
            </a:r>
            <a:r>
              <a:rPr spc="95" dirty="0"/>
              <a:t>Writing </a:t>
            </a:r>
            <a:r>
              <a:rPr spc="65" dirty="0"/>
              <a:t>Text </a:t>
            </a:r>
            <a:r>
              <a:rPr spc="75" dirty="0"/>
              <a:t>Files</a:t>
            </a:r>
            <a:r>
              <a:rPr spc="-315" dirty="0"/>
              <a:t> </a:t>
            </a:r>
            <a:r>
              <a:rPr spc="-130" dirty="0"/>
              <a:t>-  </a:t>
            </a:r>
            <a:r>
              <a:rPr spc="100" dirty="0"/>
              <a:t>Example</a:t>
            </a:r>
          </a:p>
        </p:txBody>
      </p:sp>
      <p:sp>
        <p:nvSpPr>
          <p:cNvPr id="4" name="object 4"/>
          <p:cNvSpPr/>
          <p:nvPr/>
        </p:nvSpPr>
        <p:spPr>
          <a:xfrm>
            <a:off x="760577" y="119762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8000" y="1513491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09">
                <a:moveTo>
                  <a:pt x="20780" y="41560"/>
                </a:moveTo>
                <a:lnTo>
                  <a:pt x="11687" y="40265"/>
                </a:lnTo>
                <a:lnTo>
                  <a:pt x="5194" y="36376"/>
                </a:lnTo>
                <a:lnTo>
                  <a:pt x="1298" y="29883"/>
                </a:lnTo>
                <a:lnTo>
                  <a:pt x="0" y="20780"/>
                </a:lnTo>
                <a:lnTo>
                  <a:pt x="1298" y="11677"/>
                </a:lnTo>
                <a:lnTo>
                  <a:pt x="5194" y="5184"/>
                </a:lnTo>
                <a:lnTo>
                  <a:pt x="11687" y="1294"/>
                </a:lnTo>
                <a:lnTo>
                  <a:pt x="20780" y="0"/>
                </a:lnTo>
                <a:lnTo>
                  <a:pt x="29872" y="1294"/>
                </a:lnTo>
                <a:lnTo>
                  <a:pt x="36366" y="5184"/>
                </a:lnTo>
                <a:lnTo>
                  <a:pt x="40262" y="11677"/>
                </a:lnTo>
                <a:lnTo>
                  <a:pt x="41560" y="20780"/>
                </a:lnTo>
                <a:lnTo>
                  <a:pt x="40262" y="29883"/>
                </a:lnTo>
                <a:lnTo>
                  <a:pt x="36366" y="36376"/>
                </a:lnTo>
                <a:lnTo>
                  <a:pt x="29872" y="40265"/>
                </a:lnTo>
                <a:lnTo>
                  <a:pt x="20780" y="415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0744" y="1096600"/>
            <a:ext cx="2592705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Read a file containing</a:t>
            </a:r>
            <a:r>
              <a:rPr sz="1450" spc="-4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numbers</a:t>
            </a:r>
            <a:endParaRPr sz="1450">
              <a:latin typeface="Arial"/>
              <a:cs typeface="Arial"/>
            </a:endParaRPr>
          </a:p>
          <a:p>
            <a:pPr marL="347345">
              <a:lnSpc>
                <a:spcPct val="100000"/>
              </a:lnSpc>
              <a:spcBef>
                <a:spcPts val="900"/>
              </a:spcBef>
            </a:pPr>
            <a:r>
              <a:rPr sz="1100" spc="10" dirty="0">
                <a:latin typeface="Arial"/>
                <a:cs typeface="Arial"/>
              </a:rPr>
              <a:t>Sample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input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63462" y="1675578"/>
            <a:ext cx="4771390" cy="270587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48895">
              <a:lnSpc>
                <a:spcPts val="940"/>
              </a:lnSpc>
              <a:spcBef>
                <a:spcPts val="310"/>
              </a:spcBef>
            </a:pPr>
            <a:r>
              <a:rPr sz="800" spc="-10" dirty="0">
                <a:latin typeface="Courier" charset="0"/>
                <a:cs typeface="Courier" charset="0"/>
              </a:rPr>
              <a:t>32 54 67.5 29 35</a:t>
            </a:r>
            <a:r>
              <a:rPr sz="800" spc="-45" dirty="0">
                <a:latin typeface="Courier" charset="0"/>
                <a:cs typeface="Courier" charset="0"/>
              </a:rPr>
              <a:t> </a:t>
            </a:r>
            <a:r>
              <a:rPr sz="800" spc="-10" dirty="0">
                <a:latin typeface="Courier" charset="0"/>
                <a:cs typeface="Courier" charset="0"/>
              </a:rPr>
              <a:t>80</a:t>
            </a:r>
            <a:endParaRPr sz="800" dirty="0">
              <a:latin typeface="Courier" charset="0"/>
              <a:cs typeface="Courier" charset="0"/>
            </a:endParaRPr>
          </a:p>
          <a:p>
            <a:pPr marL="48895">
              <a:lnSpc>
                <a:spcPts val="940"/>
              </a:lnSpc>
            </a:pPr>
            <a:r>
              <a:rPr sz="800" spc="-10" dirty="0">
                <a:latin typeface="Courier" charset="0"/>
                <a:cs typeface="Courier" charset="0"/>
              </a:rPr>
              <a:t>115 44.5 100</a:t>
            </a:r>
            <a:r>
              <a:rPr sz="800" spc="-55" dirty="0">
                <a:latin typeface="Courier" charset="0"/>
                <a:cs typeface="Courier" charset="0"/>
              </a:rPr>
              <a:t> </a:t>
            </a:r>
            <a:r>
              <a:rPr sz="800" spc="-10" dirty="0">
                <a:latin typeface="Courier" charset="0"/>
                <a:cs typeface="Courier" charset="0"/>
              </a:rPr>
              <a:t>65</a:t>
            </a:r>
            <a:endParaRPr sz="800" dirty="0">
              <a:latin typeface="Courier" charset="0"/>
              <a:cs typeface="Courier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0577" y="2211711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18000" y="2527573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780" y="41560"/>
                </a:moveTo>
                <a:lnTo>
                  <a:pt x="11687" y="40265"/>
                </a:lnTo>
                <a:lnTo>
                  <a:pt x="5194" y="36376"/>
                </a:lnTo>
                <a:lnTo>
                  <a:pt x="1298" y="29883"/>
                </a:lnTo>
                <a:lnTo>
                  <a:pt x="0" y="20780"/>
                </a:lnTo>
                <a:lnTo>
                  <a:pt x="1298" y="11677"/>
                </a:lnTo>
                <a:lnTo>
                  <a:pt x="5194" y="5184"/>
                </a:lnTo>
                <a:lnTo>
                  <a:pt x="11687" y="1294"/>
                </a:lnTo>
                <a:lnTo>
                  <a:pt x="20780" y="0"/>
                </a:lnTo>
                <a:lnTo>
                  <a:pt x="29872" y="1294"/>
                </a:lnTo>
                <a:lnTo>
                  <a:pt x="36366" y="5184"/>
                </a:lnTo>
                <a:lnTo>
                  <a:pt x="40262" y="11677"/>
                </a:lnTo>
                <a:lnTo>
                  <a:pt x="41560" y="20780"/>
                </a:lnTo>
                <a:lnTo>
                  <a:pt x="40262" y="29883"/>
                </a:lnTo>
                <a:lnTo>
                  <a:pt x="36366" y="36376"/>
                </a:lnTo>
                <a:lnTo>
                  <a:pt x="29872" y="40265"/>
                </a:lnTo>
                <a:lnTo>
                  <a:pt x="20780" y="415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0744" y="2110682"/>
            <a:ext cx="4351655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Write the numbers in a column followed by their</a:t>
            </a:r>
            <a:r>
              <a:rPr sz="1450" spc="-3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total</a:t>
            </a:r>
            <a:endParaRPr sz="1450">
              <a:latin typeface="Arial"/>
              <a:cs typeface="Arial"/>
            </a:endParaRPr>
          </a:p>
          <a:p>
            <a:pPr marL="347345">
              <a:lnSpc>
                <a:spcPct val="100000"/>
              </a:lnSpc>
              <a:spcBef>
                <a:spcPts val="900"/>
              </a:spcBef>
            </a:pPr>
            <a:r>
              <a:rPr sz="1100" spc="10" dirty="0">
                <a:latin typeface="Arial"/>
                <a:cs typeface="Arial"/>
              </a:rPr>
              <a:t>Output from sample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input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63462" y="2689660"/>
            <a:ext cx="4771390" cy="1309333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654685">
              <a:lnSpc>
                <a:spcPts val="940"/>
              </a:lnSpc>
              <a:spcBef>
                <a:spcPts val="310"/>
              </a:spcBef>
            </a:pPr>
            <a:r>
              <a:rPr sz="800" spc="-10" dirty="0">
                <a:latin typeface="Courier" charset="0"/>
                <a:cs typeface="Courier" charset="0"/>
              </a:rPr>
              <a:t>32.00</a:t>
            </a:r>
            <a:endParaRPr sz="800" dirty="0">
              <a:latin typeface="Courier" charset="0"/>
              <a:cs typeface="Courier" charset="0"/>
            </a:endParaRPr>
          </a:p>
          <a:p>
            <a:pPr marL="654685">
              <a:lnSpc>
                <a:spcPts val="915"/>
              </a:lnSpc>
            </a:pPr>
            <a:r>
              <a:rPr sz="800" spc="-10" dirty="0">
                <a:latin typeface="Courier" charset="0"/>
                <a:cs typeface="Courier" charset="0"/>
              </a:rPr>
              <a:t>54.00</a:t>
            </a:r>
            <a:endParaRPr sz="800" dirty="0">
              <a:latin typeface="Courier" charset="0"/>
              <a:cs typeface="Courier" charset="0"/>
            </a:endParaRPr>
          </a:p>
          <a:p>
            <a:pPr marL="654685">
              <a:lnSpc>
                <a:spcPts val="915"/>
              </a:lnSpc>
            </a:pPr>
            <a:r>
              <a:rPr sz="800" spc="-10" dirty="0">
                <a:latin typeface="Courier" charset="0"/>
                <a:cs typeface="Courier" charset="0"/>
              </a:rPr>
              <a:t>67.50</a:t>
            </a:r>
            <a:endParaRPr sz="800" dirty="0">
              <a:latin typeface="Courier" charset="0"/>
              <a:cs typeface="Courier" charset="0"/>
            </a:endParaRPr>
          </a:p>
          <a:p>
            <a:pPr marL="654685">
              <a:lnSpc>
                <a:spcPts val="915"/>
              </a:lnSpc>
            </a:pPr>
            <a:r>
              <a:rPr sz="800" spc="-10" dirty="0">
                <a:latin typeface="Courier" charset="0"/>
                <a:cs typeface="Courier" charset="0"/>
              </a:rPr>
              <a:t>29.00</a:t>
            </a:r>
            <a:endParaRPr sz="800" dirty="0">
              <a:latin typeface="Courier" charset="0"/>
              <a:cs typeface="Courier" charset="0"/>
            </a:endParaRPr>
          </a:p>
          <a:p>
            <a:pPr marL="654685">
              <a:lnSpc>
                <a:spcPts val="915"/>
              </a:lnSpc>
            </a:pPr>
            <a:r>
              <a:rPr sz="800" spc="-10" dirty="0">
                <a:latin typeface="Courier" charset="0"/>
                <a:cs typeface="Courier" charset="0"/>
              </a:rPr>
              <a:t>35.00</a:t>
            </a:r>
            <a:endParaRPr sz="800" dirty="0">
              <a:latin typeface="Courier" charset="0"/>
              <a:cs typeface="Courier" charset="0"/>
            </a:endParaRPr>
          </a:p>
          <a:p>
            <a:pPr marL="654685">
              <a:lnSpc>
                <a:spcPts val="915"/>
              </a:lnSpc>
            </a:pPr>
            <a:r>
              <a:rPr sz="800" spc="-10" dirty="0">
                <a:latin typeface="Courier" charset="0"/>
                <a:cs typeface="Courier" charset="0"/>
              </a:rPr>
              <a:t>80.00</a:t>
            </a:r>
            <a:endParaRPr sz="800" dirty="0">
              <a:latin typeface="Courier" charset="0"/>
              <a:cs typeface="Courier" charset="0"/>
            </a:endParaRPr>
          </a:p>
          <a:p>
            <a:pPr marL="594360">
              <a:lnSpc>
                <a:spcPts val="915"/>
              </a:lnSpc>
            </a:pPr>
            <a:r>
              <a:rPr sz="800" spc="-10" dirty="0">
                <a:latin typeface="Courier" charset="0"/>
                <a:cs typeface="Courier" charset="0"/>
              </a:rPr>
              <a:t>115.00</a:t>
            </a:r>
            <a:endParaRPr sz="800" dirty="0">
              <a:latin typeface="Courier" charset="0"/>
              <a:cs typeface="Courier" charset="0"/>
            </a:endParaRPr>
          </a:p>
          <a:p>
            <a:pPr marL="654685">
              <a:lnSpc>
                <a:spcPts val="915"/>
              </a:lnSpc>
            </a:pPr>
            <a:r>
              <a:rPr sz="800" spc="-10" dirty="0">
                <a:latin typeface="Courier" charset="0"/>
                <a:cs typeface="Courier" charset="0"/>
              </a:rPr>
              <a:t>44.50</a:t>
            </a:r>
            <a:endParaRPr sz="800" dirty="0">
              <a:latin typeface="Courier" charset="0"/>
              <a:cs typeface="Courier" charset="0"/>
            </a:endParaRPr>
          </a:p>
          <a:p>
            <a:pPr marL="594360">
              <a:lnSpc>
                <a:spcPts val="915"/>
              </a:lnSpc>
            </a:pPr>
            <a:r>
              <a:rPr sz="800" spc="-10" dirty="0">
                <a:latin typeface="Courier" charset="0"/>
                <a:cs typeface="Courier" charset="0"/>
              </a:rPr>
              <a:t>100.00</a:t>
            </a:r>
            <a:endParaRPr sz="800" dirty="0">
              <a:latin typeface="Courier" charset="0"/>
              <a:cs typeface="Courier" charset="0"/>
            </a:endParaRPr>
          </a:p>
          <a:p>
            <a:pPr marL="654685">
              <a:lnSpc>
                <a:spcPts val="915"/>
              </a:lnSpc>
            </a:pPr>
            <a:r>
              <a:rPr sz="800" spc="-10" dirty="0">
                <a:latin typeface="Courier" charset="0"/>
                <a:cs typeface="Courier" charset="0"/>
              </a:rPr>
              <a:t>65.00</a:t>
            </a:r>
            <a:endParaRPr sz="800" dirty="0">
              <a:latin typeface="Courier" charset="0"/>
              <a:cs typeface="Courier" charset="0"/>
            </a:endParaRPr>
          </a:p>
          <a:p>
            <a:pPr marL="48895">
              <a:lnSpc>
                <a:spcPts val="940"/>
              </a:lnSpc>
              <a:tabLst>
                <a:tab pos="594360" algn="l"/>
              </a:tabLst>
            </a:pPr>
            <a:r>
              <a:rPr sz="800" spc="-10" dirty="0">
                <a:latin typeface="Courier" charset="0"/>
                <a:cs typeface="Courier" charset="0"/>
              </a:rPr>
              <a:t>Total:	622.00</a:t>
            </a:r>
            <a:endParaRPr sz="8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581626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45" dirty="0"/>
              <a:t>Case </a:t>
            </a:r>
            <a:r>
              <a:rPr spc="45" dirty="0"/>
              <a:t>Study: </a:t>
            </a:r>
            <a:r>
              <a:rPr spc="200" dirty="0"/>
              <a:t>A </a:t>
            </a:r>
            <a:r>
              <a:rPr spc="105" dirty="0"/>
              <a:t>Complete</a:t>
            </a:r>
            <a:r>
              <a:rPr spc="-275" dirty="0"/>
              <a:t> </a:t>
            </a:r>
            <a:r>
              <a:rPr spc="100" dirty="0"/>
              <a:t>Example</a:t>
            </a:r>
          </a:p>
        </p:txBody>
      </p:sp>
      <p:sp>
        <p:nvSpPr>
          <p:cNvPr id="4" name="object 4"/>
          <p:cNvSpPr/>
          <p:nvPr/>
        </p:nvSpPr>
        <p:spPr>
          <a:xfrm>
            <a:off x="760577" y="88086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0577" y="1720391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577" y="2759410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0577" y="3815053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2301" y="4371967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4">
                <a:moveTo>
                  <a:pt x="33248" y="16624"/>
                </a:moveTo>
                <a:lnTo>
                  <a:pt x="33248" y="24936"/>
                </a:lnTo>
                <a:lnTo>
                  <a:pt x="27704" y="33248"/>
                </a:lnTo>
                <a:lnTo>
                  <a:pt x="16624" y="33248"/>
                </a:lnTo>
                <a:lnTo>
                  <a:pt x="5544" y="33248"/>
                </a:lnTo>
                <a:lnTo>
                  <a:pt x="0" y="24936"/>
                </a:lnTo>
                <a:lnTo>
                  <a:pt x="0" y="16624"/>
                </a:lnTo>
                <a:lnTo>
                  <a:pt x="0" y="8312"/>
                </a:lnTo>
                <a:lnTo>
                  <a:pt x="5544" y="0"/>
                </a:lnTo>
                <a:lnTo>
                  <a:pt x="16624" y="0"/>
                </a:lnTo>
                <a:lnTo>
                  <a:pt x="27704" y="0"/>
                </a:lnTo>
                <a:lnTo>
                  <a:pt x="33248" y="8312"/>
                </a:lnTo>
                <a:lnTo>
                  <a:pt x="33248" y="16624"/>
                </a:lnTo>
                <a:close/>
              </a:path>
            </a:pathLst>
          </a:custGeom>
          <a:ln w="83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92301" y="4546522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4">
                <a:moveTo>
                  <a:pt x="33248" y="16624"/>
                </a:moveTo>
                <a:lnTo>
                  <a:pt x="33248" y="24936"/>
                </a:lnTo>
                <a:lnTo>
                  <a:pt x="27704" y="33248"/>
                </a:lnTo>
                <a:lnTo>
                  <a:pt x="16624" y="33248"/>
                </a:lnTo>
                <a:lnTo>
                  <a:pt x="5544" y="33248"/>
                </a:lnTo>
                <a:lnTo>
                  <a:pt x="0" y="24936"/>
                </a:lnTo>
                <a:lnTo>
                  <a:pt x="0" y="16624"/>
                </a:lnTo>
                <a:lnTo>
                  <a:pt x="0" y="8312"/>
                </a:lnTo>
                <a:lnTo>
                  <a:pt x="5544" y="0"/>
                </a:lnTo>
                <a:lnTo>
                  <a:pt x="16624" y="0"/>
                </a:lnTo>
                <a:lnTo>
                  <a:pt x="27704" y="0"/>
                </a:lnTo>
                <a:lnTo>
                  <a:pt x="33248" y="8312"/>
                </a:lnTo>
                <a:lnTo>
                  <a:pt x="33248" y="16624"/>
                </a:lnTo>
                <a:close/>
              </a:path>
            </a:pathLst>
          </a:custGeom>
          <a:ln w="83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92301" y="4721077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4">
                <a:moveTo>
                  <a:pt x="33248" y="16624"/>
                </a:moveTo>
                <a:lnTo>
                  <a:pt x="33248" y="24936"/>
                </a:lnTo>
                <a:lnTo>
                  <a:pt x="27704" y="33248"/>
                </a:lnTo>
                <a:lnTo>
                  <a:pt x="16624" y="33248"/>
                </a:lnTo>
                <a:lnTo>
                  <a:pt x="5544" y="33248"/>
                </a:lnTo>
                <a:lnTo>
                  <a:pt x="0" y="24936"/>
                </a:lnTo>
                <a:lnTo>
                  <a:pt x="0" y="16624"/>
                </a:lnTo>
                <a:lnTo>
                  <a:pt x="0" y="8312"/>
                </a:lnTo>
                <a:lnTo>
                  <a:pt x="5544" y="0"/>
                </a:lnTo>
                <a:lnTo>
                  <a:pt x="16624" y="0"/>
                </a:lnTo>
                <a:lnTo>
                  <a:pt x="27704" y="0"/>
                </a:lnTo>
                <a:lnTo>
                  <a:pt x="33248" y="8312"/>
                </a:lnTo>
                <a:lnTo>
                  <a:pt x="33248" y="16624"/>
                </a:lnTo>
                <a:close/>
              </a:path>
            </a:pathLst>
          </a:custGeom>
          <a:ln w="83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10744" y="779830"/>
            <a:ext cx="5207635" cy="402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What can go</a:t>
            </a:r>
            <a:r>
              <a:rPr sz="1450" spc="-5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wrong?</a:t>
            </a:r>
            <a:endParaRPr sz="1450" dirty="0">
              <a:latin typeface="Arial"/>
              <a:cs typeface="Arial"/>
            </a:endParaRPr>
          </a:p>
          <a:p>
            <a:pPr marL="347345">
              <a:lnSpc>
                <a:spcPct val="100000"/>
              </a:lnSpc>
              <a:spcBef>
                <a:spcPts val="900"/>
              </a:spcBef>
            </a:pPr>
            <a:r>
              <a:rPr sz="1100" spc="5" dirty="0">
                <a:latin typeface="Arial"/>
                <a:cs typeface="Arial"/>
              </a:rPr>
              <a:t>File </a:t>
            </a:r>
            <a:r>
              <a:rPr sz="1100" spc="10" dirty="0">
                <a:latin typeface="Arial"/>
                <a:cs typeface="Arial"/>
              </a:rPr>
              <a:t>might </a:t>
            </a:r>
            <a:r>
              <a:rPr sz="1100" spc="5" dirty="0">
                <a:latin typeface="Arial"/>
                <a:cs typeface="Arial"/>
              </a:rPr>
              <a:t>not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exist</a:t>
            </a:r>
            <a:endParaRPr sz="1100" dirty="0">
              <a:latin typeface="Arial"/>
              <a:cs typeface="Arial"/>
            </a:endParaRPr>
          </a:p>
          <a:p>
            <a:pPr marL="347345">
              <a:lnSpc>
                <a:spcPct val="100000"/>
              </a:lnSpc>
              <a:spcBef>
                <a:spcPts val="445"/>
              </a:spcBef>
            </a:pPr>
            <a:r>
              <a:rPr sz="1100" spc="5" dirty="0">
                <a:latin typeface="Arial"/>
                <a:cs typeface="Arial"/>
              </a:rPr>
              <a:t>File </a:t>
            </a:r>
            <a:r>
              <a:rPr sz="1100" spc="10" dirty="0">
                <a:latin typeface="Arial"/>
                <a:cs typeface="Arial"/>
              </a:rPr>
              <a:t>might have data </a:t>
            </a:r>
            <a:r>
              <a:rPr sz="1100" spc="5" dirty="0">
                <a:latin typeface="Arial"/>
                <a:cs typeface="Arial"/>
              </a:rPr>
              <a:t>in </a:t>
            </a:r>
            <a:r>
              <a:rPr sz="1100" spc="10" dirty="0">
                <a:latin typeface="Arial"/>
                <a:cs typeface="Arial"/>
              </a:rPr>
              <a:t>wrong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format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450" spc="10" dirty="0">
                <a:latin typeface="Arial"/>
                <a:cs typeface="Arial"/>
              </a:rPr>
              <a:t>Who </a:t>
            </a:r>
            <a:r>
              <a:rPr sz="1450" spc="5" dirty="0">
                <a:latin typeface="Arial"/>
                <a:cs typeface="Arial"/>
              </a:rPr>
              <a:t>can detect the</a:t>
            </a:r>
            <a:r>
              <a:rPr sz="1450" spc="-7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faults?</a:t>
            </a:r>
            <a:endParaRPr sz="1450" dirty="0">
              <a:latin typeface="Arial"/>
              <a:cs typeface="Arial"/>
            </a:endParaRPr>
          </a:p>
          <a:p>
            <a:pPr marL="347345" marR="94615">
              <a:lnSpc>
                <a:spcPct val="124000"/>
              </a:lnSpc>
              <a:spcBef>
                <a:spcPts val="650"/>
              </a:spcBef>
            </a:pPr>
            <a:r>
              <a:rPr sz="1100" spc="10" dirty="0">
                <a:latin typeface="Courier" charset="0"/>
                <a:cs typeface="Courier" charset="0"/>
              </a:rPr>
              <a:t>Scanner </a:t>
            </a:r>
            <a:r>
              <a:rPr sz="1100" spc="5" dirty="0">
                <a:latin typeface="Arial"/>
                <a:cs typeface="Arial"/>
              </a:rPr>
              <a:t>constructor will </a:t>
            </a:r>
            <a:r>
              <a:rPr sz="1100" spc="10" dirty="0">
                <a:latin typeface="Arial"/>
                <a:cs typeface="Arial"/>
              </a:rPr>
              <a:t>throw an exception when </a:t>
            </a:r>
            <a:r>
              <a:rPr sz="1100" spc="5" dirty="0">
                <a:latin typeface="Arial"/>
                <a:cs typeface="Arial"/>
              </a:rPr>
              <a:t>file </a:t>
            </a:r>
            <a:r>
              <a:rPr sz="1100" spc="10" dirty="0">
                <a:latin typeface="Arial"/>
                <a:cs typeface="Arial"/>
              </a:rPr>
              <a:t>does </a:t>
            </a:r>
            <a:r>
              <a:rPr sz="1100" spc="5" dirty="0">
                <a:latin typeface="Arial"/>
                <a:cs typeface="Arial"/>
              </a:rPr>
              <a:t>not exist  </a:t>
            </a:r>
            <a:r>
              <a:rPr sz="1100" spc="10" dirty="0">
                <a:latin typeface="Arial"/>
                <a:cs typeface="Arial"/>
              </a:rPr>
              <a:t>Methods </a:t>
            </a:r>
            <a:r>
              <a:rPr sz="1100" spc="5" dirty="0">
                <a:latin typeface="Arial"/>
                <a:cs typeface="Arial"/>
              </a:rPr>
              <a:t>that </a:t>
            </a:r>
            <a:r>
              <a:rPr sz="1100" spc="10" dirty="0">
                <a:latin typeface="Arial"/>
                <a:cs typeface="Arial"/>
              </a:rPr>
              <a:t>process </a:t>
            </a:r>
            <a:r>
              <a:rPr sz="1100" spc="5" dirty="0">
                <a:latin typeface="Arial"/>
                <a:cs typeface="Arial"/>
              </a:rPr>
              <a:t>input </a:t>
            </a:r>
            <a:r>
              <a:rPr sz="1100" spc="10" dirty="0">
                <a:latin typeface="Arial"/>
                <a:cs typeface="Arial"/>
              </a:rPr>
              <a:t>need </a:t>
            </a:r>
            <a:r>
              <a:rPr sz="1100" spc="5" dirty="0">
                <a:latin typeface="Arial"/>
                <a:cs typeface="Arial"/>
              </a:rPr>
              <a:t>to </a:t>
            </a:r>
            <a:r>
              <a:rPr sz="1100" spc="10" dirty="0">
                <a:latin typeface="Arial"/>
                <a:cs typeface="Arial"/>
              </a:rPr>
              <a:t>throw exception </a:t>
            </a:r>
            <a:r>
              <a:rPr sz="1100" spc="5" dirty="0">
                <a:latin typeface="Arial"/>
                <a:cs typeface="Arial"/>
              </a:rPr>
              <a:t>if </a:t>
            </a:r>
            <a:r>
              <a:rPr sz="1100" spc="10" dirty="0">
                <a:latin typeface="Arial"/>
                <a:cs typeface="Arial"/>
              </a:rPr>
              <a:t>they </a:t>
            </a:r>
            <a:r>
              <a:rPr sz="1100" spc="5" dirty="0">
                <a:latin typeface="Arial"/>
                <a:cs typeface="Arial"/>
              </a:rPr>
              <a:t>find error in </a:t>
            </a:r>
            <a:r>
              <a:rPr sz="1100" spc="10" dirty="0">
                <a:latin typeface="Arial"/>
                <a:cs typeface="Arial"/>
              </a:rPr>
              <a:t>data  format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450" spc="5" dirty="0">
                <a:latin typeface="Arial"/>
                <a:cs typeface="Arial"/>
              </a:rPr>
              <a:t>What exceptions can be</a:t>
            </a:r>
            <a:r>
              <a:rPr sz="1450" spc="-3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thrown?</a:t>
            </a:r>
            <a:endParaRPr sz="1450" dirty="0">
              <a:latin typeface="Arial"/>
              <a:cs typeface="Arial"/>
            </a:endParaRPr>
          </a:p>
          <a:p>
            <a:pPr marL="347345">
              <a:lnSpc>
                <a:spcPct val="100000"/>
              </a:lnSpc>
              <a:spcBef>
                <a:spcPts val="1030"/>
              </a:spcBef>
            </a:pPr>
            <a:r>
              <a:rPr sz="1100" spc="10" dirty="0">
                <a:latin typeface="Courier" charset="0"/>
                <a:cs typeface="Courier" charset="0"/>
              </a:rPr>
              <a:t>FileNotFoundException</a:t>
            </a:r>
            <a:r>
              <a:rPr sz="1100" spc="-350" dirty="0">
                <a:latin typeface="Courier" charset="0"/>
                <a:cs typeface="Courier" charset="0"/>
              </a:rPr>
              <a:t> </a:t>
            </a:r>
            <a:r>
              <a:rPr sz="1100" spc="10" dirty="0">
                <a:latin typeface="Arial"/>
                <a:cs typeface="Arial"/>
              </a:rPr>
              <a:t>can be thrown by </a:t>
            </a:r>
            <a:r>
              <a:rPr sz="1100" spc="10" dirty="0">
                <a:latin typeface="Courier" charset="0"/>
                <a:cs typeface="Courier" charset="0"/>
              </a:rPr>
              <a:t>Scanner</a:t>
            </a:r>
            <a:r>
              <a:rPr sz="1100" spc="-350" dirty="0">
                <a:latin typeface="Courier" charset="0"/>
                <a:cs typeface="Courier" charset="0"/>
              </a:rPr>
              <a:t> </a:t>
            </a:r>
            <a:r>
              <a:rPr sz="1100" spc="5" dirty="0">
                <a:latin typeface="Arial"/>
                <a:cs typeface="Arial"/>
              </a:rPr>
              <a:t>constructor</a:t>
            </a:r>
            <a:endParaRPr sz="1100" dirty="0">
              <a:latin typeface="Arial"/>
              <a:cs typeface="Arial"/>
            </a:endParaRPr>
          </a:p>
          <a:p>
            <a:pPr marL="347345" marR="5080">
              <a:lnSpc>
                <a:spcPct val="113999"/>
              </a:lnSpc>
              <a:spcBef>
                <a:spcPts val="325"/>
              </a:spcBef>
            </a:pPr>
            <a:r>
              <a:rPr sz="1100" spc="10" dirty="0">
                <a:latin typeface="Courier" charset="0"/>
                <a:cs typeface="Courier" charset="0"/>
              </a:rPr>
              <a:t>BadDataException</a:t>
            </a:r>
            <a:r>
              <a:rPr sz="1100" spc="10" dirty="0">
                <a:latin typeface="Arial"/>
                <a:cs typeface="Arial"/>
              </a:rPr>
              <a:t>, a custom checked exception </a:t>
            </a:r>
            <a:r>
              <a:rPr sz="1100" spc="5" dirty="0">
                <a:latin typeface="Arial"/>
                <a:cs typeface="Arial"/>
              </a:rPr>
              <a:t>class for reporting </a:t>
            </a:r>
            <a:r>
              <a:rPr sz="1100" spc="10" dirty="0">
                <a:latin typeface="Arial"/>
                <a:cs typeface="Arial"/>
              </a:rPr>
              <a:t>wrong  data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format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450" spc="10" dirty="0">
                <a:latin typeface="Arial"/>
                <a:cs typeface="Arial"/>
              </a:rPr>
              <a:t>Who </a:t>
            </a:r>
            <a:r>
              <a:rPr sz="1450" spc="5" dirty="0">
                <a:latin typeface="Arial"/>
                <a:cs typeface="Arial"/>
              </a:rPr>
              <a:t>can remedy the faults that the exceptions</a:t>
            </a:r>
            <a:r>
              <a:rPr sz="1450" spc="-3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report?</a:t>
            </a:r>
            <a:endParaRPr sz="1450" dirty="0">
              <a:latin typeface="Arial"/>
              <a:cs typeface="Arial"/>
            </a:endParaRPr>
          </a:p>
          <a:p>
            <a:pPr marL="347345">
              <a:lnSpc>
                <a:spcPct val="100000"/>
              </a:lnSpc>
              <a:spcBef>
                <a:spcPts val="965"/>
              </a:spcBef>
            </a:pPr>
            <a:r>
              <a:rPr sz="1100" spc="10" dirty="0">
                <a:latin typeface="Arial"/>
                <a:cs typeface="Arial"/>
              </a:rPr>
              <a:t>Only</a:t>
            </a:r>
            <a:r>
              <a:rPr sz="1100" spc="5" dirty="0">
                <a:latin typeface="Arial"/>
                <a:cs typeface="Arial"/>
              </a:rPr>
              <a:t> the </a:t>
            </a:r>
            <a:r>
              <a:rPr sz="1100" spc="10" dirty="0">
                <a:latin typeface="Courier" charset="0"/>
                <a:cs typeface="Courier" charset="0"/>
              </a:rPr>
              <a:t>main</a:t>
            </a:r>
            <a:r>
              <a:rPr sz="1100" spc="-355" dirty="0">
                <a:latin typeface="Courier" charset="0"/>
                <a:cs typeface="Courier" charset="0"/>
              </a:rPr>
              <a:t> </a:t>
            </a:r>
            <a:r>
              <a:rPr sz="1100" spc="10" dirty="0">
                <a:latin typeface="Arial"/>
                <a:cs typeface="Arial"/>
              </a:rPr>
              <a:t>method</a:t>
            </a:r>
            <a:r>
              <a:rPr sz="1100" spc="5" dirty="0">
                <a:latin typeface="Arial"/>
                <a:cs typeface="Arial"/>
              </a:rPr>
              <a:t> of </a:t>
            </a:r>
            <a:r>
              <a:rPr sz="1100" spc="10" dirty="0">
                <a:latin typeface="Courier" charset="0"/>
                <a:cs typeface="Courier" charset="0"/>
              </a:rPr>
              <a:t>DataAnalyzer</a:t>
            </a:r>
            <a:r>
              <a:rPr sz="1100" spc="-355" dirty="0">
                <a:latin typeface="Courier" charset="0"/>
                <a:cs typeface="Courier" charset="0"/>
              </a:rPr>
              <a:t> </a:t>
            </a:r>
            <a:r>
              <a:rPr sz="1100" spc="10" dirty="0">
                <a:latin typeface="Arial"/>
                <a:cs typeface="Arial"/>
              </a:rPr>
              <a:t>program</a:t>
            </a:r>
            <a:r>
              <a:rPr sz="1100" spc="5" dirty="0">
                <a:latin typeface="Arial"/>
                <a:cs typeface="Arial"/>
              </a:rPr>
              <a:t> interacts with </a:t>
            </a:r>
            <a:r>
              <a:rPr sz="1100" spc="10" dirty="0">
                <a:latin typeface="Arial"/>
                <a:cs typeface="Arial"/>
              </a:rPr>
              <a:t>user</a:t>
            </a:r>
            <a:endParaRPr sz="1100" dirty="0">
              <a:latin typeface="Arial"/>
              <a:cs typeface="Arial"/>
            </a:endParaRPr>
          </a:p>
          <a:p>
            <a:pPr marL="603885">
              <a:lnSpc>
                <a:spcPct val="100000"/>
              </a:lnSpc>
              <a:spcBef>
                <a:spcPts val="695"/>
              </a:spcBef>
            </a:pPr>
            <a:r>
              <a:rPr sz="850" dirty="0">
                <a:latin typeface="Arial"/>
                <a:cs typeface="Arial"/>
              </a:rPr>
              <a:t>Catches</a:t>
            </a:r>
            <a:r>
              <a:rPr sz="850" spc="-4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exceptions</a:t>
            </a:r>
          </a:p>
          <a:p>
            <a:pPr marL="603885">
              <a:lnSpc>
                <a:spcPct val="100000"/>
              </a:lnSpc>
              <a:spcBef>
                <a:spcPts val="355"/>
              </a:spcBef>
            </a:pPr>
            <a:r>
              <a:rPr sz="850" dirty="0">
                <a:latin typeface="Arial"/>
                <a:cs typeface="Arial"/>
              </a:rPr>
              <a:t>Prints appropriate error</a:t>
            </a:r>
            <a:r>
              <a:rPr sz="850" spc="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messages</a:t>
            </a:r>
          </a:p>
          <a:p>
            <a:pPr marL="603885">
              <a:lnSpc>
                <a:spcPct val="100000"/>
              </a:lnSpc>
              <a:spcBef>
                <a:spcPts val="355"/>
              </a:spcBef>
            </a:pPr>
            <a:r>
              <a:rPr sz="850" dirty="0">
                <a:latin typeface="Arial"/>
                <a:cs typeface="Arial"/>
              </a:rPr>
              <a:t>Gives user another chance to enter a correct</a:t>
            </a:r>
            <a:r>
              <a:rPr sz="850" spc="4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file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580928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65" dirty="0"/>
              <a:t>s</a:t>
            </a:r>
            <a:r>
              <a:rPr spc="20" dirty="0"/>
              <a:t>e</a:t>
            </a:r>
            <a:r>
              <a:rPr spc="40" dirty="0"/>
              <a:t>c</a:t>
            </a:r>
            <a:r>
              <a:rPr spc="15" dirty="0"/>
              <a:t>t</a:t>
            </a:r>
            <a:r>
              <a:rPr spc="50" dirty="0"/>
              <a:t>i</a:t>
            </a:r>
            <a:r>
              <a:rPr spc="140" dirty="0"/>
              <a:t>o</a:t>
            </a:r>
            <a:r>
              <a:rPr spc="130" dirty="0"/>
              <a:t>n</a:t>
            </a:r>
            <a:r>
              <a:rPr spc="-170" dirty="0"/>
              <a:t>_</a:t>
            </a:r>
            <a:r>
              <a:rPr spc="105" dirty="0"/>
              <a:t>5</a:t>
            </a:r>
            <a:r>
              <a:rPr spc="300" dirty="0"/>
              <a:t>/</a:t>
            </a:r>
            <a:r>
              <a:rPr spc="295" dirty="0">
                <a:solidFill>
                  <a:srgbClr val="000080"/>
                </a:solidFill>
                <a:hlinkClick r:id="rId2"/>
              </a:rPr>
              <a:t>D</a:t>
            </a:r>
            <a:r>
              <a:rPr spc="110" dirty="0">
                <a:solidFill>
                  <a:srgbClr val="000080"/>
                </a:solidFill>
                <a:hlinkClick r:id="rId2"/>
              </a:rPr>
              <a:t>a</a:t>
            </a:r>
            <a:r>
              <a:rPr spc="15" dirty="0">
                <a:solidFill>
                  <a:srgbClr val="000080"/>
                </a:solidFill>
                <a:hlinkClick r:id="rId2"/>
              </a:rPr>
              <a:t>t</a:t>
            </a:r>
            <a:r>
              <a:rPr spc="110" dirty="0">
                <a:solidFill>
                  <a:srgbClr val="000080"/>
                </a:solidFill>
                <a:hlinkClick r:id="rId2"/>
              </a:rPr>
              <a:t>a</a:t>
            </a:r>
            <a:r>
              <a:rPr spc="200" dirty="0">
                <a:solidFill>
                  <a:srgbClr val="000080"/>
                </a:solidFill>
                <a:hlinkClick r:id="rId2"/>
              </a:rPr>
              <a:t>A</a:t>
            </a:r>
            <a:r>
              <a:rPr spc="130" dirty="0">
                <a:solidFill>
                  <a:srgbClr val="000080"/>
                </a:solidFill>
                <a:hlinkClick r:id="rId2"/>
              </a:rPr>
              <a:t>n</a:t>
            </a:r>
            <a:r>
              <a:rPr spc="110" dirty="0">
                <a:solidFill>
                  <a:srgbClr val="000080"/>
                </a:solidFill>
                <a:hlinkClick r:id="rId2"/>
              </a:rPr>
              <a:t>a</a:t>
            </a:r>
            <a:r>
              <a:rPr spc="60" dirty="0">
                <a:solidFill>
                  <a:srgbClr val="000080"/>
                </a:solidFill>
                <a:hlinkClick r:id="rId2"/>
              </a:rPr>
              <a:t>l</a:t>
            </a:r>
            <a:r>
              <a:rPr spc="95" dirty="0">
                <a:solidFill>
                  <a:srgbClr val="000080"/>
                </a:solidFill>
                <a:hlinkClick r:id="rId2"/>
              </a:rPr>
              <a:t>y</a:t>
            </a:r>
            <a:r>
              <a:rPr spc="120" dirty="0">
                <a:solidFill>
                  <a:srgbClr val="000080"/>
                </a:solidFill>
                <a:hlinkClick r:id="rId2"/>
              </a:rPr>
              <a:t>z</a:t>
            </a:r>
            <a:r>
              <a:rPr spc="20" dirty="0">
                <a:solidFill>
                  <a:srgbClr val="000080"/>
                </a:solidFill>
                <a:hlinkClick r:id="rId2"/>
              </a:rPr>
              <a:t>e</a:t>
            </a:r>
            <a:r>
              <a:rPr spc="55" dirty="0">
                <a:solidFill>
                  <a:srgbClr val="000080"/>
                </a:solidFill>
                <a:hlinkClick r:id="rId2"/>
              </a:rPr>
              <a:t>r</a:t>
            </a:r>
            <a:r>
              <a:rPr spc="-235" dirty="0">
                <a:solidFill>
                  <a:srgbClr val="000080"/>
                </a:solidFill>
                <a:hlinkClick r:id="rId2"/>
              </a:rPr>
              <a:t>.</a:t>
            </a:r>
            <a:r>
              <a:rPr spc="-65" dirty="0">
                <a:solidFill>
                  <a:srgbClr val="000080"/>
                </a:solidFill>
                <a:hlinkClick r:id="rId2"/>
              </a:rPr>
              <a:t>j</a:t>
            </a:r>
            <a:r>
              <a:rPr spc="110" dirty="0">
                <a:solidFill>
                  <a:srgbClr val="000080"/>
                </a:solidFill>
                <a:hlinkClick r:id="rId2"/>
              </a:rPr>
              <a:t>a</a:t>
            </a:r>
            <a:r>
              <a:rPr spc="130" dirty="0">
                <a:solidFill>
                  <a:srgbClr val="000080"/>
                </a:solidFill>
                <a:hlinkClick r:id="rId2"/>
              </a:rPr>
              <a:t>v</a:t>
            </a:r>
            <a:r>
              <a:rPr spc="110" dirty="0">
                <a:solidFill>
                  <a:srgbClr val="000080"/>
                </a:solidFill>
                <a:hlinkClick r:id="rId2"/>
              </a:rPr>
              <a:t>a</a:t>
            </a:r>
          </a:p>
        </p:txBody>
      </p:sp>
      <p:sp>
        <p:nvSpPr>
          <p:cNvPr id="4" name="object 4"/>
          <p:cNvSpPr/>
          <p:nvPr/>
        </p:nvSpPr>
        <p:spPr>
          <a:xfrm>
            <a:off x="648363" y="780420"/>
            <a:ext cx="6035040" cy="1255395"/>
          </a:xfrm>
          <a:custGeom>
            <a:avLst/>
            <a:gdLst/>
            <a:ahLst/>
            <a:cxnLst/>
            <a:rect l="l" t="t" r="r" b="b"/>
            <a:pathLst>
              <a:path w="6035040" h="1255395">
                <a:moveTo>
                  <a:pt x="0" y="0"/>
                </a:moveTo>
                <a:lnTo>
                  <a:pt x="6034620" y="0"/>
                </a:lnTo>
                <a:lnTo>
                  <a:pt x="6034620" y="1255134"/>
                </a:lnTo>
                <a:lnTo>
                  <a:pt x="0" y="1255134"/>
                </a:lnTo>
                <a:lnTo>
                  <a:pt x="0" y="0"/>
                </a:lnTo>
                <a:close/>
              </a:path>
            </a:pathLst>
          </a:custGeom>
          <a:ln w="83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9046" y="1949255"/>
            <a:ext cx="5893435" cy="108585"/>
          </a:xfrm>
          <a:custGeom>
            <a:avLst/>
            <a:gdLst/>
            <a:ahLst/>
            <a:cxnLst/>
            <a:rect l="l" t="t" r="r" b="b"/>
            <a:pathLst>
              <a:path w="5893434" h="108585">
                <a:moveTo>
                  <a:pt x="0" y="0"/>
                </a:moveTo>
                <a:lnTo>
                  <a:pt x="5893314" y="0"/>
                </a:lnTo>
                <a:lnTo>
                  <a:pt x="5893314" y="108144"/>
                </a:lnTo>
                <a:lnTo>
                  <a:pt x="0" y="10814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36036" y="868784"/>
            <a:ext cx="2619375" cy="1087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7010" indent="-194310">
              <a:lnSpc>
                <a:spcPts val="1000"/>
              </a:lnSpc>
              <a:buClr>
                <a:srgbClr val="0073FF"/>
              </a:buClr>
              <a:buFont typeface="Courier New"/>
              <a:buAutoNum type="arabicPlain"/>
              <a:tabLst>
                <a:tab pos="207645" algn="l"/>
              </a:tabLst>
            </a:pP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import</a:t>
            </a:r>
            <a:r>
              <a:rPr sz="850" spc="-10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java.io.FileNotFoundException;</a:t>
            </a:r>
            <a:endParaRPr sz="850">
              <a:latin typeface="Courier New"/>
              <a:cs typeface="Courier New"/>
            </a:endParaRPr>
          </a:p>
          <a:p>
            <a:pPr marL="207010" indent="-194310">
              <a:lnSpc>
                <a:spcPts val="980"/>
              </a:lnSpc>
              <a:buClr>
                <a:srgbClr val="0073FF"/>
              </a:buClr>
              <a:buFont typeface="Courier New"/>
              <a:buAutoNum type="arabicPlain"/>
              <a:tabLst>
                <a:tab pos="207645" algn="l"/>
              </a:tabLst>
            </a:pP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import</a:t>
            </a:r>
            <a:r>
              <a:rPr sz="850" spc="-10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java.io.IOException;</a:t>
            </a:r>
            <a:endParaRPr sz="850">
              <a:latin typeface="Courier New"/>
              <a:cs typeface="Courier New"/>
            </a:endParaRPr>
          </a:p>
          <a:p>
            <a:pPr marL="207010" indent="-194310">
              <a:lnSpc>
                <a:spcPts val="980"/>
              </a:lnSpc>
              <a:buClr>
                <a:srgbClr val="0073FF"/>
              </a:buClr>
              <a:buFont typeface="Courier New"/>
              <a:buAutoNum type="arabicPlain"/>
              <a:tabLst>
                <a:tab pos="207645" algn="l"/>
              </a:tabLst>
            </a:pP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import</a:t>
            </a:r>
            <a:r>
              <a:rPr sz="850" spc="-10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java.util.Scanner;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ts val="980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4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ts val="1000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5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6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7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8</a:t>
            </a:r>
            <a:endParaRPr sz="85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0519" y="1367513"/>
            <a:ext cx="4027804" cy="59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5"/>
              </a:lnSpc>
            </a:pPr>
            <a:r>
              <a:rPr sz="850" dirty="0">
                <a:latin typeface="Courier New"/>
                <a:cs typeface="Courier New"/>
              </a:rPr>
              <a:t>/**</a:t>
            </a:r>
            <a:endParaRPr sz="850">
              <a:latin typeface="Courier New"/>
              <a:cs typeface="Courier New"/>
            </a:endParaRPr>
          </a:p>
          <a:p>
            <a:pPr marL="207010">
              <a:lnSpc>
                <a:spcPts val="1165"/>
              </a:lnSpc>
            </a:pPr>
            <a:r>
              <a:rPr sz="1050" spc="-5" dirty="0">
                <a:solidFill>
                  <a:srgbClr val="0073FF"/>
                </a:solidFill>
                <a:latin typeface="Times New Roman"/>
                <a:cs typeface="Times New Roman"/>
              </a:rPr>
              <a:t>This program reads a file containing numbers and analyzes its</a:t>
            </a:r>
            <a:r>
              <a:rPr sz="1050" spc="125" dirty="0">
                <a:solidFill>
                  <a:srgbClr val="0073FF"/>
                </a:solidFill>
                <a:latin typeface="Times New Roman"/>
                <a:cs typeface="Times New Roman"/>
              </a:rPr>
              <a:t> </a:t>
            </a:r>
            <a:r>
              <a:rPr sz="1050" spc="-5" dirty="0">
                <a:solidFill>
                  <a:srgbClr val="0073FF"/>
                </a:solidFill>
                <a:latin typeface="Times New Roman"/>
                <a:cs typeface="Times New Roman"/>
              </a:rPr>
              <a:t>contents.</a:t>
            </a:r>
            <a:endParaRPr sz="1050">
              <a:latin typeface="Times New Roman"/>
              <a:cs typeface="Times New Roman"/>
            </a:endParaRPr>
          </a:p>
          <a:p>
            <a:pPr marL="207010" marR="305435">
              <a:lnSpc>
                <a:spcPts val="1180"/>
              </a:lnSpc>
              <a:spcBef>
                <a:spcPts val="65"/>
              </a:spcBef>
            </a:pPr>
            <a:r>
              <a:rPr sz="1050" spc="-5" dirty="0">
                <a:solidFill>
                  <a:srgbClr val="0073FF"/>
                </a:solidFill>
                <a:latin typeface="Times New Roman"/>
                <a:cs typeface="Times New Roman"/>
              </a:rPr>
              <a:t>If the file doesn't exist or contains strings that are not numbers, an  error message is</a:t>
            </a:r>
            <a:r>
              <a:rPr sz="1050" spc="-15" dirty="0">
                <a:solidFill>
                  <a:srgbClr val="0073FF"/>
                </a:solidFill>
                <a:latin typeface="Times New Roman"/>
                <a:cs typeface="Times New Roman"/>
              </a:rPr>
              <a:t> </a:t>
            </a:r>
            <a:r>
              <a:rPr sz="1050" spc="-5" dirty="0">
                <a:solidFill>
                  <a:srgbClr val="0073FF"/>
                </a:solidFill>
                <a:latin typeface="Times New Roman"/>
                <a:cs typeface="Times New Roman"/>
              </a:rPr>
              <a:t>displayed.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6036" y="1941051"/>
            <a:ext cx="349885" cy="147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7010" algn="l"/>
              </a:tabLst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9	</a:t>
            </a:r>
            <a:r>
              <a:rPr sz="850" dirty="0">
                <a:latin typeface="Courier New"/>
                <a:cs typeface="Courier New"/>
              </a:rPr>
              <a:t>*/</a:t>
            </a:r>
            <a:endParaRPr sz="850">
              <a:latin typeface="Courier New"/>
              <a:cs typeface="Courier Ne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46265" y="810491"/>
            <a:ext cx="133003" cy="1246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37959" y="810491"/>
            <a:ext cx="141310" cy="274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871504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pc="100" dirty="0"/>
              <a:t>The </a:t>
            </a:r>
            <a:r>
              <a:rPr spc="235" dirty="0">
                <a:latin typeface="Trebuchet MS"/>
                <a:cs typeface="Trebuchet MS"/>
              </a:rPr>
              <a:t>readFile </a:t>
            </a:r>
            <a:r>
              <a:rPr spc="130" dirty="0"/>
              <a:t>Method</a:t>
            </a:r>
            <a:r>
              <a:rPr spc="-375" dirty="0"/>
              <a:t> </a:t>
            </a:r>
            <a:r>
              <a:rPr spc="114" dirty="0"/>
              <a:t>of </a:t>
            </a:r>
            <a:r>
              <a:rPr spc="55" dirty="0"/>
              <a:t>the</a:t>
            </a:r>
          </a:p>
          <a:p>
            <a:pPr marL="12700">
              <a:lnSpc>
                <a:spcPts val="2315"/>
              </a:lnSpc>
            </a:pPr>
            <a:r>
              <a:rPr spc="140" dirty="0">
                <a:latin typeface="Trebuchet MS"/>
                <a:cs typeface="Trebuchet MS"/>
              </a:rPr>
              <a:t>DataSetReader</a:t>
            </a:r>
            <a:r>
              <a:rPr spc="-10" dirty="0">
                <a:latin typeface="Trebuchet MS"/>
                <a:cs typeface="Trebuchet MS"/>
              </a:rPr>
              <a:t> </a:t>
            </a:r>
            <a:r>
              <a:rPr spc="180" dirty="0"/>
              <a:t>Class</a:t>
            </a:r>
          </a:p>
        </p:txBody>
      </p:sp>
      <p:sp>
        <p:nvSpPr>
          <p:cNvPr id="4" name="object 4"/>
          <p:cNvSpPr/>
          <p:nvPr/>
        </p:nvSpPr>
        <p:spPr>
          <a:xfrm>
            <a:off x="760577" y="117905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0577" y="1486603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577" y="1794153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0577" y="2093390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0744" y="991396"/>
            <a:ext cx="5375910" cy="149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079750">
              <a:lnSpc>
                <a:spcPct val="139200"/>
              </a:lnSpc>
            </a:pPr>
            <a:r>
              <a:rPr sz="1450" spc="5" dirty="0">
                <a:latin typeface="Arial"/>
                <a:cs typeface="Arial"/>
              </a:rPr>
              <a:t>Constructs </a:t>
            </a:r>
            <a:r>
              <a:rPr sz="1450" spc="5" dirty="0">
                <a:latin typeface="Courier" charset="0"/>
                <a:cs typeface="Courier" charset="0"/>
              </a:rPr>
              <a:t>Scanner</a:t>
            </a:r>
            <a:r>
              <a:rPr sz="1450" spc="-505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object  Calls </a:t>
            </a:r>
            <a:r>
              <a:rPr sz="1450" spc="5" dirty="0">
                <a:latin typeface="Courier" charset="0"/>
                <a:cs typeface="Courier" charset="0"/>
              </a:rPr>
              <a:t>readData</a:t>
            </a:r>
            <a:r>
              <a:rPr sz="1450" spc="-505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method</a:t>
            </a:r>
            <a:endParaRPr sz="1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450" spc="5" dirty="0">
                <a:latin typeface="Arial"/>
                <a:cs typeface="Arial"/>
              </a:rPr>
              <a:t>Completely unconcerned with any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exceptions</a:t>
            </a:r>
            <a:endParaRPr sz="1450" dirty="0">
              <a:latin typeface="Arial"/>
              <a:cs typeface="Arial"/>
            </a:endParaRPr>
          </a:p>
          <a:p>
            <a:pPr marL="12700" marR="5080">
              <a:lnSpc>
                <a:spcPct val="116599"/>
              </a:lnSpc>
              <a:spcBef>
                <a:spcPts val="325"/>
              </a:spcBef>
            </a:pPr>
            <a:r>
              <a:rPr sz="1450" dirty="0">
                <a:latin typeface="Arial"/>
                <a:cs typeface="Arial"/>
              </a:rPr>
              <a:t>If </a:t>
            </a:r>
            <a:r>
              <a:rPr sz="1450" spc="5" dirty="0">
                <a:latin typeface="Arial"/>
                <a:cs typeface="Arial"/>
              </a:rPr>
              <a:t>there is a problem with input file, </a:t>
            </a:r>
            <a:r>
              <a:rPr sz="1450" dirty="0">
                <a:latin typeface="Arial"/>
                <a:cs typeface="Arial"/>
              </a:rPr>
              <a:t>it </a:t>
            </a:r>
            <a:r>
              <a:rPr sz="1450" spc="5" dirty="0">
                <a:latin typeface="Arial"/>
                <a:cs typeface="Arial"/>
              </a:rPr>
              <a:t>simply passes the exception  to</a:t>
            </a:r>
            <a:r>
              <a:rPr sz="1450" spc="-9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caller: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0976" y="2567183"/>
            <a:ext cx="5344795" cy="1217753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3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7"/>
              </a:spcBef>
            </a:pPr>
            <a:endParaRPr sz="450" dirty="0">
              <a:latin typeface="Times New Roman"/>
              <a:cs typeface="Times New Roman"/>
            </a:endParaRPr>
          </a:p>
          <a:p>
            <a:pPr marL="52069">
              <a:lnSpc>
                <a:spcPct val="100000"/>
              </a:lnSpc>
            </a:pPr>
            <a:r>
              <a:rPr sz="600" spc="5" dirty="0">
                <a:latin typeface="Courier" charset="0"/>
                <a:cs typeface="Courier" charset="0"/>
              </a:rPr>
              <a:t>public double[] readFile(String filename) throws</a:t>
            </a:r>
            <a:r>
              <a:rPr sz="600" spc="130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IOException</a:t>
            </a:r>
            <a:endParaRPr sz="600" dirty="0">
              <a:latin typeface="Courier" charset="0"/>
              <a:cs typeface="Courier" charset="0"/>
            </a:endParaRPr>
          </a:p>
          <a:p>
            <a:pPr marL="52069">
              <a:lnSpc>
                <a:spcPct val="100000"/>
              </a:lnSpc>
              <a:spcBef>
                <a:spcPts val="325"/>
              </a:spcBef>
            </a:pPr>
            <a:r>
              <a:rPr sz="600" spc="5" dirty="0">
                <a:latin typeface="Courier" charset="0"/>
                <a:cs typeface="Courier" charset="0"/>
              </a:rPr>
              <a:t>{</a:t>
            </a:r>
            <a:endParaRPr sz="600" dirty="0">
              <a:latin typeface="Courier" charset="0"/>
              <a:cs typeface="Courier" charset="0"/>
            </a:endParaRPr>
          </a:p>
          <a:p>
            <a:pPr marL="193675">
              <a:lnSpc>
                <a:spcPct val="100000"/>
              </a:lnSpc>
              <a:spcBef>
                <a:spcPts val="325"/>
              </a:spcBef>
            </a:pPr>
            <a:r>
              <a:rPr sz="600" spc="5" dirty="0">
                <a:latin typeface="Courier" charset="0"/>
                <a:cs typeface="Courier" charset="0"/>
              </a:rPr>
              <a:t>File inFile = new</a:t>
            </a:r>
            <a:r>
              <a:rPr sz="600" spc="25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File(filename);</a:t>
            </a:r>
            <a:endParaRPr sz="600" dirty="0">
              <a:latin typeface="Courier" charset="0"/>
              <a:cs typeface="Courier" charset="0"/>
            </a:endParaRPr>
          </a:p>
          <a:p>
            <a:pPr marL="193675">
              <a:lnSpc>
                <a:spcPct val="100000"/>
              </a:lnSpc>
              <a:spcBef>
                <a:spcPts val="325"/>
              </a:spcBef>
            </a:pPr>
            <a:r>
              <a:rPr sz="600" spc="5" dirty="0">
                <a:latin typeface="Courier" charset="0"/>
                <a:cs typeface="Courier" charset="0"/>
              </a:rPr>
              <a:t>try (Scanner in = new</a:t>
            </a:r>
            <a:r>
              <a:rPr sz="600" spc="40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Scanner(inFile))</a:t>
            </a:r>
            <a:endParaRPr sz="600" dirty="0">
              <a:latin typeface="Courier" charset="0"/>
              <a:cs typeface="Courier" charset="0"/>
            </a:endParaRPr>
          </a:p>
          <a:p>
            <a:pPr marL="193675">
              <a:lnSpc>
                <a:spcPct val="100000"/>
              </a:lnSpc>
              <a:spcBef>
                <a:spcPts val="325"/>
              </a:spcBef>
            </a:pPr>
            <a:r>
              <a:rPr sz="600" spc="5" dirty="0">
                <a:latin typeface="Courier" charset="0"/>
                <a:cs typeface="Courier" charset="0"/>
              </a:rPr>
              <a:t>{</a:t>
            </a:r>
            <a:endParaRPr sz="600" dirty="0">
              <a:latin typeface="Courier" charset="0"/>
              <a:cs typeface="Courier" charset="0"/>
            </a:endParaRPr>
          </a:p>
          <a:p>
            <a:pPr marL="334645" marR="4381500">
              <a:lnSpc>
                <a:spcPct val="145400"/>
              </a:lnSpc>
            </a:pPr>
            <a:r>
              <a:rPr sz="600" spc="5" dirty="0">
                <a:latin typeface="Courier" charset="0"/>
                <a:cs typeface="Courier" charset="0"/>
              </a:rPr>
              <a:t>readData(in);  return</a:t>
            </a:r>
            <a:r>
              <a:rPr sz="600" spc="-50" dirty="0">
                <a:latin typeface="Courier" charset="0"/>
                <a:cs typeface="Courier" charset="0"/>
              </a:rPr>
              <a:t> </a:t>
            </a:r>
            <a:r>
              <a:rPr sz="600" spc="5" dirty="0">
                <a:latin typeface="Courier" charset="0"/>
                <a:cs typeface="Courier" charset="0"/>
              </a:rPr>
              <a:t>data;</a:t>
            </a:r>
            <a:endParaRPr sz="600" dirty="0">
              <a:latin typeface="Courier" charset="0"/>
              <a:cs typeface="Courier" charset="0"/>
            </a:endParaRPr>
          </a:p>
          <a:p>
            <a:pPr marL="193675">
              <a:lnSpc>
                <a:spcPct val="100000"/>
              </a:lnSpc>
              <a:spcBef>
                <a:spcPts val="325"/>
              </a:spcBef>
            </a:pPr>
            <a:r>
              <a:rPr sz="600" spc="5" dirty="0">
                <a:latin typeface="Courier" charset="0"/>
                <a:cs typeface="Courier" charset="0"/>
              </a:rPr>
              <a:t>}</a:t>
            </a:r>
            <a:endParaRPr sz="600" dirty="0">
              <a:latin typeface="Courier" charset="0"/>
              <a:cs typeface="Courier" charset="0"/>
            </a:endParaRPr>
          </a:p>
          <a:p>
            <a:pPr marL="52069">
              <a:lnSpc>
                <a:spcPct val="100000"/>
              </a:lnSpc>
              <a:spcBef>
                <a:spcPts val="325"/>
              </a:spcBef>
            </a:pPr>
            <a:r>
              <a:rPr sz="600" spc="5" dirty="0">
                <a:latin typeface="Courier" charset="0"/>
                <a:cs typeface="Courier" charset="0"/>
              </a:rPr>
              <a:t>}</a:t>
            </a:r>
            <a:endParaRPr sz="6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0264" y="800226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1034" y="232130"/>
            <a:ext cx="6072658" cy="596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pc="100" dirty="0"/>
              <a:t>The </a:t>
            </a:r>
            <a:r>
              <a:rPr spc="145" dirty="0">
                <a:latin typeface="Trebuchet MS"/>
                <a:cs typeface="Trebuchet MS"/>
              </a:rPr>
              <a:t>readData </a:t>
            </a:r>
            <a:r>
              <a:rPr spc="130" dirty="0"/>
              <a:t>Method </a:t>
            </a:r>
            <a:r>
              <a:rPr spc="114" dirty="0"/>
              <a:t>of</a:t>
            </a:r>
            <a:r>
              <a:rPr spc="-270" dirty="0"/>
              <a:t> </a:t>
            </a:r>
            <a:r>
              <a:rPr spc="55" dirty="0"/>
              <a:t>the</a:t>
            </a:r>
          </a:p>
          <a:p>
            <a:pPr marL="12700">
              <a:lnSpc>
                <a:spcPts val="2315"/>
              </a:lnSpc>
            </a:pPr>
            <a:r>
              <a:rPr spc="140" dirty="0">
                <a:latin typeface="Trebuchet MS"/>
                <a:cs typeface="Trebuchet MS"/>
              </a:rPr>
              <a:t>DataSetReader</a:t>
            </a:r>
            <a:r>
              <a:rPr spc="-10" dirty="0">
                <a:latin typeface="Trebuchet MS"/>
                <a:cs typeface="Trebuchet MS"/>
              </a:rPr>
              <a:t> </a:t>
            </a:r>
            <a:r>
              <a:rPr spc="180" dirty="0"/>
              <a:t>Class</a:t>
            </a:r>
          </a:p>
        </p:txBody>
      </p:sp>
      <p:sp>
        <p:nvSpPr>
          <p:cNvPr id="4" name="object 4"/>
          <p:cNvSpPr/>
          <p:nvPr/>
        </p:nvSpPr>
        <p:spPr>
          <a:xfrm>
            <a:off x="762810" y="1007655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810" y="1306893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810" y="162275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2977" y="828395"/>
            <a:ext cx="3188335" cy="933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38200">
              <a:lnSpc>
                <a:spcPct val="135400"/>
              </a:lnSpc>
            </a:pPr>
            <a:r>
              <a:rPr sz="1450" spc="5" dirty="0">
                <a:latin typeface="Arial"/>
                <a:cs typeface="Arial"/>
              </a:rPr>
              <a:t>Reads the number of</a:t>
            </a:r>
            <a:r>
              <a:rPr sz="1450" spc="-4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values  Constructs an</a:t>
            </a:r>
            <a:r>
              <a:rPr sz="1450" spc="-6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array</a:t>
            </a:r>
            <a:endParaRPr sz="1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450" spc="5" dirty="0">
                <a:latin typeface="Arial"/>
                <a:cs typeface="Arial"/>
              </a:rPr>
              <a:t>Calls </a:t>
            </a:r>
            <a:r>
              <a:rPr sz="1450" spc="5" dirty="0">
                <a:latin typeface="Courier" charset="0"/>
                <a:cs typeface="Courier" charset="0"/>
              </a:rPr>
              <a:t>readValue</a:t>
            </a:r>
            <a:r>
              <a:rPr sz="1450" spc="-495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for each data value: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3209" y="1830558"/>
            <a:ext cx="5344795" cy="2651760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425"/>
              </a:spcBef>
            </a:pPr>
            <a:r>
              <a:rPr sz="850" spc="15" dirty="0">
                <a:latin typeface="Courier" charset="0"/>
                <a:cs typeface="Courier" charset="0"/>
              </a:rPr>
              <a:t>private void readData(Scanner in) throws</a:t>
            </a:r>
            <a:r>
              <a:rPr sz="850" spc="60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BadDataException</a:t>
            </a:r>
            <a:endParaRPr sz="850" dirty="0">
              <a:latin typeface="Courier" charset="0"/>
              <a:cs typeface="Courier" charset="0"/>
            </a:endParaRPr>
          </a:p>
          <a:p>
            <a:pPr marL="52069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254000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if</a:t>
            </a:r>
            <a:r>
              <a:rPr sz="850" spc="-30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(!in.hasNextInt())</a:t>
            </a:r>
            <a:endParaRPr sz="850" dirty="0">
              <a:latin typeface="Courier" charset="0"/>
              <a:cs typeface="Courier" charset="0"/>
            </a:endParaRPr>
          </a:p>
          <a:p>
            <a:pPr marL="254000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455930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throw new BadDataException("Length</a:t>
            </a:r>
            <a:r>
              <a:rPr sz="850" spc="35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expected");</a:t>
            </a:r>
            <a:endParaRPr sz="850" dirty="0">
              <a:latin typeface="Courier" charset="0"/>
              <a:cs typeface="Courier" charset="0"/>
            </a:endParaRPr>
          </a:p>
          <a:p>
            <a:pPr marL="254000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  <a:p>
            <a:pPr marL="254000" marR="2786380">
              <a:lnSpc>
                <a:spcPct val="102699"/>
              </a:lnSpc>
            </a:pPr>
            <a:r>
              <a:rPr sz="850" spc="15" dirty="0">
                <a:latin typeface="Courier" charset="0"/>
                <a:cs typeface="Courier" charset="0"/>
              </a:rPr>
              <a:t>int numberOfValues = in.nextInt();  data = new</a:t>
            </a:r>
            <a:r>
              <a:rPr sz="850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double[numberOfValues];</a:t>
            </a:r>
            <a:endParaRPr sz="850" dirty="0">
              <a:latin typeface="Courier" charset="0"/>
              <a:cs typeface="Courier" charset="0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L="254000">
              <a:lnSpc>
                <a:spcPct val="100000"/>
              </a:lnSpc>
            </a:pPr>
            <a:r>
              <a:rPr sz="850" spc="15" dirty="0">
                <a:latin typeface="Courier" charset="0"/>
                <a:cs typeface="Courier" charset="0"/>
              </a:rPr>
              <a:t>for (int i = 0; i &lt; numberOfValues;</a:t>
            </a:r>
            <a:r>
              <a:rPr sz="850" spc="5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i++)</a:t>
            </a:r>
            <a:endParaRPr sz="850" dirty="0">
              <a:latin typeface="Courier" charset="0"/>
              <a:cs typeface="Courier" charset="0"/>
            </a:endParaRPr>
          </a:p>
          <a:p>
            <a:pPr marL="254000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455930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readValue(in,</a:t>
            </a:r>
            <a:r>
              <a:rPr sz="850" spc="-40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i);</a:t>
            </a:r>
            <a:endParaRPr sz="850" dirty="0">
              <a:latin typeface="Courier" charset="0"/>
              <a:cs typeface="Courier" charset="0"/>
            </a:endParaRPr>
          </a:p>
          <a:p>
            <a:pPr marL="254000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L="254000">
              <a:lnSpc>
                <a:spcPct val="100000"/>
              </a:lnSpc>
            </a:pPr>
            <a:r>
              <a:rPr sz="850" spc="15" dirty="0">
                <a:latin typeface="Courier" charset="0"/>
                <a:cs typeface="Courier" charset="0"/>
              </a:rPr>
              <a:t>if</a:t>
            </a:r>
            <a:r>
              <a:rPr sz="850" spc="-40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(in.hasNext())</a:t>
            </a:r>
            <a:endParaRPr sz="850" dirty="0">
              <a:latin typeface="Courier" charset="0"/>
              <a:cs typeface="Courier" charset="0"/>
            </a:endParaRPr>
          </a:p>
          <a:p>
            <a:pPr marL="254000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455930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throw new BadDataException("End of file</a:t>
            </a:r>
            <a:r>
              <a:rPr sz="850" spc="45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expected");</a:t>
            </a:r>
            <a:endParaRPr sz="850" dirty="0">
              <a:latin typeface="Courier" charset="0"/>
              <a:cs typeface="Courier" charset="0"/>
            </a:endParaRPr>
          </a:p>
          <a:p>
            <a:pPr marL="254000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  <a:p>
            <a:pPr marL="52069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2810" y="4648377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0" y="0"/>
                </a:moveTo>
                <a:lnTo>
                  <a:pt x="58185" y="0"/>
                </a:lnTo>
                <a:lnTo>
                  <a:pt x="58185" y="58185"/>
                </a:lnTo>
                <a:lnTo>
                  <a:pt x="0" y="58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2977" y="4510661"/>
            <a:ext cx="5448300" cy="534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599"/>
              </a:lnSpc>
            </a:pPr>
            <a:r>
              <a:rPr sz="1450" spc="5" dirty="0">
                <a:latin typeface="Arial"/>
                <a:cs typeface="Arial"/>
              </a:rPr>
              <a:t>Checks for two potential errors: File might not start with an integer  and File might have additional data after reading all</a:t>
            </a:r>
            <a:r>
              <a:rPr sz="1450" spc="-2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values.</a:t>
            </a:r>
            <a:endParaRPr sz="1450">
              <a:latin typeface="Arial"/>
              <a:cs typeface="Arial"/>
            </a:endParaRPr>
          </a:p>
        </p:txBody>
      </p:sp>
      <p:sp>
        <p:nvSpPr>
          <p:cNvPr id="12" name="object 3"/>
          <p:cNvSpPr txBox="1">
            <a:spLocks/>
          </p:cNvSpPr>
          <p:nvPr/>
        </p:nvSpPr>
        <p:spPr>
          <a:xfrm>
            <a:off x="457200" y="5108779"/>
            <a:ext cx="6206019" cy="223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1950" b="1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577215" indent="-285750">
              <a:buFont typeface="Wingdings" charset="2"/>
              <a:buChar char="§"/>
            </a:pPr>
            <a:r>
              <a:rPr lang="en-US" sz="1450" b="0" kern="0" spc="5" dirty="0" smtClean="0">
                <a:latin typeface="Arial"/>
                <a:cs typeface="Arial"/>
              </a:rPr>
              <a:t>Makes no attempt to catch any</a:t>
            </a:r>
            <a:r>
              <a:rPr lang="en-US" sz="1450" b="0" kern="0" spc="-25" dirty="0" smtClean="0">
                <a:latin typeface="Arial"/>
                <a:cs typeface="Arial"/>
              </a:rPr>
              <a:t> </a:t>
            </a:r>
            <a:r>
              <a:rPr lang="en-US" sz="1450" b="0" kern="0" spc="5" dirty="0" smtClean="0">
                <a:latin typeface="Arial"/>
                <a:cs typeface="Arial"/>
              </a:rPr>
              <a:t>exceptions.</a:t>
            </a:r>
            <a:endParaRPr lang="en-US" sz="1450" kern="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870456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pc="100" dirty="0"/>
              <a:t>The </a:t>
            </a:r>
            <a:r>
              <a:rPr spc="150" dirty="0">
                <a:latin typeface="Trebuchet MS"/>
                <a:cs typeface="Trebuchet MS"/>
              </a:rPr>
              <a:t>readValue </a:t>
            </a:r>
            <a:r>
              <a:rPr spc="114" dirty="0"/>
              <a:t>method of</a:t>
            </a:r>
            <a:r>
              <a:rPr spc="-280" dirty="0"/>
              <a:t> </a:t>
            </a:r>
            <a:r>
              <a:rPr spc="55" dirty="0"/>
              <a:t>the</a:t>
            </a:r>
          </a:p>
          <a:p>
            <a:pPr marL="12700">
              <a:lnSpc>
                <a:spcPts val="2315"/>
              </a:lnSpc>
            </a:pPr>
            <a:r>
              <a:rPr spc="140" dirty="0">
                <a:latin typeface="Trebuchet MS"/>
                <a:cs typeface="Trebuchet MS"/>
              </a:rPr>
              <a:t>DataSetReader</a:t>
            </a:r>
            <a:r>
              <a:rPr spc="10" dirty="0">
                <a:latin typeface="Trebuchet MS"/>
                <a:cs typeface="Trebuchet MS"/>
              </a:rPr>
              <a:t> </a:t>
            </a:r>
            <a:r>
              <a:rPr spc="145" dirty="0"/>
              <a:t>class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9797" y="1069948"/>
            <a:ext cx="5835650" cy="964565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445"/>
              </a:spcBef>
            </a:pPr>
            <a:r>
              <a:rPr sz="500" spc="5" dirty="0">
                <a:latin typeface="Courier" charset="0"/>
                <a:cs typeface="Courier" charset="0"/>
              </a:rPr>
              <a:t>private void readValue(Scanner in, int i) throws</a:t>
            </a:r>
            <a:r>
              <a:rPr sz="500" spc="70" dirty="0">
                <a:latin typeface="Courier" charset="0"/>
                <a:cs typeface="Courier" charset="0"/>
              </a:rPr>
              <a:t> </a:t>
            </a:r>
            <a:r>
              <a:rPr sz="500" spc="5" dirty="0">
                <a:latin typeface="Courier" charset="0"/>
                <a:cs typeface="Courier" charset="0"/>
              </a:rPr>
              <a:t>BadDataException</a:t>
            </a:r>
            <a:endParaRPr sz="500" dirty="0">
              <a:latin typeface="Courier" charset="0"/>
              <a:cs typeface="Courier" charset="0"/>
            </a:endParaRPr>
          </a:p>
          <a:p>
            <a:pPr marL="47625">
              <a:lnSpc>
                <a:spcPct val="100000"/>
              </a:lnSpc>
              <a:spcBef>
                <a:spcPts val="250"/>
              </a:spcBef>
            </a:pPr>
            <a:r>
              <a:rPr sz="500" spc="5" dirty="0">
                <a:latin typeface="Courier" charset="0"/>
                <a:cs typeface="Courier" charset="0"/>
              </a:rPr>
              <a:t>{</a:t>
            </a:r>
            <a:endParaRPr sz="500" dirty="0">
              <a:latin typeface="Courier" charset="0"/>
              <a:cs typeface="Courier" charset="0"/>
            </a:endParaRPr>
          </a:p>
          <a:p>
            <a:pPr marL="165735">
              <a:lnSpc>
                <a:spcPct val="100000"/>
              </a:lnSpc>
              <a:spcBef>
                <a:spcPts val="250"/>
              </a:spcBef>
            </a:pPr>
            <a:r>
              <a:rPr sz="500" spc="5" dirty="0">
                <a:latin typeface="Courier" charset="0"/>
                <a:cs typeface="Courier" charset="0"/>
              </a:rPr>
              <a:t>if</a:t>
            </a:r>
            <a:r>
              <a:rPr sz="500" spc="-30" dirty="0">
                <a:latin typeface="Courier" charset="0"/>
                <a:cs typeface="Courier" charset="0"/>
              </a:rPr>
              <a:t> </a:t>
            </a:r>
            <a:r>
              <a:rPr sz="500" spc="5" dirty="0">
                <a:latin typeface="Courier" charset="0"/>
                <a:cs typeface="Courier" charset="0"/>
              </a:rPr>
              <a:t>(!in.hasNextDouble())</a:t>
            </a:r>
            <a:endParaRPr sz="500" dirty="0">
              <a:latin typeface="Courier" charset="0"/>
              <a:cs typeface="Courier" charset="0"/>
            </a:endParaRPr>
          </a:p>
          <a:p>
            <a:pPr marL="165735">
              <a:lnSpc>
                <a:spcPct val="100000"/>
              </a:lnSpc>
              <a:spcBef>
                <a:spcPts val="250"/>
              </a:spcBef>
            </a:pPr>
            <a:r>
              <a:rPr sz="500" spc="5" dirty="0">
                <a:latin typeface="Courier" charset="0"/>
                <a:cs typeface="Courier" charset="0"/>
              </a:rPr>
              <a:t>{</a:t>
            </a:r>
            <a:endParaRPr sz="500" dirty="0">
              <a:latin typeface="Courier" charset="0"/>
              <a:cs typeface="Courier" charset="0"/>
            </a:endParaRPr>
          </a:p>
          <a:p>
            <a:pPr marR="3288029" algn="ctr">
              <a:lnSpc>
                <a:spcPct val="100000"/>
              </a:lnSpc>
              <a:spcBef>
                <a:spcPts val="250"/>
              </a:spcBef>
            </a:pPr>
            <a:r>
              <a:rPr sz="500" spc="5" dirty="0">
                <a:latin typeface="Courier" charset="0"/>
                <a:cs typeface="Courier" charset="0"/>
              </a:rPr>
              <a:t>throw new BadDataException("Data value</a:t>
            </a:r>
            <a:r>
              <a:rPr sz="500" spc="35" dirty="0">
                <a:latin typeface="Courier" charset="0"/>
                <a:cs typeface="Courier" charset="0"/>
              </a:rPr>
              <a:t> </a:t>
            </a:r>
            <a:r>
              <a:rPr sz="500" spc="5" dirty="0">
                <a:latin typeface="Courier" charset="0"/>
                <a:cs typeface="Courier" charset="0"/>
              </a:rPr>
              <a:t>expected");</a:t>
            </a:r>
            <a:endParaRPr sz="500" dirty="0">
              <a:latin typeface="Courier" charset="0"/>
              <a:cs typeface="Courier" charset="0"/>
            </a:endParaRPr>
          </a:p>
          <a:p>
            <a:pPr marL="165735">
              <a:lnSpc>
                <a:spcPct val="100000"/>
              </a:lnSpc>
              <a:spcBef>
                <a:spcPts val="250"/>
              </a:spcBef>
            </a:pPr>
            <a:r>
              <a:rPr sz="500" spc="5" dirty="0">
                <a:latin typeface="Courier" charset="0"/>
                <a:cs typeface="Courier" charset="0"/>
              </a:rPr>
              <a:t>}</a:t>
            </a:r>
            <a:endParaRPr sz="500" dirty="0">
              <a:latin typeface="Courier" charset="0"/>
              <a:cs typeface="Courier" charset="0"/>
            </a:endParaRPr>
          </a:p>
          <a:p>
            <a:pPr marL="165735">
              <a:lnSpc>
                <a:spcPct val="100000"/>
              </a:lnSpc>
              <a:spcBef>
                <a:spcPts val="250"/>
              </a:spcBef>
            </a:pPr>
            <a:r>
              <a:rPr sz="500" spc="5" dirty="0">
                <a:latin typeface="Courier" charset="0"/>
                <a:cs typeface="Courier" charset="0"/>
              </a:rPr>
              <a:t>data[i] =</a:t>
            </a:r>
            <a:r>
              <a:rPr sz="500" spc="-30" dirty="0">
                <a:latin typeface="Courier" charset="0"/>
                <a:cs typeface="Courier" charset="0"/>
              </a:rPr>
              <a:t> </a:t>
            </a:r>
            <a:r>
              <a:rPr sz="500" spc="5" dirty="0">
                <a:latin typeface="Courier" charset="0"/>
                <a:cs typeface="Courier" charset="0"/>
              </a:rPr>
              <a:t>in.nextDouble();</a:t>
            </a:r>
            <a:endParaRPr sz="500" dirty="0">
              <a:latin typeface="Courier" charset="0"/>
              <a:cs typeface="Courier" charset="0"/>
            </a:endParaRPr>
          </a:p>
          <a:p>
            <a:pPr marL="47625">
              <a:lnSpc>
                <a:spcPct val="100000"/>
              </a:lnSpc>
              <a:spcBef>
                <a:spcPts val="250"/>
              </a:spcBef>
            </a:pPr>
            <a:r>
              <a:rPr sz="500" spc="5" dirty="0">
                <a:latin typeface="Courier" charset="0"/>
                <a:cs typeface="Courier" charset="0"/>
              </a:rPr>
              <a:t>}</a:t>
            </a:r>
            <a:endParaRPr sz="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579182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Error</a:t>
            </a:r>
            <a:r>
              <a:rPr spc="-65" dirty="0"/>
              <a:t> </a:t>
            </a:r>
            <a:r>
              <a:rPr spc="85" dirty="0"/>
              <a:t>Scenario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0872" y="784199"/>
            <a:ext cx="5340985" cy="3171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0" indent="-215900">
              <a:lnSpc>
                <a:spcPct val="100000"/>
              </a:lnSpc>
              <a:buFont typeface="Arial"/>
              <a:buAutoNum type="arabicPeriod"/>
              <a:tabLst>
                <a:tab pos="229235" algn="l"/>
              </a:tabLst>
            </a:pPr>
            <a:r>
              <a:rPr sz="1200" spc="10" dirty="0">
                <a:latin typeface="Courier" charset="0"/>
                <a:cs typeface="Courier" charset="0"/>
              </a:rPr>
              <a:t>DataAnalyzer.main</a:t>
            </a:r>
            <a:r>
              <a:rPr sz="1200" spc="-360" dirty="0">
                <a:latin typeface="Courier" charset="0"/>
                <a:cs typeface="Courier" charset="0"/>
              </a:rPr>
              <a:t> </a:t>
            </a:r>
            <a:r>
              <a:rPr sz="1200" spc="5" dirty="0">
                <a:latin typeface="Arial"/>
                <a:cs typeface="Arial"/>
              </a:rPr>
              <a:t>calls </a:t>
            </a:r>
            <a:r>
              <a:rPr sz="1200" spc="10" dirty="0">
                <a:latin typeface="Courier" charset="0"/>
                <a:cs typeface="Courier" charset="0"/>
              </a:rPr>
              <a:t>DataSetReader.readFile</a:t>
            </a:r>
            <a:endParaRPr sz="1200" dirty="0">
              <a:latin typeface="Courier" charset="0"/>
              <a:cs typeface="Courier" charset="0"/>
            </a:endParaRPr>
          </a:p>
          <a:p>
            <a:pPr marL="228600" indent="-215900">
              <a:lnSpc>
                <a:spcPct val="100000"/>
              </a:lnSpc>
              <a:spcBef>
                <a:spcPts val="1045"/>
              </a:spcBef>
              <a:buFont typeface="Arial"/>
              <a:buAutoNum type="arabicPeriod"/>
              <a:tabLst>
                <a:tab pos="229235" algn="l"/>
              </a:tabLst>
            </a:pPr>
            <a:r>
              <a:rPr sz="1200" spc="10" dirty="0">
                <a:latin typeface="Courier" charset="0"/>
                <a:cs typeface="Courier" charset="0"/>
              </a:rPr>
              <a:t>readFile</a:t>
            </a:r>
            <a:r>
              <a:rPr sz="1200" spc="-425" dirty="0">
                <a:latin typeface="Courier" charset="0"/>
                <a:cs typeface="Courier" charset="0"/>
              </a:rPr>
              <a:t> </a:t>
            </a:r>
            <a:r>
              <a:rPr sz="1200" spc="5" dirty="0">
                <a:latin typeface="Arial"/>
                <a:cs typeface="Arial"/>
              </a:rPr>
              <a:t>calls </a:t>
            </a:r>
            <a:r>
              <a:rPr sz="1200" spc="10" dirty="0">
                <a:latin typeface="Courier" charset="0"/>
                <a:cs typeface="Courier" charset="0"/>
              </a:rPr>
              <a:t>readData</a:t>
            </a:r>
            <a:endParaRPr sz="1200" dirty="0">
              <a:latin typeface="Courier" charset="0"/>
              <a:cs typeface="Courier" charset="0"/>
            </a:endParaRPr>
          </a:p>
          <a:p>
            <a:pPr marL="228600" indent="-215900">
              <a:lnSpc>
                <a:spcPct val="100000"/>
              </a:lnSpc>
              <a:spcBef>
                <a:spcPts val="1045"/>
              </a:spcBef>
              <a:buFont typeface="Arial"/>
              <a:buAutoNum type="arabicPeriod"/>
              <a:tabLst>
                <a:tab pos="229235" algn="l"/>
              </a:tabLst>
            </a:pPr>
            <a:r>
              <a:rPr sz="1200" spc="10" dirty="0">
                <a:latin typeface="Courier" charset="0"/>
                <a:cs typeface="Courier" charset="0"/>
              </a:rPr>
              <a:t>readData</a:t>
            </a:r>
            <a:r>
              <a:rPr sz="1200" spc="-420" dirty="0">
                <a:latin typeface="Courier" charset="0"/>
                <a:cs typeface="Courier" charset="0"/>
              </a:rPr>
              <a:t> </a:t>
            </a:r>
            <a:r>
              <a:rPr sz="1200" spc="5" dirty="0">
                <a:latin typeface="Arial"/>
                <a:cs typeface="Arial"/>
              </a:rPr>
              <a:t>calls </a:t>
            </a:r>
            <a:r>
              <a:rPr sz="1200" spc="10" dirty="0">
                <a:latin typeface="Courier" charset="0"/>
                <a:cs typeface="Courier" charset="0"/>
              </a:rPr>
              <a:t>readValue</a:t>
            </a:r>
            <a:endParaRPr sz="1200" dirty="0">
              <a:latin typeface="Courier" charset="0"/>
              <a:cs typeface="Courier" charset="0"/>
            </a:endParaRPr>
          </a:p>
          <a:p>
            <a:pPr marL="228600" indent="-215900">
              <a:lnSpc>
                <a:spcPct val="100000"/>
              </a:lnSpc>
              <a:spcBef>
                <a:spcPts val="1045"/>
              </a:spcBef>
              <a:buFont typeface="Arial"/>
              <a:buAutoNum type="arabicPeriod"/>
              <a:tabLst>
                <a:tab pos="229235" algn="l"/>
              </a:tabLst>
            </a:pPr>
            <a:r>
              <a:rPr sz="1200" spc="10" dirty="0">
                <a:latin typeface="Courier" charset="0"/>
                <a:cs typeface="Courier" charset="0"/>
              </a:rPr>
              <a:t>readValue</a:t>
            </a:r>
            <a:r>
              <a:rPr sz="1200" spc="-375" dirty="0">
                <a:latin typeface="Courier" charset="0"/>
                <a:cs typeface="Courier" charset="0"/>
              </a:rPr>
              <a:t> </a:t>
            </a:r>
            <a:r>
              <a:rPr sz="1200" spc="5" dirty="0">
                <a:latin typeface="Arial"/>
                <a:cs typeface="Arial"/>
              </a:rPr>
              <a:t>doesn't find </a:t>
            </a:r>
            <a:r>
              <a:rPr sz="1200" spc="10" dirty="0">
                <a:latin typeface="Arial"/>
                <a:cs typeface="Arial"/>
              </a:rPr>
              <a:t>expected value and throws </a:t>
            </a:r>
            <a:r>
              <a:rPr sz="1200" spc="10" dirty="0">
                <a:latin typeface="Courier" charset="0"/>
                <a:cs typeface="Courier" charset="0"/>
              </a:rPr>
              <a:t>BadDataException</a:t>
            </a:r>
            <a:endParaRPr sz="1200" dirty="0">
              <a:latin typeface="Courier" charset="0"/>
              <a:cs typeface="Courier" charset="0"/>
            </a:endParaRPr>
          </a:p>
          <a:p>
            <a:pPr marL="228600" indent="-215900">
              <a:lnSpc>
                <a:spcPct val="100000"/>
              </a:lnSpc>
              <a:spcBef>
                <a:spcPts val="1045"/>
              </a:spcBef>
              <a:buFont typeface="Arial"/>
              <a:buAutoNum type="arabicPeriod"/>
              <a:tabLst>
                <a:tab pos="229235" algn="l"/>
              </a:tabLst>
            </a:pPr>
            <a:r>
              <a:rPr sz="1200" spc="10" dirty="0">
                <a:latin typeface="Courier" charset="0"/>
                <a:cs typeface="Courier" charset="0"/>
              </a:rPr>
              <a:t>readValue</a:t>
            </a:r>
            <a:r>
              <a:rPr sz="1200" spc="-459" dirty="0">
                <a:latin typeface="Courier" charset="0"/>
                <a:cs typeface="Courier" charset="0"/>
              </a:rPr>
              <a:t> </a:t>
            </a:r>
            <a:r>
              <a:rPr sz="1200" spc="10" dirty="0">
                <a:latin typeface="Arial"/>
                <a:cs typeface="Arial"/>
              </a:rPr>
              <a:t>has no handler </a:t>
            </a:r>
            <a:r>
              <a:rPr sz="1200" spc="5" dirty="0">
                <a:latin typeface="Arial"/>
                <a:cs typeface="Arial"/>
              </a:rPr>
              <a:t>for </a:t>
            </a:r>
            <a:r>
              <a:rPr sz="1200" spc="10" dirty="0">
                <a:latin typeface="Arial"/>
                <a:cs typeface="Arial"/>
              </a:rPr>
              <a:t>exception and terminates</a:t>
            </a:r>
            <a:endParaRPr sz="1200" dirty="0">
              <a:latin typeface="Arial"/>
              <a:cs typeface="Arial"/>
            </a:endParaRPr>
          </a:p>
          <a:p>
            <a:pPr marL="228600" indent="-215900">
              <a:lnSpc>
                <a:spcPct val="100000"/>
              </a:lnSpc>
              <a:spcBef>
                <a:spcPts val="1110"/>
              </a:spcBef>
              <a:buFont typeface="Arial"/>
              <a:buAutoNum type="arabicPeriod"/>
              <a:tabLst>
                <a:tab pos="229235" algn="l"/>
              </a:tabLst>
            </a:pPr>
            <a:r>
              <a:rPr sz="1200" spc="10" dirty="0">
                <a:latin typeface="Courier" charset="0"/>
                <a:cs typeface="Courier" charset="0"/>
              </a:rPr>
              <a:t>readData</a:t>
            </a:r>
            <a:r>
              <a:rPr sz="1200" spc="-465" dirty="0">
                <a:latin typeface="Courier" charset="0"/>
                <a:cs typeface="Courier" charset="0"/>
              </a:rPr>
              <a:t> </a:t>
            </a:r>
            <a:r>
              <a:rPr sz="1200" spc="10" dirty="0">
                <a:latin typeface="Arial"/>
                <a:cs typeface="Arial"/>
              </a:rPr>
              <a:t>has no handler </a:t>
            </a:r>
            <a:r>
              <a:rPr sz="1200" spc="5" dirty="0">
                <a:latin typeface="Arial"/>
                <a:cs typeface="Arial"/>
              </a:rPr>
              <a:t>for </a:t>
            </a:r>
            <a:r>
              <a:rPr sz="1200" spc="10" dirty="0">
                <a:latin typeface="Arial"/>
                <a:cs typeface="Arial"/>
              </a:rPr>
              <a:t>exception and terminates</a:t>
            </a:r>
            <a:endParaRPr sz="1200" dirty="0">
              <a:latin typeface="Arial"/>
              <a:cs typeface="Arial"/>
            </a:endParaRPr>
          </a:p>
          <a:p>
            <a:pPr marL="228600" marR="62865" indent="-215900">
              <a:lnSpc>
                <a:spcPct val="122700"/>
              </a:lnSpc>
              <a:spcBef>
                <a:spcPts val="720"/>
              </a:spcBef>
              <a:buFont typeface="Arial"/>
              <a:buAutoNum type="arabicPeriod"/>
              <a:tabLst>
                <a:tab pos="229235" algn="l"/>
              </a:tabLst>
            </a:pPr>
            <a:r>
              <a:rPr sz="1200" spc="10" dirty="0">
                <a:latin typeface="Courier" charset="0"/>
                <a:cs typeface="Courier" charset="0"/>
              </a:rPr>
              <a:t>readFile</a:t>
            </a:r>
            <a:r>
              <a:rPr sz="1200" spc="-455" dirty="0">
                <a:latin typeface="Courier" charset="0"/>
                <a:cs typeface="Courier" charset="0"/>
              </a:rPr>
              <a:t> </a:t>
            </a:r>
            <a:r>
              <a:rPr sz="1200" spc="10" dirty="0">
                <a:latin typeface="Arial"/>
                <a:cs typeface="Arial"/>
              </a:rPr>
              <a:t>has no handler </a:t>
            </a:r>
            <a:r>
              <a:rPr sz="1200" spc="5" dirty="0">
                <a:latin typeface="Arial"/>
                <a:cs typeface="Arial"/>
              </a:rPr>
              <a:t>for </a:t>
            </a:r>
            <a:r>
              <a:rPr sz="1200" spc="10" dirty="0">
                <a:latin typeface="Arial"/>
                <a:cs typeface="Arial"/>
              </a:rPr>
              <a:t>exception and terminates immediately </a:t>
            </a:r>
            <a:r>
              <a:rPr sz="1200" spc="5" dirty="0">
                <a:latin typeface="Arial"/>
                <a:cs typeface="Arial"/>
              </a:rPr>
              <a:t>after  closing the </a:t>
            </a:r>
            <a:r>
              <a:rPr sz="1200" spc="10" dirty="0">
                <a:latin typeface="Courier" charset="0"/>
                <a:cs typeface="Courier" charset="0"/>
              </a:rPr>
              <a:t>Scanner</a:t>
            </a:r>
            <a:r>
              <a:rPr sz="1200" spc="-395" dirty="0">
                <a:latin typeface="Courier" charset="0"/>
                <a:cs typeface="Courier" charset="0"/>
              </a:rPr>
              <a:t> </a:t>
            </a:r>
            <a:r>
              <a:rPr sz="1200" spc="5" dirty="0">
                <a:latin typeface="Arial"/>
                <a:cs typeface="Arial"/>
              </a:rPr>
              <a:t>object</a:t>
            </a:r>
            <a:endParaRPr sz="1200" dirty="0">
              <a:latin typeface="Arial"/>
              <a:cs typeface="Arial"/>
            </a:endParaRPr>
          </a:p>
          <a:p>
            <a:pPr marL="228600" indent="-215900">
              <a:lnSpc>
                <a:spcPct val="100000"/>
              </a:lnSpc>
              <a:spcBef>
                <a:spcPts val="1045"/>
              </a:spcBef>
              <a:buFont typeface="Arial"/>
              <a:buAutoNum type="arabicPeriod"/>
              <a:tabLst>
                <a:tab pos="229235" algn="l"/>
              </a:tabLst>
            </a:pPr>
            <a:r>
              <a:rPr sz="1200" spc="10" dirty="0">
                <a:latin typeface="Courier" charset="0"/>
                <a:cs typeface="Courier" charset="0"/>
              </a:rPr>
              <a:t>DataAnalyzer.main</a:t>
            </a:r>
            <a:r>
              <a:rPr sz="1200" spc="-390" dirty="0">
                <a:latin typeface="Courier" charset="0"/>
                <a:cs typeface="Courier" charset="0"/>
              </a:rPr>
              <a:t> </a:t>
            </a:r>
            <a:r>
              <a:rPr sz="1200" spc="10" dirty="0">
                <a:latin typeface="Arial"/>
                <a:cs typeface="Arial"/>
              </a:rPr>
              <a:t>has handler </a:t>
            </a:r>
            <a:r>
              <a:rPr sz="1200" spc="5" dirty="0">
                <a:latin typeface="Arial"/>
                <a:cs typeface="Arial"/>
              </a:rPr>
              <a:t>for </a:t>
            </a:r>
            <a:r>
              <a:rPr sz="1200" spc="10" dirty="0">
                <a:latin typeface="Courier" charset="0"/>
                <a:cs typeface="Courier" charset="0"/>
              </a:rPr>
              <a:t>BadDataException</a:t>
            </a:r>
            <a:endParaRPr sz="1200" dirty="0">
              <a:latin typeface="Courier" charset="0"/>
              <a:cs typeface="Courier" charset="0"/>
            </a:endParaRPr>
          </a:p>
          <a:p>
            <a:pPr marL="659130" lvl="1" indent="-180975">
              <a:lnSpc>
                <a:spcPct val="100000"/>
              </a:lnSpc>
              <a:spcBef>
                <a:spcPts val="855"/>
              </a:spcBef>
              <a:buAutoNum type="arabicPeriod"/>
              <a:tabLst>
                <a:tab pos="659765" algn="l"/>
              </a:tabLst>
            </a:pPr>
            <a:r>
              <a:rPr sz="1000" spc="15" dirty="0">
                <a:latin typeface="Arial"/>
                <a:cs typeface="Arial"/>
              </a:rPr>
              <a:t>Handler prints </a:t>
            </a:r>
            <a:r>
              <a:rPr sz="1000" spc="20" dirty="0">
                <a:latin typeface="Arial"/>
                <a:cs typeface="Arial"/>
              </a:rPr>
              <a:t>a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20" dirty="0">
                <a:latin typeface="Arial"/>
                <a:cs typeface="Arial"/>
              </a:rPr>
              <a:t>message</a:t>
            </a:r>
            <a:endParaRPr sz="1000" dirty="0">
              <a:latin typeface="Arial"/>
              <a:cs typeface="Arial"/>
            </a:endParaRPr>
          </a:p>
          <a:p>
            <a:pPr marL="659130" lvl="1" indent="-180975">
              <a:lnSpc>
                <a:spcPct val="100000"/>
              </a:lnSpc>
              <a:spcBef>
                <a:spcPts val="895"/>
              </a:spcBef>
              <a:buAutoNum type="arabicPeriod"/>
              <a:tabLst>
                <a:tab pos="659765" algn="l"/>
              </a:tabLst>
            </a:pPr>
            <a:r>
              <a:rPr sz="1000" spc="20" dirty="0">
                <a:latin typeface="Arial"/>
                <a:cs typeface="Arial"/>
              </a:rPr>
              <a:t>User </a:t>
            </a:r>
            <a:r>
              <a:rPr sz="1000" spc="10" dirty="0">
                <a:latin typeface="Arial"/>
                <a:cs typeface="Arial"/>
              </a:rPr>
              <a:t>is </a:t>
            </a:r>
            <a:r>
              <a:rPr sz="1000" spc="15" dirty="0">
                <a:latin typeface="Arial"/>
                <a:cs typeface="Arial"/>
              </a:rPr>
              <a:t>given another </a:t>
            </a:r>
            <a:r>
              <a:rPr sz="1000" spc="20" dirty="0">
                <a:latin typeface="Arial"/>
                <a:cs typeface="Arial"/>
              </a:rPr>
              <a:t>chance </a:t>
            </a:r>
            <a:r>
              <a:rPr sz="1000" spc="15" dirty="0">
                <a:latin typeface="Arial"/>
                <a:cs typeface="Arial"/>
              </a:rPr>
              <a:t>to enter </a:t>
            </a:r>
            <a:r>
              <a:rPr sz="1000" spc="10" dirty="0">
                <a:latin typeface="Arial"/>
                <a:cs typeface="Arial"/>
              </a:rPr>
              <a:t>file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20" dirty="0">
                <a:latin typeface="Arial"/>
                <a:cs typeface="Arial"/>
              </a:rPr>
              <a:t>name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578833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section_5/</a:t>
            </a:r>
            <a:r>
              <a:rPr spc="75" dirty="0">
                <a:solidFill>
                  <a:srgbClr val="000080"/>
                </a:solidFill>
                <a:hlinkClick r:id="rId2"/>
              </a:rPr>
              <a:t>DataSetReader.java</a:t>
            </a:r>
          </a:p>
        </p:txBody>
      </p:sp>
      <p:sp>
        <p:nvSpPr>
          <p:cNvPr id="4" name="object 4"/>
          <p:cNvSpPr/>
          <p:nvPr/>
        </p:nvSpPr>
        <p:spPr>
          <a:xfrm>
            <a:off x="648363" y="778324"/>
            <a:ext cx="6035040" cy="1255395"/>
          </a:xfrm>
          <a:custGeom>
            <a:avLst/>
            <a:gdLst/>
            <a:ahLst/>
            <a:cxnLst/>
            <a:rect l="l" t="t" r="r" b="b"/>
            <a:pathLst>
              <a:path w="6035040" h="1255395">
                <a:moveTo>
                  <a:pt x="0" y="0"/>
                </a:moveTo>
                <a:lnTo>
                  <a:pt x="6034620" y="0"/>
                </a:lnTo>
                <a:lnTo>
                  <a:pt x="6034620" y="1255134"/>
                </a:lnTo>
                <a:lnTo>
                  <a:pt x="0" y="1255134"/>
                </a:lnTo>
                <a:lnTo>
                  <a:pt x="0" y="0"/>
                </a:lnTo>
                <a:close/>
              </a:path>
            </a:pathLst>
          </a:custGeom>
          <a:ln w="83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9046" y="1949255"/>
            <a:ext cx="5893435" cy="108585"/>
          </a:xfrm>
          <a:custGeom>
            <a:avLst/>
            <a:gdLst/>
            <a:ahLst/>
            <a:cxnLst/>
            <a:rect l="l" t="t" r="r" b="b"/>
            <a:pathLst>
              <a:path w="5893434" h="108585">
                <a:moveTo>
                  <a:pt x="0" y="0"/>
                </a:moveTo>
                <a:lnTo>
                  <a:pt x="5893314" y="0"/>
                </a:lnTo>
                <a:lnTo>
                  <a:pt x="5893314" y="108144"/>
                </a:lnTo>
                <a:lnTo>
                  <a:pt x="0" y="10814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36036" y="868784"/>
            <a:ext cx="1971039" cy="1087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7010" indent="-194310">
              <a:lnSpc>
                <a:spcPts val="1000"/>
              </a:lnSpc>
              <a:buClr>
                <a:srgbClr val="0073FF"/>
              </a:buClr>
              <a:buFont typeface="Courier New"/>
              <a:buAutoNum type="arabicPlain"/>
              <a:tabLst>
                <a:tab pos="207645" algn="l"/>
              </a:tabLst>
            </a:pP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import</a:t>
            </a:r>
            <a:r>
              <a:rPr sz="850" spc="-10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java.io.File;</a:t>
            </a:r>
            <a:endParaRPr sz="850">
              <a:latin typeface="Courier New"/>
              <a:cs typeface="Courier New"/>
            </a:endParaRPr>
          </a:p>
          <a:p>
            <a:pPr marL="207010" indent="-194310">
              <a:lnSpc>
                <a:spcPts val="980"/>
              </a:lnSpc>
              <a:buClr>
                <a:srgbClr val="0073FF"/>
              </a:buClr>
              <a:buFont typeface="Courier New"/>
              <a:buAutoNum type="arabicPlain"/>
              <a:tabLst>
                <a:tab pos="207645" algn="l"/>
              </a:tabLst>
            </a:pP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import</a:t>
            </a:r>
            <a:r>
              <a:rPr sz="850" spc="-10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java.io.IOException;</a:t>
            </a:r>
            <a:endParaRPr sz="850">
              <a:latin typeface="Courier New"/>
              <a:cs typeface="Courier New"/>
            </a:endParaRPr>
          </a:p>
          <a:p>
            <a:pPr marL="207010" indent="-194310">
              <a:lnSpc>
                <a:spcPts val="980"/>
              </a:lnSpc>
              <a:buClr>
                <a:srgbClr val="0073FF"/>
              </a:buClr>
              <a:buFont typeface="Courier New"/>
              <a:buAutoNum type="arabicPlain"/>
              <a:tabLst>
                <a:tab pos="207645" algn="l"/>
              </a:tabLst>
            </a:pP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import</a:t>
            </a:r>
            <a:r>
              <a:rPr sz="850" spc="-10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java.util.Scanner;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ts val="980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4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ts val="1000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5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6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7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8</a:t>
            </a:r>
            <a:endParaRPr sz="85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0519" y="1367513"/>
            <a:ext cx="3310890" cy="59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5"/>
              </a:lnSpc>
            </a:pPr>
            <a:r>
              <a:rPr sz="850" dirty="0">
                <a:latin typeface="Courier New"/>
                <a:cs typeface="Courier New"/>
              </a:rPr>
              <a:t>/**</a:t>
            </a:r>
            <a:endParaRPr sz="850">
              <a:latin typeface="Courier New"/>
              <a:cs typeface="Courier New"/>
            </a:endParaRPr>
          </a:p>
          <a:p>
            <a:pPr marL="207010" marR="5080">
              <a:lnSpc>
                <a:spcPts val="1180"/>
              </a:lnSpc>
              <a:spcBef>
                <a:spcPts val="50"/>
              </a:spcBef>
            </a:pPr>
            <a:r>
              <a:rPr sz="1050" spc="-5" dirty="0">
                <a:solidFill>
                  <a:srgbClr val="0073FF"/>
                </a:solidFill>
                <a:latin typeface="Times New Roman"/>
                <a:cs typeface="Times New Roman"/>
              </a:rPr>
              <a:t>Reads a data set from a file. The file must have the format  numberOfValues</a:t>
            </a:r>
            <a:endParaRPr sz="1050">
              <a:latin typeface="Times New Roman"/>
              <a:cs typeface="Times New Roman"/>
            </a:endParaRPr>
          </a:p>
          <a:p>
            <a:pPr marL="207010">
              <a:lnSpc>
                <a:spcPts val="1150"/>
              </a:lnSpc>
            </a:pPr>
            <a:r>
              <a:rPr sz="1050" spc="-5" dirty="0">
                <a:solidFill>
                  <a:srgbClr val="0073FF"/>
                </a:solidFill>
                <a:latin typeface="Times New Roman"/>
                <a:cs typeface="Times New Roman"/>
              </a:rPr>
              <a:t>value1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6036" y="1957675"/>
            <a:ext cx="90805" cy="147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9</a:t>
            </a:r>
            <a:endParaRPr sz="85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4946" y="1932275"/>
            <a:ext cx="380365" cy="179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5" dirty="0">
                <a:solidFill>
                  <a:srgbClr val="0073FF"/>
                </a:solidFill>
                <a:latin typeface="Times New Roman"/>
                <a:cs typeface="Times New Roman"/>
              </a:rPr>
              <a:t>value2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546265" y="810491"/>
            <a:ext cx="133003" cy="1246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37959" y="810491"/>
            <a:ext cx="141310" cy="2244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578484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0" dirty="0"/>
              <a:t>section_5/</a:t>
            </a:r>
            <a:r>
              <a:rPr spc="80" dirty="0">
                <a:solidFill>
                  <a:srgbClr val="000080"/>
                </a:solidFill>
                <a:hlinkClick r:id="rId2"/>
              </a:rPr>
              <a:t>BadDataException.java</a:t>
            </a:r>
          </a:p>
        </p:txBody>
      </p:sp>
      <p:sp>
        <p:nvSpPr>
          <p:cNvPr id="4" name="object 4"/>
          <p:cNvSpPr/>
          <p:nvPr/>
        </p:nvSpPr>
        <p:spPr>
          <a:xfrm>
            <a:off x="648363" y="777975"/>
            <a:ext cx="6035040" cy="1255395"/>
          </a:xfrm>
          <a:custGeom>
            <a:avLst/>
            <a:gdLst/>
            <a:ahLst/>
            <a:cxnLst/>
            <a:rect l="l" t="t" r="r" b="b"/>
            <a:pathLst>
              <a:path w="6035040" h="1255395">
                <a:moveTo>
                  <a:pt x="0" y="0"/>
                </a:moveTo>
                <a:lnTo>
                  <a:pt x="6034620" y="0"/>
                </a:lnTo>
                <a:lnTo>
                  <a:pt x="6034620" y="1255134"/>
                </a:lnTo>
                <a:lnTo>
                  <a:pt x="0" y="1255134"/>
                </a:lnTo>
                <a:lnTo>
                  <a:pt x="0" y="0"/>
                </a:lnTo>
                <a:close/>
              </a:path>
            </a:pathLst>
          </a:custGeom>
          <a:ln w="83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8736" y="868784"/>
            <a:ext cx="3371850" cy="1156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194310" algn="l"/>
              </a:tabLst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1	</a:t>
            </a: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import</a:t>
            </a:r>
            <a:r>
              <a:rPr sz="850" spc="-10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java.io.IOException;</a:t>
            </a:r>
            <a:endParaRPr sz="850">
              <a:latin typeface="Courier New"/>
              <a:cs typeface="Courier New"/>
            </a:endParaRPr>
          </a:p>
          <a:p>
            <a:pPr>
              <a:lnSpc>
                <a:spcPts val="980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2</a:t>
            </a:r>
            <a:endParaRPr sz="850">
              <a:latin typeface="Courier New"/>
              <a:cs typeface="Courier New"/>
            </a:endParaRPr>
          </a:p>
          <a:p>
            <a:pPr>
              <a:lnSpc>
                <a:spcPts val="944"/>
              </a:lnSpc>
              <a:tabLst>
                <a:tab pos="194310" algn="l"/>
              </a:tabLst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3	</a:t>
            </a:r>
            <a:r>
              <a:rPr sz="850" dirty="0">
                <a:latin typeface="Courier New"/>
                <a:cs typeface="Courier New"/>
              </a:rPr>
              <a:t>/**</a:t>
            </a:r>
            <a:endParaRPr sz="850">
              <a:latin typeface="Courier New"/>
              <a:cs typeface="Courier New"/>
            </a:endParaRPr>
          </a:p>
          <a:p>
            <a:pPr>
              <a:lnSpc>
                <a:spcPts val="1200"/>
              </a:lnSpc>
              <a:tabLst>
                <a:tab pos="388620" algn="l"/>
              </a:tabLst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4	</a:t>
            </a:r>
            <a:r>
              <a:rPr sz="1050" spc="-5" dirty="0">
                <a:solidFill>
                  <a:srgbClr val="0073FF"/>
                </a:solidFill>
                <a:latin typeface="Times New Roman"/>
                <a:cs typeface="Times New Roman"/>
              </a:rPr>
              <a:t>This class reports bad input</a:t>
            </a:r>
            <a:r>
              <a:rPr sz="1050" spc="5" dirty="0">
                <a:solidFill>
                  <a:srgbClr val="0073FF"/>
                </a:solidFill>
                <a:latin typeface="Times New Roman"/>
                <a:cs typeface="Times New Roman"/>
              </a:rPr>
              <a:t> </a:t>
            </a:r>
            <a:r>
              <a:rPr sz="1050" spc="-5" dirty="0">
                <a:solidFill>
                  <a:srgbClr val="0073FF"/>
                </a:solidFill>
                <a:latin typeface="Times New Roman"/>
                <a:cs typeface="Times New Roman"/>
              </a:rPr>
              <a:t>data.</a:t>
            </a:r>
            <a:endParaRPr sz="1050">
              <a:latin typeface="Times New Roman"/>
              <a:cs typeface="Times New Roman"/>
            </a:endParaRPr>
          </a:p>
          <a:p>
            <a:pPr>
              <a:lnSpc>
                <a:spcPts val="994"/>
              </a:lnSpc>
              <a:tabLst>
                <a:tab pos="194310" algn="l"/>
              </a:tabLst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5	</a:t>
            </a:r>
            <a:r>
              <a:rPr sz="850" dirty="0">
                <a:latin typeface="Courier New"/>
                <a:cs typeface="Courier New"/>
              </a:rPr>
              <a:t>*/</a:t>
            </a:r>
            <a:endParaRPr sz="850">
              <a:latin typeface="Courier New"/>
              <a:cs typeface="Courier New"/>
            </a:endParaRPr>
          </a:p>
          <a:p>
            <a:pPr>
              <a:lnSpc>
                <a:spcPts val="980"/>
              </a:lnSpc>
              <a:tabLst>
                <a:tab pos="194310" algn="l"/>
              </a:tabLst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6	</a:t>
            </a: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public class </a:t>
            </a:r>
            <a:r>
              <a:rPr sz="850" dirty="0">
                <a:latin typeface="Courier New"/>
                <a:cs typeface="Courier New"/>
              </a:rPr>
              <a:t>BadDataException </a:t>
            </a: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extends</a:t>
            </a:r>
            <a:r>
              <a:rPr sz="850" spc="-110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IOException</a:t>
            </a:r>
            <a:endParaRPr sz="850">
              <a:latin typeface="Courier New"/>
              <a:cs typeface="Courier New"/>
            </a:endParaRPr>
          </a:p>
          <a:p>
            <a:pPr>
              <a:lnSpc>
                <a:spcPts val="980"/>
              </a:lnSpc>
              <a:tabLst>
                <a:tab pos="194310" algn="l"/>
              </a:tabLst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7	</a:t>
            </a:r>
            <a:r>
              <a:rPr sz="850" dirty="0">
                <a:latin typeface="Courier New"/>
                <a:cs typeface="Courier New"/>
              </a:rPr>
              <a:t>{</a:t>
            </a:r>
            <a:endParaRPr sz="850">
              <a:latin typeface="Courier New"/>
              <a:cs typeface="Courier New"/>
            </a:endParaRPr>
          </a:p>
          <a:p>
            <a:pPr marL="388620" indent="-388620">
              <a:lnSpc>
                <a:spcPts val="980"/>
              </a:lnSpc>
              <a:buClr>
                <a:srgbClr val="0073FF"/>
              </a:buClr>
              <a:buFont typeface="Courier New"/>
              <a:buAutoNum type="arabicPlain" startAt="8"/>
              <a:tabLst>
                <a:tab pos="389255" algn="l"/>
              </a:tabLst>
            </a:pP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public </a:t>
            </a:r>
            <a:r>
              <a:rPr sz="850" dirty="0">
                <a:latin typeface="Courier New"/>
                <a:cs typeface="Courier New"/>
              </a:rPr>
              <a:t>BadDataException()</a:t>
            </a:r>
            <a:r>
              <a:rPr sz="850" spc="-105" dirty="0"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{}</a:t>
            </a:r>
            <a:endParaRPr sz="850">
              <a:latin typeface="Courier New"/>
              <a:cs typeface="Courier New"/>
            </a:endParaRPr>
          </a:p>
          <a:p>
            <a:pPr marL="388620" indent="-388620">
              <a:lnSpc>
                <a:spcPts val="1000"/>
              </a:lnSpc>
              <a:buClr>
                <a:srgbClr val="0073FF"/>
              </a:buClr>
              <a:buFont typeface="Courier New"/>
              <a:buAutoNum type="arabicPlain" startAt="8"/>
              <a:tabLst>
                <a:tab pos="389255" algn="l"/>
              </a:tabLst>
            </a:pP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public </a:t>
            </a:r>
            <a:r>
              <a:rPr sz="850" dirty="0">
                <a:latin typeface="Courier New"/>
                <a:cs typeface="Courier New"/>
              </a:rPr>
              <a:t>BadDataException(String</a:t>
            </a:r>
            <a:r>
              <a:rPr sz="850" spc="-105" dirty="0"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message)</a:t>
            </a:r>
            <a:endParaRPr sz="850">
              <a:latin typeface="Courier New"/>
              <a:cs typeface="Courier Ne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9046" y="2040732"/>
            <a:ext cx="324485" cy="0"/>
          </a:xfrm>
          <a:custGeom>
            <a:avLst/>
            <a:gdLst/>
            <a:ahLst/>
            <a:cxnLst/>
            <a:rect l="l" t="t" r="r" b="b"/>
            <a:pathLst>
              <a:path w="324484">
                <a:moveTo>
                  <a:pt x="0" y="0"/>
                </a:moveTo>
                <a:lnTo>
                  <a:pt x="324173" y="0"/>
                </a:lnTo>
              </a:path>
            </a:pathLst>
          </a:custGeom>
          <a:ln w="333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46265" y="810491"/>
            <a:ext cx="133003" cy="1246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37959" y="810491"/>
            <a:ext cx="141310" cy="8811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578134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10" dirty="0"/>
              <a:t>Check</a:t>
            </a:r>
            <a:r>
              <a:rPr spc="-60" dirty="0"/>
              <a:t> </a:t>
            </a:r>
            <a:r>
              <a:rPr spc="35" dirty="0"/>
              <a:t>11.24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1507" y="766527"/>
            <a:ext cx="5571490" cy="1313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93675" algn="ctr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Why </a:t>
            </a:r>
            <a:r>
              <a:rPr sz="1200" spc="5" dirty="0">
                <a:latin typeface="Arial"/>
                <a:cs typeface="Arial"/>
              </a:rPr>
              <a:t>doesn't the </a:t>
            </a:r>
            <a:r>
              <a:rPr sz="1200" spc="10" dirty="0">
                <a:latin typeface="Courier" charset="0"/>
                <a:cs typeface="Courier" charset="0"/>
              </a:rPr>
              <a:t>DataSetReader.readFile</a:t>
            </a:r>
            <a:r>
              <a:rPr sz="1200" spc="-365" dirty="0">
                <a:latin typeface="Courier" charset="0"/>
                <a:cs typeface="Courier" charset="0"/>
              </a:rPr>
              <a:t> </a:t>
            </a:r>
            <a:r>
              <a:rPr sz="1200" spc="10" dirty="0">
                <a:latin typeface="Arial"/>
                <a:cs typeface="Arial"/>
              </a:rPr>
              <a:t>method catch any exceptions?</a:t>
            </a:r>
            <a:endParaRPr sz="1200" dirty="0">
              <a:latin typeface="Arial"/>
              <a:cs typeface="Arial"/>
            </a:endParaRPr>
          </a:p>
          <a:p>
            <a:pPr marL="291465" marR="5080">
              <a:lnSpc>
                <a:spcPct val="118500"/>
              </a:lnSpc>
              <a:spcBef>
                <a:spcPts val="540"/>
              </a:spcBef>
            </a:pPr>
            <a:r>
              <a:rPr sz="1450" b="1" spc="5" dirty="0">
                <a:latin typeface="Arial"/>
                <a:cs typeface="Arial"/>
              </a:rPr>
              <a:t>Answer: </a:t>
            </a:r>
            <a:r>
              <a:rPr sz="1450" dirty="0">
                <a:latin typeface="Arial"/>
                <a:cs typeface="Arial"/>
              </a:rPr>
              <a:t>It </a:t>
            </a:r>
            <a:r>
              <a:rPr sz="1450" spc="5" dirty="0">
                <a:latin typeface="Arial"/>
                <a:cs typeface="Arial"/>
              </a:rPr>
              <a:t>would not be able to do much with them. The  </a:t>
            </a:r>
            <a:r>
              <a:rPr sz="1450" spc="5" dirty="0">
                <a:latin typeface="Courier" charset="0"/>
                <a:cs typeface="Courier" charset="0"/>
              </a:rPr>
              <a:t>DataSetReader</a:t>
            </a:r>
            <a:r>
              <a:rPr sz="1450" spc="-480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class is a reusable class that </a:t>
            </a:r>
            <a:r>
              <a:rPr sz="1450" spc="10" dirty="0">
                <a:latin typeface="Arial"/>
                <a:cs typeface="Arial"/>
              </a:rPr>
              <a:t>may </a:t>
            </a:r>
            <a:r>
              <a:rPr sz="1450" spc="5" dirty="0">
                <a:latin typeface="Arial"/>
                <a:cs typeface="Arial"/>
              </a:rPr>
              <a:t>be used for  systems with different languages and different user</a:t>
            </a:r>
            <a:r>
              <a:rPr sz="145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interfaces.</a:t>
            </a:r>
            <a:endParaRPr sz="1450" dirty="0">
              <a:latin typeface="Arial"/>
              <a:cs typeface="Arial"/>
            </a:endParaRPr>
          </a:p>
          <a:p>
            <a:pPr marL="291465">
              <a:lnSpc>
                <a:spcPct val="100000"/>
              </a:lnSpc>
              <a:spcBef>
                <a:spcPts val="285"/>
              </a:spcBef>
            </a:pPr>
            <a:r>
              <a:rPr sz="1450" spc="5" dirty="0">
                <a:latin typeface="Arial"/>
                <a:cs typeface="Arial"/>
              </a:rPr>
              <a:t>Thus, </a:t>
            </a:r>
            <a:r>
              <a:rPr sz="1450" dirty="0">
                <a:latin typeface="Arial"/>
                <a:cs typeface="Arial"/>
              </a:rPr>
              <a:t>it </a:t>
            </a:r>
            <a:r>
              <a:rPr sz="1450" spc="5" dirty="0">
                <a:latin typeface="Arial"/>
                <a:cs typeface="Arial"/>
              </a:rPr>
              <a:t>cannot engage in a dialog with the program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user.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577785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10" dirty="0"/>
              <a:t>Check</a:t>
            </a:r>
            <a:r>
              <a:rPr spc="-60" dirty="0"/>
              <a:t> </a:t>
            </a:r>
            <a:r>
              <a:rPr spc="35" dirty="0"/>
              <a:t>11.25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1507" y="757866"/>
            <a:ext cx="5905500" cy="1604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Suppose </a:t>
            </a:r>
            <a:r>
              <a:rPr sz="1200" spc="5" dirty="0">
                <a:latin typeface="Arial"/>
                <a:cs typeface="Arial"/>
              </a:rPr>
              <a:t>the </a:t>
            </a:r>
            <a:r>
              <a:rPr sz="1200" spc="10" dirty="0">
                <a:latin typeface="Arial"/>
                <a:cs typeface="Arial"/>
              </a:rPr>
              <a:t>user </a:t>
            </a:r>
            <a:r>
              <a:rPr sz="1200" spc="5" dirty="0">
                <a:latin typeface="Arial"/>
                <a:cs typeface="Arial"/>
              </a:rPr>
              <a:t>specifies </a:t>
            </a:r>
            <a:r>
              <a:rPr sz="1200" spc="10" dirty="0">
                <a:latin typeface="Arial"/>
                <a:cs typeface="Arial"/>
              </a:rPr>
              <a:t>a </a:t>
            </a:r>
            <a:r>
              <a:rPr sz="1200" spc="5" dirty="0">
                <a:latin typeface="Arial"/>
                <a:cs typeface="Arial"/>
              </a:rPr>
              <a:t>file that exists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spc="5" dirty="0">
                <a:latin typeface="Arial"/>
                <a:cs typeface="Arial"/>
              </a:rPr>
              <a:t>is </a:t>
            </a:r>
            <a:r>
              <a:rPr sz="1200" spc="10" dirty="0">
                <a:latin typeface="Arial"/>
                <a:cs typeface="Arial"/>
              </a:rPr>
              <a:t>empty. Trace </a:t>
            </a:r>
            <a:r>
              <a:rPr sz="1200" spc="5" dirty="0">
                <a:latin typeface="Arial"/>
                <a:cs typeface="Arial"/>
              </a:rPr>
              <a:t>the flow of</a:t>
            </a:r>
            <a:r>
              <a:rPr sz="1200" spc="9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execution.</a:t>
            </a:r>
            <a:endParaRPr sz="1200" dirty="0">
              <a:latin typeface="Arial"/>
              <a:cs typeface="Arial"/>
            </a:endParaRPr>
          </a:p>
          <a:p>
            <a:pPr marL="291465" marR="175895">
              <a:lnSpc>
                <a:spcPct val="120400"/>
              </a:lnSpc>
              <a:spcBef>
                <a:spcPts val="570"/>
              </a:spcBef>
            </a:pPr>
            <a:r>
              <a:rPr sz="1450" b="1" spc="5" dirty="0">
                <a:latin typeface="Arial"/>
                <a:cs typeface="Arial"/>
              </a:rPr>
              <a:t>Answer: </a:t>
            </a:r>
            <a:r>
              <a:rPr sz="1450" spc="5" dirty="0">
                <a:latin typeface="Courier" charset="0"/>
                <a:cs typeface="Courier" charset="0"/>
              </a:rPr>
              <a:t>DataAnalyzer.main </a:t>
            </a:r>
            <a:r>
              <a:rPr sz="1450" spc="5" dirty="0">
                <a:latin typeface="Arial"/>
                <a:cs typeface="Arial"/>
              </a:rPr>
              <a:t>calls  </a:t>
            </a:r>
            <a:r>
              <a:rPr sz="1450" spc="5" dirty="0">
                <a:latin typeface="Courier" charset="0"/>
                <a:cs typeface="Courier" charset="0"/>
              </a:rPr>
              <a:t>DataSetReader.readFile</a:t>
            </a:r>
            <a:r>
              <a:rPr sz="1450" spc="5" dirty="0">
                <a:latin typeface="Arial"/>
                <a:cs typeface="Arial"/>
              </a:rPr>
              <a:t>, which calls </a:t>
            </a:r>
            <a:r>
              <a:rPr sz="1450" spc="5" dirty="0">
                <a:latin typeface="Courier" charset="0"/>
                <a:cs typeface="Courier" charset="0"/>
              </a:rPr>
              <a:t>readData</a:t>
            </a:r>
            <a:r>
              <a:rPr sz="1450" spc="5" dirty="0">
                <a:latin typeface="Arial"/>
                <a:cs typeface="Arial"/>
              </a:rPr>
              <a:t>. The call  </a:t>
            </a:r>
            <a:r>
              <a:rPr sz="1450" spc="5" dirty="0">
                <a:latin typeface="Courier" charset="0"/>
                <a:cs typeface="Courier" charset="0"/>
              </a:rPr>
              <a:t>in.hasNextInt() </a:t>
            </a:r>
            <a:r>
              <a:rPr sz="1450" spc="5" dirty="0">
                <a:latin typeface="Arial"/>
                <a:cs typeface="Arial"/>
              </a:rPr>
              <a:t>returns </a:t>
            </a:r>
            <a:r>
              <a:rPr sz="1450" spc="5" dirty="0">
                <a:latin typeface="Courier" charset="0"/>
                <a:cs typeface="Courier" charset="0"/>
              </a:rPr>
              <a:t>false</a:t>
            </a:r>
            <a:r>
              <a:rPr sz="1450" spc="5" dirty="0">
                <a:latin typeface="Arial"/>
                <a:cs typeface="Arial"/>
              </a:rPr>
              <a:t>, and </a:t>
            </a:r>
            <a:r>
              <a:rPr sz="1450" spc="5" dirty="0">
                <a:latin typeface="Courier" charset="0"/>
                <a:cs typeface="Courier" charset="0"/>
              </a:rPr>
              <a:t>readData </a:t>
            </a:r>
            <a:r>
              <a:rPr sz="1450" spc="5" dirty="0">
                <a:latin typeface="Arial"/>
                <a:cs typeface="Arial"/>
              </a:rPr>
              <a:t>throws a  </a:t>
            </a:r>
            <a:r>
              <a:rPr sz="1450" spc="5" dirty="0">
                <a:latin typeface="Courier" charset="0"/>
                <a:cs typeface="Courier" charset="0"/>
              </a:rPr>
              <a:t>BadDataException</a:t>
            </a:r>
            <a:r>
              <a:rPr sz="1450" spc="5" dirty="0">
                <a:latin typeface="Arial"/>
                <a:cs typeface="Arial"/>
              </a:rPr>
              <a:t>. The </a:t>
            </a:r>
            <a:r>
              <a:rPr sz="1450" spc="5" dirty="0">
                <a:latin typeface="Courier" charset="0"/>
                <a:cs typeface="Courier" charset="0"/>
              </a:rPr>
              <a:t>readFile</a:t>
            </a:r>
            <a:r>
              <a:rPr sz="1450" spc="-405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method doesn't catch </a:t>
            </a:r>
            <a:r>
              <a:rPr sz="1450" dirty="0">
                <a:latin typeface="Arial"/>
                <a:cs typeface="Arial"/>
              </a:rPr>
              <a:t>it, </a:t>
            </a:r>
            <a:r>
              <a:rPr sz="1450" spc="5" dirty="0">
                <a:latin typeface="Arial"/>
                <a:cs typeface="Arial"/>
              </a:rPr>
              <a:t>so  </a:t>
            </a:r>
            <a:r>
              <a:rPr sz="1450" dirty="0">
                <a:latin typeface="Arial"/>
                <a:cs typeface="Arial"/>
              </a:rPr>
              <a:t>it </a:t>
            </a:r>
            <a:r>
              <a:rPr sz="1450" spc="5" dirty="0">
                <a:latin typeface="Arial"/>
                <a:cs typeface="Arial"/>
              </a:rPr>
              <a:t>propagates back to </a:t>
            </a:r>
            <a:r>
              <a:rPr sz="1450" spc="5" dirty="0">
                <a:latin typeface="Courier" charset="0"/>
                <a:cs typeface="Courier" charset="0"/>
              </a:rPr>
              <a:t>main</a:t>
            </a:r>
            <a:r>
              <a:rPr sz="1450" spc="5" dirty="0">
                <a:latin typeface="Arial"/>
                <a:cs typeface="Arial"/>
              </a:rPr>
              <a:t>, where </a:t>
            </a:r>
            <a:r>
              <a:rPr sz="1450" dirty="0">
                <a:latin typeface="Arial"/>
                <a:cs typeface="Arial"/>
              </a:rPr>
              <a:t>it </a:t>
            </a:r>
            <a:r>
              <a:rPr sz="1450" spc="5" dirty="0">
                <a:latin typeface="Arial"/>
                <a:cs typeface="Arial"/>
              </a:rPr>
              <a:t>is</a:t>
            </a:r>
            <a:r>
              <a:rPr sz="1450" spc="-1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caught.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607117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section_1/</a:t>
            </a:r>
            <a:r>
              <a:rPr spc="70" dirty="0">
                <a:solidFill>
                  <a:srgbClr val="000080"/>
                </a:solidFill>
                <a:hlinkClick r:id="rId2"/>
              </a:rPr>
              <a:t>Total.java</a:t>
            </a:r>
          </a:p>
        </p:txBody>
      </p:sp>
      <p:sp>
        <p:nvSpPr>
          <p:cNvPr id="4" name="object 4"/>
          <p:cNvSpPr/>
          <p:nvPr/>
        </p:nvSpPr>
        <p:spPr>
          <a:xfrm>
            <a:off x="648363" y="802453"/>
            <a:ext cx="6035040" cy="1255395"/>
          </a:xfrm>
          <a:custGeom>
            <a:avLst/>
            <a:gdLst/>
            <a:ahLst/>
            <a:cxnLst/>
            <a:rect l="l" t="t" r="r" b="b"/>
            <a:pathLst>
              <a:path w="6035040" h="1255395">
                <a:moveTo>
                  <a:pt x="0" y="0"/>
                </a:moveTo>
                <a:lnTo>
                  <a:pt x="6034620" y="0"/>
                </a:lnTo>
                <a:lnTo>
                  <a:pt x="6034620" y="1255134"/>
                </a:lnTo>
                <a:lnTo>
                  <a:pt x="0" y="1255134"/>
                </a:lnTo>
                <a:lnTo>
                  <a:pt x="0" y="0"/>
                </a:lnTo>
                <a:close/>
              </a:path>
            </a:pathLst>
          </a:custGeom>
          <a:ln w="83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8736" y="868784"/>
            <a:ext cx="2593975" cy="1182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310" indent="-194310">
              <a:lnSpc>
                <a:spcPts val="1000"/>
              </a:lnSpc>
              <a:buClr>
                <a:srgbClr val="0073FF"/>
              </a:buClr>
              <a:buFont typeface="Courier New"/>
              <a:buAutoNum type="arabicPlain"/>
              <a:tabLst>
                <a:tab pos="194945" algn="l"/>
              </a:tabLst>
            </a:pP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import</a:t>
            </a:r>
            <a:r>
              <a:rPr sz="850" spc="-10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java.io.File;</a:t>
            </a:r>
            <a:endParaRPr sz="850">
              <a:latin typeface="Courier New"/>
              <a:cs typeface="Courier New"/>
            </a:endParaRPr>
          </a:p>
          <a:p>
            <a:pPr marL="194310" indent="-194310">
              <a:lnSpc>
                <a:spcPts val="980"/>
              </a:lnSpc>
              <a:buClr>
                <a:srgbClr val="0073FF"/>
              </a:buClr>
              <a:buFont typeface="Courier New"/>
              <a:buAutoNum type="arabicPlain"/>
              <a:tabLst>
                <a:tab pos="194945" algn="l"/>
              </a:tabLst>
            </a:pP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import</a:t>
            </a:r>
            <a:r>
              <a:rPr sz="850" spc="-10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java.io.FileNotFoundException;</a:t>
            </a:r>
            <a:endParaRPr sz="850">
              <a:latin typeface="Courier New"/>
              <a:cs typeface="Courier New"/>
            </a:endParaRPr>
          </a:p>
          <a:p>
            <a:pPr marL="194310" indent="-194310">
              <a:lnSpc>
                <a:spcPts val="980"/>
              </a:lnSpc>
              <a:buClr>
                <a:srgbClr val="0073FF"/>
              </a:buClr>
              <a:buFont typeface="Courier New"/>
              <a:buAutoNum type="arabicPlain"/>
              <a:tabLst>
                <a:tab pos="194945" algn="l"/>
              </a:tabLst>
            </a:pP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import</a:t>
            </a:r>
            <a:r>
              <a:rPr sz="850" spc="-10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java.io.PrintWriter;</a:t>
            </a:r>
            <a:endParaRPr sz="850">
              <a:latin typeface="Courier New"/>
              <a:cs typeface="Courier New"/>
            </a:endParaRPr>
          </a:p>
          <a:p>
            <a:pPr marL="194310" indent="-194310">
              <a:lnSpc>
                <a:spcPts val="980"/>
              </a:lnSpc>
              <a:buClr>
                <a:srgbClr val="0073FF"/>
              </a:buClr>
              <a:buFont typeface="Courier New"/>
              <a:buAutoNum type="arabicPlain"/>
              <a:tabLst>
                <a:tab pos="194945" algn="l"/>
              </a:tabLst>
            </a:pPr>
            <a:r>
              <a:rPr sz="850" dirty="0">
                <a:solidFill>
                  <a:srgbClr val="CC0066"/>
                </a:solidFill>
                <a:latin typeface="Courier New"/>
                <a:cs typeface="Courier New"/>
              </a:rPr>
              <a:t>import</a:t>
            </a:r>
            <a:r>
              <a:rPr sz="850" spc="-10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850" dirty="0">
                <a:latin typeface="Courier New"/>
                <a:cs typeface="Courier New"/>
              </a:rPr>
              <a:t>java.util.Scanner;</a:t>
            </a:r>
            <a:endParaRPr sz="850">
              <a:latin typeface="Courier New"/>
              <a:cs typeface="Courier New"/>
            </a:endParaRPr>
          </a:p>
          <a:p>
            <a:pPr>
              <a:lnSpc>
                <a:spcPts val="980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5</a:t>
            </a:r>
            <a:endParaRPr sz="850">
              <a:latin typeface="Courier New"/>
              <a:cs typeface="Courier New"/>
            </a:endParaRPr>
          </a:p>
          <a:p>
            <a:pPr>
              <a:lnSpc>
                <a:spcPts val="1000"/>
              </a:lnSpc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6</a:t>
            </a:r>
            <a:endParaRPr sz="8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7</a:t>
            </a:r>
            <a:endParaRPr sz="8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8</a:t>
            </a:r>
            <a:endParaRPr sz="8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r>
              <a:rPr sz="850" b="1" dirty="0">
                <a:solidFill>
                  <a:srgbClr val="0073FF"/>
                </a:solidFill>
                <a:latin typeface="Courier New"/>
                <a:cs typeface="Courier New"/>
              </a:rPr>
              <a:t>9</a:t>
            </a:r>
            <a:endParaRPr sz="85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3219" y="1492195"/>
            <a:ext cx="4164965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65"/>
              </a:lnSpc>
            </a:pPr>
            <a:r>
              <a:rPr sz="850" dirty="0">
                <a:latin typeface="Courier New"/>
                <a:cs typeface="Courier New"/>
              </a:rPr>
              <a:t>/**</a:t>
            </a:r>
            <a:endParaRPr sz="850">
              <a:latin typeface="Courier New"/>
              <a:cs typeface="Courier New"/>
            </a:endParaRPr>
          </a:p>
          <a:p>
            <a:pPr marL="194310">
              <a:lnSpc>
                <a:spcPts val="1180"/>
              </a:lnSpc>
              <a:spcBef>
                <a:spcPts val="50"/>
              </a:spcBef>
            </a:pPr>
            <a:r>
              <a:rPr sz="1050" spc="-5" dirty="0">
                <a:solidFill>
                  <a:srgbClr val="0073FF"/>
                </a:solidFill>
                <a:latin typeface="Times New Roman"/>
                <a:cs typeface="Times New Roman"/>
              </a:rPr>
              <a:t>This program reads a file with numbers, and writes the numbers to another  file, lined up in a column and followed by their</a:t>
            </a:r>
            <a:r>
              <a:rPr sz="1050" spc="65" dirty="0">
                <a:solidFill>
                  <a:srgbClr val="0073FF"/>
                </a:solidFill>
                <a:latin typeface="Times New Roman"/>
                <a:cs typeface="Times New Roman"/>
              </a:rPr>
              <a:t> </a:t>
            </a:r>
            <a:r>
              <a:rPr sz="1050" spc="-5" dirty="0">
                <a:solidFill>
                  <a:srgbClr val="0073FF"/>
                </a:solidFill>
                <a:latin typeface="Times New Roman"/>
                <a:cs typeface="Times New Roman"/>
              </a:rPr>
              <a:t>total.</a:t>
            </a:r>
            <a:endParaRPr sz="1050">
              <a:latin typeface="Times New Roman"/>
              <a:cs typeface="Times New Roman"/>
            </a:endParaRPr>
          </a:p>
          <a:p>
            <a:pPr>
              <a:lnSpc>
                <a:spcPts val="980"/>
              </a:lnSpc>
            </a:pPr>
            <a:r>
              <a:rPr sz="850" dirty="0">
                <a:latin typeface="Courier New"/>
                <a:cs typeface="Courier New"/>
              </a:rPr>
              <a:t>*/</a:t>
            </a:r>
            <a:endParaRPr sz="850">
              <a:latin typeface="Courier New"/>
              <a:cs typeface="Courier Ne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46265" y="810491"/>
            <a:ext cx="133003" cy="1246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37959" y="810491"/>
            <a:ext cx="141310" cy="2826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577436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10" dirty="0"/>
              <a:t>Check</a:t>
            </a:r>
            <a:r>
              <a:rPr spc="-60" dirty="0"/>
              <a:t> </a:t>
            </a:r>
            <a:r>
              <a:rPr spc="35" dirty="0"/>
              <a:t>11.26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1507" y="761622"/>
            <a:ext cx="5935345" cy="910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299"/>
              </a:lnSpc>
            </a:pPr>
            <a:r>
              <a:rPr sz="1200" spc="5" dirty="0">
                <a:latin typeface="Arial"/>
                <a:cs typeface="Arial"/>
              </a:rPr>
              <a:t>If the </a:t>
            </a:r>
            <a:r>
              <a:rPr sz="1200" spc="10" dirty="0">
                <a:latin typeface="Courier" charset="0"/>
                <a:cs typeface="Courier" charset="0"/>
              </a:rPr>
              <a:t>readValue </a:t>
            </a:r>
            <a:r>
              <a:rPr sz="1200" spc="10" dirty="0">
                <a:latin typeface="Arial"/>
                <a:cs typeface="Arial"/>
              </a:rPr>
              <a:t>method had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10" dirty="0">
                <a:latin typeface="Arial"/>
                <a:cs typeface="Arial"/>
              </a:rPr>
              <a:t>throw a </a:t>
            </a:r>
            <a:r>
              <a:rPr sz="1200" spc="10" dirty="0">
                <a:latin typeface="Courier" charset="0"/>
                <a:cs typeface="Courier" charset="0"/>
              </a:rPr>
              <a:t>NoSuchElementException </a:t>
            </a:r>
            <a:r>
              <a:rPr sz="1200" spc="5" dirty="0">
                <a:latin typeface="Arial"/>
                <a:cs typeface="Arial"/>
              </a:rPr>
              <a:t>instead of </a:t>
            </a:r>
            <a:r>
              <a:rPr sz="1200" spc="10" dirty="0">
                <a:latin typeface="Arial"/>
                <a:cs typeface="Arial"/>
              </a:rPr>
              <a:t>a  </a:t>
            </a:r>
            <a:r>
              <a:rPr sz="1200" spc="10" dirty="0">
                <a:latin typeface="Courier" charset="0"/>
                <a:cs typeface="Courier" charset="0"/>
              </a:rPr>
              <a:t>BadDataException</a:t>
            </a:r>
            <a:r>
              <a:rPr sz="1200" spc="-320" dirty="0">
                <a:latin typeface="Courier" charset="0"/>
                <a:cs typeface="Courier" charset="0"/>
              </a:rPr>
              <a:t> </a:t>
            </a:r>
            <a:r>
              <a:rPr sz="1200" spc="10" dirty="0">
                <a:latin typeface="Arial"/>
                <a:cs typeface="Arial"/>
              </a:rPr>
              <a:t>when </a:t>
            </a:r>
            <a:r>
              <a:rPr sz="1200" spc="5" dirty="0">
                <a:latin typeface="Arial"/>
                <a:cs typeface="Arial"/>
              </a:rPr>
              <a:t>the </a:t>
            </a:r>
            <a:r>
              <a:rPr sz="1200" spc="10" dirty="0">
                <a:latin typeface="Arial"/>
                <a:cs typeface="Arial"/>
              </a:rPr>
              <a:t>next </a:t>
            </a:r>
            <a:r>
              <a:rPr sz="1200" spc="5" dirty="0">
                <a:latin typeface="Arial"/>
                <a:cs typeface="Arial"/>
              </a:rPr>
              <a:t>input isn’t </a:t>
            </a:r>
            <a:r>
              <a:rPr sz="1200" spc="10" dirty="0">
                <a:latin typeface="Arial"/>
                <a:cs typeface="Arial"/>
              </a:rPr>
              <a:t>a </a:t>
            </a:r>
            <a:r>
              <a:rPr sz="1200" spc="5" dirty="0">
                <a:latin typeface="Arial"/>
                <a:cs typeface="Arial"/>
              </a:rPr>
              <a:t>floating-point </a:t>
            </a:r>
            <a:r>
              <a:rPr sz="1200" spc="10" dirty="0">
                <a:latin typeface="Arial"/>
                <a:cs typeface="Arial"/>
              </a:rPr>
              <a:t>number, how would </a:t>
            </a:r>
            <a:r>
              <a:rPr sz="1200" spc="5" dirty="0">
                <a:latin typeface="Arial"/>
                <a:cs typeface="Arial"/>
              </a:rPr>
              <a:t>the  </a:t>
            </a:r>
            <a:r>
              <a:rPr sz="1200" spc="10" dirty="0">
                <a:latin typeface="Arial"/>
                <a:cs typeface="Arial"/>
              </a:rPr>
              <a:t>implementation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change?</a:t>
            </a:r>
            <a:endParaRPr sz="1200" dirty="0">
              <a:latin typeface="Arial"/>
              <a:cs typeface="Arial"/>
            </a:endParaRPr>
          </a:p>
          <a:p>
            <a:pPr marL="291465">
              <a:lnSpc>
                <a:spcPct val="100000"/>
              </a:lnSpc>
              <a:spcBef>
                <a:spcPts val="860"/>
              </a:spcBef>
            </a:pPr>
            <a:r>
              <a:rPr sz="1450" b="1" spc="5" dirty="0">
                <a:latin typeface="Arial"/>
                <a:cs typeface="Arial"/>
              </a:rPr>
              <a:t>Answer: </a:t>
            </a:r>
            <a:r>
              <a:rPr sz="1450" dirty="0">
                <a:latin typeface="Arial"/>
                <a:cs typeface="Arial"/>
              </a:rPr>
              <a:t>It </a:t>
            </a:r>
            <a:r>
              <a:rPr sz="1450" spc="5" dirty="0">
                <a:latin typeface="Arial"/>
                <a:cs typeface="Arial"/>
              </a:rPr>
              <a:t>could simply</a:t>
            </a:r>
            <a:r>
              <a:rPr sz="1450" spc="-4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be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0976" y="1741137"/>
            <a:ext cx="5344795" cy="577722"/>
          </a:xfrm>
          <a:prstGeom prst="rect">
            <a:avLst/>
          </a:prstGeom>
          <a:ln w="8312">
            <a:solidFill>
              <a:srgbClr val="CCCCCC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425"/>
              </a:spcBef>
            </a:pPr>
            <a:r>
              <a:rPr sz="850" spc="15" dirty="0">
                <a:latin typeface="Courier" charset="0"/>
                <a:cs typeface="Courier" charset="0"/>
              </a:rPr>
              <a:t>private void readValue(Scanner in, int i)</a:t>
            </a:r>
            <a:endParaRPr sz="850" dirty="0">
              <a:latin typeface="Courier" charset="0"/>
              <a:cs typeface="Courier" charset="0"/>
            </a:endParaRPr>
          </a:p>
          <a:p>
            <a:pPr marL="52069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254000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data[i] =</a:t>
            </a:r>
            <a:r>
              <a:rPr sz="850" spc="-20" dirty="0">
                <a:latin typeface="Courier" charset="0"/>
                <a:cs typeface="Courier" charset="0"/>
              </a:rPr>
              <a:t> </a:t>
            </a:r>
            <a:r>
              <a:rPr sz="850" spc="15" dirty="0">
                <a:latin typeface="Courier" charset="0"/>
                <a:cs typeface="Courier" charset="0"/>
              </a:rPr>
              <a:t>in.nextDouble();</a:t>
            </a:r>
            <a:endParaRPr sz="850" dirty="0">
              <a:latin typeface="Courier" charset="0"/>
              <a:cs typeface="Courier" charset="0"/>
            </a:endParaRPr>
          </a:p>
          <a:p>
            <a:pPr marL="52069">
              <a:lnSpc>
                <a:spcPct val="100000"/>
              </a:lnSpc>
              <a:spcBef>
                <a:spcPts val="25"/>
              </a:spcBef>
            </a:pPr>
            <a:r>
              <a:rPr sz="850" spc="15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910744" y="1429715"/>
            <a:ext cx="5493711" cy="2589388"/>
          </a:xfrm>
          <a:prstGeom prst="rect">
            <a:avLst/>
          </a:prstGeom>
        </p:spPr>
        <p:txBody>
          <a:bodyPr vert="horz" wrap="square" lIns="0" tIns="104136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endParaRPr lang="en-US" spc="5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pc="5" dirty="0" smtClean="0">
                <a:latin typeface="Arial"/>
                <a:cs typeface="Arial"/>
              </a:rPr>
              <a:t>The </a:t>
            </a:r>
            <a:r>
              <a:rPr spc="5" dirty="0"/>
              <a:t>nextDouble</a:t>
            </a:r>
            <a:r>
              <a:rPr spc="-385" dirty="0"/>
              <a:t> </a:t>
            </a:r>
            <a:r>
              <a:rPr spc="5" dirty="0">
                <a:latin typeface="Arial"/>
                <a:cs typeface="Arial"/>
              </a:rPr>
              <a:t>method throws a </a:t>
            </a:r>
            <a:r>
              <a:rPr spc="5" dirty="0"/>
              <a:t>NoSuchElementException</a:t>
            </a:r>
          </a:p>
          <a:p>
            <a:pPr marL="12700" marR="5080">
              <a:lnSpc>
                <a:spcPct val="117900"/>
              </a:lnSpc>
              <a:spcBef>
                <a:spcPts val="40"/>
              </a:spcBef>
            </a:pPr>
            <a:r>
              <a:rPr spc="5" dirty="0">
                <a:latin typeface="Arial"/>
                <a:cs typeface="Arial"/>
              </a:rPr>
              <a:t>or a </a:t>
            </a:r>
            <a:r>
              <a:rPr spc="5" dirty="0"/>
              <a:t>InputMismatchException </a:t>
            </a:r>
            <a:r>
              <a:rPr spc="5" dirty="0">
                <a:latin typeface="Arial"/>
                <a:cs typeface="Arial"/>
              </a:rPr>
              <a:t>(which is a subclass of  </a:t>
            </a:r>
            <a:r>
              <a:rPr spc="5" dirty="0"/>
              <a:t>NoSuchElementException</a:t>
            </a:r>
            <a:r>
              <a:rPr spc="5" dirty="0">
                <a:latin typeface="Arial"/>
                <a:cs typeface="Arial"/>
              </a:rPr>
              <a:t>) when the next input isn’t a floating-  point number. That exception isn’t a checked exception, so </a:t>
            </a:r>
            <a:r>
              <a:rPr dirty="0">
                <a:latin typeface="Arial"/>
                <a:cs typeface="Arial"/>
              </a:rPr>
              <a:t>it </a:t>
            </a:r>
            <a:r>
              <a:rPr spc="5" dirty="0">
                <a:latin typeface="Arial"/>
                <a:cs typeface="Arial"/>
              </a:rPr>
              <a:t>need  not be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5" dirty="0">
                <a:latin typeface="Arial"/>
                <a:cs typeface="Arial"/>
              </a:rPr>
              <a:t>declared.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577087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10" dirty="0"/>
              <a:t>Check</a:t>
            </a:r>
            <a:r>
              <a:rPr spc="-60" dirty="0"/>
              <a:t> </a:t>
            </a:r>
            <a:r>
              <a:rPr spc="35" dirty="0"/>
              <a:t>11.27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1507" y="765479"/>
            <a:ext cx="5850255" cy="798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What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happens</a:t>
            </a:r>
            <a:r>
              <a:rPr sz="1200" spc="5" dirty="0">
                <a:latin typeface="Arial"/>
                <a:cs typeface="Arial"/>
              </a:rPr>
              <a:t> to the </a:t>
            </a:r>
            <a:r>
              <a:rPr sz="1200" spc="10" dirty="0">
                <a:latin typeface="Courier" charset="0"/>
                <a:cs typeface="Courier" charset="0"/>
              </a:rPr>
              <a:t>Scanner</a:t>
            </a:r>
            <a:r>
              <a:rPr sz="1200" spc="-385" dirty="0">
                <a:latin typeface="Courier" charset="0"/>
                <a:cs typeface="Courier" charset="0"/>
              </a:rPr>
              <a:t> </a:t>
            </a:r>
            <a:r>
              <a:rPr sz="1200" spc="5" dirty="0">
                <a:latin typeface="Arial"/>
                <a:cs typeface="Arial"/>
              </a:rPr>
              <a:t>object if the </a:t>
            </a:r>
            <a:r>
              <a:rPr sz="1200" spc="10" dirty="0">
                <a:latin typeface="Courier" charset="0"/>
                <a:cs typeface="Courier" charset="0"/>
              </a:rPr>
              <a:t>readData</a:t>
            </a:r>
            <a:r>
              <a:rPr sz="1200" spc="-385" dirty="0">
                <a:latin typeface="Courier" charset="0"/>
                <a:cs typeface="Courier" charset="0"/>
              </a:rPr>
              <a:t> </a:t>
            </a:r>
            <a:r>
              <a:rPr sz="1200" spc="10" dirty="0">
                <a:latin typeface="Arial"/>
                <a:cs typeface="Arial"/>
              </a:rPr>
              <a:t>method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throws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an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exception?</a:t>
            </a:r>
            <a:endParaRPr sz="1200" dirty="0">
              <a:latin typeface="Arial"/>
              <a:cs typeface="Arial"/>
            </a:endParaRPr>
          </a:p>
          <a:p>
            <a:pPr marL="291465" marR="478790">
              <a:lnSpc>
                <a:spcPct val="116599"/>
              </a:lnSpc>
              <a:spcBef>
                <a:spcPts val="640"/>
              </a:spcBef>
            </a:pPr>
            <a:r>
              <a:rPr sz="1450" b="1" spc="5" dirty="0">
                <a:latin typeface="Arial"/>
                <a:cs typeface="Arial"/>
              </a:rPr>
              <a:t>Answer: </a:t>
            </a:r>
            <a:r>
              <a:rPr sz="1450" spc="5" dirty="0">
                <a:latin typeface="Arial"/>
                <a:cs typeface="Arial"/>
              </a:rPr>
              <a:t>The </a:t>
            </a:r>
            <a:r>
              <a:rPr sz="1450" spc="5" dirty="0">
                <a:latin typeface="Courier" charset="0"/>
                <a:cs typeface="Courier" charset="0"/>
              </a:rPr>
              <a:t>close</a:t>
            </a:r>
            <a:r>
              <a:rPr sz="1450" spc="-465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method is called on the </a:t>
            </a:r>
            <a:r>
              <a:rPr sz="1450" spc="5" dirty="0">
                <a:latin typeface="Courier" charset="0"/>
                <a:cs typeface="Courier" charset="0"/>
              </a:rPr>
              <a:t>Scanner</a:t>
            </a:r>
            <a:r>
              <a:rPr sz="1450" spc="-465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object  before the exception is propagated to its</a:t>
            </a:r>
            <a:r>
              <a:rPr sz="1450" spc="-3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handler.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576738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10" dirty="0"/>
              <a:t>Check</a:t>
            </a:r>
            <a:r>
              <a:rPr spc="-60" dirty="0"/>
              <a:t> </a:t>
            </a:r>
            <a:r>
              <a:rPr spc="35" dirty="0"/>
              <a:t>11.28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1507" y="765130"/>
            <a:ext cx="5522595" cy="989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What happens </a:t>
            </a:r>
            <a:r>
              <a:rPr sz="1200" spc="5" dirty="0">
                <a:latin typeface="Arial"/>
                <a:cs typeface="Arial"/>
              </a:rPr>
              <a:t>to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the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10" dirty="0">
                <a:latin typeface="Courier" charset="0"/>
                <a:cs typeface="Courier" charset="0"/>
              </a:rPr>
              <a:t>Scanner</a:t>
            </a:r>
            <a:r>
              <a:rPr sz="1200" spc="-380" dirty="0">
                <a:latin typeface="Courier" charset="0"/>
                <a:cs typeface="Courier" charset="0"/>
              </a:rPr>
              <a:t> </a:t>
            </a:r>
            <a:r>
              <a:rPr sz="1200" spc="5" dirty="0">
                <a:latin typeface="Arial"/>
                <a:cs typeface="Arial"/>
              </a:rPr>
              <a:t>object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if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the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10" dirty="0">
                <a:latin typeface="Courier" charset="0"/>
                <a:cs typeface="Courier" charset="0"/>
              </a:rPr>
              <a:t>readData</a:t>
            </a:r>
            <a:r>
              <a:rPr sz="1200" spc="-380" dirty="0">
                <a:latin typeface="Courier" charset="0"/>
                <a:cs typeface="Courier" charset="0"/>
              </a:rPr>
              <a:t> </a:t>
            </a:r>
            <a:r>
              <a:rPr sz="1200" spc="10" dirty="0">
                <a:latin typeface="Arial"/>
                <a:cs typeface="Arial"/>
              </a:rPr>
              <a:t>method </a:t>
            </a:r>
            <a:r>
              <a:rPr sz="1200" spc="5" dirty="0">
                <a:latin typeface="Arial"/>
                <a:cs typeface="Arial"/>
              </a:rPr>
              <a:t>doesn’t</a:t>
            </a:r>
            <a:r>
              <a:rPr sz="1200" spc="10" dirty="0">
                <a:latin typeface="Arial"/>
                <a:cs typeface="Arial"/>
              </a:rPr>
              <a:t> throw an  exception?</a:t>
            </a:r>
            <a:endParaRPr sz="1200" dirty="0">
              <a:latin typeface="Arial"/>
              <a:cs typeface="Arial"/>
            </a:endParaRPr>
          </a:p>
          <a:p>
            <a:pPr marL="291465" marR="151130">
              <a:lnSpc>
                <a:spcPct val="120400"/>
              </a:lnSpc>
              <a:spcBef>
                <a:spcPts val="570"/>
              </a:spcBef>
            </a:pPr>
            <a:r>
              <a:rPr sz="1450" b="1" spc="5" dirty="0">
                <a:latin typeface="Arial"/>
                <a:cs typeface="Arial"/>
              </a:rPr>
              <a:t>Answer: </a:t>
            </a:r>
            <a:r>
              <a:rPr sz="1450" spc="5" dirty="0">
                <a:latin typeface="Arial"/>
                <a:cs typeface="Arial"/>
              </a:rPr>
              <a:t>The </a:t>
            </a:r>
            <a:r>
              <a:rPr sz="1450" spc="5" dirty="0">
                <a:latin typeface="Courier" charset="0"/>
                <a:cs typeface="Courier" charset="0"/>
              </a:rPr>
              <a:t>close</a:t>
            </a:r>
            <a:r>
              <a:rPr sz="1450" spc="-465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method is called on the </a:t>
            </a:r>
            <a:r>
              <a:rPr sz="1450" spc="5" dirty="0">
                <a:latin typeface="Courier" charset="0"/>
                <a:cs typeface="Courier" charset="0"/>
              </a:rPr>
              <a:t>Scanner</a:t>
            </a:r>
            <a:r>
              <a:rPr sz="1450" spc="-465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object  before the </a:t>
            </a:r>
            <a:r>
              <a:rPr sz="1450" spc="5" dirty="0">
                <a:latin typeface="Courier" charset="0"/>
                <a:cs typeface="Courier" charset="0"/>
              </a:rPr>
              <a:t>readFile</a:t>
            </a:r>
            <a:r>
              <a:rPr sz="1450" spc="-490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method returns to its caller.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207" y="606768"/>
            <a:ext cx="5361940" cy="66675"/>
          </a:xfrm>
          <a:custGeom>
            <a:avLst/>
            <a:gdLst/>
            <a:ahLst/>
            <a:cxnLst/>
            <a:rect l="l" t="t" r="r" b="b"/>
            <a:pathLst>
              <a:path w="5361940" h="66675">
                <a:moveTo>
                  <a:pt x="0" y="0"/>
                </a:moveTo>
                <a:lnTo>
                  <a:pt x="5361336" y="0"/>
                </a:lnTo>
                <a:lnTo>
                  <a:pt x="5361336" y="66497"/>
                </a:lnTo>
                <a:lnTo>
                  <a:pt x="0" y="66497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/>
              <a:t>Self </a:t>
            </a:r>
            <a:r>
              <a:rPr spc="110" dirty="0"/>
              <a:t>Check</a:t>
            </a:r>
            <a:r>
              <a:rPr spc="-75" dirty="0"/>
              <a:t> </a:t>
            </a:r>
            <a:r>
              <a:rPr spc="20" dirty="0"/>
              <a:t>11.1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1507" y="786853"/>
            <a:ext cx="5725160" cy="1255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What happens when you supply </a:t>
            </a:r>
            <a:r>
              <a:rPr sz="1200" spc="5" dirty="0">
                <a:latin typeface="Arial"/>
                <a:cs typeface="Arial"/>
              </a:rPr>
              <a:t>the </a:t>
            </a:r>
            <a:r>
              <a:rPr sz="1200" spc="10" dirty="0">
                <a:latin typeface="Arial"/>
                <a:cs typeface="Arial"/>
              </a:rPr>
              <a:t>same name </a:t>
            </a:r>
            <a:r>
              <a:rPr sz="1200" spc="5" dirty="0">
                <a:latin typeface="Arial"/>
                <a:cs typeface="Arial"/>
              </a:rPr>
              <a:t>for the input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spc="5" dirty="0">
                <a:latin typeface="Arial"/>
                <a:cs typeface="Arial"/>
              </a:rPr>
              <a:t>output files to</a:t>
            </a:r>
            <a:r>
              <a:rPr sz="1200" spc="5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the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200" spc="10" dirty="0">
                <a:latin typeface="Courier" charset="0"/>
                <a:cs typeface="Courier" charset="0"/>
              </a:rPr>
              <a:t>Total</a:t>
            </a:r>
            <a:r>
              <a:rPr sz="1200" spc="-430" dirty="0">
                <a:latin typeface="Courier" charset="0"/>
                <a:cs typeface="Courier" charset="0"/>
              </a:rPr>
              <a:t> </a:t>
            </a:r>
            <a:r>
              <a:rPr sz="1200" spc="10" dirty="0">
                <a:latin typeface="Arial"/>
                <a:cs typeface="Arial"/>
              </a:rPr>
              <a:t>program? Try </a:t>
            </a:r>
            <a:r>
              <a:rPr sz="1200" spc="5" dirty="0">
                <a:latin typeface="Arial"/>
                <a:cs typeface="Arial"/>
              </a:rPr>
              <a:t>it out if </a:t>
            </a:r>
            <a:r>
              <a:rPr sz="1200" spc="10" dirty="0">
                <a:latin typeface="Arial"/>
                <a:cs typeface="Arial"/>
              </a:rPr>
              <a:t>you are </a:t>
            </a:r>
            <a:r>
              <a:rPr sz="1200" spc="5" dirty="0">
                <a:latin typeface="Arial"/>
                <a:cs typeface="Arial"/>
              </a:rPr>
              <a:t>not sure.</a:t>
            </a:r>
            <a:endParaRPr sz="1200" dirty="0">
              <a:latin typeface="Arial"/>
              <a:cs typeface="Arial"/>
            </a:endParaRPr>
          </a:p>
          <a:p>
            <a:pPr marL="291465" marR="217170">
              <a:lnSpc>
                <a:spcPct val="118500"/>
              </a:lnSpc>
              <a:spcBef>
                <a:spcPts val="605"/>
              </a:spcBef>
            </a:pPr>
            <a:r>
              <a:rPr sz="1450" b="1" spc="5" dirty="0">
                <a:latin typeface="Arial"/>
                <a:cs typeface="Arial"/>
              </a:rPr>
              <a:t>Answer: </a:t>
            </a:r>
            <a:r>
              <a:rPr sz="1450" spc="10" dirty="0">
                <a:latin typeface="Arial"/>
                <a:cs typeface="Arial"/>
              </a:rPr>
              <a:t>When </a:t>
            </a:r>
            <a:r>
              <a:rPr sz="1450" spc="5" dirty="0">
                <a:latin typeface="Arial"/>
                <a:cs typeface="Arial"/>
              </a:rPr>
              <a:t>the </a:t>
            </a:r>
            <a:r>
              <a:rPr sz="1450" spc="5" dirty="0">
                <a:latin typeface="Courier" charset="0"/>
                <a:cs typeface="Courier" charset="0"/>
              </a:rPr>
              <a:t>PrintWriter</a:t>
            </a:r>
            <a:r>
              <a:rPr sz="1450" spc="-470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object is created, the output  file is emptied. Sadly, that is the same file as the input file. The  input file is now empty and the </a:t>
            </a:r>
            <a:r>
              <a:rPr sz="1450" spc="5" dirty="0">
                <a:latin typeface="Courier" charset="0"/>
                <a:cs typeface="Courier" charset="0"/>
              </a:rPr>
              <a:t>while</a:t>
            </a:r>
            <a:r>
              <a:rPr sz="1450" spc="-480" dirty="0">
                <a:latin typeface="Courier" charset="0"/>
                <a:cs typeface="Courier" charset="0"/>
              </a:rPr>
              <a:t> </a:t>
            </a:r>
            <a:r>
              <a:rPr sz="1450" spc="5" dirty="0">
                <a:latin typeface="Arial"/>
                <a:cs typeface="Arial"/>
              </a:rPr>
              <a:t>loop exits immediately.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5465</Words>
  <Application>Microsoft Office PowerPoint</Application>
  <PresentationFormat>Custom</PresentationFormat>
  <Paragraphs>773</Paragraphs>
  <Slides>82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3" baseType="lpstr">
      <vt:lpstr>Office Theme</vt:lpstr>
      <vt:lpstr>Chapter 11 – Input/Output and  Exception Handling</vt:lpstr>
      <vt:lpstr>Chapter Goals</vt:lpstr>
      <vt:lpstr>Reading and Writing Text Files -  Reading</vt:lpstr>
      <vt:lpstr>Reading and Writing Text Files -  Reading</vt:lpstr>
      <vt:lpstr>Reading and Writing Text Files - Writing</vt:lpstr>
      <vt:lpstr>FileNotFoundException</vt:lpstr>
      <vt:lpstr>Reading and Writing Text Files -  Example</vt:lpstr>
      <vt:lpstr>section_1/Total.java</vt:lpstr>
      <vt:lpstr>Self Check 11.1</vt:lpstr>
      <vt:lpstr>Self Check 11.2</vt:lpstr>
      <vt:lpstr>Self Check 11.3</vt:lpstr>
      <vt:lpstr>Self Check 11.4</vt:lpstr>
      <vt:lpstr>Self Check 11.5</vt:lpstr>
      <vt:lpstr>Text Input and Output</vt:lpstr>
      <vt:lpstr>Text Input and Output</vt:lpstr>
      <vt:lpstr>Text Input and Output</vt:lpstr>
      <vt:lpstr>Text Input and Output - Reading  Characters</vt:lpstr>
      <vt:lpstr>Text Input and Output - Classifying  Characters</vt:lpstr>
      <vt:lpstr>Text Input and Output - Reading Lines</vt:lpstr>
      <vt:lpstr>Text Input and Output - Reading Lines</vt:lpstr>
      <vt:lpstr>Text Input and Output - Scanning a  String</vt:lpstr>
      <vt:lpstr>Text Input and Output - Converting  Strings to Numbers</vt:lpstr>
      <vt:lpstr>Avoiding Errors When Reading Numbers</vt:lpstr>
      <vt:lpstr>Mixing Number, Word, and Line Input</vt:lpstr>
      <vt:lpstr>Mixing Number, Word, and Line Input</vt:lpstr>
      <vt:lpstr>Formatting Output</vt:lpstr>
      <vt:lpstr>Formatting Output</vt:lpstr>
      <vt:lpstr>Formatting Output</vt:lpstr>
      <vt:lpstr>Self Check 11.6</vt:lpstr>
      <vt:lpstr>Self Check 11.7</vt:lpstr>
      <vt:lpstr>Self Check 11.8</vt:lpstr>
      <vt:lpstr>Self Check 11.9</vt:lpstr>
      <vt:lpstr>Self Check 11.10</vt:lpstr>
      <vt:lpstr>Command Line Arguments</vt:lpstr>
      <vt:lpstr>Command Line Arguments</vt:lpstr>
      <vt:lpstr>section_3/CaesarCipher.java</vt:lpstr>
      <vt:lpstr>Self Check 11.11</vt:lpstr>
      <vt:lpstr>Self Check 11.12</vt:lpstr>
      <vt:lpstr>Self Check 11.13</vt:lpstr>
      <vt:lpstr>Self Check 11.14</vt:lpstr>
      <vt:lpstr>Self Check 11.15</vt:lpstr>
      <vt:lpstr>Exception Handling - Throwing  Exceptions</vt:lpstr>
      <vt:lpstr>Syntax 11.1 Throwing an Exception</vt:lpstr>
      <vt:lpstr>Hierarchy of Exception Classes</vt:lpstr>
      <vt:lpstr>Catching Exceptions</vt:lpstr>
      <vt:lpstr>Catching Exceptions</vt:lpstr>
      <vt:lpstr>Catching Exceptions</vt:lpstr>
      <vt:lpstr>Catching Exceptions</vt:lpstr>
      <vt:lpstr>Syntax 11.2 Catching Exceptions</vt:lpstr>
      <vt:lpstr>Checked Exceptions</vt:lpstr>
      <vt:lpstr>Checked Exceptions</vt:lpstr>
      <vt:lpstr>Checked Exceptions - throws</vt:lpstr>
      <vt:lpstr>Checked Exceptions - throws</vt:lpstr>
      <vt:lpstr>Syntax 11.3 throws Clause</vt:lpstr>
      <vt:lpstr>Closing Resources</vt:lpstr>
      <vt:lpstr>Slide 56</vt:lpstr>
      <vt:lpstr>The try-with-resources statement</vt:lpstr>
      <vt:lpstr>Designing Your Own Exception Types</vt:lpstr>
      <vt:lpstr>Designing Your Own Exception Types</vt:lpstr>
      <vt:lpstr>Self Check 11.16</vt:lpstr>
      <vt:lpstr>Self Check 11.17</vt:lpstr>
      <vt:lpstr>Self Check 11.18</vt:lpstr>
      <vt:lpstr>Self Check 11.19</vt:lpstr>
      <vt:lpstr>Self Check 11.20</vt:lpstr>
      <vt:lpstr>Self Check 11.21</vt:lpstr>
      <vt:lpstr>Self Check 11.22</vt:lpstr>
      <vt:lpstr>Self Check 11.23</vt:lpstr>
      <vt:lpstr>The try/finally statement</vt:lpstr>
      <vt:lpstr>Application: Handling Input Errors</vt:lpstr>
      <vt:lpstr>Case Study: A Complete Example</vt:lpstr>
      <vt:lpstr>section_5/DataAnalyzer.java</vt:lpstr>
      <vt:lpstr>The readFile Method of the DataSetReader Class</vt:lpstr>
      <vt:lpstr>The readData Method of the DataSetReader Class</vt:lpstr>
      <vt:lpstr>The readValue method of the DataSetReader class</vt:lpstr>
      <vt:lpstr>Error Scenario</vt:lpstr>
      <vt:lpstr>section_5/DataSetReader.java</vt:lpstr>
      <vt:lpstr>section_5/BadDataException.java</vt:lpstr>
      <vt:lpstr>Self Check 11.24</vt:lpstr>
      <vt:lpstr>Self Check 11.25</vt:lpstr>
      <vt:lpstr>Self Check 11.26</vt:lpstr>
      <vt:lpstr>Self Check 11.27</vt:lpstr>
      <vt:lpstr>Self Check 11.28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 – Input/Output and  Exception Handling</dc:title>
  <dc:creator>GDonini</dc:creator>
  <cp:lastModifiedBy>GD</cp:lastModifiedBy>
  <cp:revision>6</cp:revision>
  <dcterms:created xsi:type="dcterms:W3CDTF">2016-01-18T23:25:55Z</dcterms:created>
  <dcterms:modified xsi:type="dcterms:W3CDTF">2016-01-23T05:24:38Z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2016-01-18T00:00:00Z</vt:filetime>
  </property>
  <property fmtid="{D5CDD505-2E9C-101B-9397-08002B2CF9AE}" pid="3" name="Creator">
    <vt:lpwstr>Chromium</vt:lpwstr>
  </property>
  <property fmtid="{D5CDD505-2E9C-101B-9397-08002B2CF9AE}" pid="4" name="LastSaved">
    <vt:filetime>2016-01-18T00:00:00Z</vt:filetime>
  </property>
</Properties>
</file>