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1" r:id="rId38"/>
    <p:sldId id="303" r:id="rId39"/>
    <p:sldId id="304" r:id="rId40"/>
    <p:sldId id="305" r:id="rId41"/>
    <p:sldId id="306" r:id="rId42"/>
    <p:sldId id="308" r:id="rId43"/>
    <p:sldId id="309" r:id="rId44"/>
    <p:sldId id="310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1" r:id="rId54"/>
    <p:sldId id="322" r:id="rId55"/>
    <p:sldId id="323" r:id="rId56"/>
    <p:sldId id="324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8" r:id="rId68"/>
    <p:sldId id="340" r:id="rId69"/>
    <p:sldId id="341" r:id="rId70"/>
    <p:sldId id="342" r:id="rId71"/>
    <p:sldId id="343" r:id="rId72"/>
    <p:sldId id="345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5" r:id="rId81"/>
    <p:sldId id="356" r:id="rId82"/>
    <p:sldId id="358" r:id="rId83"/>
    <p:sldId id="360" r:id="rId84"/>
    <p:sldId id="362" r:id="rId85"/>
    <p:sldId id="364" r:id="rId86"/>
    <p:sldId id="367" r:id="rId87"/>
    <p:sldId id="368" r:id="rId88"/>
    <p:sldId id="369" r:id="rId89"/>
    <p:sldId id="371" r:id="rId90"/>
    <p:sldId id="372" r:id="rId91"/>
    <p:sldId id="374" r:id="rId92"/>
    <p:sldId id="375" r:id="rId93"/>
    <p:sldId id="376" r:id="rId94"/>
    <p:sldId id="377" r:id="rId95"/>
    <p:sldId id="378" r:id="rId96"/>
    <p:sldId id="379" r:id="rId97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/>
    <p:restoredTop sz="94712"/>
  </p:normalViewPr>
  <p:slideViewPr>
    <p:cSldViewPr>
      <p:cViewPr varScale="1">
        <p:scale>
          <a:sx n="124" d="100"/>
          <a:sy n="124" d="100"/>
        </p:scale>
        <p:origin x="-2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6239" y="59389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3539" y="246009"/>
            <a:ext cx="6048121" cy="3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6239" y="58116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539" y="227533"/>
            <a:ext cx="6048121" cy="3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141" y="1111488"/>
            <a:ext cx="5486917" cy="192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\\localhost\Users\Mili\Downloads\BJ6_LectureSlides\ch15\code\section_2\ListDemo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15\code\section_3\SpellCheck.java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15\code\section_4\MapDemo.java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\\localhost\Users\Mili\Downloads\BJ6_LectureSlides\ch15\code\section_6_2\Calculator.jav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465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8391"/>
            <a:ext cx="425386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00" dirty="0"/>
              <a:t>Chapter </a:t>
            </a:r>
            <a:r>
              <a:rPr spc="110" dirty="0"/>
              <a:t>15 </a:t>
            </a:r>
            <a:r>
              <a:rPr spc="145" dirty="0"/>
              <a:t>–The </a:t>
            </a:r>
            <a:r>
              <a:rPr spc="35" dirty="0"/>
              <a:t>Java</a:t>
            </a:r>
            <a:r>
              <a:rPr spc="-21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2"/>
          <p:cNvSpPr>
            <a:spLocks noChangeAspect="1"/>
          </p:cNvSpPr>
          <p:nvPr/>
        </p:nvSpPr>
        <p:spPr>
          <a:xfrm>
            <a:off x="1905000" y="1143000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890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90615"/>
            <a:ext cx="574548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indent="-28067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gradebook application stores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collection of quizzes. Should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use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0" dirty="0">
                <a:latin typeface="Arial"/>
                <a:cs typeface="Arial"/>
              </a:rPr>
              <a:t>or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 set?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list is </a:t>
            </a:r>
            <a:r>
              <a:rPr sz="1450" spc="10" dirty="0">
                <a:latin typeface="Arial"/>
                <a:cs typeface="Arial"/>
              </a:rPr>
              <a:t>a better choice because the application </a:t>
            </a:r>
            <a:r>
              <a:rPr sz="1450" spc="5" dirty="0">
                <a:latin typeface="Arial"/>
                <a:cs typeface="Arial"/>
              </a:rPr>
              <a:t>will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want  </a:t>
            </a:r>
            <a:r>
              <a:rPr sz="1450" spc="5" dirty="0">
                <a:latin typeface="Arial"/>
                <a:cs typeface="Arial"/>
              </a:rPr>
              <a:t>to retain </a:t>
            </a:r>
            <a:r>
              <a:rPr sz="1450" spc="10" dirty="0">
                <a:latin typeface="Arial"/>
                <a:cs typeface="Arial"/>
              </a:rPr>
              <a:t>the order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which the quizzes were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given.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859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90303"/>
            <a:ext cx="5717540" cy="149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student information system stores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collection of student records for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university.  Should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use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0" dirty="0">
                <a:latin typeface="Arial"/>
                <a:cs typeface="Arial"/>
              </a:rPr>
              <a:t>or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set?</a:t>
            </a:r>
            <a:endParaRPr sz="1200" dirty="0">
              <a:latin typeface="Arial"/>
              <a:cs typeface="Arial"/>
            </a:endParaRPr>
          </a:p>
          <a:p>
            <a:pPr marL="292735" marR="10160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a better choice. There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no </a:t>
            </a:r>
            <a:r>
              <a:rPr sz="1450" spc="5" dirty="0">
                <a:latin typeface="Arial"/>
                <a:cs typeface="Arial"/>
              </a:rPr>
              <a:t>intrinsically </a:t>
            </a:r>
            <a:r>
              <a:rPr sz="1450" spc="10" dirty="0">
                <a:latin typeface="Arial"/>
                <a:cs typeface="Arial"/>
              </a:rPr>
              <a:t>useful  ordering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the students. For example, the </a:t>
            </a:r>
            <a:r>
              <a:rPr sz="1450" spc="5" dirty="0">
                <a:latin typeface="Arial"/>
                <a:cs typeface="Arial"/>
              </a:rPr>
              <a:t>registrar's office </a:t>
            </a:r>
            <a:r>
              <a:rPr sz="1450" spc="10" dirty="0">
                <a:latin typeface="Arial"/>
                <a:cs typeface="Arial"/>
              </a:rPr>
              <a:t>has  </a:t>
            </a:r>
            <a:r>
              <a:rPr sz="1450" spc="5" dirty="0">
                <a:latin typeface="Arial"/>
                <a:cs typeface="Arial"/>
              </a:rPr>
              <a:t>little </a:t>
            </a:r>
            <a:r>
              <a:rPr sz="1450" spc="10" dirty="0">
                <a:latin typeface="Arial"/>
                <a:cs typeface="Arial"/>
              </a:rPr>
              <a:t>use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list of all </a:t>
            </a:r>
            <a:r>
              <a:rPr sz="1450" spc="10" dirty="0">
                <a:latin typeface="Arial"/>
                <a:cs typeface="Arial"/>
              </a:rPr>
              <a:t>students by </a:t>
            </a:r>
            <a:r>
              <a:rPr sz="1450" spc="5" dirty="0">
                <a:latin typeface="Arial"/>
                <a:cs typeface="Arial"/>
              </a:rPr>
              <a:t>their </a:t>
            </a:r>
            <a:r>
              <a:rPr sz="1450" spc="10" dirty="0">
                <a:latin typeface="Arial"/>
                <a:cs typeface="Arial"/>
              </a:rPr>
              <a:t>GPA. By storing them </a:t>
            </a:r>
            <a:r>
              <a:rPr sz="1450" spc="5" dirty="0">
                <a:latin typeface="Arial"/>
                <a:cs typeface="Arial"/>
              </a:rPr>
              <a:t>in 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set, </a:t>
            </a:r>
            <a:r>
              <a:rPr sz="1450" spc="10" dirty="0">
                <a:latin typeface="Arial"/>
                <a:cs typeface="Arial"/>
              </a:rPr>
              <a:t>adding, removing, and </a:t>
            </a:r>
            <a:r>
              <a:rPr sz="1450" spc="5" dirty="0">
                <a:latin typeface="Arial"/>
                <a:cs typeface="Arial"/>
              </a:rPr>
              <a:t>finding </a:t>
            </a:r>
            <a:r>
              <a:rPr sz="1450" spc="10" dirty="0">
                <a:latin typeface="Arial"/>
                <a:cs typeface="Arial"/>
              </a:rPr>
              <a:t>students can be </a:t>
            </a:r>
            <a:r>
              <a:rPr sz="1450" spc="5" dirty="0">
                <a:latin typeface="Arial"/>
                <a:cs typeface="Arial"/>
              </a:rPr>
              <a:t>efficient.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840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90117"/>
            <a:ext cx="566166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6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a queue </a:t>
            </a:r>
            <a:r>
              <a:rPr sz="1200" spc="10" dirty="0">
                <a:latin typeface="Arial"/>
                <a:cs typeface="Arial"/>
              </a:rPr>
              <a:t>of books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better choice than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stack for organizing your required  reading?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With a stack, you would always read the </a:t>
            </a:r>
            <a:r>
              <a:rPr sz="1450" spc="5" dirty="0">
                <a:latin typeface="Arial"/>
                <a:cs typeface="Arial"/>
              </a:rPr>
              <a:t>latest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required  reading, and you might never get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the oldest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readings.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809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89805"/>
            <a:ext cx="6029325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As </a:t>
            </a:r>
            <a:r>
              <a:rPr sz="1200" spc="10" dirty="0">
                <a:latin typeface="Arial"/>
                <a:cs typeface="Arial"/>
              </a:rPr>
              <a:t>you can see from Figure 1, the Java collections framework does not consider </a:t>
            </a:r>
            <a:r>
              <a:rPr sz="1200" spc="15" dirty="0">
                <a:latin typeface="Arial"/>
                <a:cs typeface="Arial"/>
              </a:rPr>
              <a:t>a map  a </a:t>
            </a:r>
            <a:r>
              <a:rPr sz="1200" spc="10" dirty="0">
                <a:latin typeface="Arial"/>
                <a:cs typeface="Arial"/>
              </a:rPr>
              <a:t>collection. Give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reason for this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decision.</a:t>
            </a:r>
            <a:endParaRPr sz="1200" dirty="0">
              <a:latin typeface="Arial"/>
              <a:cs typeface="Arial"/>
            </a:endParaRPr>
          </a:p>
          <a:p>
            <a:pPr marL="292735" marR="1110615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collection </a:t>
            </a:r>
            <a:r>
              <a:rPr sz="1450" spc="10" dirty="0">
                <a:latin typeface="Arial"/>
                <a:cs typeface="Arial"/>
              </a:rPr>
              <a:t>stores elements, but a </a:t>
            </a:r>
            <a:r>
              <a:rPr sz="1450" spc="15" dirty="0">
                <a:latin typeface="Arial"/>
                <a:cs typeface="Arial"/>
              </a:rPr>
              <a:t>map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stores  associations between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elements.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778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The </a:t>
            </a:r>
            <a:r>
              <a:rPr spc="165" dirty="0"/>
              <a:t>Diamond</a:t>
            </a:r>
            <a:r>
              <a:rPr spc="-100" dirty="0"/>
              <a:t> </a:t>
            </a:r>
            <a:r>
              <a:rPr spc="95" dirty="0"/>
              <a:t>Syntax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848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2231" y="1559999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0"/>
                </a:moveTo>
                <a:lnTo>
                  <a:pt x="66822" y="0"/>
                </a:lnTo>
                <a:lnTo>
                  <a:pt x="66822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9525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769851"/>
            <a:ext cx="53816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Convenient syntax enhancement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array </a:t>
            </a:r>
            <a:r>
              <a:rPr sz="1450" spc="5" dirty="0">
                <a:latin typeface="Arial"/>
                <a:cs typeface="Arial"/>
              </a:rPr>
              <a:t>lists </a:t>
            </a:r>
            <a:r>
              <a:rPr sz="1450" spc="10" dirty="0">
                <a:latin typeface="Arial"/>
                <a:cs typeface="Arial"/>
              </a:rPr>
              <a:t>and other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generic  classes.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180"/>
              </a:spcBef>
            </a:pPr>
            <a:r>
              <a:rPr sz="1750" spc="5" dirty="0">
                <a:latin typeface="Arial"/>
                <a:cs typeface="Arial"/>
              </a:rPr>
              <a:t>Mentioned in Chapter </a:t>
            </a:r>
            <a:r>
              <a:rPr sz="1750" spc="10" dirty="0">
                <a:latin typeface="Arial"/>
                <a:cs typeface="Arial"/>
              </a:rPr>
              <a:t>7 </a:t>
            </a:r>
            <a:r>
              <a:rPr sz="1750" spc="5" dirty="0">
                <a:latin typeface="Arial"/>
                <a:cs typeface="Arial"/>
              </a:rPr>
              <a:t>Special Topic</a:t>
            </a:r>
            <a:r>
              <a:rPr sz="1750" spc="2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7.5.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450" spc="10" dirty="0">
                <a:latin typeface="Arial"/>
                <a:cs typeface="Arial"/>
              </a:rPr>
              <a:t>You can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write: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410" y="2165576"/>
            <a:ext cx="5337810" cy="190437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ArrayList&lt;String&gt; names = new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ArrayList&lt;&gt;();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141" y="2486770"/>
            <a:ext cx="88900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instead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of: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410" y="2800389"/>
            <a:ext cx="5337810" cy="190437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ArrayList&lt;String&gt; names = new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ArrayList&lt;String&gt;();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178" y="322220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178" y="379019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141" y="3083573"/>
            <a:ext cx="5264785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This shortcut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called the "diamond syntax" because the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empty  brackets &lt;&gt; look </a:t>
            </a:r>
            <a:r>
              <a:rPr sz="1450" spc="5" dirty="0">
                <a:latin typeface="Arial"/>
                <a:cs typeface="Arial"/>
              </a:rPr>
              <a:t>like </a:t>
            </a:r>
            <a:r>
              <a:rPr sz="1450" spc="10" dirty="0">
                <a:latin typeface="Arial"/>
                <a:cs typeface="Arial"/>
              </a:rPr>
              <a:t>a diamond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shape.</a:t>
            </a:r>
            <a:endParaRPr sz="1450">
              <a:latin typeface="Arial"/>
              <a:cs typeface="Arial"/>
            </a:endParaRPr>
          </a:p>
          <a:p>
            <a:pPr marL="12700" marR="137160">
              <a:lnSpc>
                <a:spcPct val="117200"/>
              </a:lnSpc>
              <a:spcBef>
                <a:spcPts val="395"/>
              </a:spcBef>
            </a:pPr>
            <a:r>
              <a:rPr sz="1450" spc="10" dirty="0">
                <a:latin typeface="Arial"/>
                <a:cs typeface="Arial"/>
              </a:rPr>
              <a:t>This chapter, and the following chapters, </a:t>
            </a:r>
            <a:r>
              <a:rPr sz="1450" spc="5" dirty="0">
                <a:latin typeface="Arial"/>
                <a:cs typeface="Arial"/>
              </a:rPr>
              <a:t>will </a:t>
            </a:r>
            <a:r>
              <a:rPr sz="1450" spc="10" dirty="0">
                <a:latin typeface="Arial"/>
                <a:cs typeface="Arial"/>
              </a:rPr>
              <a:t>use the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diamond  syntax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generic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classes.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759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Linked</a:t>
            </a:r>
            <a:r>
              <a:rPr spc="-55" dirty="0"/>
              <a:t> </a:t>
            </a:r>
            <a:r>
              <a:rPr spc="135" dirty="0"/>
              <a:t>Lists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829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22570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71851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2348" y="203592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3366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289626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807674"/>
            <a:ext cx="5361940" cy="222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data structure used </a:t>
            </a:r>
            <a:r>
              <a:rPr sz="1450" spc="5" dirty="0">
                <a:latin typeface="Arial"/>
                <a:cs typeface="Arial"/>
              </a:rPr>
              <a:t>for collecting </a:t>
            </a:r>
            <a:r>
              <a:rPr sz="1450" spc="10" dirty="0">
                <a:latin typeface="Arial"/>
                <a:cs typeface="Arial"/>
              </a:rPr>
              <a:t>a sequence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objects:</a:t>
            </a:r>
            <a:endParaRPr sz="1450">
              <a:latin typeface="Arial"/>
              <a:cs typeface="Arial"/>
            </a:endParaRPr>
          </a:p>
          <a:p>
            <a:pPr marL="349250" marR="661670">
              <a:lnSpc>
                <a:spcPct val="114599"/>
              </a:lnSpc>
              <a:spcBef>
                <a:spcPts val="720"/>
              </a:spcBef>
            </a:pPr>
            <a:r>
              <a:rPr sz="1100" spc="10" dirty="0">
                <a:latin typeface="Arial"/>
                <a:cs typeface="Arial"/>
              </a:rPr>
              <a:t>Allows efficient addition and removal of elements in the middle of the  sequence.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linked </a:t>
            </a:r>
            <a:r>
              <a:rPr sz="1450" spc="5" dirty="0">
                <a:latin typeface="Arial"/>
                <a:cs typeface="Arial"/>
              </a:rPr>
              <a:t>list </a:t>
            </a:r>
            <a:r>
              <a:rPr sz="1450" spc="10" dirty="0">
                <a:latin typeface="Arial"/>
                <a:cs typeface="Arial"/>
              </a:rPr>
              <a:t>consists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number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nodes;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Each </a:t>
            </a:r>
            <a:r>
              <a:rPr sz="1100" spc="10" dirty="0">
                <a:latin typeface="Arial"/>
                <a:cs typeface="Arial"/>
              </a:rPr>
              <a:t>node has a reference to the next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node.</a:t>
            </a:r>
            <a:endParaRPr sz="1100">
              <a:latin typeface="Arial"/>
              <a:cs typeface="Arial"/>
            </a:endParaRPr>
          </a:p>
          <a:p>
            <a:pPr marL="12700" marR="26034">
              <a:lnSpc>
                <a:spcPct val="117200"/>
              </a:lnSpc>
              <a:spcBef>
                <a:spcPts val="595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node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an object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stores an element and references </a:t>
            </a:r>
            <a:r>
              <a:rPr sz="1450" spc="5" dirty="0">
                <a:latin typeface="Arial"/>
                <a:cs typeface="Arial"/>
              </a:rPr>
              <a:t>to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  neighboring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nodes.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Each node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linked </a:t>
            </a:r>
            <a:r>
              <a:rPr sz="1450" spc="5" dirty="0">
                <a:latin typeface="Arial"/>
                <a:cs typeface="Arial"/>
              </a:rPr>
              <a:t>list is </a:t>
            </a:r>
            <a:r>
              <a:rPr sz="1450" spc="10" dirty="0">
                <a:latin typeface="Arial"/>
                <a:cs typeface="Arial"/>
              </a:rPr>
              <a:t>connected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the neighboring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nodes.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0271" y="3051987"/>
            <a:ext cx="2038184" cy="1637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728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Linked</a:t>
            </a:r>
            <a:r>
              <a:rPr spc="-55" dirty="0"/>
              <a:t> </a:t>
            </a:r>
            <a:r>
              <a:rPr spc="135" dirty="0"/>
              <a:t>Lists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79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4676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7766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769353"/>
            <a:ext cx="5464810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9095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Adding and removing 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middle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linked </a:t>
            </a:r>
            <a:r>
              <a:rPr sz="1450" spc="5" dirty="0">
                <a:latin typeface="Arial"/>
                <a:cs typeface="Arial"/>
              </a:rPr>
              <a:t>list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is  efficient.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ts val="2430"/>
              </a:lnSpc>
              <a:spcBef>
                <a:spcPts val="130"/>
              </a:spcBef>
            </a:pPr>
            <a:r>
              <a:rPr sz="1450" spc="5" dirty="0">
                <a:latin typeface="Arial"/>
                <a:cs typeface="Arial"/>
              </a:rPr>
              <a:t>Visiting </a:t>
            </a:r>
            <a:r>
              <a:rPr sz="1450" spc="10" dirty="0">
                <a:latin typeface="Arial"/>
                <a:cs typeface="Arial"/>
              </a:rPr>
              <a:t>the elements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linked </a:t>
            </a:r>
            <a:r>
              <a:rPr sz="1450" spc="5" dirty="0">
                <a:latin typeface="Arial"/>
                <a:cs typeface="Arial"/>
              </a:rPr>
              <a:t>list in </a:t>
            </a:r>
            <a:r>
              <a:rPr sz="1450" spc="10" dirty="0">
                <a:latin typeface="Arial"/>
                <a:cs typeface="Arial"/>
              </a:rPr>
              <a:t>sequential order </a:t>
            </a:r>
            <a:r>
              <a:rPr sz="1450" spc="5" dirty="0">
                <a:latin typeface="Arial"/>
                <a:cs typeface="Arial"/>
              </a:rPr>
              <a:t>is efficient.  </a:t>
            </a:r>
            <a:r>
              <a:rPr sz="1450" spc="10" dirty="0">
                <a:latin typeface="Arial"/>
                <a:cs typeface="Arial"/>
              </a:rPr>
              <a:t>Random access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b="1" spc="10" dirty="0">
                <a:latin typeface="Arial"/>
                <a:cs typeface="Arial"/>
              </a:rPr>
              <a:t>not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efficient.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0271" y="1974425"/>
            <a:ext cx="4468977" cy="835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1162" y="2962381"/>
            <a:ext cx="27190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6 </a:t>
            </a:r>
            <a:r>
              <a:rPr sz="1450" spc="10" dirty="0">
                <a:latin typeface="Arial"/>
                <a:cs typeface="Arial"/>
              </a:rPr>
              <a:t>Example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linked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697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Linked</a:t>
            </a:r>
            <a:r>
              <a:rPr spc="-55" dirty="0"/>
              <a:t> </a:t>
            </a:r>
            <a:r>
              <a:rPr spc="135" dirty="0"/>
              <a:t>Lists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767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22507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807049"/>
            <a:ext cx="402971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inserting </a:t>
            </a:r>
            <a:r>
              <a:rPr sz="1450" spc="10" dirty="0">
                <a:latin typeface="Arial"/>
                <a:cs typeface="Arial"/>
              </a:rPr>
              <a:t>or removing 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node: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Only the neighboring node references need to be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updated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930273" y="1423097"/>
            <a:ext cx="3325752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0625" y="2967857"/>
            <a:ext cx="363474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7 </a:t>
            </a:r>
            <a:r>
              <a:rPr sz="1450" spc="10" dirty="0">
                <a:latin typeface="Arial"/>
                <a:cs typeface="Arial"/>
              </a:rPr>
              <a:t>Inserting a Node </a:t>
            </a:r>
            <a:r>
              <a:rPr sz="1450" spc="5" dirty="0">
                <a:latin typeface="Arial"/>
                <a:cs typeface="Arial"/>
              </a:rPr>
              <a:t>into </a:t>
            </a:r>
            <a:r>
              <a:rPr sz="1450" spc="10" dirty="0">
                <a:latin typeface="Arial"/>
                <a:cs typeface="Arial"/>
              </a:rPr>
              <a:t>a Linked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1084667" y="3256111"/>
            <a:ext cx="3439716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763178" y="45889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763178" y="489803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914141" y="4079071"/>
            <a:ext cx="5464810" cy="95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8 </a:t>
            </a:r>
            <a:r>
              <a:rPr sz="1450" spc="10" dirty="0">
                <a:latin typeface="Arial"/>
                <a:cs typeface="Arial"/>
              </a:rPr>
              <a:t>Removing a Node From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Linked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39900"/>
              </a:lnSpc>
              <a:spcBef>
                <a:spcPts val="785"/>
              </a:spcBef>
            </a:pPr>
            <a:r>
              <a:rPr sz="1450" spc="5" dirty="0">
                <a:latin typeface="Arial"/>
                <a:cs typeface="Arial"/>
              </a:rPr>
              <a:t>Visiting </a:t>
            </a:r>
            <a:r>
              <a:rPr sz="1450" spc="10" dirty="0">
                <a:latin typeface="Arial"/>
                <a:cs typeface="Arial"/>
              </a:rPr>
              <a:t>the elements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linked </a:t>
            </a:r>
            <a:r>
              <a:rPr sz="1450" spc="5" dirty="0">
                <a:latin typeface="Arial"/>
                <a:cs typeface="Arial"/>
              </a:rPr>
              <a:t>list in </a:t>
            </a:r>
            <a:r>
              <a:rPr sz="1450" spc="10" dirty="0">
                <a:latin typeface="Arial"/>
                <a:cs typeface="Arial"/>
              </a:rPr>
              <a:t>sequential order </a:t>
            </a:r>
            <a:r>
              <a:rPr sz="1450" spc="5" dirty="0">
                <a:latin typeface="Arial"/>
                <a:cs typeface="Arial"/>
              </a:rPr>
              <a:t>is efficient.  </a:t>
            </a:r>
            <a:r>
              <a:rPr sz="1450" spc="10" dirty="0">
                <a:latin typeface="Arial"/>
                <a:cs typeface="Arial"/>
              </a:rPr>
              <a:t>Random access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not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efficient.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647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Linked</a:t>
            </a:r>
            <a:r>
              <a:rPr spc="-55" dirty="0"/>
              <a:t> </a:t>
            </a:r>
            <a:r>
              <a:rPr spc="135" dirty="0"/>
              <a:t>Lists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71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22458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348" y="145010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806551"/>
            <a:ext cx="499935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use a linked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list:</a:t>
            </a:r>
            <a:endParaRPr sz="1450">
              <a:latin typeface="Arial"/>
              <a:cs typeface="Arial"/>
            </a:endParaRPr>
          </a:p>
          <a:p>
            <a:pPr marL="349250" marR="5080">
              <a:lnSpc>
                <a:spcPct val="134500"/>
              </a:lnSpc>
              <a:spcBef>
                <a:spcPts val="455"/>
              </a:spcBef>
            </a:pPr>
            <a:r>
              <a:rPr sz="1100" spc="15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are concerned about the efficiency of inserting or removing elements  </a:t>
            </a:r>
            <a:r>
              <a:rPr sz="1100" spc="15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rarely need element access in </a:t>
            </a:r>
            <a:r>
              <a:rPr sz="1100" spc="15" dirty="0">
                <a:latin typeface="Arial"/>
                <a:cs typeface="Arial"/>
              </a:rPr>
              <a:t>random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98635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2374"/>
            <a:ext cx="431546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05" dirty="0"/>
              <a:t>The </a:t>
            </a:r>
            <a:r>
              <a:rPr spc="240" dirty="0">
                <a:latin typeface="Trebuchet MS"/>
                <a:cs typeface="Trebuchet MS"/>
              </a:rPr>
              <a:t>LinkedList</a:t>
            </a:r>
            <a:r>
              <a:rPr spc="-335" dirty="0">
                <a:latin typeface="Trebuchet MS"/>
                <a:cs typeface="Trebuchet MS"/>
              </a:rPr>
              <a:t> </a:t>
            </a:r>
            <a:r>
              <a:rPr spc="185" dirty="0"/>
              <a:t>Class </a:t>
            </a:r>
            <a:r>
              <a:rPr spc="120" dirty="0"/>
              <a:t>of </a:t>
            </a:r>
            <a:r>
              <a:rPr spc="60" dirty="0"/>
              <a:t>the </a:t>
            </a:r>
            <a:r>
              <a:rPr spc="35" dirty="0"/>
              <a:t>Java  </a:t>
            </a:r>
            <a:r>
              <a:rPr spc="105" dirty="0"/>
              <a:t>Collections</a:t>
            </a:r>
            <a:r>
              <a:rPr spc="10" dirty="0"/>
              <a:t> </a:t>
            </a:r>
            <a:r>
              <a:rPr spc="105" dirty="0"/>
              <a:t>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1993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52509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97"/>
                </a:lnTo>
                <a:lnTo>
                  <a:pt x="5219" y="36647"/>
                </a:lnTo>
                <a:lnTo>
                  <a:pt x="1304" y="30135"/>
                </a:lnTo>
                <a:lnTo>
                  <a:pt x="0" y="20881"/>
                </a:lnTo>
                <a:lnTo>
                  <a:pt x="1304" y="11628"/>
                </a:lnTo>
                <a:lnTo>
                  <a:pt x="5219" y="5116"/>
                </a:lnTo>
                <a:lnTo>
                  <a:pt x="11744" y="1265"/>
                </a:lnTo>
                <a:lnTo>
                  <a:pt x="20881" y="0"/>
                </a:lnTo>
                <a:lnTo>
                  <a:pt x="30019" y="1265"/>
                </a:lnTo>
                <a:lnTo>
                  <a:pt x="36544" y="5116"/>
                </a:lnTo>
                <a:lnTo>
                  <a:pt x="40459" y="11628"/>
                </a:lnTo>
                <a:lnTo>
                  <a:pt x="41763" y="20881"/>
                </a:lnTo>
                <a:lnTo>
                  <a:pt x="40459" y="30135"/>
                </a:lnTo>
                <a:lnTo>
                  <a:pt x="36544" y="36647"/>
                </a:lnTo>
                <a:lnTo>
                  <a:pt x="30019" y="40497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83414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14320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4606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914141" y="1111488"/>
            <a:ext cx="5486917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Generic</a:t>
            </a:r>
            <a:r>
              <a:rPr spc="-85" dirty="0"/>
              <a:t> </a:t>
            </a:r>
            <a:r>
              <a:rPr spc="10" dirty="0"/>
              <a:t>class</a:t>
            </a: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0" dirty="0">
                <a:latin typeface="Arial"/>
                <a:cs typeface="Arial"/>
              </a:rPr>
              <a:t>Specify type of elements in angle brackets: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LinkedList&lt;Product&gt;</a:t>
            </a:r>
            <a:endParaRPr sz="11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10" dirty="0"/>
              <a:t>Package:</a:t>
            </a:r>
            <a:r>
              <a:rPr spc="-45" dirty="0"/>
              <a:t> </a:t>
            </a:r>
            <a:r>
              <a:rPr spc="10" dirty="0">
                <a:latin typeface="Courier" charset="0"/>
                <a:cs typeface="Courier" charset="0"/>
              </a:rPr>
              <a:t>java.util</a:t>
            </a:r>
          </a:p>
          <a:p>
            <a:pPr marL="12700" marR="5080">
              <a:lnSpc>
                <a:spcPts val="2500"/>
              </a:lnSpc>
              <a:spcBef>
                <a:spcPts val="140"/>
              </a:spcBef>
            </a:pPr>
            <a:r>
              <a:rPr spc="10" dirty="0">
                <a:latin typeface="Courier" charset="0"/>
                <a:cs typeface="Courier" charset="0"/>
              </a:rPr>
              <a:t>LinkedList</a:t>
            </a:r>
            <a:r>
              <a:rPr spc="-465" dirty="0">
                <a:latin typeface="Courier" charset="0"/>
                <a:cs typeface="Courier" charset="0"/>
              </a:rPr>
              <a:t> </a:t>
            </a:r>
            <a:r>
              <a:rPr spc="10" dirty="0"/>
              <a:t>has the methods </a:t>
            </a:r>
            <a:r>
              <a:rPr spc="5" dirty="0"/>
              <a:t>of</a:t>
            </a:r>
            <a:r>
              <a:rPr spc="10" dirty="0"/>
              <a:t> the </a:t>
            </a:r>
            <a:r>
              <a:rPr spc="10" dirty="0">
                <a:latin typeface="Courier" charset="0"/>
                <a:cs typeface="Courier" charset="0"/>
              </a:rPr>
              <a:t>Collection</a:t>
            </a:r>
            <a:r>
              <a:rPr spc="-465" dirty="0">
                <a:latin typeface="Courier" charset="0"/>
                <a:cs typeface="Courier" charset="0"/>
              </a:rPr>
              <a:t> </a:t>
            </a:r>
            <a:r>
              <a:rPr spc="5" dirty="0"/>
              <a:t>interface.  </a:t>
            </a:r>
            <a:r>
              <a:rPr spc="15" dirty="0"/>
              <a:t>Some </a:t>
            </a:r>
            <a:r>
              <a:rPr spc="10" dirty="0"/>
              <a:t>additional </a:t>
            </a:r>
            <a:r>
              <a:rPr spc="10" dirty="0">
                <a:latin typeface="Courier" charset="0"/>
                <a:cs typeface="Courier" charset="0"/>
              </a:rPr>
              <a:t>LinkedList</a:t>
            </a:r>
            <a:r>
              <a:rPr spc="-530" dirty="0">
                <a:latin typeface="Courier" charset="0"/>
                <a:cs typeface="Courier" charset="0"/>
              </a:rPr>
              <a:t> </a:t>
            </a:r>
            <a:r>
              <a:rPr spc="10" dirty="0"/>
              <a:t>methods:</a:t>
            </a:r>
          </a:p>
        </p:txBody>
      </p:sp>
      <p:sp>
        <p:nvSpPr>
          <p:cNvPr id="10" name="object 10"/>
          <p:cNvSpPr/>
          <p:nvPr/>
        </p:nvSpPr>
        <p:spPr>
          <a:xfrm>
            <a:off x="930271" y="2617622"/>
            <a:ext cx="6056096" cy="255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1201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Chapter</a:t>
            </a:r>
            <a:r>
              <a:rPr spc="-30" dirty="0"/>
              <a:t> </a:t>
            </a:r>
            <a:r>
              <a:rPr spc="150" dirty="0"/>
              <a:t>Goals</a:t>
            </a:r>
          </a:p>
        </p:txBody>
      </p:sp>
      <p:sp>
        <p:nvSpPr>
          <p:cNvPr id="4" name="object 4"/>
          <p:cNvSpPr/>
          <p:nvPr/>
        </p:nvSpPr>
        <p:spPr>
          <a:xfrm>
            <a:off x="804973" y="830033"/>
            <a:ext cx="3341293" cy="251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361066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417865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447935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50473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3472038"/>
            <a:ext cx="5194935" cy="171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To learn how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use the </a:t>
            </a:r>
            <a:r>
              <a:rPr sz="1450" spc="5" dirty="0">
                <a:latin typeface="Arial"/>
                <a:cs typeface="Arial"/>
              </a:rPr>
              <a:t>collection </a:t>
            </a:r>
            <a:r>
              <a:rPr sz="1450" spc="10" dirty="0">
                <a:latin typeface="Arial"/>
                <a:cs typeface="Arial"/>
              </a:rPr>
              <a:t>classes supplied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Java  </a:t>
            </a:r>
            <a:r>
              <a:rPr sz="1450" spc="5" dirty="0">
                <a:latin typeface="Arial"/>
                <a:cs typeface="Arial"/>
              </a:rPr>
              <a:t>library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50" spc="10" dirty="0">
                <a:latin typeface="Arial"/>
                <a:cs typeface="Arial"/>
              </a:rPr>
              <a:t>To use </a:t>
            </a:r>
            <a:r>
              <a:rPr sz="1450" spc="5" dirty="0">
                <a:latin typeface="Arial"/>
                <a:cs typeface="Arial"/>
              </a:rPr>
              <a:t>iterators to </a:t>
            </a:r>
            <a:r>
              <a:rPr sz="1450" spc="10" dirty="0">
                <a:latin typeface="Arial"/>
                <a:cs typeface="Arial"/>
              </a:rPr>
              <a:t>traverse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collections</a:t>
            </a:r>
            <a:endParaRPr sz="1450">
              <a:latin typeface="Arial"/>
              <a:cs typeface="Arial"/>
            </a:endParaRPr>
          </a:p>
          <a:p>
            <a:pPr marL="12700" marR="316865">
              <a:lnSpc>
                <a:spcPct val="117200"/>
              </a:lnSpc>
              <a:spcBef>
                <a:spcPts val="325"/>
              </a:spcBef>
            </a:pPr>
            <a:r>
              <a:rPr sz="1450" spc="10" dirty="0">
                <a:latin typeface="Arial"/>
                <a:cs typeface="Arial"/>
              </a:rPr>
              <a:t>To choose appropriate </a:t>
            </a:r>
            <a:r>
              <a:rPr sz="1450" spc="5" dirty="0">
                <a:latin typeface="Arial"/>
                <a:cs typeface="Arial"/>
              </a:rPr>
              <a:t>collections for </a:t>
            </a:r>
            <a:r>
              <a:rPr sz="1450" spc="10" dirty="0">
                <a:latin typeface="Arial"/>
                <a:cs typeface="Arial"/>
              </a:rPr>
              <a:t>solving programming  problems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50" spc="10" dirty="0">
                <a:latin typeface="Arial"/>
                <a:cs typeface="Arial"/>
              </a:rPr>
              <a:t>To study applications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stacks and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queues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591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661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20731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51637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14283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722022"/>
            <a:ext cx="5110480" cy="182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1645">
              <a:lnSpc>
                <a:spcPct val="138000"/>
              </a:lnSpc>
            </a:pPr>
            <a:r>
              <a:rPr sz="1450" spc="10" dirty="0">
                <a:latin typeface="Arial"/>
                <a:cs typeface="Arial"/>
              </a:rPr>
              <a:t>Use a </a:t>
            </a:r>
            <a:r>
              <a:rPr sz="1450" spc="5" dirty="0">
                <a:latin typeface="Arial"/>
                <a:cs typeface="Arial"/>
              </a:rPr>
              <a:t>list iterator to </a:t>
            </a:r>
            <a:r>
              <a:rPr sz="1450" spc="10" dirty="0">
                <a:latin typeface="Arial"/>
                <a:cs typeface="Arial"/>
              </a:rPr>
              <a:t>access elements inside a linked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list.  </a:t>
            </a:r>
            <a:r>
              <a:rPr sz="1450" spc="10" dirty="0">
                <a:latin typeface="Arial"/>
                <a:cs typeface="Arial"/>
              </a:rPr>
              <a:t>Encapsulates a position anywhere inside the linked </a:t>
            </a:r>
            <a:r>
              <a:rPr sz="1450" spc="5" dirty="0">
                <a:latin typeface="Arial"/>
                <a:cs typeface="Arial"/>
              </a:rPr>
              <a:t>list.  </a:t>
            </a:r>
            <a:r>
              <a:rPr sz="1450" spc="10" dirty="0">
                <a:latin typeface="Arial"/>
                <a:cs typeface="Arial"/>
              </a:rPr>
              <a:t>Think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an </a:t>
            </a:r>
            <a:r>
              <a:rPr sz="1450" spc="5" dirty="0">
                <a:latin typeface="Arial"/>
                <a:cs typeface="Arial"/>
              </a:rPr>
              <a:t>iterator </a:t>
            </a:r>
            <a:r>
              <a:rPr sz="1450" spc="10" dirty="0">
                <a:latin typeface="Arial"/>
                <a:cs typeface="Arial"/>
              </a:rPr>
              <a:t>as pointing between two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elements: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Analogy: like the cursor in a word processor points between two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characters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50" spc="10" dirty="0">
                <a:latin typeface="Arial"/>
                <a:cs typeface="Arial"/>
              </a:rPr>
              <a:t>To get a </a:t>
            </a:r>
            <a:r>
              <a:rPr sz="1450" spc="5" dirty="0">
                <a:latin typeface="Arial"/>
                <a:cs typeface="Arial"/>
              </a:rPr>
              <a:t>list iterator, </a:t>
            </a:r>
            <a:r>
              <a:rPr sz="1450" spc="10" dirty="0">
                <a:latin typeface="Arial"/>
                <a:cs typeface="Arial"/>
              </a:rPr>
              <a:t>use the </a:t>
            </a:r>
            <a:r>
              <a:rPr sz="1450" spc="10" dirty="0">
                <a:latin typeface="Courier" charset="0"/>
                <a:cs typeface="Courier" charset="0"/>
              </a:rPr>
              <a:t>listIterator</a:t>
            </a:r>
            <a:r>
              <a:rPr sz="1450" spc="-45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ourier" charset="0"/>
                <a:cs typeface="Courier" charset="0"/>
              </a:rPr>
              <a:t>LinkedList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class.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410" y="2623116"/>
            <a:ext cx="5337810" cy="299055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2705" marR="2382520">
              <a:lnSpc>
                <a:spcPct val="146200"/>
              </a:lnSpc>
              <a:spcBef>
                <a:spcPts val="229"/>
              </a:spcBef>
            </a:pPr>
            <a:r>
              <a:rPr sz="600" spc="10" dirty="0">
                <a:latin typeface="Courier" charset="0"/>
                <a:cs typeface="Courier" charset="0"/>
              </a:rPr>
              <a:t>LinkedList&lt;String&gt; employeeNames = . . .;  ListIterator&lt;String&gt; iterator =</a:t>
            </a:r>
            <a:r>
              <a:rPr sz="600" spc="-3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employeeNames.listIterator();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3178" y="317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141" y="3077954"/>
            <a:ext cx="166878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Also a generic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type.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509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579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21485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717003"/>
            <a:ext cx="316674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1450" spc="5" dirty="0">
                <a:latin typeface="Arial"/>
                <a:cs typeface="Arial"/>
              </a:rPr>
              <a:t>Initially </a:t>
            </a:r>
            <a:r>
              <a:rPr sz="1450" spc="10" dirty="0">
                <a:latin typeface="Arial"/>
                <a:cs typeface="Arial"/>
              </a:rPr>
              <a:t>points before the </a:t>
            </a:r>
            <a:r>
              <a:rPr sz="1450" spc="5" dirty="0">
                <a:latin typeface="Arial"/>
                <a:cs typeface="Arial"/>
              </a:rPr>
              <a:t>first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element.  Move the position with </a:t>
            </a:r>
            <a:r>
              <a:rPr sz="1450" spc="10" dirty="0">
                <a:latin typeface="Courier" charset="0"/>
                <a:cs typeface="Courier" charset="0"/>
              </a:rPr>
              <a:t>next</a:t>
            </a:r>
            <a:r>
              <a:rPr sz="1450" spc="-53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410" y="1427846"/>
            <a:ext cx="5337810" cy="582852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if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(iterator.hasNext())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R="3727450" algn="ctr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iterator.next();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3178" y="22589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257635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2158326"/>
            <a:ext cx="5437505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next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returns the element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iterator is </a:t>
            </a:r>
            <a:r>
              <a:rPr sz="1450" spc="10" dirty="0">
                <a:latin typeface="Arial"/>
                <a:cs typeface="Arial"/>
              </a:rPr>
              <a:t>passing.</a:t>
            </a:r>
            <a:endParaRPr sz="1450" dirty="0">
              <a:latin typeface="Arial"/>
              <a:cs typeface="Arial"/>
            </a:endParaRPr>
          </a:p>
          <a:p>
            <a:pPr marL="12700" marR="333375">
              <a:lnSpc>
                <a:spcPct val="117200"/>
              </a:lnSpc>
              <a:spcBef>
                <a:spcPts val="459"/>
              </a:spcBef>
            </a:pPr>
            <a:r>
              <a:rPr sz="1450" spc="10" dirty="0">
                <a:latin typeface="Arial"/>
                <a:cs typeface="Arial"/>
              </a:rPr>
              <a:t>The return type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next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matches the </a:t>
            </a:r>
            <a:r>
              <a:rPr sz="1450" spc="5" dirty="0">
                <a:latin typeface="Arial"/>
                <a:cs typeface="Arial"/>
              </a:rPr>
              <a:t>list iterator's  </a:t>
            </a:r>
            <a:r>
              <a:rPr sz="1450" spc="10" dirty="0">
                <a:latin typeface="Arial"/>
                <a:cs typeface="Arial"/>
              </a:rPr>
              <a:t>type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parameter.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554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624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05624"/>
            <a:ext cx="40601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To traverse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linked </a:t>
            </a:r>
            <a:r>
              <a:rPr sz="1450" spc="5" dirty="0">
                <a:latin typeface="Arial"/>
                <a:cs typeface="Arial"/>
              </a:rPr>
              <a:t>list of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110890"/>
            <a:ext cx="5337810" cy="72648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while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(iterator.hasNext())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String name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iterator.next();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10"/>
              </a:spcBef>
            </a:pPr>
            <a:r>
              <a:rPr sz="850" spc="20" dirty="0">
                <a:latin typeface="Comic Sans MS"/>
                <a:cs typeface="Comic Sans MS"/>
              </a:rPr>
              <a:t>Do </a:t>
            </a:r>
            <a:r>
              <a:rPr sz="850" spc="15" dirty="0">
                <a:latin typeface="Comic Sans MS"/>
                <a:cs typeface="Comic Sans MS"/>
              </a:rPr>
              <a:t>something with</a:t>
            </a:r>
            <a:r>
              <a:rPr sz="850" spc="195" dirty="0">
                <a:latin typeface="Comic Sans MS"/>
                <a:cs typeface="Comic Sans MS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5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0672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1966662"/>
            <a:ext cx="221996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To use the </a:t>
            </a:r>
            <a:r>
              <a:rPr sz="1450" spc="5" dirty="0">
                <a:latin typeface="Arial"/>
                <a:cs typeface="Arial"/>
              </a:rPr>
              <a:t>“for </a:t>
            </a:r>
            <a:r>
              <a:rPr sz="1450" spc="10" dirty="0">
                <a:latin typeface="Arial"/>
                <a:cs typeface="Arial"/>
              </a:rPr>
              <a:t>each”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loop: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410" y="2280280"/>
            <a:ext cx="5337810" cy="59567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for (String name :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employeeNames)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10"/>
              </a:spcBef>
            </a:pPr>
            <a:r>
              <a:rPr sz="850" spc="20" dirty="0">
                <a:latin typeface="Comic Sans MS"/>
                <a:cs typeface="Comic Sans MS"/>
              </a:rPr>
              <a:t>Do </a:t>
            </a:r>
            <a:r>
              <a:rPr sz="850" spc="15" dirty="0">
                <a:latin typeface="Comic Sans MS"/>
                <a:cs typeface="Comic Sans MS"/>
              </a:rPr>
              <a:t>something with</a:t>
            </a:r>
            <a:r>
              <a:rPr sz="850" spc="195" dirty="0">
                <a:latin typeface="Comic Sans MS"/>
                <a:cs typeface="Comic Sans MS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5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472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377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9829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813156"/>
            <a:ext cx="4376420" cy="1853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nodes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LinkedList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class store two </a:t>
            </a:r>
            <a:r>
              <a:rPr sz="1450" spc="5" dirty="0">
                <a:latin typeface="Arial"/>
                <a:cs typeface="Arial"/>
              </a:rPr>
              <a:t>links:</a:t>
            </a:r>
            <a:endParaRPr sz="1450" dirty="0">
              <a:latin typeface="Arial"/>
              <a:cs typeface="Arial"/>
            </a:endParaRPr>
          </a:p>
          <a:p>
            <a:pPr marL="349250" marR="2396490">
              <a:lnSpc>
                <a:spcPct val="134500"/>
              </a:lnSpc>
              <a:spcBef>
                <a:spcPts val="455"/>
              </a:spcBef>
            </a:pPr>
            <a:r>
              <a:rPr sz="1100" spc="15" dirty="0">
                <a:latin typeface="Arial"/>
                <a:cs typeface="Arial"/>
              </a:rPr>
              <a:t>One </a:t>
            </a:r>
            <a:r>
              <a:rPr sz="1100" spc="10" dirty="0">
                <a:latin typeface="Arial"/>
                <a:cs typeface="Arial"/>
              </a:rPr>
              <a:t>to the next element  </a:t>
            </a:r>
            <a:r>
              <a:rPr sz="1100" spc="15" dirty="0">
                <a:latin typeface="Arial"/>
                <a:cs typeface="Arial"/>
              </a:rPr>
              <a:t>One </a:t>
            </a:r>
            <a:r>
              <a:rPr sz="1100" spc="10" dirty="0">
                <a:latin typeface="Arial"/>
                <a:cs typeface="Arial"/>
              </a:rPr>
              <a:t>to the previous one  Called a doubly-linked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list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To move the </a:t>
            </a:r>
            <a:r>
              <a:rPr sz="1450" spc="5" dirty="0">
                <a:latin typeface="Arial"/>
                <a:cs typeface="Arial"/>
              </a:rPr>
              <a:t>list </a:t>
            </a:r>
            <a:r>
              <a:rPr sz="1450" spc="10" dirty="0">
                <a:latin typeface="Arial"/>
                <a:cs typeface="Arial"/>
              </a:rPr>
              <a:t>position backwards,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use:</a:t>
            </a:r>
            <a:endParaRPr sz="1450" dirty="0">
              <a:latin typeface="Arial"/>
              <a:cs typeface="Arial"/>
            </a:endParaRPr>
          </a:p>
          <a:p>
            <a:pPr marL="349250" marR="3070860">
              <a:lnSpc>
                <a:spcPct val="144500"/>
              </a:lnSpc>
              <a:spcBef>
                <a:spcPts val="390"/>
              </a:spcBef>
            </a:pPr>
            <a:r>
              <a:rPr sz="1100" spc="15" dirty="0">
                <a:latin typeface="Courier" charset="0"/>
                <a:cs typeface="Courier" charset="0"/>
              </a:rPr>
              <a:t>hasPrevious  previous</a:t>
            </a:r>
            <a:endParaRPr sz="11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5175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A </a:t>
            </a:r>
            <a:r>
              <a:rPr spc="100" dirty="0"/>
              <a:t>List</a:t>
            </a:r>
            <a:r>
              <a:rPr spc="-21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42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13606"/>
            <a:ext cx="410781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add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adds an object </a:t>
            </a:r>
            <a:r>
              <a:rPr sz="1450" spc="5" dirty="0">
                <a:latin typeface="Arial"/>
                <a:cs typeface="Arial"/>
              </a:rPr>
              <a:t>after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iterator.</a:t>
            </a:r>
            <a:endParaRPr sz="1450" dirty="0">
              <a:latin typeface="Arial"/>
              <a:cs typeface="Arial"/>
            </a:endParaRPr>
          </a:p>
          <a:p>
            <a:pPr marL="74295" algn="ctr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Then moves </a:t>
            </a:r>
            <a:r>
              <a:rPr sz="1100" spc="10" dirty="0">
                <a:latin typeface="Arial"/>
                <a:cs typeface="Arial"/>
              </a:rPr>
              <a:t>the iterator position past the </a:t>
            </a:r>
            <a:r>
              <a:rPr sz="1100" spc="15" dirty="0">
                <a:latin typeface="Arial"/>
                <a:cs typeface="Arial"/>
              </a:rPr>
              <a:t>new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element.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8522" y="1394514"/>
            <a:ext cx="4761230" cy="16350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315"/>
              </a:spcBef>
            </a:pPr>
            <a:r>
              <a:rPr sz="800" spc="-5" dirty="0">
                <a:latin typeface="Courier" charset="0"/>
                <a:cs typeface="Courier" charset="0"/>
              </a:rPr>
              <a:t>iterator.add("Juliet");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0271" y="1715465"/>
            <a:ext cx="5270881" cy="146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1162" y="3319443"/>
            <a:ext cx="3894454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9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Conceptual View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List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Iterator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4355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34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53986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812786"/>
            <a:ext cx="491998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remove</a:t>
            </a:r>
            <a:r>
              <a:rPr sz="1450" spc="-53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5" dirty="0">
                <a:latin typeface="Arial"/>
                <a:cs typeface="Arial"/>
              </a:rPr>
              <a:t>Removes </a:t>
            </a:r>
            <a:r>
              <a:rPr sz="1100" spc="10" dirty="0">
                <a:latin typeface="Arial"/>
                <a:cs typeface="Arial"/>
              </a:rPr>
              <a:t>object that </a:t>
            </a:r>
            <a:r>
              <a:rPr sz="1100" spc="15" dirty="0">
                <a:latin typeface="Arial"/>
                <a:cs typeface="Arial"/>
              </a:rPr>
              <a:t>was </a:t>
            </a:r>
            <a:r>
              <a:rPr sz="1100" spc="10" dirty="0">
                <a:latin typeface="Arial"/>
                <a:cs typeface="Arial"/>
              </a:rPr>
              <a:t>returned by the last call to </a:t>
            </a:r>
            <a:r>
              <a:rPr sz="1100" spc="15" dirty="0">
                <a:latin typeface="Courier" charset="0"/>
                <a:cs typeface="Courier" charset="0"/>
              </a:rPr>
              <a:t>next</a:t>
            </a:r>
            <a:r>
              <a:rPr sz="1100" spc="-44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Courier" charset="0"/>
                <a:cs typeface="Courier" charset="0"/>
              </a:rPr>
              <a:t>previous</a:t>
            </a:r>
            <a:endParaRPr sz="11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To remove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names </a:t>
            </a:r>
            <a:r>
              <a:rPr sz="1450" spc="5" dirty="0">
                <a:latin typeface="Arial"/>
                <a:cs typeface="Arial"/>
              </a:rPr>
              <a:t>that fulfill </a:t>
            </a:r>
            <a:r>
              <a:rPr sz="1450" spc="10" dirty="0">
                <a:latin typeface="Arial"/>
                <a:cs typeface="Arial"/>
              </a:rPr>
              <a:t>a certain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condition: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410" y="1744511"/>
            <a:ext cx="5337810" cy="85985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while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(iterator.hasNext())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 marR="3035935">
              <a:lnSpc>
                <a:spcPct val="101200"/>
              </a:lnSpc>
              <a:spcBef>
                <a:spcPts val="20"/>
              </a:spcBef>
            </a:pPr>
            <a:r>
              <a:rPr sz="850" spc="20" dirty="0">
                <a:latin typeface="Courier" charset="0"/>
                <a:cs typeface="Courier" charset="0"/>
              </a:rPr>
              <a:t>String name =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iterator.next();  if </a:t>
            </a:r>
            <a:r>
              <a:rPr sz="850" spc="15" dirty="0">
                <a:latin typeface="Courier" charset="0"/>
                <a:cs typeface="Courier" charset="0"/>
              </a:rPr>
              <a:t>(</a:t>
            </a:r>
            <a:r>
              <a:rPr sz="850" spc="15" dirty="0">
                <a:latin typeface="Comic Sans MS"/>
                <a:cs typeface="Comic Sans MS"/>
              </a:rPr>
              <a:t>condition </a:t>
            </a:r>
            <a:r>
              <a:rPr sz="850" spc="10" dirty="0">
                <a:latin typeface="Comic Sans MS"/>
                <a:cs typeface="Comic Sans MS"/>
              </a:rPr>
              <a:t>is fulfilled </a:t>
            </a:r>
            <a:r>
              <a:rPr sz="850" spc="15" dirty="0">
                <a:latin typeface="Comic Sans MS"/>
                <a:cs typeface="Comic Sans MS"/>
              </a:rPr>
              <a:t>for</a:t>
            </a:r>
            <a:r>
              <a:rPr sz="850" spc="229" dirty="0">
                <a:latin typeface="Comic Sans MS"/>
                <a:cs typeface="Comic Sans MS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name)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50"/>
              </a:spcBef>
            </a:pPr>
            <a:r>
              <a:rPr sz="850" spc="20" dirty="0">
                <a:latin typeface="Courier" charset="0"/>
                <a:cs typeface="Courier" charset="0"/>
              </a:rPr>
              <a:t>iterator.remove();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3178" y="285125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2750633"/>
            <a:ext cx="444690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Be careful when </a:t>
            </a:r>
            <a:r>
              <a:rPr sz="1450" spc="5" dirty="0">
                <a:latin typeface="Arial"/>
                <a:cs typeface="Arial"/>
              </a:rPr>
              <a:t>calling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remove</a:t>
            </a:r>
            <a:r>
              <a:rPr sz="1450" spc="10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can be called only </a:t>
            </a:r>
            <a:r>
              <a:rPr sz="1100" b="1" spc="15" dirty="0">
                <a:latin typeface="Arial"/>
                <a:cs typeface="Arial"/>
              </a:rPr>
              <a:t>once </a:t>
            </a:r>
            <a:r>
              <a:rPr sz="1100" spc="10" dirty="0">
                <a:latin typeface="Arial"/>
                <a:cs typeface="Arial"/>
              </a:rPr>
              <a:t>after calling </a:t>
            </a:r>
            <a:r>
              <a:rPr sz="1100" spc="15" dirty="0">
                <a:latin typeface="Courier" charset="0"/>
                <a:cs typeface="Courier" charset="0"/>
              </a:rPr>
              <a:t>next</a:t>
            </a:r>
            <a:r>
              <a:rPr sz="1100" spc="-42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Courier" charset="0"/>
                <a:cs typeface="Courier" charset="0"/>
              </a:rPr>
              <a:t>previous</a:t>
            </a:r>
            <a:endParaRPr sz="1100" dirty="0">
              <a:latin typeface="Courier" charset="0"/>
              <a:cs typeface="Courier" charset="0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5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cannot call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immediately after a call to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add</a:t>
            </a:r>
            <a:endParaRPr sz="1100" dirty="0">
              <a:latin typeface="Courier" charset="0"/>
              <a:cs typeface="Courier" charset="0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you call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improperly,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throws an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IllegalStateException</a:t>
            </a:r>
            <a:endParaRPr sz="11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-45" dirty="0"/>
              <a:t> </a:t>
            </a:r>
            <a:r>
              <a:rPr spc="70" dirty="0"/>
              <a:t>Iterator</a:t>
            </a:r>
          </a:p>
        </p:txBody>
      </p:sp>
      <p:sp>
        <p:nvSpPr>
          <p:cNvPr id="3" name="object 3"/>
          <p:cNvSpPr/>
          <p:nvPr/>
        </p:nvSpPr>
        <p:spPr>
          <a:xfrm>
            <a:off x="763178" y="91258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178" y="122164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23794"/>
            <a:ext cx="485965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1450" spc="10" dirty="0">
                <a:latin typeface="Courier" charset="0"/>
                <a:cs typeface="Courier" charset="0"/>
              </a:rPr>
              <a:t>ListIterator </a:t>
            </a:r>
            <a:r>
              <a:rPr sz="1450" spc="10" dirty="0">
                <a:latin typeface="Arial"/>
                <a:cs typeface="Arial"/>
              </a:rPr>
              <a:t>interface extends </a:t>
            </a:r>
            <a:r>
              <a:rPr sz="1450" spc="10" dirty="0">
                <a:latin typeface="Courier" charset="0"/>
                <a:cs typeface="Courier" charset="0"/>
              </a:rPr>
              <a:t>Iterator </a:t>
            </a:r>
            <a:r>
              <a:rPr sz="1450" spc="5" dirty="0">
                <a:latin typeface="Arial"/>
                <a:cs typeface="Arial"/>
              </a:rPr>
              <a:t>interface.  </a:t>
            </a:r>
            <a:r>
              <a:rPr sz="1450" spc="10" dirty="0">
                <a:latin typeface="Arial"/>
                <a:cs typeface="Arial"/>
              </a:rPr>
              <a:t>Methods</a:t>
            </a:r>
            <a:r>
              <a:rPr sz="1450" spc="5" dirty="0">
                <a:latin typeface="Arial"/>
                <a:cs typeface="Arial"/>
              </a:rPr>
              <a:t> of </a:t>
            </a:r>
            <a:r>
              <a:rPr sz="1450" spc="10" dirty="0">
                <a:latin typeface="Arial"/>
                <a:cs typeface="Arial"/>
              </a:rPr>
              <a:t>the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Iterator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and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ListIterator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0271" y="1381353"/>
            <a:ext cx="4995227" cy="2798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398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Sample</a:t>
            </a:r>
            <a:r>
              <a:rPr spc="-50" dirty="0"/>
              <a:t> </a:t>
            </a:r>
            <a:r>
              <a:rPr spc="140" dirty="0"/>
              <a:t>Program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303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12415"/>
            <a:ext cx="3854450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Courier" charset="0"/>
                <a:cs typeface="Courier" charset="0"/>
              </a:rPr>
              <a:t>ListDemo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a sample program </a:t>
            </a:r>
            <a:r>
              <a:rPr sz="1450" spc="5" dirty="0">
                <a:latin typeface="Arial"/>
                <a:cs typeface="Arial"/>
              </a:rPr>
              <a:t>that: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Inserts strings into 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list</a:t>
            </a:r>
            <a:endParaRPr sz="1100" dirty="0">
              <a:latin typeface="Arial"/>
              <a:cs typeface="Arial"/>
            </a:endParaRPr>
          </a:p>
          <a:p>
            <a:pPr marL="349250" marR="5080">
              <a:lnSpc>
                <a:spcPct val="134500"/>
              </a:lnSpc>
            </a:pPr>
            <a:r>
              <a:rPr sz="1100" spc="10" dirty="0">
                <a:latin typeface="Arial"/>
                <a:cs typeface="Arial"/>
              </a:rPr>
              <a:t>Iterates through the </a:t>
            </a:r>
            <a:r>
              <a:rPr sz="1100" spc="5" dirty="0">
                <a:latin typeface="Arial"/>
                <a:cs typeface="Arial"/>
              </a:rPr>
              <a:t>list, </a:t>
            </a:r>
            <a:r>
              <a:rPr sz="1100" spc="10" dirty="0">
                <a:latin typeface="Arial"/>
                <a:cs typeface="Arial"/>
              </a:rPr>
              <a:t>adding and removing elements  Prints 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list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316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section_2/</a:t>
            </a:r>
            <a:r>
              <a:rPr spc="90" dirty="0">
                <a:solidFill>
                  <a:srgbClr val="000080"/>
                </a:solidFill>
                <a:hlinkClick r:id="rId2"/>
              </a:rPr>
              <a:t>ListDemo.java</a:t>
            </a:r>
          </a:p>
        </p:txBody>
      </p:sp>
      <p:sp>
        <p:nvSpPr>
          <p:cNvPr id="4" name="object 4"/>
          <p:cNvSpPr/>
          <p:nvPr/>
        </p:nvSpPr>
        <p:spPr>
          <a:xfrm>
            <a:off x="650415" y="799454"/>
            <a:ext cx="6031230" cy="1261745"/>
          </a:xfrm>
          <a:custGeom>
            <a:avLst/>
            <a:gdLst/>
            <a:ahLst/>
            <a:cxnLst/>
            <a:rect l="l" t="t" r="r" b="b"/>
            <a:pathLst>
              <a:path w="6031230" h="1261745">
                <a:moveTo>
                  <a:pt x="0" y="0"/>
                </a:moveTo>
                <a:lnTo>
                  <a:pt x="6030714" y="0"/>
                </a:lnTo>
                <a:lnTo>
                  <a:pt x="6030714" y="1261271"/>
                </a:lnTo>
                <a:lnTo>
                  <a:pt x="0" y="1261271"/>
                </a:lnTo>
                <a:lnTo>
                  <a:pt x="0" y="0"/>
                </a:lnTo>
                <a:close/>
              </a:path>
            </a:pathLst>
          </a:custGeom>
          <a:ln w="8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1760" y="872431"/>
            <a:ext cx="2150745" cy="116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indent="-194945">
              <a:lnSpc>
                <a:spcPts val="1005"/>
              </a:lnSpc>
              <a:buClr>
                <a:srgbClr val="0073FF"/>
              </a:buClr>
              <a:buFont typeface="Courier New"/>
              <a:buAutoNum type="arabicPlain"/>
              <a:tabLst>
                <a:tab pos="195580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java.util.LinkedList;</a:t>
            </a:r>
            <a:endParaRPr sz="850">
              <a:latin typeface="Courier New"/>
              <a:cs typeface="Courier New"/>
            </a:endParaRPr>
          </a:p>
          <a:p>
            <a:pPr marL="194945" indent="-194945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195580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java.util.ListIterator;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7194" y="1248307"/>
            <a:ext cx="280098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194945">
              <a:lnSpc>
                <a:spcPts val="1205"/>
              </a:lnSpc>
            </a:pP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This program demonstrates the LinkedList</a:t>
            </a:r>
            <a:r>
              <a:rPr sz="1050" spc="-6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class.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4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ListDemo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194945">
              <a:lnSpc>
                <a:spcPts val="100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dirty="0">
                <a:latin typeface="Courier New"/>
                <a:cs typeface="Courier New"/>
              </a:rPr>
              <a:t>main(String[] args)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436" y="2049571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5">
                <a:moveTo>
                  <a:pt x="0" y="0"/>
                </a:moveTo>
                <a:lnTo>
                  <a:pt x="325758" y="0"/>
                </a:lnTo>
              </a:path>
            </a:pathLst>
          </a:custGeom>
          <a:ln w="33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637" y="813330"/>
            <a:ext cx="133647" cy="125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5293" y="813325"/>
            <a:ext cx="141991" cy="300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3539" y="2054499"/>
            <a:ext cx="10648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Program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Run: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410" y="2344721"/>
            <a:ext cx="5337810" cy="321242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[Diana Harry Juliet Nina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Tom]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Expected: [Diana Harry Juliet Nina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Tom]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361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85324"/>
            <a:ext cx="5465445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Do </a:t>
            </a:r>
            <a:r>
              <a:rPr sz="1200" spc="10" dirty="0">
                <a:latin typeface="Arial"/>
                <a:cs typeface="Arial"/>
              </a:rPr>
              <a:t>linked </a:t>
            </a:r>
            <a:r>
              <a:rPr sz="1200" spc="5" dirty="0">
                <a:latin typeface="Arial"/>
                <a:cs typeface="Arial"/>
              </a:rPr>
              <a:t>lists </a:t>
            </a:r>
            <a:r>
              <a:rPr sz="1200" spc="10" dirty="0">
                <a:latin typeface="Arial"/>
                <a:cs typeface="Arial"/>
              </a:rPr>
              <a:t>take </a:t>
            </a:r>
            <a:r>
              <a:rPr sz="1200" spc="15" dirty="0">
                <a:latin typeface="Arial"/>
                <a:cs typeface="Arial"/>
              </a:rPr>
              <a:t>more </a:t>
            </a:r>
            <a:r>
              <a:rPr sz="1200" spc="10" dirty="0">
                <a:latin typeface="Arial"/>
                <a:cs typeface="Arial"/>
              </a:rPr>
              <a:t>storage space than arrays of the </a:t>
            </a:r>
            <a:r>
              <a:rPr sz="1200" spc="15" dirty="0">
                <a:latin typeface="Arial"/>
                <a:cs typeface="Arial"/>
              </a:rPr>
              <a:t>same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size?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Yes,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two reasons.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linked </a:t>
            </a:r>
            <a:r>
              <a:rPr sz="1450" spc="5" dirty="0">
                <a:latin typeface="Arial"/>
                <a:cs typeface="Arial"/>
              </a:rPr>
              <a:t>list </a:t>
            </a:r>
            <a:r>
              <a:rPr sz="1450" spc="10" dirty="0">
                <a:latin typeface="Arial"/>
                <a:cs typeface="Arial"/>
              </a:rPr>
              <a:t>needs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store the  neighboring node references, which are not needed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an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arry.  </a:t>
            </a:r>
            <a:r>
              <a:rPr sz="1450" spc="10" dirty="0">
                <a:latin typeface="Arial"/>
                <a:cs typeface="Arial"/>
              </a:rPr>
              <a:t>Moreover, there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some overhead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storing an </a:t>
            </a:r>
            <a:r>
              <a:rPr sz="1450" spc="5" dirty="0">
                <a:latin typeface="Arial"/>
                <a:cs typeface="Arial"/>
              </a:rPr>
              <a:t>object. In </a:t>
            </a:r>
            <a:r>
              <a:rPr sz="1450" spc="10" dirty="0">
                <a:latin typeface="Arial"/>
                <a:cs typeface="Arial"/>
              </a:rPr>
              <a:t>a  linked </a:t>
            </a:r>
            <a:r>
              <a:rPr sz="1450" spc="5" dirty="0">
                <a:latin typeface="Arial"/>
                <a:cs typeface="Arial"/>
              </a:rPr>
              <a:t>list, </a:t>
            </a:r>
            <a:r>
              <a:rPr sz="1450" spc="10" dirty="0">
                <a:latin typeface="Arial"/>
                <a:cs typeface="Arial"/>
              </a:rPr>
              <a:t>each node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a separate object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incurs </a:t>
            </a:r>
            <a:r>
              <a:rPr sz="1450" spc="5" dirty="0">
                <a:latin typeface="Arial"/>
                <a:cs typeface="Arial"/>
              </a:rPr>
              <a:t>this  </a:t>
            </a:r>
            <a:r>
              <a:rPr sz="1450" spc="10" dirty="0">
                <a:latin typeface="Arial"/>
                <a:cs typeface="Arial"/>
              </a:rPr>
              <a:t>overhead, whereas an array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a single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object.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386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7606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6" name="object 6"/>
          <p:cNvSpPr/>
          <p:nvPr/>
        </p:nvSpPr>
        <p:spPr>
          <a:xfrm>
            <a:off x="1122348" y="234054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1065937"/>
            <a:ext cx="5142230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18745" indent="-171450">
              <a:lnSpc>
                <a:spcPct val="117200"/>
              </a:lnSpc>
              <a:buFont typeface="Wingdings" charset="2"/>
              <a:buChar char="§"/>
            </a:pP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collection </a:t>
            </a:r>
            <a:r>
              <a:rPr sz="1200" spc="10" dirty="0">
                <a:latin typeface="Arial"/>
                <a:cs typeface="Arial"/>
              </a:rPr>
              <a:t>groups together elements and allows them </a:t>
            </a:r>
            <a:r>
              <a:rPr sz="1200" spc="5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be  retrieved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later.</a:t>
            </a:r>
            <a:endParaRPr sz="1200" dirty="0">
              <a:latin typeface="Arial"/>
              <a:cs typeface="Arial"/>
            </a:endParaRPr>
          </a:p>
          <a:p>
            <a:pPr marL="184150" marR="5080" indent="-171450">
              <a:lnSpc>
                <a:spcPct val="117200"/>
              </a:lnSpc>
              <a:spcBef>
                <a:spcPts val="325"/>
              </a:spcBef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Java </a:t>
            </a:r>
            <a:r>
              <a:rPr sz="1200" spc="5" dirty="0">
                <a:latin typeface="Arial"/>
                <a:cs typeface="Arial"/>
              </a:rPr>
              <a:t>collections </a:t>
            </a:r>
            <a:r>
              <a:rPr sz="1200" spc="10" dirty="0">
                <a:latin typeface="Arial"/>
                <a:cs typeface="Arial"/>
              </a:rPr>
              <a:t>framework: a hierarchy </a:t>
            </a:r>
            <a:r>
              <a:rPr sz="1200" spc="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interface types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and  classes </a:t>
            </a:r>
            <a:r>
              <a:rPr sz="1200" spc="5" dirty="0">
                <a:latin typeface="Arial"/>
                <a:cs typeface="Arial"/>
              </a:rPr>
              <a:t>for collecting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objects.</a:t>
            </a:r>
            <a:endParaRPr sz="1200" dirty="0">
              <a:latin typeface="Arial"/>
              <a:cs typeface="Arial"/>
            </a:endParaRPr>
          </a:p>
          <a:p>
            <a:pPr marL="520700" indent="-171450">
              <a:lnSpc>
                <a:spcPct val="100000"/>
              </a:lnSpc>
              <a:spcBef>
                <a:spcPts val="910"/>
              </a:spcBef>
              <a:buFont typeface="Wingdings" charset="2"/>
              <a:buChar char="§"/>
            </a:pPr>
            <a:r>
              <a:rPr sz="1000" spc="15" dirty="0">
                <a:latin typeface="Arial"/>
                <a:cs typeface="Arial"/>
              </a:rPr>
              <a:t>Each </a:t>
            </a:r>
            <a:r>
              <a:rPr sz="1000" spc="10" dirty="0">
                <a:latin typeface="Arial"/>
                <a:cs typeface="Arial"/>
              </a:rPr>
              <a:t>interface type </a:t>
            </a:r>
            <a:r>
              <a:rPr sz="1000" spc="5" dirty="0">
                <a:latin typeface="Arial"/>
                <a:cs typeface="Arial"/>
              </a:rPr>
              <a:t>is </a:t>
            </a:r>
            <a:r>
              <a:rPr sz="1000" spc="10" dirty="0">
                <a:latin typeface="Arial"/>
                <a:cs typeface="Arial"/>
              </a:rPr>
              <a:t>implemented by one or </a:t>
            </a:r>
            <a:r>
              <a:rPr sz="1000" spc="15" dirty="0">
                <a:latin typeface="Arial"/>
                <a:cs typeface="Arial"/>
              </a:rPr>
              <a:t>more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classes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914141" y="2348125"/>
            <a:ext cx="5381055" cy="19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1007236" y="4293486"/>
            <a:ext cx="463232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ts val="1450"/>
              </a:lnSpc>
            </a:pPr>
            <a:r>
              <a:rPr lang="en-US" sz="1100" kern="0" spc="10" smtClean="0">
                <a:latin typeface="Arial"/>
                <a:cs typeface="Arial"/>
              </a:rPr>
              <a:t>Figure 1 </a:t>
            </a:r>
            <a:r>
              <a:rPr lang="en-US" sz="1100" b="0" kern="0" spc="10" smtClean="0">
                <a:latin typeface="Arial"/>
                <a:cs typeface="Arial"/>
              </a:rPr>
              <a:t>Interfaces and Classes </a:t>
            </a:r>
            <a:r>
              <a:rPr lang="en-US" sz="1100" b="0" kern="0" spc="5" smtClean="0">
                <a:latin typeface="Arial"/>
                <a:cs typeface="Arial"/>
              </a:rPr>
              <a:t>in </a:t>
            </a:r>
            <a:r>
              <a:rPr lang="en-US" sz="1100" b="0" kern="0" spc="10" smtClean="0">
                <a:latin typeface="Arial"/>
                <a:cs typeface="Arial"/>
              </a:rPr>
              <a:t>the Java</a:t>
            </a:r>
            <a:r>
              <a:rPr lang="en-US" sz="1100" b="0" kern="0" spc="-65" smtClean="0">
                <a:latin typeface="Arial"/>
                <a:cs typeface="Arial"/>
              </a:rPr>
              <a:t> </a:t>
            </a:r>
            <a:r>
              <a:rPr lang="en-US" sz="1100" b="0" kern="0" spc="10" smtClean="0">
                <a:latin typeface="Arial"/>
                <a:cs typeface="Arial"/>
              </a:rPr>
              <a:t>Collections  Framework</a:t>
            </a:r>
            <a:endParaRPr lang="en-US" sz="1100" kern="0">
              <a:latin typeface="Arial"/>
              <a:cs typeface="Arial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822233" y="4648200"/>
            <a:ext cx="4440252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0" dirty="0">
                <a:latin typeface="Courier" charset="0"/>
                <a:cs typeface="Courier" charset="0"/>
              </a:rPr>
              <a:t>Collection</a:t>
            </a:r>
            <a:r>
              <a:rPr sz="1200" spc="-52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interface </a:t>
            </a:r>
            <a:r>
              <a:rPr sz="1200" spc="5" dirty="0">
                <a:latin typeface="Arial"/>
                <a:cs typeface="Arial"/>
              </a:rPr>
              <a:t>is at </a:t>
            </a:r>
            <a:r>
              <a:rPr sz="1200" spc="10" dirty="0">
                <a:latin typeface="Arial"/>
                <a:cs typeface="Arial"/>
              </a:rPr>
              <a:t>the root</a:t>
            </a:r>
            <a:endParaRPr sz="1200" dirty="0">
              <a:latin typeface="Arial"/>
              <a:cs typeface="Arial"/>
            </a:endParaRPr>
          </a:p>
          <a:p>
            <a:pPr marL="520700" marR="43815" indent="-171450">
              <a:lnSpc>
                <a:spcPct val="139500"/>
              </a:lnSpc>
              <a:spcBef>
                <a:spcPts val="455"/>
              </a:spcBef>
              <a:buFont typeface="Wingdings" charset="2"/>
              <a:buChar char="§"/>
            </a:pP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5" dirty="0">
                <a:latin typeface="Courier" charset="0"/>
                <a:cs typeface="Courier" charset="0"/>
              </a:rPr>
              <a:t>Collection</a:t>
            </a:r>
            <a:r>
              <a:rPr sz="1000" spc="-390" dirty="0">
                <a:latin typeface="Courier" charset="0"/>
                <a:cs typeface="Courier" charset="0"/>
              </a:rPr>
              <a:t> </a:t>
            </a:r>
            <a:r>
              <a:rPr sz="1000" spc="10" dirty="0">
                <a:latin typeface="Arial"/>
                <a:cs typeface="Arial"/>
              </a:rPr>
              <a:t>class implement this interface  </a:t>
            </a:r>
            <a:endParaRPr lang="en-US" sz="1000" spc="10" dirty="0" smtClean="0">
              <a:latin typeface="Arial"/>
              <a:cs typeface="Arial"/>
            </a:endParaRPr>
          </a:p>
          <a:p>
            <a:pPr marL="520700" marR="43815" indent="-171450">
              <a:lnSpc>
                <a:spcPct val="139500"/>
              </a:lnSpc>
              <a:spcBef>
                <a:spcPts val="455"/>
              </a:spcBef>
              <a:buFont typeface="Wingdings" charset="2"/>
              <a:buChar char="§"/>
            </a:pPr>
            <a:r>
              <a:rPr sz="1000" spc="15" dirty="0" smtClean="0">
                <a:latin typeface="Arial"/>
                <a:cs typeface="Arial"/>
              </a:rPr>
              <a:t>So </a:t>
            </a:r>
            <a:r>
              <a:rPr sz="1000" spc="5" dirty="0">
                <a:latin typeface="Arial"/>
                <a:cs typeface="Arial"/>
              </a:rPr>
              <a:t>all </a:t>
            </a:r>
            <a:r>
              <a:rPr sz="1000" spc="10" dirty="0">
                <a:latin typeface="Arial"/>
                <a:cs typeface="Arial"/>
              </a:rPr>
              <a:t>have a </a:t>
            </a:r>
            <a:r>
              <a:rPr sz="1000" spc="15" dirty="0">
                <a:latin typeface="Arial"/>
                <a:cs typeface="Arial"/>
              </a:rPr>
              <a:t>common </a:t>
            </a:r>
            <a:r>
              <a:rPr sz="1000" spc="10" dirty="0">
                <a:latin typeface="Arial"/>
                <a:cs typeface="Arial"/>
              </a:rPr>
              <a:t>set of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methods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279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84504"/>
            <a:ext cx="5245735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don't </a:t>
            </a:r>
            <a:r>
              <a:rPr sz="1200" spc="15" dirty="0">
                <a:latin typeface="Arial"/>
                <a:cs typeface="Arial"/>
              </a:rPr>
              <a:t>we need </a:t>
            </a:r>
            <a:r>
              <a:rPr sz="1200" spc="10" dirty="0">
                <a:latin typeface="Arial"/>
                <a:cs typeface="Arial"/>
              </a:rPr>
              <a:t>iterators with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arrays?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We </a:t>
            </a:r>
            <a:r>
              <a:rPr sz="1450" spc="10" dirty="0">
                <a:latin typeface="Arial"/>
                <a:cs typeface="Arial"/>
              </a:rPr>
              <a:t>can simply access each array element with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an  integer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index.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324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93306"/>
            <a:ext cx="5530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Suppose </a:t>
            </a: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5" dirty="0">
                <a:latin typeface="Courier" charset="0"/>
                <a:cs typeface="Courier" charset="0"/>
              </a:rPr>
              <a:t>list</a:t>
            </a:r>
            <a:r>
              <a:rPr sz="1200" spc="-42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letters contains elements </a:t>
            </a:r>
            <a:r>
              <a:rPr sz="1200" spc="10" dirty="0">
                <a:latin typeface="Courier" charset="0"/>
                <a:cs typeface="Courier" charset="0"/>
              </a:rPr>
              <a:t>"A"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10" dirty="0">
                <a:latin typeface="Courier" charset="0"/>
                <a:cs typeface="Courier" charset="0"/>
              </a:rPr>
              <a:t>"B"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10" dirty="0">
                <a:latin typeface="Courier" charset="0"/>
                <a:cs typeface="Courier" charset="0"/>
              </a:rPr>
              <a:t>"C"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Courier" charset="0"/>
                <a:cs typeface="Courier" charset="0"/>
              </a:rPr>
              <a:t>"D"</a:t>
            </a:r>
            <a:r>
              <a:rPr sz="1200" spc="10" dirty="0">
                <a:latin typeface="Arial"/>
                <a:cs typeface="Arial"/>
              </a:rPr>
              <a:t>. </a:t>
            </a:r>
            <a:r>
              <a:rPr sz="1200" spc="15" dirty="0">
                <a:latin typeface="Arial"/>
                <a:cs typeface="Arial"/>
              </a:rPr>
              <a:t>Draw </a:t>
            </a:r>
            <a:r>
              <a:rPr sz="1200" spc="10" dirty="0">
                <a:latin typeface="Arial"/>
                <a:cs typeface="Arial"/>
              </a:rPr>
              <a:t>the  contents of the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the iterator position for the following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operations: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217173"/>
            <a:ext cx="5830570" cy="93051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8260" marR="3116580">
              <a:lnSpc>
                <a:spcPct val="101800"/>
              </a:lnSpc>
              <a:spcBef>
                <a:spcPts val="400"/>
              </a:spcBef>
            </a:pPr>
            <a:r>
              <a:rPr sz="700" spc="20" dirty="0">
                <a:latin typeface="Courier" charset="0"/>
                <a:cs typeface="Courier" charset="0"/>
              </a:rPr>
              <a:t>ListIterator&lt;String&gt; iter = letters.iterator();  iter.next();</a:t>
            </a:r>
            <a:endParaRPr sz="700" dirty="0">
              <a:latin typeface="Courier" charset="0"/>
              <a:cs typeface="Courier" charset="0"/>
            </a:endParaRPr>
          </a:p>
          <a:p>
            <a:pPr marL="48260" marR="4976495">
              <a:lnSpc>
                <a:spcPct val="101800"/>
              </a:lnSpc>
            </a:pPr>
            <a:r>
              <a:rPr sz="700" spc="20" dirty="0">
                <a:latin typeface="Courier" charset="0"/>
                <a:cs typeface="Courier" charset="0"/>
              </a:rPr>
              <a:t>iter.next();  iter.remove();  iter.next();  iter.add("E");  iter.next();  iter.add("F");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41" y="2298470"/>
            <a:ext cx="76390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Answer: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410" y="2603736"/>
            <a:ext cx="5337810" cy="113287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 marR="4862830">
              <a:lnSpc>
                <a:spcPct val="1032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|ABCD  A|BCD  AB|CD  A|CD  AC|D  ACE|D  ACED|  ACEDF|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242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4989"/>
            <a:ext cx="5613400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</a:pPr>
            <a:r>
              <a:rPr sz="1200" spc="10" dirty="0">
                <a:latin typeface="Arial"/>
                <a:cs typeface="Arial"/>
              </a:rPr>
              <a:t>Write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loop that </a:t>
            </a:r>
            <a:r>
              <a:rPr sz="1200" spc="15" dirty="0">
                <a:latin typeface="Arial"/>
                <a:cs typeface="Arial"/>
              </a:rPr>
              <a:t>removes </a:t>
            </a:r>
            <a:r>
              <a:rPr sz="1200" spc="5" dirty="0">
                <a:latin typeface="Arial"/>
                <a:cs typeface="Arial"/>
              </a:rPr>
              <a:t>all </a:t>
            </a:r>
            <a:r>
              <a:rPr sz="1200" spc="10" dirty="0">
                <a:latin typeface="Arial"/>
                <a:cs typeface="Arial"/>
              </a:rPr>
              <a:t>strings with length less than four from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linked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0" dirty="0">
                <a:latin typeface="Arial"/>
                <a:cs typeface="Arial"/>
              </a:rPr>
              <a:t>of  strings called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words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410" y="1575522"/>
            <a:ext cx="5337810" cy="84779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 marR="2224405">
              <a:lnSpc>
                <a:spcPct val="1032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ListIterator&lt;String&gt; iter =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words.iterator();  while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String str =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iter.next();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if (str.length() &lt; 4) { iter.remove();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287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75" dirty="0"/>
              <a:t> </a:t>
            </a:r>
            <a:r>
              <a:rPr spc="25" dirty="0"/>
              <a:t>15.9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92936"/>
            <a:ext cx="582295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Write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loop that prints every second element of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linked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0" dirty="0">
                <a:latin typeface="Arial"/>
                <a:cs typeface="Arial"/>
              </a:rPr>
              <a:t>of strings called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words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410" y="1392210"/>
            <a:ext cx="5337810" cy="124803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 marR="2224405">
              <a:lnSpc>
                <a:spcPct val="1032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ListIterator&lt;String&gt; iter =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words.iterator();  while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 marR="290068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System.out.println(iter.next());  if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(iter.hasNext())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iter.next(); // Skip the next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element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205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275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46238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77144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764120"/>
            <a:ext cx="5360670" cy="140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7535">
              <a:lnSpc>
                <a:spcPct val="1172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organizes </a:t>
            </a:r>
            <a:r>
              <a:rPr sz="1450" spc="5" dirty="0">
                <a:latin typeface="Arial"/>
                <a:cs typeface="Arial"/>
              </a:rPr>
              <a:t>its </a:t>
            </a:r>
            <a:r>
              <a:rPr sz="1450" spc="10" dirty="0">
                <a:latin typeface="Arial"/>
                <a:cs typeface="Arial"/>
              </a:rPr>
              <a:t>values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an order </a:t>
            </a:r>
            <a:r>
              <a:rPr sz="1450" spc="5" dirty="0">
                <a:latin typeface="Arial"/>
                <a:cs typeface="Arial"/>
              </a:rPr>
              <a:t>that is </a:t>
            </a:r>
            <a:r>
              <a:rPr sz="1450" spc="10" dirty="0">
                <a:latin typeface="Arial"/>
                <a:cs typeface="Arial"/>
              </a:rPr>
              <a:t>optimized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for  efficiency.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May not be the order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which you add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elements.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  <a:spcBef>
                <a:spcPts val="395"/>
              </a:spcBef>
            </a:pPr>
            <a:r>
              <a:rPr sz="1450" spc="10" dirty="0">
                <a:latin typeface="Arial"/>
                <a:cs typeface="Arial"/>
              </a:rPr>
              <a:t>Inserting and removing elements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more </a:t>
            </a:r>
            <a:r>
              <a:rPr sz="1450" spc="5" dirty="0">
                <a:latin typeface="Arial"/>
                <a:cs typeface="Arial"/>
              </a:rPr>
              <a:t>efficient </a:t>
            </a:r>
            <a:r>
              <a:rPr sz="1450" spc="10" dirty="0">
                <a:latin typeface="Arial"/>
                <a:cs typeface="Arial"/>
              </a:rPr>
              <a:t>with a set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than  with a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list.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123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02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4699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7789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6393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809661"/>
            <a:ext cx="5381625" cy="222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Set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 has the same methods as the </a:t>
            </a:r>
            <a:r>
              <a:rPr sz="1450" spc="10" dirty="0">
                <a:latin typeface="Courier" charset="0"/>
                <a:cs typeface="Courier" charset="0"/>
              </a:rPr>
              <a:t>Collection</a:t>
            </a:r>
            <a:endParaRPr sz="14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50" spc="5" dirty="0">
                <a:latin typeface="Arial"/>
                <a:cs typeface="Arial"/>
              </a:rPr>
              <a:t>interface.</a:t>
            </a:r>
            <a:endParaRPr sz="1450" dirty="0">
              <a:latin typeface="Arial"/>
              <a:cs typeface="Arial"/>
            </a:endParaRPr>
          </a:p>
          <a:p>
            <a:pPr marL="12700" marR="2708910">
              <a:lnSpc>
                <a:spcPts val="2430"/>
              </a:lnSpc>
              <a:spcBef>
                <a:spcPts val="130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does not admit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duplicates.  Two implementing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classes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780"/>
              </a:spcBef>
            </a:pPr>
            <a:r>
              <a:rPr sz="1100" spc="15" dirty="0">
                <a:latin typeface="Courier" charset="0"/>
                <a:cs typeface="Courier" charset="0"/>
              </a:rPr>
              <a:t>HashSet</a:t>
            </a:r>
            <a:r>
              <a:rPr sz="1100" spc="-40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based on hash table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5" dirty="0">
                <a:latin typeface="Courier" charset="0"/>
                <a:cs typeface="Courier" charset="0"/>
              </a:rPr>
              <a:t>TreeSet</a:t>
            </a:r>
            <a:r>
              <a:rPr sz="1100" spc="-39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based on binary search tree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  <a:spcBef>
                <a:spcPts val="595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implementation arranges the elements so </a:t>
            </a:r>
            <a:r>
              <a:rPr sz="1450" spc="5" dirty="0">
                <a:latin typeface="Arial"/>
                <a:cs typeface="Arial"/>
              </a:rPr>
              <a:t>that it </a:t>
            </a:r>
            <a:r>
              <a:rPr sz="1450" spc="10" dirty="0">
                <a:latin typeface="Arial"/>
                <a:cs typeface="Arial"/>
              </a:rPr>
              <a:t>can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locate  them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quickly.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168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238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9464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26388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57293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366715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801758"/>
            <a:ext cx="544131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hash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table</a:t>
            </a:r>
            <a:endParaRPr sz="1450" dirty="0">
              <a:latin typeface="Arial"/>
              <a:cs typeface="Arial"/>
            </a:endParaRPr>
          </a:p>
          <a:p>
            <a:pPr marL="349250" marR="263525">
              <a:lnSpc>
                <a:spcPct val="114599"/>
              </a:lnSpc>
              <a:spcBef>
                <a:spcPts val="720"/>
              </a:spcBef>
            </a:pPr>
            <a:r>
              <a:rPr sz="1100" spc="10" dirty="0">
                <a:latin typeface="Arial"/>
                <a:cs typeface="Arial"/>
              </a:rPr>
              <a:t>Set elements are grouped into smaller collections of elements that share the  </a:t>
            </a:r>
            <a:r>
              <a:rPr sz="1100" spc="15" dirty="0">
                <a:latin typeface="Arial"/>
                <a:cs typeface="Arial"/>
              </a:rPr>
              <a:t>same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characteristic.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Grouped by an integer hash code that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computed from the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element.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43600"/>
              </a:lnSpc>
              <a:spcBef>
                <a:spcPts val="200"/>
              </a:spcBef>
            </a:pPr>
            <a:r>
              <a:rPr sz="1450" spc="10" dirty="0">
                <a:latin typeface="Arial"/>
                <a:cs typeface="Arial"/>
              </a:rPr>
              <a:t>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hash table must implement the method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hashCode</a:t>
            </a:r>
            <a:r>
              <a:rPr sz="1450" spc="10" dirty="0">
                <a:latin typeface="Arial"/>
                <a:cs typeface="Arial"/>
              </a:rPr>
              <a:t>.  Must have a properly defined </a:t>
            </a:r>
            <a:r>
              <a:rPr sz="1450" spc="10" dirty="0">
                <a:latin typeface="Courier" charset="0"/>
                <a:cs typeface="Courier" charset="0"/>
              </a:rPr>
              <a:t>equals</a:t>
            </a:r>
            <a:r>
              <a:rPr sz="1450" spc="-52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method.</a:t>
            </a:r>
            <a:endParaRPr sz="1450" dirty="0">
              <a:latin typeface="Arial"/>
              <a:cs typeface="Arial"/>
            </a:endParaRPr>
          </a:p>
          <a:p>
            <a:pPr marL="12700" marR="760730">
              <a:lnSpc>
                <a:spcPct val="121000"/>
              </a:lnSpc>
              <a:spcBef>
                <a:spcPts val="325"/>
              </a:spcBef>
            </a:pPr>
            <a:r>
              <a:rPr sz="1450" spc="10" dirty="0">
                <a:latin typeface="Arial"/>
                <a:cs typeface="Arial"/>
              </a:rPr>
              <a:t>You can form hash sets holding objects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type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String</a:t>
            </a:r>
            <a:r>
              <a:rPr sz="1450" spc="10" dirty="0">
                <a:latin typeface="Arial"/>
                <a:cs typeface="Arial"/>
              </a:rPr>
              <a:t>,  </a:t>
            </a:r>
            <a:r>
              <a:rPr sz="1450" spc="10" dirty="0">
                <a:latin typeface="Courier" charset="0"/>
                <a:cs typeface="Courier" charset="0"/>
              </a:rPr>
              <a:t>Integer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Double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Point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Rectangle</a:t>
            </a:r>
            <a:r>
              <a:rPr sz="1450" spc="10" dirty="0">
                <a:latin typeface="Arial"/>
                <a:cs typeface="Arial"/>
              </a:rPr>
              <a:t>, or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Color</a:t>
            </a:r>
            <a:r>
              <a:rPr sz="1450" spc="10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5" dirty="0">
                <a:latin typeface="Courier" charset="0"/>
                <a:cs typeface="Courier" charset="0"/>
              </a:rPr>
              <a:t>HashSet&lt;String&gt;</a:t>
            </a:r>
            <a:r>
              <a:rPr sz="1100" spc="15" dirty="0">
                <a:latin typeface="Arial"/>
                <a:cs typeface="Arial"/>
              </a:rPr>
              <a:t>,  </a:t>
            </a:r>
            <a:r>
              <a:rPr sz="1100" spc="15" dirty="0">
                <a:latin typeface="Courier" charset="0"/>
                <a:cs typeface="Courier" charset="0"/>
              </a:rPr>
              <a:t>HashSet&lt;Rectangle&gt;</a:t>
            </a:r>
            <a:r>
              <a:rPr sz="1100" spc="15" dirty="0">
                <a:latin typeface="Arial"/>
                <a:cs typeface="Arial"/>
              </a:rPr>
              <a:t>, </a:t>
            </a:r>
            <a:r>
              <a:rPr sz="1100" spc="10" dirty="0">
                <a:latin typeface="Arial"/>
                <a:cs typeface="Arial"/>
              </a:rPr>
              <a:t>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254"/>
              </a:spcBef>
            </a:pPr>
            <a:r>
              <a:rPr sz="1100" spc="15" dirty="0">
                <a:latin typeface="Courier" charset="0"/>
                <a:cs typeface="Courier" charset="0"/>
              </a:rPr>
              <a:t>HashSet&lt;HashSet&lt;Integer&gt;&gt;</a:t>
            </a:r>
            <a:endParaRPr sz="1100" dirty="0">
              <a:latin typeface="Courier" charset="0"/>
              <a:cs typeface="Courier" charset="0"/>
            </a:endParaRPr>
          </a:p>
          <a:p>
            <a:pPr marL="12700" marR="251460">
              <a:lnSpc>
                <a:spcPct val="117200"/>
              </a:lnSpc>
              <a:spcBef>
                <a:spcPts val="595"/>
              </a:spcBef>
            </a:pPr>
            <a:r>
              <a:rPr sz="1450" spc="15" dirty="0">
                <a:latin typeface="Arial"/>
                <a:cs typeface="Arial"/>
              </a:rPr>
              <a:t>On </a:t>
            </a:r>
            <a:r>
              <a:rPr sz="1450" spc="5" dirty="0">
                <a:latin typeface="Arial"/>
                <a:cs typeface="Arial"/>
              </a:rPr>
              <a:t>this shelf, </a:t>
            </a:r>
            <a:r>
              <a:rPr sz="1450" spc="10" dirty="0">
                <a:latin typeface="Arial"/>
                <a:cs typeface="Arial"/>
              </a:rPr>
              <a:t>books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same color are grouped together.  </a:t>
            </a:r>
            <a:r>
              <a:rPr sz="1450" spc="5" dirty="0">
                <a:latin typeface="Arial"/>
                <a:cs typeface="Arial"/>
              </a:rPr>
              <a:t>Similarly, in </a:t>
            </a:r>
            <a:r>
              <a:rPr sz="1450" spc="10" dirty="0">
                <a:latin typeface="Arial"/>
                <a:cs typeface="Arial"/>
              </a:rPr>
              <a:t>a hash </a:t>
            </a:r>
            <a:r>
              <a:rPr sz="1450" spc="5" dirty="0">
                <a:latin typeface="Arial"/>
                <a:cs typeface="Arial"/>
              </a:rPr>
              <a:t>table, </a:t>
            </a:r>
            <a:r>
              <a:rPr sz="1450" spc="10" dirty="0">
                <a:latin typeface="Arial"/>
                <a:cs typeface="Arial"/>
              </a:rPr>
              <a:t>objects with the same hash code are  placed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same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group.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3200400" y="4149896"/>
            <a:ext cx="1415939" cy="128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131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103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09740"/>
            <a:ext cx="247777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TreeSet</a:t>
            </a:r>
            <a:endParaRPr sz="1450" dirty="0">
              <a:latin typeface="Courier" charset="0"/>
              <a:cs typeface="Courier" charset="0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Elements are kept in sorted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order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4400" y="1347939"/>
            <a:ext cx="1737474" cy="1687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326585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356655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418465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3165227"/>
            <a:ext cx="4694555" cy="172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Elements are stored </a:t>
            </a:r>
            <a:r>
              <a:rPr sz="1450" spc="5" dirty="0">
                <a:latin typeface="Arial"/>
                <a:cs typeface="Arial"/>
              </a:rPr>
              <a:t>in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nodes.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The nodes are arranged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tree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shape,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Not in a linear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sequence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You can form tree sets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any class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implements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ourier" charset="0"/>
                <a:cs typeface="Courier" charset="0"/>
              </a:rPr>
              <a:t>Comparable</a:t>
            </a:r>
            <a:r>
              <a:rPr sz="1450" spc="-484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interface: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040"/>
              </a:spcBef>
            </a:pPr>
            <a:r>
              <a:rPr sz="1100" spc="10" dirty="0">
                <a:latin typeface="Arial"/>
                <a:cs typeface="Arial"/>
              </a:rPr>
              <a:t>Example: </a:t>
            </a:r>
            <a:r>
              <a:rPr sz="1100" spc="15" dirty="0">
                <a:latin typeface="Courier" charset="0"/>
                <a:cs typeface="Courier" charset="0"/>
              </a:rPr>
              <a:t>String</a:t>
            </a:r>
            <a:r>
              <a:rPr sz="1100" spc="-42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Courier" charset="0"/>
                <a:cs typeface="Courier" charset="0"/>
              </a:rPr>
              <a:t>Integer</a:t>
            </a:r>
            <a:r>
              <a:rPr sz="1100" spc="1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093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999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71361"/>
            <a:ext cx="5207635" cy="10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Use a </a:t>
            </a:r>
            <a:r>
              <a:rPr sz="1450" spc="10" dirty="0">
                <a:latin typeface="Courier" charset="0"/>
                <a:cs typeface="Courier" charset="0"/>
              </a:rPr>
              <a:t>TreeSet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if </a:t>
            </a:r>
            <a:r>
              <a:rPr sz="1450" spc="10" dirty="0">
                <a:latin typeface="Arial"/>
                <a:cs typeface="Arial"/>
              </a:rPr>
              <a:t>you want </a:t>
            </a:r>
            <a:r>
              <a:rPr sz="1450" spc="5" dirty="0">
                <a:latin typeface="Arial"/>
                <a:cs typeface="Arial"/>
              </a:rPr>
              <a:t>to visit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set's </a:t>
            </a:r>
            <a:r>
              <a:rPr sz="1450" spc="10" dirty="0">
                <a:latin typeface="Arial"/>
                <a:cs typeface="Arial"/>
              </a:rPr>
              <a:t>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sorted  order.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0" dirty="0">
                <a:latin typeface="Arial"/>
                <a:cs typeface="Arial"/>
              </a:rPr>
              <a:t>Otherwise choose 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HashSet</a:t>
            </a:r>
            <a:r>
              <a:rPr sz="1100" spc="1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5" dirty="0">
                <a:latin typeface="Arial"/>
                <a:cs typeface="Arial"/>
              </a:rPr>
              <a:t>It is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bit </a:t>
            </a:r>
            <a:r>
              <a:rPr sz="1100" spc="15" dirty="0">
                <a:latin typeface="Arial"/>
                <a:cs typeface="Arial"/>
              </a:rPr>
              <a:t>more </a:t>
            </a:r>
            <a:r>
              <a:rPr sz="1100" spc="10" dirty="0">
                <a:latin typeface="Arial"/>
                <a:cs typeface="Arial"/>
              </a:rPr>
              <a:t>efficient </a:t>
            </a:r>
            <a:r>
              <a:rPr sz="1100" spc="25" dirty="0">
                <a:latin typeface="Arial"/>
                <a:cs typeface="Arial"/>
              </a:rPr>
              <a:t>—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the hash function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well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chosen.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60011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30" dirty="0"/>
              <a:t>e</a:t>
            </a:r>
            <a:r>
              <a:rPr spc="20" dirty="0"/>
              <a:t>t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917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08549"/>
            <a:ext cx="424561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Store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reference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to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TreeSet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or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HashSet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ourier" charset="0"/>
                <a:cs typeface="Courier" charset="0"/>
              </a:rPr>
              <a:t>Set&lt;String&gt;</a:t>
            </a:r>
            <a:r>
              <a:rPr sz="1450" spc="-484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variable: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381104"/>
            <a:ext cx="5337810" cy="452047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Set&lt;String&gt; names = new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HashSet&lt;&gt;();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or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Set&lt;String&gt; names = new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TreeSet&lt;&gt;();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0702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1969587"/>
            <a:ext cx="3228975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After </a:t>
            </a:r>
            <a:r>
              <a:rPr sz="1450" spc="10" dirty="0">
                <a:latin typeface="Arial"/>
                <a:cs typeface="Arial"/>
              </a:rPr>
              <a:t>constructing the </a:t>
            </a:r>
            <a:r>
              <a:rPr sz="1450" spc="5" dirty="0">
                <a:latin typeface="Arial"/>
                <a:cs typeface="Arial"/>
              </a:rPr>
              <a:t>collection object:</a:t>
            </a:r>
            <a:endParaRPr sz="1450">
              <a:latin typeface="Arial"/>
              <a:cs typeface="Arial"/>
            </a:endParaRPr>
          </a:p>
          <a:p>
            <a:pPr marL="349250" marR="461645">
              <a:lnSpc>
                <a:spcPct val="134500"/>
              </a:lnSpc>
              <a:spcBef>
                <a:spcPts val="520"/>
              </a:spcBef>
            </a:pP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implementation no longer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matters  Only the interface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important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337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7108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2124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5131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82217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2348" y="214793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348" y="238181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1111801"/>
            <a:ext cx="5079365" cy="136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Courier" charset="0"/>
                <a:cs typeface="Courier" charset="0"/>
              </a:rPr>
              <a:t>List</a:t>
            </a:r>
            <a:r>
              <a:rPr sz="1450" spc="-55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ts val="2430"/>
              </a:lnSpc>
              <a:spcBef>
                <a:spcPts val="130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list is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collection that </a:t>
            </a:r>
            <a:r>
              <a:rPr sz="1450" spc="10" dirty="0">
                <a:latin typeface="Arial"/>
                <a:cs typeface="Arial"/>
              </a:rPr>
              <a:t>remembers the order </a:t>
            </a:r>
            <a:r>
              <a:rPr sz="1450" spc="5" dirty="0">
                <a:latin typeface="Arial"/>
                <a:cs typeface="Arial"/>
              </a:rPr>
              <a:t>of its </a:t>
            </a:r>
            <a:r>
              <a:rPr sz="1450" spc="10" dirty="0">
                <a:latin typeface="Arial"/>
                <a:cs typeface="Arial"/>
              </a:rPr>
              <a:t>elements.  Two implementing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classes</a:t>
            </a:r>
            <a:endParaRPr sz="1450" dirty="0">
              <a:latin typeface="Arial"/>
              <a:cs typeface="Arial"/>
            </a:endParaRPr>
          </a:p>
          <a:p>
            <a:pPr marL="349250" marR="3859529">
              <a:lnSpc>
                <a:spcPct val="139500"/>
              </a:lnSpc>
              <a:spcBef>
                <a:spcPts val="260"/>
              </a:spcBef>
            </a:pPr>
            <a:r>
              <a:rPr sz="1100" spc="15" dirty="0">
                <a:latin typeface="Courier" charset="0"/>
                <a:cs typeface="Courier" charset="0"/>
              </a:rPr>
              <a:t>ArrayList  LinkedList</a:t>
            </a:r>
            <a:endParaRPr sz="11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0271" y="2575864"/>
            <a:ext cx="2130069" cy="162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1162" y="4361036"/>
            <a:ext cx="2053589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2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List of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Books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929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Working </a:t>
            </a:r>
            <a:r>
              <a:rPr spc="95" dirty="0"/>
              <a:t>with</a:t>
            </a:r>
            <a:r>
              <a:rPr spc="-155" dirty="0"/>
              <a:t> </a:t>
            </a:r>
            <a:r>
              <a:rPr spc="110" dirty="0"/>
              <a:t>Sets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999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99376"/>
            <a:ext cx="265684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Adding and removing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elements: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104642"/>
            <a:ext cx="5337810" cy="32457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 marR="3712845">
              <a:lnSpc>
                <a:spcPct val="1032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names.add("Romeo");  names.remove("Juliet");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166010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28656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259561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79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Sets don't have</a:t>
            </a:r>
            <a:r>
              <a:rPr spc="-90" dirty="0"/>
              <a:t> </a:t>
            </a:r>
            <a:r>
              <a:rPr spc="10" dirty="0"/>
              <a:t>duplicates.</a:t>
            </a: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0" dirty="0">
                <a:latin typeface="Arial"/>
                <a:cs typeface="Arial"/>
              </a:rPr>
              <a:t>Adding a duplicate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ignored.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pc="10" dirty="0"/>
              <a:t>Attempting </a:t>
            </a:r>
            <a:r>
              <a:rPr spc="5" dirty="0"/>
              <a:t>to </a:t>
            </a:r>
            <a:r>
              <a:rPr spc="10" dirty="0"/>
              <a:t>remove an element </a:t>
            </a:r>
            <a:r>
              <a:rPr spc="5" dirty="0"/>
              <a:t>that isn't in </a:t>
            </a:r>
            <a:r>
              <a:rPr spc="10" dirty="0"/>
              <a:t>the set </a:t>
            </a:r>
            <a:r>
              <a:rPr spc="5" dirty="0"/>
              <a:t>is</a:t>
            </a:r>
            <a:r>
              <a:rPr spc="-15" dirty="0"/>
              <a:t> </a:t>
            </a:r>
            <a:r>
              <a:rPr spc="10" dirty="0"/>
              <a:t>ignored.</a:t>
            </a:r>
          </a:p>
          <a:p>
            <a:pPr marL="12700" marR="5080">
              <a:lnSpc>
                <a:spcPct val="117200"/>
              </a:lnSpc>
              <a:spcBef>
                <a:spcPts val="395"/>
              </a:spcBef>
            </a:pPr>
            <a:r>
              <a:rPr spc="10" dirty="0"/>
              <a:t>The </a:t>
            </a:r>
            <a:r>
              <a:rPr spc="10" dirty="0">
                <a:latin typeface="Courier" charset="0"/>
                <a:cs typeface="Courier" charset="0"/>
              </a:rPr>
              <a:t>contains</a:t>
            </a:r>
            <a:r>
              <a:rPr spc="-455" dirty="0">
                <a:latin typeface="Courier" charset="0"/>
                <a:cs typeface="Courier" charset="0"/>
              </a:rPr>
              <a:t> </a:t>
            </a:r>
            <a:r>
              <a:rPr spc="10" dirty="0"/>
              <a:t>method </a:t>
            </a:r>
            <a:r>
              <a:rPr spc="5" dirty="0"/>
              <a:t>tests </a:t>
            </a:r>
            <a:r>
              <a:rPr spc="10" dirty="0"/>
              <a:t>whether an element </a:t>
            </a:r>
            <a:r>
              <a:rPr spc="5" dirty="0"/>
              <a:t>is </a:t>
            </a:r>
            <a:r>
              <a:rPr spc="10" dirty="0"/>
              <a:t>contained </a:t>
            </a:r>
            <a:r>
              <a:rPr spc="5" dirty="0"/>
              <a:t>in  </a:t>
            </a:r>
            <a:r>
              <a:rPr spc="10" dirty="0"/>
              <a:t>the</a:t>
            </a:r>
            <a:r>
              <a:rPr spc="-80" dirty="0"/>
              <a:t> </a:t>
            </a:r>
            <a:r>
              <a:rPr spc="5" dirty="0"/>
              <a:t>set: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4410" y="3067548"/>
            <a:ext cx="5337810" cy="190437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if (names.contains("Juliet")) . .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0860" y="3416485"/>
            <a:ext cx="44297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contains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uses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equals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element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type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974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Working </a:t>
            </a:r>
            <a:r>
              <a:rPr spc="95" dirty="0"/>
              <a:t>with</a:t>
            </a:r>
            <a:r>
              <a:rPr spc="-155" dirty="0"/>
              <a:t> </a:t>
            </a:r>
            <a:r>
              <a:rPr spc="110" dirty="0"/>
              <a:t>Sets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044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2011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799825"/>
            <a:ext cx="501777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To process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set, </a:t>
            </a:r>
            <a:r>
              <a:rPr sz="1450" spc="10" dirty="0">
                <a:latin typeface="Arial"/>
                <a:cs typeface="Arial"/>
              </a:rPr>
              <a:t>get an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iterator.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  <a:spcBef>
                <a:spcPts val="325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</a:t>
            </a:r>
            <a:r>
              <a:rPr sz="1450" spc="5" dirty="0">
                <a:latin typeface="Arial"/>
                <a:cs typeface="Arial"/>
              </a:rPr>
              <a:t>iterator visits </a:t>
            </a:r>
            <a:r>
              <a:rPr sz="1450" spc="10" dirty="0">
                <a:latin typeface="Arial"/>
                <a:cs typeface="Arial"/>
              </a:rPr>
              <a:t>the elements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order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which the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set  implementation keeps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them.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410" y="1673081"/>
            <a:ext cx="5337810" cy="860620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 marR="2494915">
              <a:lnSpc>
                <a:spcPct val="1032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Iterator&lt;String&gt; iter =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names.iterator();  while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(iter.hasNext())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String name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iter.next();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10"/>
              </a:spcBef>
            </a:pPr>
            <a:r>
              <a:rPr sz="850" spc="20" dirty="0">
                <a:latin typeface="Comic Sans MS"/>
                <a:cs typeface="Comic Sans MS"/>
              </a:rPr>
              <a:t>Do </a:t>
            </a:r>
            <a:r>
              <a:rPr sz="850" spc="15" dirty="0">
                <a:latin typeface="Comic Sans MS"/>
                <a:cs typeface="Comic Sans MS"/>
              </a:rPr>
              <a:t>something with</a:t>
            </a:r>
            <a:r>
              <a:rPr sz="850" spc="195" dirty="0">
                <a:latin typeface="Comic Sans MS"/>
                <a:cs typeface="Comic Sans MS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5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3178" y="276312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2662497"/>
            <a:ext cx="30314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You can also use the </a:t>
            </a:r>
            <a:r>
              <a:rPr sz="1450" spc="5" dirty="0">
                <a:latin typeface="Arial"/>
                <a:cs typeface="Arial"/>
              </a:rPr>
              <a:t>“for </a:t>
            </a:r>
            <a:r>
              <a:rPr sz="1450" spc="10" dirty="0">
                <a:latin typeface="Arial"/>
                <a:cs typeface="Arial"/>
              </a:rPr>
              <a:t>each”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loop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410" y="2976116"/>
            <a:ext cx="5337810" cy="59567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65"/>
              </a:spcBef>
            </a:pPr>
            <a:r>
              <a:rPr sz="850" spc="20" dirty="0">
                <a:latin typeface="Courier" charset="0"/>
                <a:cs typeface="Courier" charset="0"/>
              </a:rPr>
              <a:t>for (String name :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names)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R="3576954" algn="ctr">
              <a:lnSpc>
                <a:spcPct val="100000"/>
              </a:lnSpc>
              <a:spcBef>
                <a:spcPts val="10"/>
              </a:spcBef>
            </a:pPr>
            <a:r>
              <a:rPr sz="850" spc="20" dirty="0">
                <a:latin typeface="Comic Sans MS"/>
                <a:cs typeface="Comic Sans MS"/>
              </a:rPr>
              <a:t>Do </a:t>
            </a:r>
            <a:r>
              <a:rPr sz="850" spc="15" dirty="0">
                <a:latin typeface="Comic Sans MS"/>
                <a:cs typeface="Comic Sans MS"/>
              </a:rPr>
              <a:t>something with</a:t>
            </a:r>
            <a:r>
              <a:rPr sz="850" spc="195" dirty="0">
                <a:latin typeface="Comic Sans MS"/>
                <a:cs typeface="Comic Sans MS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5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178" y="379886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178" y="436685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178" y="467590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141" y="3660235"/>
            <a:ext cx="5371465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You cannot add an element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a set </a:t>
            </a:r>
            <a:r>
              <a:rPr sz="1450" spc="5" dirty="0">
                <a:latin typeface="Arial"/>
                <a:cs typeface="Arial"/>
              </a:rPr>
              <a:t>at </a:t>
            </a:r>
            <a:r>
              <a:rPr sz="1450" spc="10" dirty="0">
                <a:latin typeface="Arial"/>
                <a:cs typeface="Arial"/>
              </a:rPr>
              <a:t>an </a:t>
            </a:r>
            <a:r>
              <a:rPr sz="1450" spc="5" dirty="0">
                <a:latin typeface="Arial"/>
                <a:cs typeface="Arial"/>
              </a:rPr>
              <a:t>iterator </a:t>
            </a:r>
            <a:r>
              <a:rPr sz="1450" spc="10" dirty="0">
                <a:latin typeface="Arial"/>
                <a:cs typeface="Arial"/>
              </a:rPr>
              <a:t>position </a:t>
            </a:r>
            <a:r>
              <a:rPr sz="1450" spc="5" dirty="0">
                <a:latin typeface="Arial"/>
                <a:cs typeface="Arial"/>
              </a:rPr>
              <a:t>- </a:t>
            </a:r>
            <a:r>
              <a:rPr sz="1450" spc="15" dirty="0">
                <a:latin typeface="Arial"/>
                <a:cs typeface="Arial"/>
              </a:rPr>
              <a:t>A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set  </a:t>
            </a:r>
            <a:r>
              <a:rPr sz="1450" spc="5" dirty="0">
                <a:latin typeface="Arial"/>
                <a:cs typeface="Arial"/>
              </a:rPr>
              <a:t>is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unordered.</a:t>
            </a:r>
            <a:endParaRPr sz="1450" dirty="0">
              <a:latin typeface="Arial"/>
              <a:cs typeface="Arial"/>
            </a:endParaRPr>
          </a:p>
          <a:p>
            <a:pPr marL="12700" marR="1159510">
              <a:lnSpc>
                <a:spcPct val="139900"/>
              </a:lnSpc>
            </a:pPr>
            <a:r>
              <a:rPr sz="1450" spc="10" dirty="0">
                <a:latin typeface="Arial"/>
                <a:cs typeface="Arial"/>
              </a:rPr>
              <a:t>You can remove an element </a:t>
            </a:r>
            <a:r>
              <a:rPr sz="1450" spc="5" dirty="0">
                <a:latin typeface="Arial"/>
                <a:cs typeface="Arial"/>
              </a:rPr>
              <a:t>at </a:t>
            </a:r>
            <a:r>
              <a:rPr sz="1450" spc="10" dirty="0">
                <a:latin typeface="Arial"/>
                <a:cs typeface="Arial"/>
              </a:rPr>
              <a:t>an </a:t>
            </a:r>
            <a:r>
              <a:rPr sz="1450" spc="5" dirty="0">
                <a:latin typeface="Arial"/>
                <a:cs typeface="Arial"/>
              </a:rPr>
              <a:t>iterator position. 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iterator </a:t>
            </a:r>
            <a:r>
              <a:rPr sz="1450" spc="10" dirty="0">
                <a:latin typeface="Arial"/>
                <a:cs typeface="Arial"/>
              </a:rPr>
              <a:t>interface as no </a:t>
            </a:r>
            <a:r>
              <a:rPr sz="1450" spc="10" dirty="0">
                <a:latin typeface="Courier" charset="0"/>
                <a:cs typeface="Courier" charset="0"/>
              </a:rPr>
              <a:t>previous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Working </a:t>
            </a:r>
            <a:r>
              <a:rPr spc="95" dirty="0"/>
              <a:t>with</a:t>
            </a:r>
            <a:r>
              <a:rPr spc="-155" dirty="0"/>
              <a:t> </a:t>
            </a:r>
            <a:r>
              <a:rPr spc="110" dirty="0"/>
              <a:t>Sets</a:t>
            </a:r>
          </a:p>
        </p:txBody>
      </p:sp>
      <p:sp>
        <p:nvSpPr>
          <p:cNvPr id="3" name="object 3"/>
          <p:cNvSpPr/>
          <p:nvPr/>
        </p:nvSpPr>
        <p:spPr>
          <a:xfrm>
            <a:off x="804973" y="830046"/>
            <a:ext cx="3892600" cy="298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855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SpellCheck </a:t>
            </a:r>
            <a:r>
              <a:rPr spc="105" dirty="0"/>
              <a:t>Example</a:t>
            </a:r>
            <a:r>
              <a:rPr spc="-60" dirty="0"/>
              <a:t> </a:t>
            </a:r>
            <a:r>
              <a:rPr spc="140" dirty="0"/>
              <a:t>Program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925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5173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1354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6951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798634"/>
            <a:ext cx="5340350" cy="203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Read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correctly </a:t>
            </a:r>
            <a:r>
              <a:rPr sz="1450" spc="10" dirty="0">
                <a:latin typeface="Arial"/>
                <a:cs typeface="Arial"/>
              </a:rPr>
              <a:t>spelled words from a dictionary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Put them in 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Reads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words from 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document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Put them in a second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set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  <a:spcBef>
                <a:spcPts val="595"/>
              </a:spcBef>
            </a:pPr>
            <a:r>
              <a:rPr sz="1450" spc="5" dirty="0">
                <a:latin typeface="Arial"/>
                <a:cs typeface="Arial"/>
              </a:rPr>
              <a:t>Print all </a:t>
            </a:r>
            <a:r>
              <a:rPr sz="1450" spc="10" dirty="0">
                <a:latin typeface="Arial"/>
                <a:cs typeface="Arial"/>
              </a:rPr>
              <a:t>the words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second set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are not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dictionary  </a:t>
            </a:r>
            <a:r>
              <a:rPr sz="1450" spc="5" dirty="0">
                <a:latin typeface="Arial"/>
                <a:cs typeface="Arial"/>
              </a:rPr>
              <a:t>set.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Potential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misspellings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section_3/</a:t>
            </a:r>
            <a:r>
              <a:rPr spc="80" dirty="0">
                <a:solidFill>
                  <a:srgbClr val="000080"/>
                </a:solidFill>
                <a:hlinkClick r:id="rId2"/>
              </a:rPr>
              <a:t>SpellCheck.java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894135" y="1513751"/>
            <a:ext cx="4162425" cy="119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1205"/>
              </a:lnSpc>
            </a:pP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This program checks which words in a file are not present in a</a:t>
            </a:r>
            <a:r>
              <a:rPr sz="1050" spc="-4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dictionary.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SpellCheck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403225" marR="1470025" indent="-195580">
              <a:lnSpc>
                <a:spcPts val="990"/>
              </a:lnSpc>
              <a:spcBef>
                <a:spcPts val="40"/>
              </a:spcBef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dirty="0">
                <a:latin typeface="Courier New"/>
                <a:cs typeface="Courier New"/>
              </a:rPr>
              <a:t>main(String[] args) 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throws</a:t>
            </a:r>
            <a:r>
              <a:rPr sz="850" spc="-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FileNotFoundException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10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403225">
              <a:lnSpc>
                <a:spcPts val="1210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315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Read the dictionary and the document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1285019" y="2824153"/>
            <a:ext cx="347916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90"/>
              </a:lnSpc>
            </a:pPr>
            <a:r>
              <a:rPr sz="850" dirty="0">
                <a:latin typeface="Courier New"/>
                <a:cs typeface="Courier New"/>
              </a:rPr>
              <a:t>Set&lt;String&gt; dictionaryWords = readWords(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"words"</a:t>
            </a:r>
            <a:r>
              <a:rPr sz="850" dirty="0">
                <a:latin typeface="Courier New"/>
                <a:cs typeface="Courier New"/>
              </a:rPr>
              <a:t>);  Set&lt;String&gt; documentWords =</a:t>
            </a:r>
            <a:r>
              <a:rPr sz="850" spc="40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readWords(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"alice30.txt"</a:t>
            </a:r>
            <a:r>
              <a:rPr sz="850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285109" y="3183968"/>
            <a:ext cx="3481704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295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Print all words that are in the document but not the dictionary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285019" y="3468304"/>
            <a:ext cx="2566670" cy="8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850" dirty="0">
                <a:latin typeface="Courier New"/>
                <a:cs typeface="Courier New"/>
              </a:rPr>
              <a:t>(String word :</a:t>
            </a:r>
            <a:r>
              <a:rPr sz="850" spc="-1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documentWords)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if</a:t>
            </a:r>
            <a:r>
              <a:rPr sz="850" spc="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(!dictionaryWords.contains(word))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40322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System.out.println(word);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5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089622" y="4345347"/>
            <a:ext cx="9080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33539" y="762000"/>
            <a:ext cx="2697480" cy="442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indent="-195580">
              <a:lnSpc>
                <a:spcPts val="100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3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java.util.HashSet;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3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java.util.Set;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4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java.io.FileNotFoundException;</a:t>
            </a:r>
            <a:endParaRPr sz="850">
              <a:latin typeface="Courier New"/>
              <a:cs typeface="Courier New"/>
            </a:endParaRPr>
          </a:p>
          <a:p>
            <a:pPr marR="246824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 marR="2468245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 marR="2468245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  <a:p>
            <a:pPr marR="2468245" algn="ctr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ct val="100000"/>
              </a:lnSpc>
              <a:spcBef>
                <a:spcPts val="16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850">
              <a:latin typeface="Courier New"/>
              <a:cs typeface="Courier New"/>
            </a:endParaRPr>
          </a:p>
          <a:p>
            <a:pPr marR="2533015" algn="ctr">
              <a:lnSpc>
                <a:spcPct val="100000"/>
              </a:lnSpc>
              <a:spcBef>
                <a:spcPts val="16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089622" y="4595931"/>
            <a:ext cx="338264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1170"/>
              </a:lnSpc>
            </a:pP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Reads all words from a</a:t>
            </a:r>
            <a:r>
              <a:rPr sz="1050" spc="-8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file.</a:t>
            </a:r>
            <a:endParaRPr sz="1050">
              <a:latin typeface="Times New Roman"/>
              <a:cs typeface="Times New Roman"/>
            </a:endParaRPr>
          </a:p>
          <a:p>
            <a:pPr marL="207645">
              <a:lnSpc>
                <a:spcPts val="1185"/>
              </a:lnSpc>
            </a:pPr>
            <a:r>
              <a:rPr sz="850" dirty="0">
                <a:latin typeface="Courier New"/>
                <a:cs typeface="Courier New"/>
              </a:rPr>
              <a:t>@param filename</a:t>
            </a:r>
            <a:r>
              <a:rPr sz="850" spc="-295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the name of the file</a:t>
            </a:r>
            <a:endParaRPr sz="1050">
              <a:latin typeface="Times New Roman"/>
              <a:cs typeface="Times New Roman"/>
            </a:endParaRPr>
          </a:p>
          <a:p>
            <a:pPr marL="207645">
              <a:lnSpc>
                <a:spcPts val="1220"/>
              </a:lnSpc>
            </a:pPr>
            <a:r>
              <a:rPr sz="850" dirty="0">
                <a:latin typeface="Courier New"/>
                <a:cs typeface="Courier New"/>
              </a:rPr>
              <a:t>@return</a:t>
            </a:r>
            <a:r>
              <a:rPr sz="850" spc="-290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a set with all lowercased words in the file. Here, 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33539" y="5188979"/>
            <a:ext cx="15621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285019" y="5163579"/>
            <a:ext cx="27533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word is a sequence of upper- and lowercase</a:t>
            </a:r>
            <a:r>
              <a:rPr sz="1050" spc="-6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letters.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5337810" cy="1180465"/>
          </a:xfrm>
          <a:custGeom>
            <a:avLst/>
            <a:gdLst/>
            <a:ahLst/>
            <a:cxnLst/>
            <a:rect l="l" t="t" r="r" b="b"/>
            <a:pathLst>
              <a:path w="5337810" h="1180465">
                <a:moveTo>
                  <a:pt x="5337432" y="0"/>
                </a:moveTo>
                <a:lnTo>
                  <a:pt x="5337432" y="1180257"/>
                </a:lnTo>
                <a:lnTo>
                  <a:pt x="0" y="1180257"/>
                </a:lnTo>
                <a:lnTo>
                  <a:pt x="0" y="0"/>
                </a:lnTo>
              </a:path>
            </a:pathLst>
          </a:custGeom>
          <a:ln w="835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8604" y="811120"/>
            <a:ext cx="83756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neighbouring  croqueted  pennyworth  dutchess  comfits</a:t>
            </a:r>
            <a:endParaRPr sz="850" dirty="0">
              <a:latin typeface="Courier" charset="0"/>
              <a:cs typeface="Courier" charset="0"/>
            </a:endParaRPr>
          </a:p>
          <a:p>
            <a:pPr marL="12700" marR="34290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xii  dinn  clamour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4" name="object 13"/>
          <p:cNvSpPr txBox="1"/>
          <p:nvPr/>
        </p:nvSpPr>
        <p:spPr>
          <a:xfrm>
            <a:off x="892276" y="381000"/>
            <a:ext cx="10648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Program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Run: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7815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9526"/>
            <a:ext cx="581279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Arrays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lists </a:t>
            </a:r>
            <a:r>
              <a:rPr sz="1200" spc="15" dirty="0">
                <a:latin typeface="Arial"/>
                <a:cs typeface="Arial"/>
              </a:rPr>
              <a:t>remember </a:t>
            </a:r>
            <a:r>
              <a:rPr sz="1200" spc="10" dirty="0">
                <a:latin typeface="Arial"/>
                <a:cs typeface="Arial"/>
              </a:rPr>
              <a:t>the order in which you </a:t>
            </a:r>
            <a:r>
              <a:rPr sz="1200" spc="15" dirty="0">
                <a:latin typeface="Arial"/>
                <a:cs typeface="Arial"/>
              </a:rPr>
              <a:t>added </a:t>
            </a:r>
            <a:r>
              <a:rPr sz="1200" spc="10" dirty="0">
                <a:latin typeface="Arial"/>
                <a:cs typeface="Arial"/>
              </a:rPr>
              <a:t>elements; sets </a:t>
            </a:r>
            <a:r>
              <a:rPr sz="1200" spc="15" dirty="0">
                <a:latin typeface="Arial"/>
                <a:cs typeface="Arial"/>
              </a:rPr>
              <a:t>do </a:t>
            </a:r>
            <a:r>
              <a:rPr sz="1200" spc="10" dirty="0">
                <a:latin typeface="Arial"/>
                <a:cs typeface="Arial"/>
              </a:rPr>
              <a:t>not. </a:t>
            </a:r>
            <a:r>
              <a:rPr sz="1200" spc="15" dirty="0">
                <a:latin typeface="Arial"/>
                <a:cs typeface="Arial"/>
              </a:rPr>
              <a:t>Why  </a:t>
            </a:r>
            <a:r>
              <a:rPr sz="1200" spc="10" dirty="0">
                <a:latin typeface="Arial"/>
                <a:cs typeface="Arial"/>
              </a:rPr>
              <a:t>would you want to use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set instead of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list?</a:t>
            </a:r>
            <a:endParaRPr sz="1200" dirty="0">
              <a:latin typeface="Arial"/>
              <a:cs typeface="Arial"/>
            </a:endParaRPr>
          </a:p>
          <a:p>
            <a:pPr marL="292735" marR="394335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Adding and removing elements as well as </a:t>
            </a:r>
            <a:r>
              <a:rPr sz="1450" spc="5" dirty="0">
                <a:latin typeface="Arial"/>
                <a:cs typeface="Arial"/>
              </a:rPr>
              <a:t>testing for  </a:t>
            </a:r>
            <a:r>
              <a:rPr sz="1450" spc="10" dirty="0">
                <a:latin typeface="Arial"/>
                <a:cs typeface="Arial"/>
              </a:rPr>
              <a:t>membership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more </a:t>
            </a:r>
            <a:r>
              <a:rPr sz="1450" spc="5" dirty="0">
                <a:latin typeface="Arial"/>
                <a:cs typeface="Arial"/>
              </a:rPr>
              <a:t>efficient </a:t>
            </a:r>
            <a:r>
              <a:rPr sz="1450" spc="10" dirty="0">
                <a:latin typeface="Arial"/>
                <a:cs typeface="Arial"/>
              </a:rPr>
              <a:t>with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sets.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699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8705"/>
            <a:ext cx="5683250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are set iterators different from </a:t>
            </a:r>
            <a:r>
              <a:rPr sz="1200" spc="5" dirty="0">
                <a:latin typeface="Arial"/>
                <a:cs typeface="Arial"/>
              </a:rPr>
              <a:t>list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iterators?</a:t>
            </a:r>
            <a:endParaRPr sz="1200" dirty="0">
              <a:latin typeface="Arial"/>
              <a:cs typeface="Arial"/>
            </a:endParaRPr>
          </a:p>
          <a:p>
            <a:pPr marL="292735" marR="5080" algn="just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Sets do not have an ordering, so </a:t>
            </a:r>
            <a:r>
              <a:rPr sz="1450" spc="5" dirty="0">
                <a:latin typeface="Arial"/>
                <a:cs typeface="Arial"/>
              </a:rPr>
              <a:t>it </a:t>
            </a:r>
            <a:r>
              <a:rPr sz="1450" spc="10" dirty="0">
                <a:latin typeface="Arial"/>
                <a:cs typeface="Arial"/>
              </a:rPr>
              <a:t>doesn't make sense 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add an element </a:t>
            </a:r>
            <a:r>
              <a:rPr sz="1450" spc="5" dirty="0">
                <a:latin typeface="Arial"/>
                <a:cs typeface="Arial"/>
              </a:rPr>
              <a:t>at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particular iterator position, </a:t>
            </a:r>
            <a:r>
              <a:rPr sz="1450" spc="10" dirty="0">
                <a:latin typeface="Arial"/>
                <a:cs typeface="Arial"/>
              </a:rPr>
              <a:t>or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traverse a  set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backward.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744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8364"/>
            <a:ext cx="586422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</a:pPr>
            <a:r>
              <a:rPr sz="1200" spc="15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wrong with the following test to check whether the </a:t>
            </a:r>
            <a:r>
              <a:rPr sz="1200" spc="15" dirty="0">
                <a:latin typeface="Courier" charset="0"/>
                <a:cs typeface="Courier" charset="0"/>
              </a:rPr>
              <a:t>Set&lt;String&gt;s </a:t>
            </a:r>
            <a:r>
              <a:rPr sz="1200" spc="10" dirty="0">
                <a:latin typeface="Arial"/>
                <a:cs typeface="Arial"/>
              </a:rPr>
              <a:t>contains  the elements </a:t>
            </a:r>
            <a:r>
              <a:rPr sz="1200" spc="10" dirty="0">
                <a:latin typeface="Courier" charset="0"/>
                <a:cs typeface="Courier" charset="0"/>
              </a:rPr>
              <a:t>"Tom"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15" dirty="0">
                <a:latin typeface="Courier" charset="0"/>
                <a:cs typeface="Courier" charset="0"/>
              </a:rPr>
              <a:t>"Diana"</a:t>
            </a:r>
            <a:r>
              <a:rPr sz="1200" spc="15" dirty="0">
                <a:latin typeface="Arial"/>
                <a:cs typeface="Arial"/>
              </a:rPr>
              <a:t>, 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"Harry"</a:t>
            </a:r>
            <a:r>
              <a:rPr sz="1200" spc="15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223903"/>
            <a:ext cx="5830570" cy="15709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5"/>
              </a:spcBef>
            </a:pPr>
            <a:r>
              <a:rPr sz="700" spc="20" dirty="0">
                <a:latin typeface="Courier" charset="0"/>
                <a:cs typeface="Courier" charset="0"/>
              </a:rPr>
              <a:t>if (s.toString().equals("[Tom, Diana, Harry]")) . .</a:t>
            </a:r>
            <a:r>
              <a:rPr sz="700" spc="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.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41" y="1502911"/>
            <a:ext cx="490347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You do not know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which order the set keeps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  elements.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662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8334"/>
            <a:ext cx="414909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How </a:t>
            </a:r>
            <a:r>
              <a:rPr sz="1200" spc="10" dirty="0">
                <a:latin typeface="Arial"/>
                <a:cs typeface="Arial"/>
              </a:rPr>
              <a:t>can you correctly implement the test of Self </a:t>
            </a:r>
            <a:r>
              <a:rPr sz="1200" spc="15" dirty="0">
                <a:latin typeface="Arial"/>
                <a:cs typeface="Arial"/>
              </a:rPr>
              <a:t>Check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12?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Here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one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possibility: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410" y="1381786"/>
            <a:ext cx="5337810" cy="58233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90525" marR="2698115" indent="-338455">
              <a:lnSpc>
                <a:spcPct val="103200"/>
              </a:lnSpc>
              <a:spcBef>
                <a:spcPts val="400"/>
              </a:spcBef>
            </a:pPr>
            <a:r>
              <a:rPr sz="850" spc="20" dirty="0">
                <a:latin typeface="Courier" charset="0"/>
                <a:cs typeface="Courier" charset="0"/>
              </a:rPr>
              <a:t>if (s.size() == 3 &amp;&amp;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s.contains("Tom")  &amp;&amp;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s.contains("Diana")</a:t>
            </a:r>
            <a:endParaRPr sz="850" dirty="0">
              <a:latin typeface="Courier" charset="0"/>
              <a:cs typeface="Courier" charset="0"/>
            </a:endParaRPr>
          </a:p>
          <a:p>
            <a:pPr marL="39052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&amp;&amp;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s.contains("Harry"))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305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6796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2121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51281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82186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38150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348" y="269890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348" y="293278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latin typeface="Courier" charset="0"/>
                <a:cs typeface="Courier" charset="0"/>
              </a:rPr>
              <a:t>Set</a:t>
            </a:r>
            <a:r>
              <a:rPr spc="-555" dirty="0">
                <a:latin typeface="Courier" charset="0"/>
                <a:cs typeface="Courier" charset="0"/>
              </a:rPr>
              <a:t> </a:t>
            </a:r>
            <a:r>
              <a:rPr spc="10" dirty="0"/>
              <a:t>interface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pc="15" dirty="0"/>
              <a:t>A </a:t>
            </a:r>
            <a:r>
              <a:rPr spc="10" dirty="0"/>
              <a:t>set </a:t>
            </a:r>
            <a:r>
              <a:rPr spc="5" dirty="0"/>
              <a:t>is </a:t>
            </a:r>
            <a:r>
              <a:rPr spc="10" dirty="0"/>
              <a:t>an </a:t>
            </a:r>
            <a:r>
              <a:rPr b="1" spc="10" dirty="0">
                <a:latin typeface="Arial"/>
                <a:cs typeface="Arial"/>
              </a:rPr>
              <a:t>unordered </a:t>
            </a:r>
            <a:r>
              <a:rPr spc="5" dirty="0"/>
              <a:t>collection of </a:t>
            </a:r>
            <a:r>
              <a:rPr b="1" spc="10" dirty="0">
                <a:latin typeface="Arial"/>
                <a:cs typeface="Arial"/>
              </a:rPr>
              <a:t>unique</a:t>
            </a:r>
            <a:r>
              <a:rPr b="1" dirty="0">
                <a:latin typeface="Arial"/>
                <a:cs typeface="Arial"/>
              </a:rPr>
              <a:t> </a:t>
            </a:r>
            <a:r>
              <a:rPr spc="10" dirty="0"/>
              <a:t>elements.</a:t>
            </a:r>
          </a:p>
          <a:p>
            <a:pPr marL="12700" marR="5080">
              <a:lnSpc>
                <a:spcPct val="117200"/>
              </a:lnSpc>
              <a:spcBef>
                <a:spcPts val="395"/>
              </a:spcBef>
            </a:pPr>
            <a:r>
              <a:rPr spc="10" dirty="0"/>
              <a:t>Arranges </a:t>
            </a:r>
            <a:r>
              <a:rPr spc="5" dirty="0"/>
              <a:t>its </a:t>
            </a:r>
            <a:r>
              <a:rPr spc="10" dirty="0"/>
              <a:t>elements so </a:t>
            </a:r>
            <a:r>
              <a:rPr spc="5" dirty="0"/>
              <a:t>that finding, </a:t>
            </a:r>
            <a:r>
              <a:rPr spc="10" dirty="0"/>
              <a:t>adding, and removing  elements </a:t>
            </a:r>
            <a:r>
              <a:rPr spc="5" dirty="0"/>
              <a:t>is </a:t>
            </a:r>
            <a:r>
              <a:rPr spc="10" dirty="0"/>
              <a:t>more</a:t>
            </a:r>
            <a:r>
              <a:rPr spc="-30" dirty="0"/>
              <a:t> </a:t>
            </a:r>
            <a:r>
              <a:rPr spc="5" dirty="0"/>
              <a:t>efficient.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pc="10" dirty="0"/>
              <a:t>Two mechanisms </a:t>
            </a:r>
            <a:r>
              <a:rPr spc="5" dirty="0"/>
              <a:t>to </a:t>
            </a:r>
            <a:r>
              <a:rPr spc="10" dirty="0"/>
              <a:t>do</a:t>
            </a:r>
            <a:r>
              <a:rPr spc="-30" dirty="0"/>
              <a:t> </a:t>
            </a:r>
            <a:r>
              <a:rPr spc="5" dirty="0"/>
              <a:t>this</a:t>
            </a: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hash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tables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0" dirty="0">
                <a:latin typeface="Arial"/>
                <a:cs typeface="Arial"/>
              </a:rPr>
              <a:t>binary search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trees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0271" y="3127171"/>
            <a:ext cx="2272080" cy="1729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1162" y="5003888"/>
            <a:ext cx="204279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3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Books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707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87137"/>
            <a:ext cx="506730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Write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loop that prints </a:t>
            </a:r>
            <a:r>
              <a:rPr sz="1200" spc="5" dirty="0">
                <a:latin typeface="Arial"/>
                <a:cs typeface="Arial"/>
              </a:rPr>
              <a:t>all </a:t>
            </a:r>
            <a:r>
              <a:rPr sz="1200" spc="10" dirty="0">
                <a:latin typeface="Arial"/>
                <a:cs typeface="Arial"/>
              </a:rPr>
              <a:t>elements that are in both  </a:t>
            </a:r>
            <a:r>
              <a:rPr sz="1200" spc="15" dirty="0">
                <a:latin typeface="Courier" charset="0"/>
                <a:cs typeface="Courier" charset="0"/>
              </a:rPr>
              <a:t>Set&lt;String&gt;s</a:t>
            </a:r>
            <a:r>
              <a:rPr sz="1200" spc="-360" dirty="0">
                <a:latin typeface="Courier" charset="0"/>
                <a:cs typeface="Courier" charset="0"/>
              </a:rPr>
              <a:t> </a:t>
            </a:r>
            <a:r>
              <a:rPr sz="1200" spc="15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spc="15" dirty="0">
                <a:latin typeface="Courier" charset="0"/>
                <a:cs typeface="Courier" charset="0"/>
              </a:rPr>
              <a:t>Set&lt;String&gt;t</a:t>
            </a:r>
            <a:r>
              <a:rPr sz="1200" spc="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410" y="1582703"/>
            <a:ext cx="5337810" cy="9707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for (String str :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if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(t.contains(str))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System.out.println(str);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625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7172"/>
            <a:ext cx="596328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</a:pPr>
            <a:r>
              <a:rPr sz="1200" spc="15" dirty="0">
                <a:latin typeface="Arial"/>
                <a:cs typeface="Arial"/>
              </a:rPr>
              <a:t>Suppose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you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changed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line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40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SpellCheck</a:t>
            </a:r>
            <a:r>
              <a:rPr sz="1200" spc="-38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program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use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Courier" charset="0"/>
                <a:cs typeface="Courier" charset="0"/>
              </a:rPr>
              <a:t>TreeSet</a:t>
            </a:r>
            <a:r>
              <a:rPr sz="1200" spc="-38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instead  of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5" dirty="0">
                <a:latin typeface="Courier" charset="0"/>
                <a:cs typeface="Courier" charset="0"/>
              </a:rPr>
              <a:t>HashSet</a:t>
            </a:r>
            <a:r>
              <a:rPr sz="1200" spc="15" dirty="0">
                <a:latin typeface="Arial"/>
                <a:cs typeface="Arial"/>
              </a:rPr>
              <a:t>. How </a:t>
            </a:r>
            <a:r>
              <a:rPr sz="1200" spc="10" dirty="0">
                <a:latin typeface="Arial"/>
                <a:cs typeface="Arial"/>
              </a:rPr>
              <a:t>would the output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change?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The words would be </a:t>
            </a:r>
            <a:r>
              <a:rPr sz="1450" spc="5" dirty="0">
                <a:latin typeface="Arial"/>
                <a:cs typeface="Arial"/>
              </a:rPr>
              <a:t>listed in </a:t>
            </a:r>
            <a:r>
              <a:rPr sz="1450" spc="10" dirty="0">
                <a:latin typeface="Arial"/>
                <a:cs typeface="Arial"/>
              </a:rPr>
              <a:t>sorted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order.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670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25" dirty="0"/>
              <a:t>M</a:t>
            </a:r>
            <a:r>
              <a:rPr spc="114" dirty="0"/>
              <a:t>a</a:t>
            </a:r>
            <a:r>
              <a:rPr spc="165" dirty="0"/>
              <a:t>p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740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45704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758771"/>
            <a:ext cx="5038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17200"/>
              </a:lnSpc>
            </a:pPr>
            <a:r>
              <a:rPr sz="1450" spc="15" dirty="0">
                <a:latin typeface="Arial"/>
                <a:cs typeface="Arial"/>
              </a:rPr>
              <a:t>A map </a:t>
            </a:r>
            <a:r>
              <a:rPr sz="1450" spc="10" dirty="0">
                <a:latin typeface="Arial"/>
                <a:cs typeface="Arial"/>
              </a:rPr>
              <a:t>allows you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associate elements from a </a:t>
            </a:r>
            <a:r>
              <a:rPr sz="1450" b="1" spc="10" dirty="0">
                <a:latin typeface="Arial"/>
                <a:cs typeface="Arial"/>
              </a:rPr>
              <a:t>key set</a:t>
            </a:r>
            <a:r>
              <a:rPr sz="1450" b="1" spc="-8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with  elements from a </a:t>
            </a:r>
            <a:r>
              <a:rPr sz="1450" b="1" spc="10" dirty="0">
                <a:latin typeface="Arial"/>
                <a:cs typeface="Arial"/>
              </a:rPr>
              <a:t>value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spc="10" dirty="0">
                <a:latin typeface="Arial"/>
                <a:cs typeface="Arial"/>
              </a:rPr>
              <a:t>collection</a:t>
            </a:r>
            <a:r>
              <a:rPr sz="1450" spc="10" dirty="0"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Use a </a:t>
            </a:r>
            <a:r>
              <a:rPr sz="1450" spc="15" dirty="0">
                <a:latin typeface="Arial"/>
                <a:cs typeface="Arial"/>
              </a:rPr>
              <a:t>map </a:t>
            </a:r>
            <a:r>
              <a:rPr sz="1450" spc="10" dirty="0">
                <a:latin typeface="Arial"/>
                <a:cs typeface="Arial"/>
              </a:rPr>
              <a:t>when you want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look up objects by using a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key.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0271" y="1623580"/>
            <a:ext cx="2990456" cy="1620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397958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484827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3427908"/>
            <a:ext cx="4752975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10 </a:t>
            </a:r>
            <a:r>
              <a:rPr sz="1450" spc="15" dirty="0">
                <a:latin typeface="Arial"/>
                <a:cs typeface="Arial"/>
              </a:rPr>
              <a:t>A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Map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Two implementations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Map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interface:</a:t>
            </a:r>
            <a:endParaRPr sz="1450" dirty="0">
              <a:latin typeface="Arial"/>
              <a:cs typeface="Arial"/>
            </a:endParaRPr>
          </a:p>
          <a:p>
            <a:pPr marL="349250" marR="3791585">
              <a:lnSpc>
                <a:spcPct val="139500"/>
              </a:lnSpc>
              <a:spcBef>
                <a:spcPts val="455"/>
              </a:spcBef>
            </a:pPr>
            <a:r>
              <a:rPr sz="1100" spc="15" dirty="0">
                <a:latin typeface="Courier" charset="0"/>
                <a:cs typeface="Courier" charset="0"/>
              </a:rPr>
              <a:t>HashMap  TreeMap</a:t>
            </a:r>
            <a:endParaRPr sz="11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50" spc="10" dirty="0">
                <a:latin typeface="Arial"/>
                <a:cs typeface="Arial"/>
              </a:rPr>
              <a:t>Store the reference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5" dirty="0">
                <a:latin typeface="Arial"/>
                <a:cs typeface="Arial"/>
              </a:rPr>
              <a:t>map </a:t>
            </a:r>
            <a:r>
              <a:rPr sz="1450" spc="10" dirty="0">
                <a:latin typeface="Arial"/>
                <a:cs typeface="Arial"/>
              </a:rPr>
              <a:t>object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10" dirty="0">
                <a:latin typeface="Courier" charset="0"/>
                <a:cs typeface="Courier" charset="0"/>
              </a:rPr>
              <a:t>Map</a:t>
            </a:r>
            <a:r>
              <a:rPr sz="1450" spc="-55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reference: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900963" y="5014012"/>
            <a:ext cx="5337810" cy="242570"/>
          </a:xfrm>
          <a:custGeom>
            <a:avLst/>
            <a:gdLst/>
            <a:ahLst/>
            <a:cxnLst/>
            <a:rect l="l" t="t" r="r" b="b"/>
            <a:pathLst>
              <a:path w="5337810" h="242570">
                <a:moveTo>
                  <a:pt x="5337432" y="0"/>
                </a:moveTo>
                <a:lnTo>
                  <a:pt x="5337432" y="241988"/>
                </a:lnTo>
                <a:lnTo>
                  <a:pt x="0" y="241988"/>
                </a:lnTo>
                <a:lnTo>
                  <a:pt x="0" y="0"/>
                </a:lnTo>
              </a:path>
            </a:pathLst>
          </a:custGeom>
          <a:ln w="835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 txBox="1"/>
          <p:nvPr/>
        </p:nvSpPr>
        <p:spPr>
          <a:xfrm>
            <a:off x="945167" y="5079566"/>
            <a:ext cx="248539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Map&lt;String, Color&gt; favoriteColors = new</a:t>
            </a:r>
            <a:r>
              <a:rPr sz="600" spc="-50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HashMap&lt;&gt;();</a:t>
            </a:r>
            <a:endParaRPr sz="6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633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25" dirty="0"/>
              <a:t>M</a:t>
            </a:r>
            <a:r>
              <a:rPr spc="114" dirty="0"/>
              <a:t>a</a:t>
            </a:r>
            <a:r>
              <a:rPr spc="165" dirty="0"/>
              <a:t>p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538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804762"/>
            <a:ext cx="3608704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Use the </a:t>
            </a:r>
            <a:r>
              <a:rPr sz="1450" spc="10" dirty="0">
                <a:latin typeface="Courier" charset="0"/>
                <a:cs typeface="Courier" charset="0"/>
              </a:rPr>
              <a:t>put</a:t>
            </a:r>
            <a:r>
              <a:rPr sz="1450" spc="-52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add an association: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114205"/>
            <a:ext cx="5337810" cy="1658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favoriteColors.put("Juliet",</a:t>
            </a:r>
            <a:r>
              <a:rPr sz="600" spc="-5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Color.RED);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153184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1431221"/>
            <a:ext cx="516382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You can change the value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an </a:t>
            </a:r>
            <a:r>
              <a:rPr sz="1450" spc="5" dirty="0">
                <a:latin typeface="Arial"/>
                <a:cs typeface="Arial"/>
              </a:rPr>
              <a:t>existing </a:t>
            </a:r>
            <a:r>
              <a:rPr sz="1450" spc="10" dirty="0">
                <a:latin typeface="Arial"/>
                <a:cs typeface="Arial"/>
              </a:rPr>
              <a:t>association by</a:t>
            </a:r>
            <a:r>
              <a:rPr sz="1450" spc="5" dirty="0">
                <a:latin typeface="Arial"/>
                <a:cs typeface="Arial"/>
              </a:rPr>
              <a:t> calling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ourier" charset="0"/>
                <a:cs typeface="Courier" charset="0"/>
              </a:rPr>
              <a:t>put</a:t>
            </a:r>
            <a:r>
              <a:rPr sz="1450" spc="-55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again: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410" y="2016306"/>
            <a:ext cx="5337810" cy="1658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favoriteColors.put("Juliet",</a:t>
            </a:r>
            <a:r>
              <a:rPr sz="600" spc="-5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Color.BLUE);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3178" y="244229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141" y="2341675"/>
            <a:ext cx="474218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get</a:t>
            </a:r>
            <a:r>
              <a:rPr sz="1450" spc="-54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returns the value associated with a key: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410" y="2659471"/>
            <a:ext cx="5337810" cy="1658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Color julietsFavoriteColor =</a:t>
            </a:r>
            <a:r>
              <a:rPr sz="600" spc="-40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favoriteColors.get("Juliet");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3178" y="30854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178" y="367015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4141" y="2984840"/>
            <a:ext cx="537083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If </a:t>
            </a:r>
            <a:r>
              <a:rPr sz="1450" spc="10" dirty="0">
                <a:latin typeface="Arial"/>
                <a:cs typeface="Arial"/>
              </a:rPr>
              <a:t>you ask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 key </a:t>
            </a:r>
            <a:r>
              <a:rPr sz="1450" spc="5" dirty="0">
                <a:latin typeface="Arial"/>
                <a:cs typeface="Arial"/>
              </a:rPr>
              <a:t>that isn't </a:t>
            </a:r>
            <a:r>
              <a:rPr sz="1450" spc="10" dirty="0">
                <a:latin typeface="Arial"/>
                <a:cs typeface="Arial"/>
              </a:rPr>
              <a:t>associated with any values, the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get</a:t>
            </a:r>
            <a:endParaRPr sz="14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Arial"/>
                <a:cs typeface="Arial"/>
              </a:rPr>
              <a:t>method returns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null</a:t>
            </a:r>
            <a:r>
              <a:rPr sz="1450" spc="10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50" spc="10" dirty="0">
                <a:latin typeface="Arial"/>
                <a:cs typeface="Arial"/>
              </a:rPr>
              <a:t>To remove an association, </a:t>
            </a:r>
            <a:r>
              <a:rPr sz="1450" spc="5" dirty="0">
                <a:latin typeface="Arial"/>
                <a:cs typeface="Arial"/>
              </a:rPr>
              <a:t>call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remove</a:t>
            </a:r>
            <a:r>
              <a:rPr sz="1450" spc="-51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with the key: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410" y="3887331"/>
            <a:ext cx="5337810" cy="1658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favoriteColors.remove("Juliet");</a:t>
            </a:r>
            <a:endParaRPr sz="6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Working </a:t>
            </a:r>
            <a:r>
              <a:rPr spc="95" dirty="0"/>
              <a:t>with</a:t>
            </a:r>
            <a:r>
              <a:rPr spc="-165" dirty="0"/>
              <a:t> </a:t>
            </a:r>
            <a:r>
              <a:rPr spc="220" dirty="0"/>
              <a:t>Maps</a:t>
            </a:r>
          </a:p>
        </p:txBody>
      </p:sp>
      <p:sp>
        <p:nvSpPr>
          <p:cNvPr id="3" name="object 3"/>
          <p:cNvSpPr/>
          <p:nvPr/>
        </p:nvSpPr>
        <p:spPr>
          <a:xfrm>
            <a:off x="804973" y="830033"/>
            <a:ext cx="3892600" cy="2238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469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3178" y="89539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178" y="120444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51349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82255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39889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3539" y="246806"/>
            <a:ext cx="5345430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200" dirty="0">
                <a:latin typeface="Trebuchet MS"/>
                <a:cs typeface="Trebuchet MS"/>
              </a:rPr>
              <a:t>Map</a:t>
            </a:r>
            <a:endParaRPr sz="1950" dirty="0">
              <a:latin typeface="Trebuchet MS"/>
              <a:cs typeface="Trebuchet MS"/>
            </a:endParaRPr>
          </a:p>
          <a:p>
            <a:pPr marL="292735" marR="655320">
              <a:lnSpc>
                <a:spcPct val="139900"/>
              </a:lnSpc>
              <a:spcBef>
                <a:spcPts val="1280"/>
              </a:spcBef>
            </a:pPr>
            <a:r>
              <a:rPr sz="1450" spc="10" dirty="0">
                <a:latin typeface="Arial"/>
                <a:cs typeface="Arial"/>
              </a:rPr>
              <a:t>Sometimes you want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enumerate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keys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map.  The </a:t>
            </a:r>
            <a:r>
              <a:rPr sz="1450" spc="10" dirty="0">
                <a:latin typeface="Courier" charset="0"/>
                <a:cs typeface="Courier" charset="0"/>
              </a:rPr>
              <a:t>keySet</a:t>
            </a:r>
            <a:r>
              <a:rPr sz="1450" spc="-53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 yields the set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keys.</a:t>
            </a:r>
            <a:endParaRPr sz="145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690"/>
              </a:spcBef>
            </a:pPr>
            <a:r>
              <a:rPr sz="1450" spc="10" dirty="0">
                <a:latin typeface="Arial"/>
                <a:cs typeface="Arial"/>
              </a:rPr>
              <a:t>Ask the key set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an </a:t>
            </a:r>
            <a:r>
              <a:rPr sz="1450" spc="5" dirty="0">
                <a:latin typeface="Arial"/>
                <a:cs typeface="Arial"/>
              </a:rPr>
              <a:t>iterator </a:t>
            </a:r>
            <a:r>
              <a:rPr sz="1450" spc="10" dirty="0">
                <a:latin typeface="Arial"/>
                <a:cs typeface="Arial"/>
              </a:rPr>
              <a:t>and get </a:t>
            </a:r>
            <a:r>
              <a:rPr sz="1450" spc="5" dirty="0">
                <a:latin typeface="Arial"/>
                <a:cs typeface="Arial"/>
              </a:rPr>
              <a:t>all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keys.</a:t>
            </a:r>
            <a:endParaRPr sz="145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690"/>
              </a:spcBef>
            </a:pPr>
            <a:r>
              <a:rPr sz="1450" spc="10" dirty="0">
                <a:latin typeface="Arial"/>
                <a:cs typeface="Arial"/>
              </a:rPr>
              <a:t>For each key, you can </a:t>
            </a:r>
            <a:r>
              <a:rPr sz="1450" spc="5" dirty="0">
                <a:latin typeface="Arial"/>
                <a:cs typeface="Arial"/>
              </a:rPr>
              <a:t>find </a:t>
            </a:r>
            <a:r>
              <a:rPr sz="1450" spc="10" dirty="0">
                <a:latin typeface="Arial"/>
                <a:cs typeface="Arial"/>
              </a:rPr>
              <a:t>the associated value with the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get</a:t>
            </a:r>
            <a:endParaRPr sz="1450" dirty="0">
              <a:latin typeface="Courier" charset="0"/>
              <a:cs typeface="Courier" charset="0"/>
            </a:endParaRPr>
          </a:p>
          <a:p>
            <a:pPr marL="292735">
              <a:lnSpc>
                <a:spcPct val="100000"/>
              </a:lnSpc>
              <a:spcBef>
                <a:spcPts val="295"/>
              </a:spcBef>
            </a:pPr>
            <a:r>
              <a:rPr sz="1450" spc="10" dirty="0">
                <a:latin typeface="Arial"/>
                <a:cs typeface="Arial"/>
              </a:rPr>
              <a:t>method.</a:t>
            </a:r>
            <a:endParaRPr sz="145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760"/>
              </a:spcBef>
            </a:pPr>
            <a:r>
              <a:rPr sz="1450" spc="10" dirty="0">
                <a:latin typeface="Arial"/>
                <a:cs typeface="Arial"/>
              </a:rPr>
              <a:t>To </a:t>
            </a:r>
            <a:r>
              <a:rPr sz="1450" spc="5" dirty="0">
                <a:latin typeface="Arial"/>
                <a:cs typeface="Arial"/>
              </a:rPr>
              <a:t>print all </a:t>
            </a:r>
            <a:r>
              <a:rPr sz="1450" spc="10" dirty="0">
                <a:latin typeface="Arial"/>
                <a:cs typeface="Arial"/>
              </a:rPr>
              <a:t>key/value pairs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15" dirty="0">
                <a:latin typeface="Arial"/>
                <a:cs typeface="Arial"/>
              </a:rPr>
              <a:t>map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m</a:t>
            </a:r>
            <a:r>
              <a:rPr sz="1450" spc="5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410" y="2616066"/>
            <a:ext cx="5337810" cy="851772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705" marR="3103880">
              <a:lnSpc>
                <a:spcPct val="103200"/>
              </a:lnSpc>
              <a:spcBef>
                <a:spcPts val="400"/>
              </a:spcBef>
            </a:pPr>
            <a:r>
              <a:rPr sz="850" spc="20" dirty="0">
                <a:latin typeface="Courier" charset="0"/>
                <a:cs typeface="Courier" charset="0"/>
              </a:rPr>
              <a:t>Set&lt;String&gt; keySet =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m.keySet();  for (String key :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keySet)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323215" marR="235966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Color value = m.get(key);  System.out.println(key + "-&gt;" +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value);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section_4/</a:t>
            </a:r>
            <a:r>
              <a:rPr spc="105" dirty="0">
                <a:solidFill>
                  <a:srgbClr val="000080"/>
                </a:solidFill>
                <a:hlinkClick r:id="rId2"/>
              </a:rPr>
              <a:t>MapDemo.java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1098796" y="1388460"/>
            <a:ext cx="3804920" cy="155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1205"/>
              </a:lnSpc>
            </a:pP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This program demonstrates a map that maps names to</a:t>
            </a:r>
            <a:r>
              <a:rPr sz="1050" spc="-5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colors.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5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MapDemo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dirty="0">
                <a:latin typeface="Courier New"/>
                <a:cs typeface="Courier New"/>
              </a:rPr>
              <a:t>main(String[] args)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403225" marR="5080">
              <a:lnSpc>
                <a:spcPts val="990"/>
              </a:lnSpc>
              <a:spcBef>
                <a:spcPts val="40"/>
              </a:spcBef>
            </a:pPr>
            <a:r>
              <a:rPr sz="850" dirty="0">
                <a:latin typeface="Courier New"/>
                <a:cs typeface="Courier New"/>
              </a:rPr>
              <a:t>Map&lt;String, Color&gt; favoriteColors =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new </a:t>
            </a:r>
            <a:r>
              <a:rPr sz="850" dirty="0">
                <a:latin typeface="Courier New"/>
                <a:cs typeface="Courier New"/>
              </a:rPr>
              <a:t>HashMap&lt;&gt;();  favoriteColors.put(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"Juliet"</a:t>
            </a:r>
            <a:r>
              <a:rPr sz="850" dirty="0">
                <a:latin typeface="Courier New"/>
                <a:cs typeface="Courier New"/>
              </a:rPr>
              <a:t>, Color.BLUE);  favoriteColors.put(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"Romeo"</a:t>
            </a:r>
            <a:r>
              <a:rPr sz="850" dirty="0">
                <a:latin typeface="Courier New"/>
                <a:cs typeface="Courier New"/>
              </a:rPr>
              <a:t>, Color.GREEN);  favoriteColors.put(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"Adam"</a:t>
            </a:r>
            <a:r>
              <a:rPr sz="850" dirty="0">
                <a:latin typeface="Courier New"/>
                <a:cs typeface="Courier New"/>
              </a:rPr>
              <a:t>, Color.RED);  favoriteColors.put(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"Eve"</a:t>
            </a:r>
            <a:r>
              <a:rPr sz="850" dirty="0">
                <a:latin typeface="Courier New"/>
                <a:cs typeface="Courier New"/>
              </a:rPr>
              <a:t>, Color.BLUE);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489770" y="3033618"/>
            <a:ext cx="209359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315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Print all keys and values in the map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489680" y="3325320"/>
            <a:ext cx="2957830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90"/>
              </a:lnSpc>
            </a:pPr>
            <a:r>
              <a:rPr sz="850" dirty="0">
                <a:latin typeface="Courier New"/>
                <a:cs typeface="Courier New"/>
              </a:rPr>
              <a:t>Set&lt;String&gt; keySet = favoriteColors.keySet(); 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850" dirty="0">
                <a:latin typeface="Courier New"/>
                <a:cs typeface="Courier New"/>
              </a:rPr>
              <a:t>(String key :</a:t>
            </a:r>
            <a:r>
              <a:rPr sz="850" spc="-40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keySet)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40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 marR="135255">
              <a:lnSpc>
                <a:spcPts val="990"/>
              </a:lnSpc>
              <a:spcBef>
                <a:spcPts val="40"/>
              </a:spcBef>
            </a:pPr>
            <a:r>
              <a:rPr sz="850" dirty="0">
                <a:latin typeface="Courier New"/>
                <a:cs typeface="Courier New"/>
              </a:rPr>
              <a:t>Color value = favoriteColors.get(key);  System.out.println(key + 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 : " </a:t>
            </a:r>
            <a:r>
              <a:rPr sz="850" dirty="0">
                <a:latin typeface="Courier New"/>
                <a:cs typeface="Courier New"/>
              </a:rPr>
              <a:t>+ value);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60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1294283" y="4069705"/>
            <a:ext cx="9080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838200" y="762000"/>
            <a:ext cx="1915160" cy="358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indent="-195580">
              <a:lnSpc>
                <a:spcPts val="100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java.awt.Color;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3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java.util.HashMap;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java.util.Map;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java.util.Set;</a:t>
            </a:r>
            <a:endParaRPr sz="850">
              <a:latin typeface="Courier New"/>
              <a:cs typeface="Courier New"/>
            </a:endParaRPr>
          </a:p>
          <a:p>
            <a:pPr marR="168592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 marR="1685925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 marR="1685925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 marR="1685925" algn="ctr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  <a:p>
            <a:pPr marR="168592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850">
              <a:latin typeface="Courier New"/>
              <a:cs typeface="Courier New"/>
            </a:endParaRPr>
          </a:p>
          <a:p>
            <a:pPr marR="1751330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5"/>
              </a:lnSpc>
              <a:tabLst>
                <a:tab pos="27305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28	</a:t>
            </a: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761835" y="4690778"/>
            <a:ext cx="5337810" cy="641985"/>
          </a:xfrm>
          <a:custGeom>
            <a:avLst/>
            <a:gdLst/>
            <a:ahLst/>
            <a:cxnLst/>
            <a:rect l="l" t="t" r="r" b="b"/>
            <a:pathLst>
              <a:path w="5337810" h="641985">
                <a:moveTo>
                  <a:pt x="5337432" y="0"/>
                </a:moveTo>
                <a:lnTo>
                  <a:pt x="5337432" y="641806"/>
                </a:lnTo>
                <a:lnTo>
                  <a:pt x="0" y="641806"/>
                </a:lnTo>
                <a:lnTo>
                  <a:pt x="0" y="0"/>
                </a:lnTo>
              </a:path>
            </a:pathLst>
          </a:custGeom>
          <a:ln w="835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 txBox="1"/>
          <p:nvPr/>
        </p:nvSpPr>
        <p:spPr>
          <a:xfrm>
            <a:off x="806039" y="4736027"/>
            <a:ext cx="259588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Juliet :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java.awt.Color[r=0,g=0,b=255]  Adam : java.awt.Color[r=255,g=0,b=0]  Eve : java.awt.Color[r=0,g=0,b=255]  Romeo :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java.awt.Color[r=0,g=255,b=0]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61835" y="4337741"/>
            <a:ext cx="10648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Program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Run: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394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5660"/>
            <a:ext cx="518287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the difference between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set </a:t>
            </a:r>
            <a:r>
              <a:rPr sz="1200" spc="15" dirty="0">
                <a:latin typeface="Arial"/>
                <a:cs typeface="Arial"/>
              </a:rPr>
              <a:t>and a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map?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set stores elements. </a:t>
            </a:r>
            <a:r>
              <a:rPr sz="1450" spc="15" dirty="0">
                <a:latin typeface="Arial"/>
                <a:cs typeface="Arial"/>
              </a:rPr>
              <a:t>A map </a:t>
            </a:r>
            <a:r>
              <a:rPr sz="1450" spc="10" dirty="0">
                <a:latin typeface="Arial"/>
                <a:cs typeface="Arial"/>
              </a:rPr>
              <a:t>stores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associations  between keys and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values.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439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6109"/>
            <a:ext cx="535051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the collection of the keys of </a:t>
            </a:r>
            <a:r>
              <a:rPr sz="1200" spc="15" dirty="0">
                <a:latin typeface="Arial"/>
                <a:cs typeface="Arial"/>
              </a:rPr>
              <a:t>a map a </a:t>
            </a:r>
            <a:r>
              <a:rPr sz="1200" spc="10" dirty="0">
                <a:latin typeface="Arial"/>
                <a:cs typeface="Arial"/>
              </a:rPr>
              <a:t>set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list?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The ordering does not matter, and you cannot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have  duplicates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357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5289"/>
            <a:ext cx="388366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the collection of the values of </a:t>
            </a:r>
            <a:r>
              <a:rPr sz="1200" spc="15" dirty="0">
                <a:latin typeface="Arial"/>
                <a:cs typeface="Arial"/>
              </a:rPr>
              <a:t>a map </a:t>
            </a:r>
            <a:r>
              <a:rPr sz="1200" spc="10" dirty="0">
                <a:latin typeface="Arial"/>
                <a:cs typeface="Arial"/>
              </a:rPr>
              <a:t>not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set?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Because </a:t>
            </a:r>
            <a:r>
              <a:rPr sz="1450" spc="5" dirty="0">
                <a:latin typeface="Arial"/>
                <a:cs typeface="Arial"/>
              </a:rPr>
              <a:t>it </a:t>
            </a:r>
            <a:r>
              <a:rPr sz="1450" spc="10" dirty="0">
                <a:latin typeface="Arial"/>
                <a:cs typeface="Arial"/>
              </a:rPr>
              <a:t>might have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duplicates.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255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6298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20326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5206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348" y="17461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1102638"/>
            <a:ext cx="313055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Stack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Remembers </a:t>
            </a:r>
            <a:r>
              <a:rPr sz="1100" spc="10" dirty="0">
                <a:latin typeface="Arial"/>
                <a:cs typeface="Arial"/>
              </a:rPr>
              <a:t>the order 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elements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But you can only add and remove at 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top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0271" y="1941004"/>
            <a:ext cx="1311452" cy="130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1162" y="3391302"/>
            <a:ext cx="223012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4 </a:t>
            </a: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Stack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Books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275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4469"/>
            <a:ext cx="594296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Suppose </a:t>
            </a:r>
            <a:r>
              <a:rPr sz="1200" spc="10" dirty="0">
                <a:latin typeface="Arial"/>
                <a:cs typeface="Arial"/>
              </a:rPr>
              <a:t>you want to track </a:t>
            </a:r>
            <a:r>
              <a:rPr sz="1200" spc="15" dirty="0">
                <a:latin typeface="Arial"/>
                <a:cs typeface="Arial"/>
              </a:rPr>
              <a:t>how many </a:t>
            </a:r>
            <a:r>
              <a:rPr sz="1200" spc="10" dirty="0">
                <a:latin typeface="Arial"/>
                <a:cs typeface="Arial"/>
              </a:rPr>
              <a:t>times each word occurs in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document. Declare 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suitable </a:t>
            </a:r>
            <a:r>
              <a:rPr sz="1200" spc="15" dirty="0">
                <a:latin typeface="Arial"/>
                <a:cs typeface="Arial"/>
              </a:rPr>
              <a:t>map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variable.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940"/>
              </a:spcBef>
            </a:pPr>
            <a:r>
              <a:rPr sz="1450" b="1" spc="10" dirty="0">
                <a:latin typeface="Arial"/>
                <a:cs typeface="Arial"/>
              </a:rPr>
              <a:t>Answer:  </a:t>
            </a:r>
            <a:r>
              <a:rPr sz="1450" spc="10" dirty="0">
                <a:latin typeface="Courier" charset="0"/>
                <a:cs typeface="Courier" charset="0"/>
              </a:rPr>
              <a:t>Map&lt;String, Integer&gt;</a:t>
            </a:r>
            <a:r>
              <a:rPr sz="1450" spc="12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wordFrequency;</a:t>
            </a:r>
            <a:endParaRPr sz="14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320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83271"/>
            <a:ext cx="5734685" cy="177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2555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5" dirty="0">
                <a:latin typeface="Courier" charset="0"/>
                <a:cs typeface="Courier" charset="0"/>
              </a:rPr>
              <a:t>Map&lt;String, HashSet&lt;String&gt;&gt;</a:t>
            </a:r>
            <a:r>
              <a:rPr sz="1200" spc="15" dirty="0">
                <a:latin typeface="Arial"/>
                <a:cs typeface="Arial"/>
              </a:rPr>
              <a:t>? </a:t>
            </a:r>
            <a:r>
              <a:rPr sz="1200" spc="10" dirty="0">
                <a:latin typeface="Arial"/>
                <a:cs typeface="Arial"/>
              </a:rPr>
              <a:t>Give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possible use for such </a:t>
            </a:r>
            <a:r>
              <a:rPr sz="1200" spc="15" dirty="0">
                <a:latin typeface="Arial"/>
                <a:cs typeface="Arial"/>
              </a:rPr>
              <a:t>a  </a:t>
            </a:r>
            <a:r>
              <a:rPr sz="1200" spc="10" dirty="0">
                <a:latin typeface="Arial"/>
                <a:cs typeface="Arial"/>
              </a:rPr>
              <a:t>structure.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20000"/>
              </a:lnSpc>
              <a:spcBef>
                <a:spcPts val="52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It </a:t>
            </a:r>
            <a:r>
              <a:rPr sz="1450" spc="10" dirty="0">
                <a:latin typeface="Arial"/>
                <a:cs typeface="Arial"/>
              </a:rPr>
              <a:t>associates </a:t>
            </a:r>
            <a:r>
              <a:rPr sz="1450" spc="5" dirty="0">
                <a:latin typeface="Arial"/>
                <a:cs typeface="Arial"/>
              </a:rPr>
              <a:t>strings </a:t>
            </a:r>
            <a:r>
              <a:rPr sz="1450" spc="10" dirty="0">
                <a:latin typeface="Arial"/>
                <a:cs typeface="Arial"/>
              </a:rPr>
              <a:t>with sets </a:t>
            </a:r>
            <a:r>
              <a:rPr sz="1450" spc="5" dirty="0">
                <a:latin typeface="Arial"/>
                <a:cs typeface="Arial"/>
              </a:rPr>
              <a:t>of strings. </a:t>
            </a:r>
            <a:r>
              <a:rPr sz="1450" spc="10" dirty="0">
                <a:latin typeface="Arial"/>
                <a:cs typeface="Arial"/>
              </a:rPr>
              <a:t>One application  would be a thesaurus </a:t>
            </a:r>
            <a:r>
              <a:rPr sz="1450" spc="5" dirty="0">
                <a:latin typeface="Arial"/>
                <a:cs typeface="Arial"/>
              </a:rPr>
              <a:t>that lists </a:t>
            </a:r>
            <a:r>
              <a:rPr sz="1450" spc="10" dirty="0">
                <a:latin typeface="Arial"/>
                <a:cs typeface="Arial"/>
              </a:rPr>
              <a:t>synonyms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a given word. For  example, the key </a:t>
            </a:r>
            <a:r>
              <a:rPr sz="1450" spc="10" dirty="0">
                <a:latin typeface="Courier" charset="0"/>
                <a:cs typeface="Courier" charset="0"/>
              </a:rPr>
              <a:t>"improve" </a:t>
            </a:r>
            <a:r>
              <a:rPr sz="1450" spc="10" dirty="0">
                <a:latin typeface="Arial"/>
                <a:cs typeface="Arial"/>
              </a:rPr>
              <a:t>might have as </a:t>
            </a:r>
            <a:r>
              <a:rPr sz="1450" spc="5" dirty="0">
                <a:latin typeface="Arial"/>
                <a:cs typeface="Arial"/>
              </a:rPr>
              <a:t>its </a:t>
            </a:r>
            <a:r>
              <a:rPr sz="1450" spc="10" dirty="0">
                <a:latin typeface="Arial"/>
                <a:cs typeface="Arial"/>
              </a:rPr>
              <a:t>value the set  [</a:t>
            </a:r>
            <a:r>
              <a:rPr sz="1450" spc="10" dirty="0">
                <a:latin typeface="Courier" charset="0"/>
                <a:cs typeface="Courier" charset="0"/>
              </a:rPr>
              <a:t>"ameliorate"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"better"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"enhance"</a:t>
            </a:r>
            <a:r>
              <a:rPr sz="1450" spc="10" dirty="0">
                <a:latin typeface="Arial"/>
                <a:cs typeface="Arial"/>
              </a:rPr>
              <a:t>, </a:t>
            </a:r>
            <a:r>
              <a:rPr sz="1450" spc="10" dirty="0">
                <a:latin typeface="Courier" charset="0"/>
                <a:cs typeface="Courier" charset="0"/>
              </a:rPr>
              <a:t>"enrich"</a:t>
            </a:r>
            <a:r>
              <a:rPr sz="1450" spc="10" dirty="0">
                <a:latin typeface="Arial"/>
                <a:cs typeface="Arial"/>
              </a:rPr>
              <a:t>,  </a:t>
            </a:r>
            <a:r>
              <a:rPr sz="1450" spc="10" dirty="0">
                <a:latin typeface="Courier" charset="0"/>
                <a:cs typeface="Courier" charset="0"/>
              </a:rPr>
              <a:t>"perfect"</a:t>
            </a:r>
            <a:r>
              <a:rPr sz="1450" spc="10" dirty="0">
                <a:latin typeface="Arial"/>
                <a:cs typeface="Arial"/>
              </a:rPr>
              <a:t>,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"refine"</a:t>
            </a:r>
            <a:r>
              <a:rPr sz="1450" spc="10" dirty="0">
                <a:latin typeface="Arial"/>
                <a:cs typeface="Arial"/>
              </a:rPr>
              <a:t>].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238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Java </a:t>
            </a:r>
            <a:r>
              <a:rPr spc="110" dirty="0"/>
              <a:t>8 </a:t>
            </a:r>
            <a:r>
              <a:rPr spc="100" dirty="0"/>
              <a:t>Note</a:t>
            </a:r>
            <a:r>
              <a:rPr spc="-114" dirty="0"/>
              <a:t> </a:t>
            </a:r>
            <a:r>
              <a:rPr spc="25" dirty="0"/>
              <a:t>15.1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308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92464"/>
            <a:ext cx="340614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Updating </a:t>
            </a:r>
            <a:r>
              <a:rPr sz="1450" spc="15" dirty="0">
                <a:latin typeface="Arial"/>
                <a:cs typeface="Arial"/>
              </a:rPr>
              <a:t>Map </a:t>
            </a:r>
            <a:r>
              <a:rPr sz="1450" spc="10" dirty="0">
                <a:latin typeface="Arial"/>
                <a:cs typeface="Arial"/>
              </a:rPr>
              <a:t>Entries used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be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tedious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101907"/>
            <a:ext cx="5337810" cy="70500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Integer count = frequencies.get(word); // Get the old frequency</a:t>
            </a:r>
            <a:r>
              <a:rPr sz="600" spc="-3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count</a:t>
            </a:r>
            <a:endParaRPr sz="600" dirty="0">
              <a:latin typeface="Courier" charset="0"/>
              <a:cs typeface="Courier" charset="0"/>
            </a:endParaRPr>
          </a:p>
          <a:p>
            <a:pPr marL="52705" marR="2477135">
              <a:lnSpc>
                <a:spcPct val="146200"/>
              </a:lnSpc>
            </a:pPr>
            <a:r>
              <a:rPr sz="600" spc="10" dirty="0">
                <a:latin typeface="Courier" charset="0"/>
                <a:cs typeface="Courier" charset="0"/>
              </a:rPr>
              <a:t>// If there was none, put 1; otherwise, increment the count  if (count == null) { count = 1;</a:t>
            </a:r>
            <a:r>
              <a:rPr sz="600" spc="-70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52705" marR="3896360">
              <a:lnSpc>
                <a:spcPct val="146200"/>
              </a:lnSpc>
            </a:pPr>
            <a:r>
              <a:rPr sz="600" spc="10" dirty="0">
                <a:latin typeface="Courier" charset="0"/>
                <a:cs typeface="Courier" charset="0"/>
              </a:rPr>
              <a:t>else { count = count + 1; }  frequencies.put(word,</a:t>
            </a:r>
            <a:r>
              <a:rPr sz="600" spc="-6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count);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06247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37153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344904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1873684"/>
            <a:ext cx="5173980" cy="171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29790">
              <a:lnSpc>
                <a:spcPct val="139900"/>
              </a:lnSpc>
            </a:pPr>
            <a:r>
              <a:rPr sz="1450" spc="15" dirty="0">
                <a:latin typeface="Arial"/>
                <a:cs typeface="Arial"/>
              </a:rPr>
              <a:t>New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merge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in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Map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  Specify: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Key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Value to be used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key not yet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present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0" dirty="0">
                <a:latin typeface="Arial"/>
                <a:cs typeface="Arial"/>
              </a:rPr>
              <a:t>Function to compute the updated value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key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present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Replace code above with single </a:t>
            </a:r>
            <a:r>
              <a:rPr sz="1450" spc="5" dirty="0">
                <a:latin typeface="Arial"/>
                <a:cs typeface="Arial"/>
              </a:rPr>
              <a:t>line </a:t>
            </a:r>
            <a:r>
              <a:rPr sz="1450" spc="10" dirty="0">
                <a:latin typeface="Arial"/>
                <a:cs typeface="Arial"/>
              </a:rPr>
              <a:t>using lambda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expression: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410" y="3657861"/>
            <a:ext cx="5337810" cy="16587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600" spc="10" dirty="0">
                <a:latin typeface="Courier" charset="0"/>
                <a:cs typeface="Courier" charset="0"/>
              </a:rPr>
              <a:t>frequencies.merge(word, 1, (oldValue, value) -&gt; oldValue +</a:t>
            </a:r>
            <a:r>
              <a:rPr sz="600" spc="-3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value);</a:t>
            </a:r>
            <a:endParaRPr sz="6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283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Choosing </a:t>
            </a:r>
            <a:r>
              <a:rPr spc="114" dirty="0"/>
              <a:t>a</a:t>
            </a:r>
            <a:r>
              <a:rPr spc="-150" dirty="0"/>
              <a:t> </a:t>
            </a:r>
            <a:r>
              <a:rPr spc="90" dirty="0"/>
              <a:t>Collection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4123" y="791253"/>
            <a:ext cx="4939030" cy="197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 indent="-217170">
              <a:lnSpc>
                <a:spcPct val="100000"/>
              </a:lnSpc>
              <a:buAutoNum type="arabicPeriod"/>
              <a:tabLst>
                <a:tab pos="229870" algn="l"/>
              </a:tabLst>
            </a:pPr>
            <a:r>
              <a:rPr sz="1200" spc="10" dirty="0">
                <a:latin typeface="Arial"/>
                <a:cs typeface="Arial"/>
              </a:rPr>
              <a:t>Determine </a:t>
            </a:r>
            <a:r>
              <a:rPr sz="1200" spc="15" dirty="0">
                <a:latin typeface="Arial"/>
                <a:cs typeface="Arial"/>
              </a:rPr>
              <a:t>how </a:t>
            </a:r>
            <a:r>
              <a:rPr sz="1200" spc="10" dirty="0">
                <a:latin typeface="Arial"/>
                <a:cs typeface="Arial"/>
              </a:rPr>
              <a:t>you access 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values.</a:t>
            </a:r>
            <a:endParaRPr sz="12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229870" algn="l"/>
              </a:tabLst>
            </a:pPr>
            <a:r>
              <a:rPr sz="1200" spc="10" dirty="0">
                <a:latin typeface="Arial"/>
                <a:cs typeface="Arial"/>
              </a:rPr>
              <a:t>Determine the element types or key/value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types.</a:t>
            </a:r>
            <a:endParaRPr sz="12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229870" algn="l"/>
              </a:tabLst>
            </a:pPr>
            <a:r>
              <a:rPr sz="1200" spc="10" dirty="0">
                <a:latin typeface="Arial"/>
                <a:cs typeface="Arial"/>
              </a:rPr>
              <a:t>Determine whether element or key order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matters.</a:t>
            </a:r>
            <a:endParaRPr sz="12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229870" algn="l"/>
              </a:tabLst>
            </a:pP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collection, determine which operations must </a:t>
            </a:r>
            <a:r>
              <a:rPr sz="1200" spc="15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efficient.</a:t>
            </a:r>
            <a:endParaRPr sz="1200">
              <a:latin typeface="Arial"/>
              <a:cs typeface="Arial"/>
            </a:endParaRPr>
          </a:p>
          <a:p>
            <a:pPr marL="229870" marR="5080" indent="-217170">
              <a:lnSpc>
                <a:spcPct val="118800"/>
              </a:lnSpc>
              <a:spcBef>
                <a:spcPts val="720"/>
              </a:spcBef>
              <a:buAutoNum type="arabicPeriod"/>
              <a:tabLst>
                <a:tab pos="229870" algn="l"/>
              </a:tabLst>
            </a:pPr>
            <a:r>
              <a:rPr sz="1200" spc="10" dirty="0">
                <a:latin typeface="Arial"/>
                <a:cs typeface="Arial"/>
              </a:rPr>
              <a:t>For hash sets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maps, decide whether you </a:t>
            </a:r>
            <a:r>
              <a:rPr sz="1200" spc="15" dirty="0">
                <a:latin typeface="Arial"/>
                <a:cs typeface="Arial"/>
              </a:rPr>
              <a:t>need </a:t>
            </a:r>
            <a:r>
              <a:rPr sz="1200" spc="10" dirty="0">
                <a:latin typeface="Arial"/>
                <a:cs typeface="Arial"/>
              </a:rPr>
              <a:t>to implement the  </a:t>
            </a:r>
            <a:r>
              <a:rPr sz="1200" spc="15" dirty="0">
                <a:latin typeface="Arial"/>
                <a:cs typeface="Arial"/>
              </a:rPr>
              <a:t>hashCode and </a:t>
            </a:r>
            <a:r>
              <a:rPr sz="1200" spc="10" dirty="0">
                <a:latin typeface="Arial"/>
                <a:cs typeface="Arial"/>
              </a:rPr>
              <a:t>equals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methods.</a:t>
            </a:r>
            <a:endParaRPr sz="12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229870" algn="l"/>
              </a:tabLst>
            </a:pPr>
            <a:r>
              <a:rPr sz="1200" spc="5" dirty="0">
                <a:latin typeface="Arial"/>
                <a:cs typeface="Arial"/>
              </a:rPr>
              <a:t>If </a:t>
            </a:r>
            <a:r>
              <a:rPr sz="1200" spc="10" dirty="0">
                <a:latin typeface="Arial"/>
                <a:cs typeface="Arial"/>
              </a:rPr>
              <a:t>you use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tree, decide whether to supply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comparator.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201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Hash</a:t>
            </a:r>
            <a:r>
              <a:rPr spc="-40" dirty="0"/>
              <a:t> </a:t>
            </a:r>
            <a:r>
              <a:rPr spc="105" dirty="0"/>
              <a:t>Functions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271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19341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02869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64680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96420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792093"/>
            <a:ext cx="5485765" cy="257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You may need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implement a hash function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your own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classes.</a:t>
            </a:r>
            <a:endParaRPr sz="1450" dirty="0">
              <a:latin typeface="Arial"/>
              <a:cs typeface="Arial"/>
            </a:endParaRPr>
          </a:p>
          <a:p>
            <a:pPr marL="12700" marR="66675">
              <a:lnSpc>
                <a:spcPct val="117200"/>
              </a:lnSpc>
              <a:spcBef>
                <a:spcPts val="325"/>
              </a:spcBef>
            </a:pPr>
            <a:r>
              <a:rPr sz="1450" b="1" spc="15" dirty="0">
                <a:latin typeface="Arial"/>
                <a:cs typeface="Arial"/>
              </a:rPr>
              <a:t>A </a:t>
            </a:r>
            <a:r>
              <a:rPr sz="1450" b="1" spc="10" dirty="0">
                <a:latin typeface="Arial"/>
                <a:cs typeface="Arial"/>
              </a:rPr>
              <a:t>hash function</a:t>
            </a:r>
            <a:r>
              <a:rPr sz="1450" spc="10" dirty="0">
                <a:latin typeface="Arial"/>
                <a:cs typeface="Arial"/>
              </a:rPr>
              <a:t>: a function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computes an integer value, the  hash code, from an object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such a way </a:t>
            </a:r>
            <a:r>
              <a:rPr sz="1450" spc="5" dirty="0">
                <a:latin typeface="Arial"/>
                <a:cs typeface="Arial"/>
              </a:rPr>
              <a:t>that different </a:t>
            </a:r>
            <a:r>
              <a:rPr sz="1450" spc="10" dirty="0">
                <a:latin typeface="Arial"/>
                <a:cs typeface="Arial"/>
              </a:rPr>
              <a:t>objects are  </a:t>
            </a:r>
            <a:r>
              <a:rPr sz="1450" spc="5" dirty="0">
                <a:latin typeface="Arial"/>
                <a:cs typeface="Arial"/>
              </a:rPr>
              <a:t>likely to yield different </a:t>
            </a:r>
            <a:r>
              <a:rPr sz="1450" spc="10" dirty="0">
                <a:latin typeface="Arial"/>
                <a:cs typeface="Arial"/>
              </a:rPr>
              <a:t>hash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codes.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50" spc="10" dirty="0">
                <a:latin typeface="Courier" charset="0"/>
                <a:cs typeface="Courier" charset="0"/>
              </a:rPr>
              <a:t>Object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class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has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hashCode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you need to override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to use your class in a hash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table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collision: </a:t>
            </a:r>
            <a:r>
              <a:rPr sz="1450" spc="10" dirty="0">
                <a:latin typeface="Arial"/>
                <a:cs typeface="Arial"/>
              </a:rPr>
              <a:t>two or more objects have the same hash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code.</a:t>
            </a:r>
            <a:endParaRPr sz="1450" dirty="0">
              <a:latin typeface="Arial"/>
              <a:cs typeface="Arial"/>
            </a:endParaRPr>
          </a:p>
          <a:p>
            <a:pPr marL="12700" marR="492759">
              <a:lnSpc>
                <a:spcPct val="117200"/>
              </a:lnSpc>
              <a:spcBef>
                <a:spcPts val="459"/>
              </a:spcBef>
            </a:pPr>
            <a:r>
              <a:rPr sz="1450" spc="10" dirty="0">
                <a:latin typeface="Arial"/>
                <a:cs typeface="Arial"/>
              </a:rPr>
              <a:t>The method used by the </a:t>
            </a:r>
            <a:r>
              <a:rPr sz="1450" spc="10" dirty="0">
                <a:latin typeface="Courier" charset="0"/>
                <a:cs typeface="Courier" charset="0"/>
              </a:rPr>
              <a:t>String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class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compute the hash  code.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410" y="3431965"/>
            <a:ext cx="5337810" cy="84394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705" marR="3171825">
              <a:lnSpc>
                <a:spcPct val="103200"/>
              </a:lnSpc>
              <a:spcBef>
                <a:spcPts val="400"/>
              </a:spcBef>
            </a:pPr>
            <a:r>
              <a:rPr sz="850" spc="20" dirty="0">
                <a:latin typeface="Courier" charset="0"/>
                <a:cs typeface="Courier" charset="0"/>
              </a:rPr>
              <a:t>final int HASH_MULTIPLIER =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31;  int h =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0;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for (int i = 0; i &lt; s.length();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i++)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h = HASH_MULTIPLIER * h +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s.charAt(i);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178" y="452618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141" y="4425557"/>
            <a:ext cx="485521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This produces </a:t>
            </a:r>
            <a:r>
              <a:rPr sz="1450" spc="5" dirty="0">
                <a:latin typeface="Arial"/>
                <a:cs typeface="Arial"/>
              </a:rPr>
              <a:t>different </a:t>
            </a:r>
            <a:r>
              <a:rPr sz="1450" spc="10" dirty="0">
                <a:latin typeface="Arial"/>
                <a:cs typeface="Arial"/>
              </a:rPr>
              <a:t>hash codes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Courier" charset="0"/>
                <a:cs typeface="Courier" charset="0"/>
              </a:rPr>
              <a:t>"tea"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and </a:t>
            </a:r>
            <a:r>
              <a:rPr sz="1450" spc="10" dirty="0">
                <a:latin typeface="Courier" charset="0"/>
                <a:cs typeface="Courier" charset="0"/>
              </a:rPr>
              <a:t>"eat"</a:t>
            </a:r>
            <a:r>
              <a:rPr sz="1450" spc="10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973" y="955319"/>
            <a:ext cx="1620532" cy="136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Hash</a:t>
            </a:r>
            <a:r>
              <a:rPr spc="-40" dirty="0"/>
              <a:t> </a:t>
            </a:r>
            <a:r>
              <a:rPr spc="105" dirty="0"/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1882" y="1141699"/>
            <a:ext cx="3656329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A good </a:t>
            </a:r>
            <a:r>
              <a:rPr sz="1200" spc="10" dirty="0">
                <a:latin typeface="Arial"/>
                <a:cs typeface="Arial"/>
              </a:rPr>
              <a:t>hash function produces different hash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values  for each object so that they are scattered about in </a:t>
            </a:r>
            <a:r>
              <a:rPr sz="1200" spc="15" dirty="0">
                <a:latin typeface="Arial"/>
                <a:cs typeface="Arial"/>
              </a:rPr>
              <a:t>a  </a:t>
            </a:r>
            <a:r>
              <a:rPr sz="1200" spc="10" dirty="0">
                <a:latin typeface="Arial"/>
                <a:cs typeface="Arial"/>
              </a:rPr>
              <a:t>hash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table.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1646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Hash</a:t>
            </a:r>
            <a:r>
              <a:rPr spc="-40" dirty="0"/>
              <a:t> </a:t>
            </a:r>
            <a:r>
              <a:rPr spc="105" dirty="0"/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908" y="658956"/>
            <a:ext cx="5505918" cy="70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17200"/>
              </a:lnSpc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Override </a:t>
            </a:r>
            <a:r>
              <a:rPr sz="1200" spc="10" dirty="0">
                <a:latin typeface="Courier" charset="0"/>
                <a:cs typeface="Courier" charset="0"/>
              </a:rPr>
              <a:t>hashCode</a:t>
            </a:r>
            <a:r>
              <a:rPr sz="1200" spc="-484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methods </a:t>
            </a:r>
            <a:r>
              <a:rPr sz="1200" spc="5" dirty="0">
                <a:latin typeface="Arial"/>
                <a:cs typeface="Arial"/>
              </a:rPr>
              <a:t>in </a:t>
            </a:r>
            <a:r>
              <a:rPr sz="1200" spc="10" dirty="0">
                <a:latin typeface="Arial"/>
                <a:cs typeface="Arial"/>
              </a:rPr>
              <a:t>your own classes by combining  the hash codes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the instance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variables.</a:t>
            </a:r>
            <a:endParaRPr sz="12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90"/>
              </a:spcBef>
              <a:buFont typeface="Wingdings" charset="2"/>
              <a:buChar char="§"/>
            </a:pP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hash function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our </a:t>
            </a:r>
            <a:r>
              <a:rPr sz="1200" spc="10" dirty="0">
                <a:latin typeface="Courier" charset="0"/>
                <a:cs typeface="Courier" charset="0"/>
              </a:rPr>
              <a:t>Country</a:t>
            </a:r>
            <a:r>
              <a:rPr sz="1200" spc="-50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669" y="1582750"/>
            <a:ext cx="5337810" cy="150182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30"/>
              </a:spcBef>
            </a:pPr>
            <a:r>
              <a:rPr sz="850" spc="20" dirty="0">
                <a:latin typeface="Courier" charset="0"/>
                <a:cs typeface="Courier" charset="0"/>
              </a:rPr>
              <a:t>public class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Country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public int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hashCode()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int h1 =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name.hashCode();</a:t>
            </a:r>
            <a:endParaRPr sz="850" dirty="0">
              <a:latin typeface="Courier" charset="0"/>
              <a:cs typeface="Courier" charset="0"/>
            </a:endParaRPr>
          </a:p>
          <a:p>
            <a:pPr marL="458470" marR="2359660">
              <a:lnSpc>
                <a:spcPct val="103200"/>
              </a:lnSpc>
            </a:pPr>
            <a:r>
              <a:rPr sz="850" spc="20" dirty="0">
                <a:latin typeface="Courier" charset="0"/>
                <a:cs typeface="Courier" charset="0"/>
              </a:rPr>
              <a:t>int h2 = new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Double(area).hashCode();  final int HASH_MULTIPLIER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29;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int h = HASH_MULTIPLIER * h1 +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h2;</a:t>
            </a:r>
            <a:endParaRPr sz="850" dirty="0">
              <a:latin typeface="Courier" charset="0"/>
              <a:cs typeface="Courier" charset="0"/>
            </a:endParaRPr>
          </a:p>
          <a:p>
            <a:pPr marL="4584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return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h;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852" y="3244566"/>
            <a:ext cx="5364313" cy="537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Easier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use </a:t>
            </a:r>
            <a:r>
              <a:rPr sz="1200" spc="10" dirty="0">
                <a:latin typeface="Courier" charset="0"/>
                <a:cs typeface="Courier" charset="0"/>
              </a:rPr>
              <a:t>Objects.hash()</a:t>
            </a:r>
            <a:r>
              <a:rPr sz="1200" spc="-4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</a:t>
            </a:r>
            <a:endParaRPr sz="1200" dirty="0">
              <a:latin typeface="Arial"/>
              <a:cs typeface="Arial"/>
            </a:endParaRPr>
          </a:p>
          <a:p>
            <a:pPr marL="635000" marR="5080" indent="-285750">
              <a:lnSpc>
                <a:spcPct val="115900"/>
              </a:lnSpc>
              <a:spcBef>
                <a:spcPts val="844"/>
              </a:spcBef>
              <a:buFont typeface="Wingdings" charset="2"/>
              <a:buChar char="§"/>
            </a:pPr>
            <a:r>
              <a:rPr sz="1400" spc="5" dirty="0">
                <a:latin typeface="Arial"/>
                <a:cs typeface="Arial"/>
              </a:rPr>
              <a:t>Takes hashcode of all arguments </a:t>
            </a:r>
            <a:r>
              <a:rPr sz="1400" spc="10" dirty="0">
                <a:latin typeface="Arial"/>
                <a:cs typeface="Arial"/>
              </a:rPr>
              <a:t>and </a:t>
            </a:r>
            <a:r>
              <a:rPr sz="1400" spc="5" dirty="0">
                <a:latin typeface="Arial"/>
                <a:cs typeface="Arial"/>
              </a:rPr>
              <a:t>multiplies  them: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028" y="3951170"/>
            <a:ext cx="4644390" cy="730328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6040">
              <a:lnSpc>
                <a:spcPts val="1255"/>
              </a:lnSpc>
              <a:spcBef>
                <a:spcPts val="495"/>
              </a:spcBef>
            </a:pPr>
            <a:r>
              <a:rPr sz="1050" spc="5" dirty="0">
                <a:latin typeface="Courier" charset="0"/>
                <a:cs typeface="Courier" charset="0"/>
              </a:rPr>
              <a:t>public int</a:t>
            </a:r>
            <a:r>
              <a:rPr sz="1050" spc="-75" dirty="0">
                <a:latin typeface="Courier" charset="0"/>
                <a:cs typeface="Courier" charset="0"/>
              </a:rPr>
              <a:t> </a:t>
            </a:r>
            <a:r>
              <a:rPr sz="1050" spc="5" dirty="0">
                <a:latin typeface="Courier" charset="0"/>
                <a:cs typeface="Courier" charset="0"/>
              </a:rPr>
              <a:t>hashCode()</a:t>
            </a:r>
            <a:endParaRPr sz="1050" dirty="0">
              <a:latin typeface="Courier" charset="0"/>
              <a:cs typeface="Courier" charset="0"/>
            </a:endParaRPr>
          </a:p>
          <a:p>
            <a:pPr marL="66040">
              <a:lnSpc>
                <a:spcPts val="1250"/>
              </a:lnSpc>
            </a:pPr>
            <a:r>
              <a:rPr sz="1050" spc="5" dirty="0">
                <a:latin typeface="Courier" charset="0"/>
                <a:cs typeface="Courier" charset="0"/>
              </a:rPr>
              <a:t>{</a:t>
            </a:r>
            <a:endParaRPr sz="1050" dirty="0">
              <a:latin typeface="Courier" charset="0"/>
              <a:cs typeface="Courier" charset="0"/>
            </a:endParaRPr>
          </a:p>
          <a:p>
            <a:pPr marL="309880">
              <a:lnSpc>
                <a:spcPts val="1250"/>
              </a:lnSpc>
            </a:pPr>
            <a:r>
              <a:rPr sz="1050" spc="5" dirty="0">
                <a:latin typeface="Courier" charset="0"/>
                <a:cs typeface="Courier" charset="0"/>
              </a:rPr>
              <a:t>return Objects.hash(name,</a:t>
            </a:r>
            <a:r>
              <a:rPr sz="1050" spc="-65" dirty="0">
                <a:latin typeface="Courier" charset="0"/>
                <a:cs typeface="Courier" charset="0"/>
              </a:rPr>
              <a:t> </a:t>
            </a:r>
            <a:r>
              <a:rPr sz="1050" spc="5" dirty="0">
                <a:latin typeface="Courier" charset="0"/>
                <a:cs typeface="Courier" charset="0"/>
              </a:rPr>
              <a:t>area);</a:t>
            </a:r>
            <a:endParaRPr sz="1050" dirty="0">
              <a:latin typeface="Courier" charset="0"/>
              <a:cs typeface="Courier" charset="0"/>
            </a:endParaRPr>
          </a:p>
          <a:p>
            <a:pPr marL="66040">
              <a:lnSpc>
                <a:spcPts val="1255"/>
              </a:lnSpc>
            </a:pPr>
            <a:r>
              <a:rPr sz="1050" spc="5" dirty="0">
                <a:latin typeface="Courier" charset="0"/>
                <a:cs typeface="Courier" charset="0"/>
              </a:rPr>
              <a:t>}</a:t>
            </a:r>
            <a:endParaRPr sz="1050" dirty="0">
              <a:latin typeface="Courier" charset="0"/>
              <a:cs typeface="Courier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646099" y="4677919"/>
            <a:ext cx="5564973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Wingdings" charset="2"/>
              <a:buChar char="§"/>
            </a:pP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class's </a:t>
            </a:r>
            <a:r>
              <a:rPr sz="1200" spc="10" dirty="0">
                <a:latin typeface="Courier" charset="0"/>
                <a:cs typeface="Courier" charset="0"/>
              </a:rPr>
              <a:t>hashCode</a:t>
            </a:r>
            <a:r>
              <a:rPr sz="1200" spc="-45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 must be compatible with </a:t>
            </a:r>
            <a:r>
              <a:rPr sz="1200" spc="5" dirty="0">
                <a:latin typeface="Arial"/>
                <a:cs typeface="Arial"/>
              </a:rPr>
              <a:t>its </a:t>
            </a:r>
            <a:r>
              <a:rPr sz="1200" spc="10" dirty="0">
                <a:latin typeface="Courier" charset="0"/>
                <a:cs typeface="Courier" charset="0"/>
              </a:rPr>
              <a:t>equals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200" spc="10" dirty="0">
                <a:latin typeface="Arial"/>
                <a:cs typeface="Arial"/>
              </a:rPr>
              <a:t>method.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1275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20" dirty="0"/>
              <a:t>t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197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96948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27853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791352"/>
            <a:ext cx="5080000" cy="162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stack </a:t>
            </a:r>
            <a:r>
              <a:rPr sz="1450" spc="5" dirty="0">
                <a:latin typeface="Arial"/>
                <a:cs typeface="Arial"/>
              </a:rPr>
              <a:t>lets </a:t>
            </a:r>
            <a:r>
              <a:rPr sz="1450" spc="10" dirty="0">
                <a:latin typeface="Arial"/>
                <a:cs typeface="Arial"/>
              </a:rPr>
              <a:t>you </a:t>
            </a:r>
            <a:r>
              <a:rPr sz="1450" spc="5" dirty="0">
                <a:latin typeface="Arial"/>
                <a:cs typeface="Arial"/>
              </a:rPr>
              <a:t>insert </a:t>
            </a:r>
            <a:r>
              <a:rPr sz="1450" spc="10" dirty="0">
                <a:latin typeface="Arial"/>
                <a:cs typeface="Arial"/>
              </a:rPr>
              <a:t>and remove elements only </a:t>
            </a:r>
            <a:r>
              <a:rPr sz="1450" spc="5" dirty="0">
                <a:latin typeface="Arial"/>
                <a:cs typeface="Arial"/>
              </a:rPr>
              <a:t>at </a:t>
            </a:r>
            <a:r>
              <a:rPr sz="1450" spc="10" dirty="0">
                <a:latin typeface="Arial"/>
                <a:cs typeface="Arial"/>
              </a:rPr>
              <a:t>one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end: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Called the top of 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stack.</a:t>
            </a:r>
            <a:endParaRPr sz="1100" dirty="0">
              <a:latin typeface="Arial"/>
              <a:cs typeface="Arial"/>
            </a:endParaRPr>
          </a:p>
          <a:p>
            <a:pPr marL="349250" marR="976630">
              <a:lnSpc>
                <a:spcPct val="134500"/>
              </a:lnSpc>
            </a:pPr>
            <a:r>
              <a:rPr sz="1100" spc="15" dirty="0">
                <a:latin typeface="Arial"/>
                <a:cs typeface="Arial"/>
              </a:rPr>
              <a:t>Removes </a:t>
            </a:r>
            <a:r>
              <a:rPr sz="1100" spc="10" dirty="0">
                <a:latin typeface="Arial"/>
                <a:cs typeface="Arial"/>
              </a:rPr>
              <a:t>items in the opposite order than they were added  Last-in, </a:t>
            </a:r>
            <a:r>
              <a:rPr sz="1100" spc="5" dirty="0">
                <a:latin typeface="Arial"/>
                <a:cs typeface="Arial"/>
              </a:rPr>
              <a:t>first-out </a:t>
            </a:r>
            <a:r>
              <a:rPr sz="1100" spc="10" dirty="0">
                <a:latin typeface="Arial"/>
                <a:cs typeface="Arial"/>
              </a:rPr>
              <a:t>or LIFO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order</a:t>
            </a:r>
            <a:endParaRPr sz="1100" dirty="0">
              <a:latin typeface="Arial"/>
              <a:cs typeface="Arial"/>
            </a:endParaRPr>
          </a:p>
          <a:p>
            <a:pPr marL="12700" marR="744220">
              <a:lnSpc>
                <a:spcPct val="139900"/>
              </a:lnSpc>
              <a:spcBef>
                <a:spcPts val="265"/>
              </a:spcBef>
            </a:pPr>
            <a:r>
              <a:rPr sz="1450" spc="10" dirty="0">
                <a:latin typeface="Arial"/>
                <a:cs typeface="Arial"/>
              </a:rPr>
              <a:t>Add and remove methods are called </a:t>
            </a:r>
            <a:r>
              <a:rPr sz="1450" spc="10" dirty="0">
                <a:latin typeface="Courier" charset="0"/>
                <a:cs typeface="Courier" charset="0"/>
              </a:rPr>
              <a:t>push</a:t>
            </a:r>
            <a:r>
              <a:rPr sz="1450" spc="-51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and </a:t>
            </a:r>
            <a:r>
              <a:rPr sz="1450" spc="10" dirty="0">
                <a:latin typeface="Courier" charset="0"/>
                <a:cs typeface="Courier" charset="0"/>
              </a:rPr>
              <a:t>pop</a:t>
            </a:r>
            <a:r>
              <a:rPr sz="1450" spc="10" dirty="0">
                <a:latin typeface="Arial"/>
                <a:cs typeface="Arial"/>
              </a:rPr>
              <a:t>.  Example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410" y="2495711"/>
            <a:ext cx="5337810" cy="847861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705" marR="2698115">
              <a:lnSpc>
                <a:spcPct val="103200"/>
              </a:lnSpc>
              <a:spcBef>
                <a:spcPts val="400"/>
              </a:spcBef>
            </a:pPr>
            <a:r>
              <a:rPr sz="850" spc="20" dirty="0">
                <a:latin typeface="Courier" charset="0"/>
                <a:cs typeface="Courier" charset="0"/>
              </a:rPr>
              <a:t>Stack&lt;String&gt; s = new Stack&lt;&gt;();  s.push("A"); s.push("B");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s.push("C");  while (s.size() &gt;</a:t>
            </a:r>
            <a:r>
              <a:rPr sz="850" spc="-7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0)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5270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System.out.print(s.pop() + " "); // Prints C B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20" dirty="0">
                <a:latin typeface="Courier" charset="0"/>
                <a:cs typeface="Courier" charset="0"/>
              </a:rPr>
              <a:t>A</a:t>
            </a:r>
            <a:endParaRPr sz="850" dirty="0">
              <a:latin typeface="Courier" charset="0"/>
              <a:cs typeface="Courier" charset="0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3178" y="35815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3442942"/>
            <a:ext cx="548576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last </a:t>
            </a:r>
            <a:r>
              <a:rPr sz="1450" spc="10" dirty="0">
                <a:latin typeface="Arial"/>
                <a:cs typeface="Arial"/>
              </a:rPr>
              <a:t>pancake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has been added </a:t>
            </a:r>
            <a:r>
              <a:rPr sz="1450" spc="5" dirty="0">
                <a:latin typeface="Arial"/>
                <a:cs typeface="Arial"/>
              </a:rPr>
              <a:t>to this </a:t>
            </a:r>
            <a:r>
              <a:rPr sz="1450" spc="10" dirty="0">
                <a:latin typeface="Arial"/>
                <a:cs typeface="Arial"/>
              </a:rPr>
              <a:t>stack </a:t>
            </a:r>
            <a:r>
              <a:rPr sz="1450" spc="5" dirty="0">
                <a:latin typeface="Arial"/>
                <a:cs typeface="Arial"/>
              </a:rPr>
              <a:t>will </a:t>
            </a:r>
            <a:r>
              <a:rPr sz="1450" spc="10" dirty="0">
                <a:latin typeface="Arial"/>
                <a:cs typeface="Arial"/>
              </a:rPr>
              <a:t>be the </a:t>
            </a:r>
            <a:r>
              <a:rPr sz="1450" spc="5" dirty="0">
                <a:latin typeface="Arial"/>
                <a:cs typeface="Arial"/>
              </a:rPr>
              <a:t>first  </a:t>
            </a:r>
            <a:r>
              <a:rPr sz="1450" spc="10" dirty="0">
                <a:latin typeface="Arial"/>
                <a:cs typeface="Arial"/>
              </a:rPr>
              <a:t>one </a:t>
            </a:r>
            <a:r>
              <a:rPr sz="1450" spc="5" dirty="0">
                <a:latin typeface="Arial"/>
                <a:cs typeface="Arial"/>
              </a:rPr>
              <a:t>that is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consumed.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2"/>
          <p:cNvSpPr>
            <a:spLocks noChangeAspect="1"/>
          </p:cNvSpPr>
          <p:nvPr/>
        </p:nvSpPr>
        <p:spPr>
          <a:xfrm>
            <a:off x="2894921" y="3717658"/>
            <a:ext cx="1118440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471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</a:t>
            </a:r>
            <a:r>
              <a:rPr spc="20" dirty="0"/>
              <a:t>t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27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541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19611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715017"/>
            <a:ext cx="4879975" cy="132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1045">
              <a:lnSpc>
                <a:spcPct val="136100"/>
              </a:lnSpc>
            </a:pPr>
            <a:r>
              <a:rPr sz="1450" spc="10" dirty="0">
                <a:latin typeface="Arial"/>
                <a:cs typeface="Arial"/>
              </a:rPr>
              <a:t>Many applications </a:t>
            </a:r>
            <a:r>
              <a:rPr sz="1450" spc="5" dirty="0">
                <a:latin typeface="Arial"/>
                <a:cs typeface="Arial"/>
              </a:rPr>
              <a:t>for </a:t>
            </a:r>
            <a:r>
              <a:rPr sz="1450" spc="10" dirty="0">
                <a:latin typeface="Arial"/>
                <a:cs typeface="Arial"/>
              </a:rPr>
              <a:t>stacks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computer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science.  Consider: Undo function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word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processor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issued </a:t>
            </a:r>
            <a:r>
              <a:rPr sz="1100" spc="15" dirty="0">
                <a:latin typeface="Arial"/>
                <a:cs typeface="Arial"/>
              </a:rPr>
              <a:t>commands </a:t>
            </a:r>
            <a:r>
              <a:rPr sz="1100" spc="10" dirty="0">
                <a:latin typeface="Arial"/>
                <a:cs typeface="Arial"/>
              </a:rPr>
              <a:t>are kept in 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stack.</a:t>
            </a:r>
            <a:endParaRPr sz="1100">
              <a:latin typeface="Arial"/>
              <a:cs typeface="Arial"/>
            </a:endParaRPr>
          </a:p>
          <a:p>
            <a:pPr marL="349250" marR="5080">
              <a:lnSpc>
                <a:spcPct val="114599"/>
              </a:lnSpc>
              <a:spcBef>
                <a:spcPts val="325"/>
              </a:spcBef>
            </a:pPr>
            <a:r>
              <a:rPr sz="1100" spc="15" dirty="0">
                <a:latin typeface="Arial"/>
                <a:cs typeface="Arial"/>
              </a:rPr>
              <a:t>When </a:t>
            </a:r>
            <a:r>
              <a:rPr sz="1100" spc="10" dirty="0">
                <a:latin typeface="Arial"/>
                <a:cs typeface="Arial"/>
              </a:rPr>
              <a:t>you select “Undo”, the </a:t>
            </a:r>
            <a:r>
              <a:rPr sz="1100" b="1" spc="10" dirty="0">
                <a:latin typeface="Arial"/>
                <a:cs typeface="Arial"/>
              </a:rPr>
              <a:t>last </a:t>
            </a:r>
            <a:r>
              <a:rPr sz="1100" spc="15" dirty="0">
                <a:latin typeface="Arial"/>
                <a:cs typeface="Arial"/>
              </a:rPr>
              <a:t>command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popped </a:t>
            </a:r>
            <a:r>
              <a:rPr sz="1100" spc="5" dirty="0">
                <a:latin typeface="Arial"/>
                <a:cs typeface="Arial"/>
              </a:rPr>
              <a:t>off </a:t>
            </a:r>
            <a:r>
              <a:rPr sz="1100" spc="10" dirty="0">
                <a:latin typeface="Arial"/>
                <a:cs typeface="Arial"/>
              </a:rPr>
              <a:t>the stack and  undone.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4400" y="2066277"/>
            <a:ext cx="893795" cy="785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307549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2974869"/>
            <a:ext cx="5229860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Run-time stack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a processor or </a:t>
            </a:r>
            <a:r>
              <a:rPr sz="1450" spc="5" dirty="0">
                <a:latin typeface="Arial"/>
                <a:cs typeface="Arial"/>
              </a:rPr>
              <a:t>virtual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machine: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Stores the values of variables in nested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methods.</a:t>
            </a:r>
            <a:endParaRPr sz="1100">
              <a:latin typeface="Arial"/>
              <a:cs typeface="Arial"/>
            </a:endParaRPr>
          </a:p>
          <a:p>
            <a:pPr marL="349250" marR="5080">
              <a:lnSpc>
                <a:spcPct val="114599"/>
              </a:lnSpc>
              <a:spcBef>
                <a:spcPts val="260"/>
              </a:spcBef>
            </a:pPr>
            <a:r>
              <a:rPr sz="1100" spc="15" dirty="0">
                <a:latin typeface="Arial"/>
                <a:cs typeface="Arial"/>
              </a:rPr>
              <a:t>When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15" dirty="0">
                <a:latin typeface="Arial"/>
                <a:cs typeface="Arial"/>
              </a:rPr>
              <a:t>new </a:t>
            </a:r>
            <a:r>
              <a:rPr sz="1100" spc="10" dirty="0">
                <a:latin typeface="Arial"/>
                <a:cs typeface="Arial"/>
              </a:rPr>
              <a:t>method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called, </a:t>
            </a:r>
            <a:r>
              <a:rPr sz="1100" spc="5" dirty="0">
                <a:latin typeface="Arial"/>
                <a:cs typeface="Arial"/>
              </a:rPr>
              <a:t>its </a:t>
            </a:r>
            <a:r>
              <a:rPr sz="1100" spc="10" dirty="0">
                <a:latin typeface="Arial"/>
                <a:cs typeface="Arial"/>
              </a:rPr>
              <a:t>parameter variables and local variables are  pushed onto a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stack.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5" dirty="0">
                <a:latin typeface="Arial"/>
                <a:cs typeface="Arial"/>
              </a:rPr>
              <a:t>When </a:t>
            </a:r>
            <a:r>
              <a:rPr sz="1100" spc="10" dirty="0">
                <a:latin typeface="Arial"/>
                <a:cs typeface="Arial"/>
              </a:rPr>
              <a:t>the method exits, they are popped </a:t>
            </a:r>
            <a:r>
              <a:rPr sz="1100" spc="5" dirty="0">
                <a:latin typeface="Arial"/>
                <a:cs typeface="Arial"/>
              </a:rPr>
              <a:t>off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again.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4" dirty="0">
                <a:latin typeface="Trebuchet MS"/>
                <a:cs typeface="Trebuchet MS"/>
              </a:rPr>
              <a:t>Stack </a:t>
            </a:r>
            <a:r>
              <a:rPr spc="95" dirty="0"/>
              <a:t>in </a:t>
            </a:r>
            <a:r>
              <a:rPr spc="60" dirty="0"/>
              <a:t>the </a:t>
            </a:r>
            <a:r>
              <a:rPr spc="35" dirty="0"/>
              <a:t>Java</a:t>
            </a:r>
            <a:r>
              <a:rPr spc="-250" dirty="0"/>
              <a:t> </a:t>
            </a:r>
            <a:r>
              <a:rPr spc="85" dirty="0"/>
              <a:t>Library</a:t>
            </a:r>
          </a:p>
        </p:txBody>
      </p:sp>
      <p:sp>
        <p:nvSpPr>
          <p:cNvPr id="3" name="object 3"/>
          <p:cNvSpPr/>
          <p:nvPr/>
        </p:nvSpPr>
        <p:spPr>
          <a:xfrm>
            <a:off x="763178" y="90294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141" y="802323"/>
            <a:ext cx="446024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Courier" charset="0"/>
                <a:cs typeface="Courier" charset="0"/>
              </a:rPr>
              <a:t>Stack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class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provides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push</a:t>
            </a:r>
            <a:r>
              <a:rPr sz="1450" spc="10" dirty="0">
                <a:latin typeface="Arial"/>
                <a:cs typeface="Arial"/>
              </a:rPr>
              <a:t>,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pop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and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0" dirty="0">
                <a:latin typeface="Courier" charset="0"/>
                <a:cs typeface="Courier" charset="0"/>
              </a:rPr>
              <a:t>peek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methods.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0271" y="1072248"/>
            <a:ext cx="4794758" cy="1862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2247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5986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20294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52035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01316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1102325"/>
            <a:ext cx="4919980" cy="105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Queue</a:t>
            </a:r>
            <a:endParaRPr sz="1450">
              <a:latin typeface="Arial"/>
              <a:cs typeface="Arial"/>
            </a:endParaRPr>
          </a:p>
          <a:p>
            <a:pPr marL="349250" marR="5080">
              <a:lnSpc>
                <a:spcPct val="114599"/>
              </a:lnSpc>
              <a:spcBef>
                <a:spcPts val="720"/>
              </a:spcBef>
            </a:pPr>
            <a:r>
              <a:rPr sz="1100" spc="15" dirty="0">
                <a:latin typeface="Arial"/>
                <a:cs typeface="Arial"/>
              </a:rPr>
              <a:t>Add </a:t>
            </a:r>
            <a:r>
              <a:rPr sz="1100" spc="10" dirty="0">
                <a:latin typeface="Arial"/>
                <a:cs typeface="Arial"/>
              </a:rPr>
              <a:t>items to one end (the </a:t>
            </a:r>
            <a:r>
              <a:rPr sz="1100" spc="5" dirty="0">
                <a:latin typeface="Arial"/>
                <a:cs typeface="Arial"/>
              </a:rPr>
              <a:t>tail) </a:t>
            </a:r>
            <a:r>
              <a:rPr sz="1100" spc="10" dirty="0">
                <a:latin typeface="Arial"/>
                <a:cs typeface="Arial"/>
              </a:rPr>
              <a:t>and remove them from the other end (the  head)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queue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people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0271" y="2166543"/>
            <a:ext cx="1954656" cy="1394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37756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2348" y="409301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2348" y="43268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141" y="3674984"/>
            <a:ext cx="5086985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priority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queue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0" dirty="0">
                <a:latin typeface="Arial"/>
                <a:cs typeface="Arial"/>
              </a:rPr>
              <a:t>an unordered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0" dirty="0">
                <a:latin typeface="Arial"/>
                <a:cs typeface="Arial"/>
              </a:rPr>
              <a:t>has an efficient operation for removing the element with the highest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priority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307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35" dirty="0"/>
              <a:t>Q</a:t>
            </a:r>
            <a:r>
              <a:rPr spc="135" dirty="0"/>
              <a:t>u</a:t>
            </a:r>
            <a:r>
              <a:rPr spc="30" dirty="0"/>
              <a:t>e</a:t>
            </a:r>
            <a:r>
              <a:rPr spc="135" dirty="0"/>
              <a:t>u</a:t>
            </a:r>
            <a:r>
              <a:rPr spc="30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37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219680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793150"/>
            <a:ext cx="4363085" cy="154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A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queue</a:t>
            </a:r>
            <a:endParaRPr sz="1450">
              <a:latin typeface="Arial"/>
              <a:cs typeface="Arial"/>
            </a:endParaRPr>
          </a:p>
          <a:p>
            <a:pPr marL="349250" marR="354330">
              <a:lnSpc>
                <a:spcPct val="1345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Lets you add items to one end of the queue (the </a:t>
            </a:r>
            <a:r>
              <a:rPr sz="1100" spc="5" dirty="0">
                <a:latin typeface="Arial"/>
                <a:cs typeface="Arial"/>
              </a:rPr>
              <a:t>tail)  </a:t>
            </a:r>
            <a:r>
              <a:rPr sz="1100" spc="15" dirty="0">
                <a:latin typeface="Arial"/>
                <a:cs typeface="Arial"/>
              </a:rPr>
              <a:t>Remove </a:t>
            </a:r>
            <a:r>
              <a:rPr sz="1100" spc="10" dirty="0">
                <a:latin typeface="Arial"/>
                <a:cs typeface="Arial"/>
              </a:rPr>
              <a:t>items from the other end of the queue (the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head)</a:t>
            </a:r>
            <a:endParaRPr sz="1100">
              <a:latin typeface="Arial"/>
              <a:cs typeface="Arial"/>
            </a:endParaRPr>
          </a:p>
          <a:p>
            <a:pPr marL="349250" marR="5080">
              <a:lnSpc>
                <a:spcPts val="1839"/>
              </a:lnSpc>
              <a:spcBef>
                <a:spcPts val="80"/>
              </a:spcBef>
            </a:pPr>
            <a:r>
              <a:rPr sz="1100" spc="10" dirty="0">
                <a:latin typeface="Arial"/>
                <a:cs typeface="Arial"/>
              </a:rPr>
              <a:t>Items are removed in the </a:t>
            </a:r>
            <a:r>
              <a:rPr sz="1100" spc="15" dirty="0">
                <a:latin typeface="Arial"/>
                <a:cs typeface="Arial"/>
              </a:rPr>
              <a:t>same </a:t>
            </a:r>
            <a:r>
              <a:rPr sz="1100" spc="10" dirty="0">
                <a:latin typeface="Arial"/>
                <a:cs typeface="Arial"/>
              </a:rPr>
              <a:t>order in which they were added  </a:t>
            </a:r>
            <a:r>
              <a:rPr sz="1100" spc="5" dirty="0">
                <a:latin typeface="Arial"/>
                <a:cs typeface="Arial"/>
              </a:rPr>
              <a:t>First-in, first-out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15" dirty="0">
                <a:latin typeface="Arial"/>
                <a:cs typeface="Arial"/>
              </a:rPr>
              <a:t>FIFO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50" spc="10" dirty="0">
                <a:latin typeface="Arial"/>
                <a:cs typeface="Arial"/>
              </a:rPr>
              <a:t>To visualize a queue, </a:t>
            </a:r>
            <a:r>
              <a:rPr sz="1450" spc="5" dirty="0">
                <a:latin typeface="Arial"/>
                <a:cs typeface="Arial"/>
              </a:rPr>
              <a:t>think of </a:t>
            </a:r>
            <a:r>
              <a:rPr sz="1450" spc="10" dirty="0">
                <a:latin typeface="Arial"/>
                <a:cs typeface="Arial"/>
              </a:rPr>
              <a:t>people </a:t>
            </a:r>
            <a:r>
              <a:rPr sz="1450" spc="5" dirty="0">
                <a:latin typeface="Arial"/>
                <a:cs typeface="Arial"/>
              </a:rPr>
              <a:t>lining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up.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0271" y="2367064"/>
            <a:ext cx="2038184" cy="145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401771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3917094"/>
            <a:ext cx="281305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Typical </a:t>
            </a:r>
            <a:r>
              <a:rPr sz="1450" spc="5" dirty="0">
                <a:latin typeface="Arial"/>
                <a:cs typeface="Arial"/>
              </a:rPr>
              <a:t>application: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print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queue.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225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35" dirty="0"/>
              <a:t>Q</a:t>
            </a:r>
            <a:r>
              <a:rPr spc="135" dirty="0"/>
              <a:t>u</a:t>
            </a:r>
            <a:r>
              <a:rPr spc="30" dirty="0"/>
              <a:t>e</a:t>
            </a:r>
            <a:r>
              <a:rPr spc="135" dirty="0"/>
              <a:t>u</a:t>
            </a:r>
            <a:r>
              <a:rPr spc="30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90130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200387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23212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800682"/>
            <a:ext cx="4994275" cy="192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Queue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 standard Java </a:t>
            </a:r>
            <a:r>
              <a:rPr sz="1450" spc="5" dirty="0">
                <a:latin typeface="Arial"/>
                <a:cs typeface="Arial"/>
              </a:rPr>
              <a:t>library </a:t>
            </a:r>
            <a:r>
              <a:rPr sz="1450" spc="10" dirty="0">
                <a:latin typeface="Arial"/>
                <a:cs typeface="Arial"/>
              </a:rPr>
              <a:t>has:</a:t>
            </a:r>
            <a:endParaRPr sz="1450" dirty="0">
              <a:latin typeface="Arial"/>
              <a:cs typeface="Arial"/>
            </a:endParaRPr>
          </a:p>
          <a:p>
            <a:pPr marL="349250" marR="981710">
              <a:lnSpc>
                <a:spcPct val="1395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an </a:t>
            </a:r>
            <a:r>
              <a:rPr sz="1100" spc="15" dirty="0">
                <a:latin typeface="Courier" charset="0"/>
                <a:cs typeface="Courier" charset="0"/>
              </a:rPr>
              <a:t>add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 to add an element to the </a:t>
            </a:r>
            <a:r>
              <a:rPr sz="1100" spc="5" dirty="0">
                <a:latin typeface="Arial"/>
                <a:cs typeface="Arial"/>
              </a:rPr>
              <a:t>tail </a:t>
            </a:r>
            <a:r>
              <a:rPr sz="1100" spc="10" dirty="0">
                <a:latin typeface="Arial"/>
                <a:cs typeface="Arial"/>
              </a:rPr>
              <a:t>of the queue,  a </a:t>
            </a:r>
            <a:r>
              <a:rPr sz="1100" spc="15" dirty="0">
                <a:latin typeface="Courier" charset="0"/>
                <a:cs typeface="Courier" charset="0"/>
              </a:rPr>
              <a:t>remove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 to remove the head of the queue, and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15" dirty="0">
                <a:latin typeface="Courier" charset="0"/>
                <a:cs typeface="Courier" charset="0"/>
              </a:rPr>
              <a:t>peek</a:t>
            </a:r>
            <a:r>
              <a:rPr sz="1100" spc="-33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 to get the head element of the queue without removing </a:t>
            </a:r>
            <a:r>
              <a:rPr sz="1100" spc="5" dirty="0">
                <a:latin typeface="Arial"/>
                <a:cs typeface="Arial"/>
              </a:rPr>
              <a:t>it.</a:t>
            </a:r>
            <a:endParaRPr sz="1100" dirty="0">
              <a:latin typeface="Arial"/>
              <a:cs typeface="Arial"/>
            </a:endParaRPr>
          </a:p>
          <a:p>
            <a:pPr marL="12700" marR="145415">
              <a:lnSpc>
                <a:spcPct val="143600"/>
              </a:lnSpc>
              <a:spcBef>
                <a:spcPts val="200"/>
              </a:spcBef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10" dirty="0">
                <a:latin typeface="Courier" charset="0"/>
                <a:cs typeface="Courier" charset="0"/>
              </a:rPr>
              <a:t>LinkedList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class implements the </a:t>
            </a:r>
            <a:r>
              <a:rPr sz="1450" spc="10" dirty="0">
                <a:latin typeface="Courier" charset="0"/>
                <a:cs typeface="Courier" charset="0"/>
              </a:rPr>
              <a:t>Queue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interface.  </a:t>
            </a:r>
            <a:r>
              <a:rPr sz="1450" spc="15" dirty="0">
                <a:latin typeface="Arial"/>
                <a:cs typeface="Arial"/>
              </a:rPr>
              <a:t>When </a:t>
            </a:r>
            <a:r>
              <a:rPr sz="1450" spc="10" dirty="0">
                <a:latin typeface="Arial"/>
                <a:cs typeface="Arial"/>
              </a:rPr>
              <a:t>you need a queue, </a:t>
            </a:r>
            <a:r>
              <a:rPr sz="1450" spc="5" dirty="0">
                <a:latin typeface="Arial"/>
                <a:cs typeface="Arial"/>
              </a:rPr>
              <a:t>initialize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10" dirty="0">
                <a:latin typeface="Courier" charset="0"/>
                <a:cs typeface="Courier" charset="0"/>
              </a:rPr>
              <a:t>Queue</a:t>
            </a:r>
            <a:r>
              <a:rPr sz="1450" spc="-520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variable with a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ourier" charset="0"/>
                <a:cs typeface="Courier" charset="0"/>
              </a:rPr>
              <a:t>LinkedList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410" y="2805742"/>
            <a:ext cx="5337810" cy="431399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6520" marR="3642995" indent="-44450">
              <a:lnSpc>
                <a:spcPct val="159400"/>
              </a:lnSpc>
              <a:spcBef>
                <a:spcPts val="204"/>
              </a:spcBef>
            </a:pPr>
            <a:r>
              <a:rPr sz="550" spc="10" dirty="0">
                <a:latin typeface="Courier" charset="0"/>
                <a:cs typeface="Courier" charset="0"/>
              </a:rPr>
              <a:t>Queue&lt;String&gt; q = new LinkedList&lt;&gt;();  q.add("A"); q.add("B");</a:t>
            </a:r>
            <a:r>
              <a:rPr sz="550" spc="6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q.add("C");</a:t>
            </a:r>
            <a:endParaRPr sz="550" dirty="0">
              <a:latin typeface="Courier" charset="0"/>
              <a:cs typeface="Courier" charset="0"/>
            </a:endParaRPr>
          </a:p>
          <a:p>
            <a:pPr marL="96520">
              <a:lnSpc>
                <a:spcPct val="100000"/>
              </a:lnSpc>
              <a:spcBef>
                <a:spcPts val="390"/>
              </a:spcBef>
            </a:pPr>
            <a:r>
              <a:rPr sz="550" spc="10" dirty="0">
                <a:latin typeface="Courier" charset="0"/>
                <a:cs typeface="Courier" charset="0"/>
              </a:rPr>
              <a:t>while (q.size() &gt; 0) { System.out.print(q.remove() + " "); } // Prints A B</a:t>
            </a:r>
            <a:r>
              <a:rPr sz="550" spc="190" dirty="0">
                <a:latin typeface="Courier" charset="0"/>
                <a:cs typeface="Courier" charset="0"/>
              </a:rPr>
              <a:t> </a:t>
            </a:r>
            <a:r>
              <a:rPr sz="550" spc="10" dirty="0">
                <a:latin typeface="Courier" charset="0"/>
                <a:cs typeface="Courier" charset="0"/>
              </a:rPr>
              <a:t>C</a:t>
            </a:r>
            <a:endParaRPr sz="5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0271" y="3402850"/>
            <a:ext cx="5546547" cy="157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9061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Priority</a:t>
            </a:r>
            <a:r>
              <a:rPr spc="-55" dirty="0"/>
              <a:t> </a:t>
            </a:r>
            <a:r>
              <a:rPr spc="140" dirty="0"/>
              <a:t>Queues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13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19201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78" y="176000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206070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36975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178" y="29878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141" y="731908"/>
            <a:ext cx="5318760" cy="265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470">
              <a:lnSpc>
                <a:spcPct val="1266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priority </a:t>
            </a:r>
            <a:r>
              <a:rPr sz="1450" spc="10" dirty="0">
                <a:latin typeface="Arial"/>
                <a:cs typeface="Arial"/>
              </a:rPr>
              <a:t>queue </a:t>
            </a:r>
            <a:r>
              <a:rPr sz="1450" spc="5" dirty="0">
                <a:latin typeface="Arial"/>
                <a:cs typeface="Arial"/>
              </a:rPr>
              <a:t>collects </a:t>
            </a:r>
            <a:r>
              <a:rPr sz="1450" spc="10" dirty="0">
                <a:latin typeface="Arial"/>
                <a:cs typeface="Arial"/>
              </a:rPr>
              <a:t>elements, each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which has a </a:t>
            </a:r>
            <a:r>
              <a:rPr sz="1450" spc="5" dirty="0">
                <a:latin typeface="Arial"/>
                <a:cs typeface="Arial"/>
              </a:rPr>
              <a:t>priority.  </a:t>
            </a:r>
            <a:r>
              <a:rPr sz="1450" spc="10" dirty="0">
                <a:latin typeface="Arial"/>
                <a:cs typeface="Arial"/>
              </a:rPr>
              <a:t>Example: a </a:t>
            </a:r>
            <a:r>
              <a:rPr sz="1450" spc="5" dirty="0">
                <a:latin typeface="Arial"/>
                <a:cs typeface="Arial"/>
              </a:rPr>
              <a:t>collection of </a:t>
            </a:r>
            <a:r>
              <a:rPr sz="1450" spc="10" dirty="0">
                <a:latin typeface="Arial"/>
                <a:cs typeface="Arial"/>
              </a:rPr>
              <a:t>work requests, some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which may be  more urgent than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others.</a:t>
            </a:r>
            <a:endParaRPr sz="1450">
              <a:latin typeface="Arial"/>
              <a:cs typeface="Arial"/>
            </a:endParaRPr>
          </a:p>
          <a:p>
            <a:pPr marL="12700" marR="1263015">
              <a:lnSpc>
                <a:spcPct val="138000"/>
              </a:lnSpc>
              <a:spcBef>
                <a:spcPts val="30"/>
              </a:spcBef>
            </a:pPr>
            <a:r>
              <a:rPr sz="1450" spc="10" dirty="0">
                <a:latin typeface="Arial"/>
                <a:cs typeface="Arial"/>
              </a:rPr>
              <a:t>Does not maintain a </a:t>
            </a:r>
            <a:r>
              <a:rPr sz="1450" spc="5" dirty="0">
                <a:latin typeface="Arial"/>
                <a:cs typeface="Arial"/>
              </a:rPr>
              <a:t>first-in, first-out discipline.  </a:t>
            </a:r>
            <a:r>
              <a:rPr sz="1450" spc="10" dirty="0">
                <a:latin typeface="Arial"/>
                <a:cs typeface="Arial"/>
              </a:rPr>
              <a:t>Elements are retrieved according </a:t>
            </a:r>
            <a:r>
              <a:rPr sz="1450" spc="5" dirty="0">
                <a:latin typeface="Arial"/>
                <a:cs typeface="Arial"/>
              </a:rPr>
              <a:t>to their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priority.  Priority </a:t>
            </a:r>
            <a:r>
              <a:rPr sz="1450" spc="10" dirty="0">
                <a:latin typeface="Arial"/>
                <a:cs typeface="Arial"/>
              </a:rPr>
              <a:t>1 denotes the most urgent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priority.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Each </a:t>
            </a:r>
            <a:r>
              <a:rPr sz="1100" spc="10" dirty="0">
                <a:latin typeface="Arial"/>
                <a:cs typeface="Arial"/>
              </a:rPr>
              <a:t>removal extracts the </a:t>
            </a:r>
            <a:r>
              <a:rPr sz="1100" spc="15" dirty="0">
                <a:latin typeface="Arial"/>
                <a:cs typeface="Arial"/>
              </a:rPr>
              <a:t>minimum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element.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  <a:spcBef>
                <a:spcPts val="595"/>
              </a:spcBef>
            </a:pPr>
            <a:r>
              <a:rPr sz="1450" spc="15" dirty="0">
                <a:latin typeface="Arial"/>
                <a:cs typeface="Arial"/>
              </a:rPr>
              <a:t>When </a:t>
            </a:r>
            <a:r>
              <a:rPr sz="1450" spc="10" dirty="0">
                <a:latin typeface="Arial"/>
                <a:cs typeface="Arial"/>
              </a:rPr>
              <a:t>you </a:t>
            </a:r>
            <a:r>
              <a:rPr sz="1450" spc="5" dirty="0">
                <a:latin typeface="Arial"/>
                <a:cs typeface="Arial"/>
              </a:rPr>
              <a:t>retrieve </a:t>
            </a:r>
            <a:r>
              <a:rPr sz="1450" spc="10" dirty="0">
                <a:latin typeface="Arial"/>
                <a:cs typeface="Arial"/>
              </a:rPr>
              <a:t>an item from a </a:t>
            </a:r>
            <a:r>
              <a:rPr sz="1450" spc="5" dirty="0">
                <a:latin typeface="Arial"/>
                <a:cs typeface="Arial"/>
              </a:rPr>
              <a:t>priority </a:t>
            </a:r>
            <a:r>
              <a:rPr sz="1450" spc="10" dirty="0">
                <a:latin typeface="Arial"/>
                <a:cs typeface="Arial"/>
              </a:rPr>
              <a:t>queue, you always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get  the most urgent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one.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2"/>
          <p:cNvSpPr>
            <a:spLocks noChangeAspect="1"/>
          </p:cNvSpPr>
          <p:nvPr/>
        </p:nvSpPr>
        <p:spPr>
          <a:xfrm>
            <a:off x="2819400" y="3200400"/>
            <a:ext cx="1223935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897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Priority</a:t>
            </a:r>
            <a:r>
              <a:rPr spc="-55" dirty="0"/>
              <a:t> </a:t>
            </a:r>
            <a:r>
              <a:rPr spc="140" dirty="0"/>
              <a:t>Queues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9802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97401"/>
            <a:ext cx="510667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Example: objects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 class </a:t>
            </a:r>
            <a:r>
              <a:rPr sz="1450" spc="10" dirty="0">
                <a:latin typeface="Courier" charset="0"/>
                <a:cs typeface="Courier" charset="0"/>
              </a:rPr>
              <a:t>WorkOrder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into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priority </a:t>
            </a:r>
            <a:r>
              <a:rPr sz="1450" spc="10" dirty="0">
                <a:latin typeface="Arial"/>
                <a:cs typeface="Arial"/>
              </a:rPr>
              <a:t>queue.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106844"/>
            <a:ext cx="5337810" cy="56669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52705" marR="2855595">
              <a:lnSpc>
                <a:spcPct val="146200"/>
              </a:lnSpc>
              <a:spcBef>
                <a:spcPts val="215"/>
              </a:spcBef>
            </a:pPr>
            <a:r>
              <a:rPr sz="600" spc="10" dirty="0">
                <a:latin typeface="Courier" charset="0"/>
                <a:cs typeface="Courier" charset="0"/>
              </a:rPr>
              <a:t>PriorityQueue&lt;WorkOrder&gt; q = new PriorityQueue&lt;&gt;();  q.add(new WorkOrder(3, "Shampoo carpets"));  q.add(new WorkOrder(1, "Fix broken sink"));  q.add(new WorkOrder(2, "Order cleaning</a:t>
            </a:r>
            <a:r>
              <a:rPr sz="600" spc="-45" dirty="0">
                <a:latin typeface="Courier" charset="0"/>
                <a:cs typeface="Courier" charset="0"/>
              </a:rPr>
              <a:t> </a:t>
            </a:r>
            <a:r>
              <a:rPr sz="600" spc="10" dirty="0">
                <a:latin typeface="Courier" charset="0"/>
                <a:cs typeface="Courier" charset="0"/>
              </a:rPr>
              <a:t>supplies"));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19337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250176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914141" y="1111488"/>
            <a:ext cx="5486917" cy="1799860"/>
          </a:xfrm>
          <a:prstGeom prst="rect">
            <a:avLst/>
          </a:prstGeom>
        </p:spPr>
        <p:txBody>
          <a:bodyPr vert="horz" wrap="square" lIns="0" tIns="683649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pc="15" dirty="0"/>
              <a:t>When </a:t>
            </a:r>
            <a:r>
              <a:rPr spc="5" dirty="0"/>
              <a:t>calling </a:t>
            </a:r>
            <a:r>
              <a:rPr spc="10" dirty="0">
                <a:latin typeface="Courier" charset="0"/>
                <a:cs typeface="Courier" charset="0"/>
              </a:rPr>
              <a:t>q.remove()</a:t>
            </a:r>
            <a:r>
              <a:rPr spc="-490" dirty="0">
                <a:latin typeface="Courier" charset="0"/>
                <a:cs typeface="Courier" charset="0"/>
              </a:rPr>
              <a:t> </a:t>
            </a:r>
            <a:r>
              <a:rPr spc="5" dirty="0"/>
              <a:t>for </a:t>
            </a:r>
            <a:r>
              <a:rPr spc="10" dirty="0"/>
              <a:t>the </a:t>
            </a:r>
            <a:r>
              <a:rPr spc="5" dirty="0"/>
              <a:t>first </a:t>
            </a:r>
            <a:r>
              <a:rPr spc="10" dirty="0"/>
              <a:t>time, the work order with  </a:t>
            </a:r>
            <a:r>
              <a:rPr spc="5" dirty="0"/>
              <a:t>priority </a:t>
            </a:r>
            <a:r>
              <a:rPr spc="10" dirty="0"/>
              <a:t>1 </a:t>
            </a:r>
            <a:r>
              <a:rPr spc="5" dirty="0"/>
              <a:t>is</a:t>
            </a:r>
            <a:r>
              <a:rPr spc="-45" dirty="0"/>
              <a:t> </a:t>
            </a:r>
            <a:r>
              <a:rPr spc="10" dirty="0"/>
              <a:t>removed.</a:t>
            </a: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pc="10" dirty="0"/>
              <a:t>Elements should belong </a:t>
            </a:r>
            <a:r>
              <a:rPr spc="5" dirty="0"/>
              <a:t>to </a:t>
            </a:r>
            <a:r>
              <a:rPr spc="10" dirty="0"/>
              <a:t>a class </a:t>
            </a:r>
            <a:r>
              <a:rPr spc="5" dirty="0"/>
              <a:t>that </a:t>
            </a:r>
            <a:r>
              <a:rPr spc="10" dirty="0"/>
              <a:t>implements</a:t>
            </a:r>
            <a:r>
              <a:rPr spc="-30" dirty="0"/>
              <a:t> </a:t>
            </a:r>
            <a:r>
              <a:rPr spc="10" dirty="0"/>
              <a:t>the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10" dirty="0">
                <a:latin typeface="Courier" charset="0"/>
                <a:cs typeface="Courier" charset="0"/>
              </a:rPr>
              <a:t>Comparable</a:t>
            </a:r>
            <a:r>
              <a:rPr spc="-484" dirty="0">
                <a:latin typeface="Courier" charset="0"/>
                <a:cs typeface="Courier" charset="0"/>
              </a:rPr>
              <a:t> </a:t>
            </a:r>
            <a:r>
              <a:rPr spc="5" dirty="0"/>
              <a:t>interface.</a:t>
            </a:r>
          </a:p>
        </p:txBody>
      </p:sp>
      <p:sp>
        <p:nvSpPr>
          <p:cNvPr id="10" name="object 10"/>
          <p:cNvSpPr/>
          <p:nvPr/>
        </p:nvSpPr>
        <p:spPr>
          <a:xfrm>
            <a:off x="930271" y="2993529"/>
            <a:ext cx="4778044" cy="17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815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9861"/>
            <a:ext cx="31102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would you want to declare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variable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014143"/>
            <a:ext cx="5830570" cy="15709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5"/>
              </a:spcBef>
            </a:pPr>
            <a:r>
              <a:rPr sz="700" spc="20" dirty="0">
                <a:latin typeface="Courier" charset="0"/>
                <a:cs typeface="Courier" charset="0"/>
              </a:rPr>
              <a:t>Queue&lt;String&gt; q = new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LinkedList&lt;&gt;();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539" y="1262676"/>
            <a:ext cx="57664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instead of simply declaring </a:t>
            </a:r>
            <a:r>
              <a:rPr sz="1200" spc="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as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linked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list?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21000"/>
              </a:lnSpc>
              <a:spcBef>
                <a:spcPts val="509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This way, we can ensure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only queue operations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can  be invoked on the  </a:t>
            </a:r>
            <a:r>
              <a:rPr sz="1450" spc="10" dirty="0">
                <a:latin typeface="Courier" charset="0"/>
                <a:cs typeface="Courier" charset="0"/>
              </a:rPr>
              <a:t>q</a:t>
            </a:r>
            <a:r>
              <a:rPr sz="1450" spc="1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733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9041"/>
            <a:ext cx="5673090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wouldn't you want to use </a:t>
            </a:r>
            <a:r>
              <a:rPr sz="1200" spc="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array </a:t>
            </a:r>
            <a:r>
              <a:rPr sz="1200" spc="5" dirty="0">
                <a:latin typeface="Arial"/>
                <a:cs typeface="Arial"/>
              </a:rPr>
              <a:t>list </a:t>
            </a:r>
            <a:r>
              <a:rPr sz="1200" spc="10" dirty="0">
                <a:latin typeface="Arial"/>
                <a:cs typeface="Arial"/>
              </a:rPr>
              <a:t>for implementing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queue?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Depending on whether you consider the 0 position the  head or the </a:t>
            </a:r>
            <a:r>
              <a:rPr sz="1450" spc="5" dirty="0">
                <a:latin typeface="Arial"/>
                <a:cs typeface="Arial"/>
              </a:rPr>
              <a:t>tail of </a:t>
            </a:r>
            <a:r>
              <a:rPr sz="1450" spc="10" dirty="0">
                <a:latin typeface="Arial"/>
                <a:cs typeface="Arial"/>
              </a:rPr>
              <a:t>the queue, you would </a:t>
            </a:r>
            <a:r>
              <a:rPr sz="1450" spc="5" dirty="0">
                <a:latin typeface="Arial"/>
                <a:cs typeface="Arial"/>
              </a:rPr>
              <a:t>either </a:t>
            </a:r>
            <a:r>
              <a:rPr sz="1450" spc="10" dirty="0">
                <a:latin typeface="Arial"/>
                <a:cs typeface="Arial"/>
              </a:rPr>
              <a:t>add or remove  elements </a:t>
            </a:r>
            <a:r>
              <a:rPr sz="1450" spc="5" dirty="0">
                <a:latin typeface="Arial"/>
                <a:cs typeface="Arial"/>
              </a:rPr>
              <a:t>at that position. </a:t>
            </a:r>
            <a:r>
              <a:rPr sz="1450" spc="10" dirty="0">
                <a:latin typeface="Arial"/>
                <a:cs typeface="Arial"/>
              </a:rPr>
              <a:t>Both are </a:t>
            </a:r>
            <a:r>
              <a:rPr sz="1450" spc="5" dirty="0">
                <a:latin typeface="Arial"/>
                <a:cs typeface="Arial"/>
              </a:rPr>
              <a:t>inefficient </a:t>
            </a:r>
            <a:r>
              <a:rPr sz="1450" spc="10" dirty="0">
                <a:latin typeface="Arial"/>
                <a:cs typeface="Arial"/>
              </a:rPr>
              <a:t>operations because  </a:t>
            </a:r>
            <a:r>
              <a:rPr sz="1450" spc="5" dirty="0">
                <a:latin typeface="Arial"/>
                <a:cs typeface="Arial"/>
              </a:rPr>
              <a:t>all </a:t>
            </a:r>
            <a:r>
              <a:rPr sz="1450" spc="10" dirty="0">
                <a:latin typeface="Arial"/>
                <a:cs typeface="Arial"/>
              </a:rPr>
              <a:t>other elements need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be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moved.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651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8220"/>
            <a:ext cx="187134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What </a:t>
            </a:r>
            <a:r>
              <a:rPr sz="1200" spc="10" dirty="0">
                <a:latin typeface="Arial"/>
                <a:cs typeface="Arial"/>
              </a:rPr>
              <a:t>does this code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print?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012502"/>
            <a:ext cx="5830570" cy="59131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48260" marR="4305935">
              <a:lnSpc>
                <a:spcPct val="142500"/>
              </a:lnSpc>
              <a:spcBef>
                <a:spcPts val="195"/>
              </a:spcBef>
            </a:pPr>
            <a:r>
              <a:rPr sz="500" spc="5" dirty="0">
                <a:latin typeface="Courier" charset="0"/>
                <a:cs typeface="Courier" charset="0"/>
              </a:rPr>
              <a:t>Queue&lt;String&gt; q = new LinkedList&lt;&gt;();  q.add("A");</a:t>
            </a:r>
            <a:endParaRPr sz="5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latin typeface="Courier" charset="0"/>
                <a:cs typeface="Courier" charset="0"/>
              </a:rPr>
              <a:t>q.add("B");</a:t>
            </a:r>
            <a:endParaRPr sz="5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latin typeface="Courier" charset="0"/>
                <a:cs typeface="Courier" charset="0"/>
              </a:rPr>
              <a:t>q.add("C");</a:t>
            </a:r>
            <a:endParaRPr sz="500" dirty="0">
              <a:latin typeface="Courier" charset="0"/>
              <a:cs typeface="Courier" charset="0"/>
            </a:endParaRPr>
          </a:p>
          <a:p>
            <a:pPr marL="48260">
              <a:lnSpc>
                <a:spcPct val="100000"/>
              </a:lnSpc>
              <a:spcBef>
                <a:spcPts val="254"/>
              </a:spcBef>
            </a:pPr>
            <a:r>
              <a:rPr sz="500" spc="5" dirty="0">
                <a:latin typeface="Courier" charset="0"/>
                <a:cs typeface="Courier" charset="0"/>
              </a:rPr>
              <a:t>while (q.size() &gt; 0) { System.out.print(q.remove() + " ");</a:t>
            </a:r>
            <a:r>
              <a:rPr sz="500" spc="13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41" y="1763863"/>
            <a:ext cx="13042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B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C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569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7400"/>
            <a:ext cx="5588635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wouldn't you want to use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stack to </a:t>
            </a:r>
            <a:r>
              <a:rPr sz="1200" spc="15" dirty="0">
                <a:latin typeface="Arial"/>
                <a:cs typeface="Arial"/>
              </a:rPr>
              <a:t>manage </a:t>
            </a:r>
            <a:r>
              <a:rPr sz="1200" spc="10" dirty="0">
                <a:latin typeface="Arial"/>
                <a:cs typeface="Arial"/>
              </a:rPr>
              <a:t>print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jobs?</a:t>
            </a:r>
            <a:endParaRPr sz="1200" dirty="0">
              <a:latin typeface="Arial"/>
              <a:cs typeface="Arial"/>
            </a:endParaRPr>
          </a:p>
          <a:p>
            <a:pPr marL="292735" marR="50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Stacks use a </a:t>
            </a:r>
            <a:r>
              <a:rPr sz="1450" spc="5" dirty="0">
                <a:latin typeface="Arial"/>
                <a:cs typeface="Arial"/>
              </a:rPr>
              <a:t>“last-in, first-out” discipline. If </a:t>
            </a:r>
            <a:r>
              <a:rPr sz="1450" spc="10" dirty="0">
                <a:latin typeface="Arial"/>
                <a:cs typeface="Arial"/>
              </a:rPr>
              <a:t>you are the  </a:t>
            </a:r>
            <a:r>
              <a:rPr sz="1450" spc="5" dirty="0">
                <a:latin typeface="Arial"/>
                <a:cs typeface="Arial"/>
              </a:rPr>
              <a:t>first </a:t>
            </a:r>
            <a:r>
              <a:rPr sz="1450" spc="10" dirty="0">
                <a:latin typeface="Arial"/>
                <a:cs typeface="Arial"/>
              </a:rPr>
              <a:t>one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submit a </a:t>
            </a:r>
            <a:r>
              <a:rPr sz="1450" spc="5" dirty="0">
                <a:latin typeface="Arial"/>
                <a:cs typeface="Arial"/>
              </a:rPr>
              <a:t>print </a:t>
            </a:r>
            <a:r>
              <a:rPr sz="1450" spc="10" dirty="0">
                <a:latin typeface="Arial"/>
                <a:cs typeface="Arial"/>
              </a:rPr>
              <a:t>job and </a:t>
            </a:r>
            <a:r>
              <a:rPr sz="1450" spc="5" dirty="0">
                <a:latin typeface="Arial"/>
                <a:cs typeface="Arial"/>
              </a:rPr>
              <a:t>lots of </a:t>
            </a:r>
            <a:r>
              <a:rPr sz="1450" spc="10" dirty="0">
                <a:latin typeface="Arial"/>
                <a:cs typeface="Arial"/>
              </a:rPr>
              <a:t>people add </a:t>
            </a:r>
            <a:r>
              <a:rPr sz="1450" spc="5" dirty="0">
                <a:latin typeface="Arial"/>
                <a:cs typeface="Arial"/>
              </a:rPr>
              <a:t>print </a:t>
            </a:r>
            <a:r>
              <a:rPr sz="1450" spc="10" dirty="0">
                <a:latin typeface="Arial"/>
                <a:cs typeface="Arial"/>
              </a:rPr>
              <a:t>jobs  before the </a:t>
            </a:r>
            <a:r>
              <a:rPr sz="1450" spc="5" dirty="0">
                <a:latin typeface="Arial"/>
                <a:cs typeface="Arial"/>
              </a:rPr>
              <a:t>printer </a:t>
            </a:r>
            <a:r>
              <a:rPr sz="1450" spc="10" dirty="0">
                <a:latin typeface="Arial"/>
                <a:cs typeface="Arial"/>
              </a:rPr>
              <a:t>has a chance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deal with your </a:t>
            </a:r>
            <a:r>
              <a:rPr sz="1450" spc="5" dirty="0">
                <a:latin typeface="Arial"/>
                <a:cs typeface="Arial"/>
              </a:rPr>
              <a:t>job, </a:t>
            </a:r>
            <a:r>
              <a:rPr sz="1450" spc="10" dirty="0">
                <a:latin typeface="Arial"/>
                <a:cs typeface="Arial"/>
              </a:rPr>
              <a:t>they get  </a:t>
            </a:r>
            <a:r>
              <a:rPr sz="1450" spc="5" dirty="0">
                <a:latin typeface="Arial"/>
                <a:cs typeface="Arial"/>
              </a:rPr>
              <a:t>their </a:t>
            </a:r>
            <a:r>
              <a:rPr sz="1450" spc="10" dirty="0">
                <a:latin typeface="Arial"/>
                <a:cs typeface="Arial"/>
              </a:rPr>
              <a:t>printouts </a:t>
            </a:r>
            <a:r>
              <a:rPr sz="1450" spc="5" dirty="0">
                <a:latin typeface="Arial"/>
                <a:cs typeface="Arial"/>
              </a:rPr>
              <a:t>first, </a:t>
            </a:r>
            <a:r>
              <a:rPr sz="1450" spc="10" dirty="0">
                <a:latin typeface="Arial"/>
                <a:cs typeface="Arial"/>
              </a:rPr>
              <a:t>and you have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wait </a:t>
            </a:r>
            <a:r>
              <a:rPr sz="1450" spc="5" dirty="0">
                <a:latin typeface="Arial"/>
                <a:cs typeface="Arial"/>
              </a:rPr>
              <a:t>until all </a:t>
            </a:r>
            <a:r>
              <a:rPr sz="1450" spc="10" dirty="0">
                <a:latin typeface="Arial"/>
                <a:cs typeface="Arial"/>
              </a:rPr>
              <a:t>other jobs are  completed.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486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74932"/>
            <a:ext cx="58870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 the sample code for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priority queue, </a:t>
            </a:r>
            <a:r>
              <a:rPr sz="1200" spc="15" dirty="0">
                <a:latin typeface="Arial"/>
                <a:cs typeface="Arial"/>
              </a:rPr>
              <a:t>we </a:t>
            </a:r>
            <a:r>
              <a:rPr sz="1200" spc="10" dirty="0">
                <a:latin typeface="Arial"/>
                <a:cs typeface="Arial"/>
              </a:rPr>
              <a:t>used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15" dirty="0">
                <a:latin typeface="Courier" charset="0"/>
                <a:cs typeface="Courier" charset="0"/>
              </a:rPr>
              <a:t>WorkOrder</a:t>
            </a:r>
            <a:r>
              <a:rPr sz="1200" spc="-40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class. Could </a:t>
            </a:r>
            <a:r>
              <a:rPr sz="1200" spc="15" dirty="0">
                <a:latin typeface="Arial"/>
                <a:cs typeface="Arial"/>
              </a:rPr>
              <a:t>we </a:t>
            </a:r>
            <a:r>
              <a:rPr sz="1200" spc="10" dirty="0">
                <a:latin typeface="Arial"/>
                <a:cs typeface="Arial"/>
              </a:rPr>
              <a:t>have  used strings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instead?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202976"/>
            <a:ext cx="5830570" cy="487056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8260" marR="3060065">
              <a:lnSpc>
                <a:spcPct val="101800"/>
              </a:lnSpc>
              <a:spcBef>
                <a:spcPts val="370"/>
              </a:spcBef>
            </a:pPr>
            <a:r>
              <a:rPr sz="700" spc="20" dirty="0">
                <a:latin typeface="Courier" charset="0"/>
                <a:cs typeface="Courier" charset="0"/>
              </a:rPr>
              <a:t>PriorityQueue&lt;String&gt; q = new PriorityQueue&lt;&gt;();  q.add("3 - Shampoo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carpets");</a:t>
            </a:r>
            <a:endParaRPr sz="700" dirty="0">
              <a:latin typeface="Courier" charset="0"/>
              <a:cs typeface="Courier" charset="0"/>
            </a:endParaRPr>
          </a:p>
          <a:p>
            <a:pPr marL="48260" marR="3679825">
              <a:lnSpc>
                <a:spcPct val="101800"/>
              </a:lnSpc>
            </a:pPr>
            <a:r>
              <a:rPr sz="700" spc="20" dirty="0">
                <a:latin typeface="Courier" charset="0"/>
                <a:cs typeface="Courier" charset="0"/>
              </a:rPr>
              <a:t>q.add("1 - Fix broken sink");  q.add("2 - Order cleaning</a:t>
            </a:r>
            <a:r>
              <a:rPr sz="700" spc="-1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supplies");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41" y="1804427"/>
            <a:ext cx="5267325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700"/>
              </a:lnSpc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Yes––the smallest </a:t>
            </a:r>
            <a:r>
              <a:rPr sz="1450" spc="5" dirty="0">
                <a:latin typeface="Arial"/>
                <a:cs typeface="Arial"/>
              </a:rPr>
              <a:t>string (in </a:t>
            </a:r>
            <a:r>
              <a:rPr sz="1450" spc="10" dirty="0">
                <a:latin typeface="Arial"/>
                <a:cs typeface="Arial"/>
              </a:rPr>
              <a:t>lexicographic ordering) </a:t>
            </a:r>
            <a:r>
              <a:rPr sz="1450" spc="5" dirty="0">
                <a:latin typeface="Arial"/>
                <a:cs typeface="Arial"/>
              </a:rPr>
              <a:t>is  </a:t>
            </a:r>
            <a:r>
              <a:rPr sz="1450" spc="10" dirty="0">
                <a:latin typeface="Arial"/>
                <a:cs typeface="Arial"/>
              </a:rPr>
              <a:t>removed </a:t>
            </a:r>
            <a:r>
              <a:rPr sz="1450" spc="5" dirty="0">
                <a:latin typeface="Arial"/>
                <a:cs typeface="Arial"/>
              </a:rPr>
              <a:t>first. In </a:t>
            </a:r>
            <a:r>
              <a:rPr sz="1450" spc="10" dirty="0">
                <a:latin typeface="Arial"/>
                <a:cs typeface="Arial"/>
              </a:rPr>
              <a:t>the example, </a:t>
            </a:r>
            <a:r>
              <a:rPr sz="1450" spc="5" dirty="0">
                <a:latin typeface="Arial"/>
                <a:cs typeface="Arial"/>
              </a:rPr>
              <a:t>that is </a:t>
            </a: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string starting </a:t>
            </a:r>
            <a:r>
              <a:rPr sz="1450" spc="10" dirty="0">
                <a:latin typeface="Arial"/>
                <a:cs typeface="Arial"/>
              </a:rPr>
              <a:t>with </a:t>
            </a:r>
            <a:r>
              <a:rPr sz="1450" spc="5" dirty="0">
                <a:latin typeface="Arial"/>
                <a:cs typeface="Arial"/>
              </a:rPr>
              <a:t>1,  </a:t>
            </a:r>
            <a:r>
              <a:rPr sz="1450" spc="10" dirty="0">
                <a:latin typeface="Arial"/>
                <a:cs typeface="Arial"/>
              </a:rPr>
              <a:t>then the </a:t>
            </a:r>
            <a:r>
              <a:rPr sz="1450" spc="5" dirty="0">
                <a:latin typeface="Arial"/>
                <a:cs typeface="Arial"/>
              </a:rPr>
              <a:t>string starting </a:t>
            </a:r>
            <a:r>
              <a:rPr sz="1450" spc="10" dirty="0">
                <a:latin typeface="Arial"/>
                <a:cs typeface="Arial"/>
              </a:rPr>
              <a:t>with </a:t>
            </a:r>
            <a:r>
              <a:rPr sz="1450" spc="5" dirty="0">
                <a:latin typeface="Arial"/>
                <a:cs typeface="Arial"/>
              </a:rPr>
              <a:t>2, </a:t>
            </a:r>
            <a:r>
              <a:rPr sz="1450" spc="10" dirty="0">
                <a:latin typeface="Arial"/>
                <a:cs typeface="Arial"/>
              </a:rPr>
              <a:t>and so on. However, the scheme  breaks down </a:t>
            </a:r>
            <a:r>
              <a:rPr sz="1450" spc="5" dirty="0">
                <a:latin typeface="Arial"/>
                <a:cs typeface="Arial"/>
              </a:rPr>
              <a:t>if </a:t>
            </a: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priority </a:t>
            </a:r>
            <a:r>
              <a:rPr sz="1450" spc="10" dirty="0">
                <a:latin typeface="Arial"/>
                <a:cs typeface="Arial"/>
              </a:rPr>
              <a:t>value exceeds </a:t>
            </a:r>
            <a:r>
              <a:rPr sz="1450" spc="5" dirty="0">
                <a:latin typeface="Arial"/>
                <a:cs typeface="Arial"/>
              </a:rPr>
              <a:t>9. </a:t>
            </a:r>
            <a:r>
              <a:rPr sz="1450" spc="10" dirty="0">
                <a:latin typeface="Arial"/>
                <a:cs typeface="Arial"/>
              </a:rPr>
              <a:t>For example, a </a:t>
            </a:r>
            <a:r>
              <a:rPr sz="1450" spc="5" dirty="0">
                <a:latin typeface="Arial"/>
                <a:cs typeface="Arial"/>
              </a:rPr>
              <a:t>string  </a:t>
            </a:r>
            <a:r>
              <a:rPr sz="1450" spc="10" dirty="0">
                <a:latin typeface="Courier" charset="0"/>
                <a:cs typeface="Courier" charset="0"/>
              </a:rPr>
              <a:t>"10 - Line up braces" </a:t>
            </a:r>
            <a:r>
              <a:rPr sz="1450" spc="10" dirty="0">
                <a:latin typeface="Arial"/>
                <a:cs typeface="Arial"/>
              </a:rPr>
              <a:t>comes before </a:t>
            </a:r>
            <a:r>
              <a:rPr sz="1450" spc="10" dirty="0">
                <a:latin typeface="Courier" charset="0"/>
                <a:cs typeface="Courier" charset="0"/>
              </a:rPr>
              <a:t>"2 - Order  cleaning supplies"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lexicographic order.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404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Stack </a:t>
            </a:r>
            <a:r>
              <a:rPr spc="140" dirty="0"/>
              <a:t>and </a:t>
            </a:r>
            <a:r>
              <a:rPr spc="110" dirty="0"/>
              <a:t>Queue</a:t>
            </a:r>
            <a:r>
              <a:rPr spc="-175" dirty="0"/>
              <a:t> </a:t>
            </a:r>
            <a:r>
              <a:rPr spc="120" dirty="0"/>
              <a:t>Applications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847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46117"/>
            <a:ext cx="471678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5" dirty="0">
                <a:latin typeface="Arial"/>
                <a:cs typeface="Arial"/>
              </a:rPr>
              <a:t>A </a:t>
            </a:r>
            <a:r>
              <a:rPr sz="1450" spc="10" dirty="0">
                <a:latin typeface="Arial"/>
                <a:cs typeface="Arial"/>
              </a:rPr>
              <a:t>stack can be used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check whether parentheses </a:t>
            </a:r>
            <a:r>
              <a:rPr sz="1450" spc="5" dirty="0">
                <a:latin typeface="Arial"/>
                <a:cs typeface="Arial"/>
              </a:rPr>
              <a:t>in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an  expression are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balanced.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352505"/>
            <a:ext cx="5337810" cy="1195070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705" marR="2199005">
              <a:lnSpc>
                <a:spcPct val="103200"/>
              </a:lnSpc>
              <a:spcBef>
                <a:spcPts val="400"/>
              </a:spcBef>
            </a:pPr>
            <a:r>
              <a:rPr sz="850" spc="20" dirty="0">
                <a:latin typeface="Comic Sans MS"/>
                <a:cs typeface="Comic Sans MS"/>
              </a:rPr>
              <a:t>When </a:t>
            </a:r>
            <a:r>
              <a:rPr sz="850" spc="15" dirty="0">
                <a:latin typeface="Comic Sans MS"/>
                <a:cs typeface="Comic Sans MS"/>
              </a:rPr>
              <a:t>you see an opening parenthesis, push </a:t>
            </a:r>
            <a:r>
              <a:rPr sz="850" spc="10" dirty="0">
                <a:latin typeface="Comic Sans MS"/>
                <a:cs typeface="Comic Sans MS"/>
              </a:rPr>
              <a:t>it </a:t>
            </a:r>
            <a:r>
              <a:rPr sz="850" spc="15" dirty="0">
                <a:latin typeface="Comic Sans MS"/>
                <a:cs typeface="Comic Sans MS"/>
              </a:rPr>
              <a:t>on the stack.  </a:t>
            </a:r>
            <a:r>
              <a:rPr sz="850" spc="20" dirty="0">
                <a:latin typeface="Comic Sans MS"/>
                <a:cs typeface="Comic Sans MS"/>
              </a:rPr>
              <a:t>When </a:t>
            </a:r>
            <a:r>
              <a:rPr sz="850" spc="15" dirty="0">
                <a:latin typeface="Comic Sans MS"/>
                <a:cs typeface="Comic Sans MS"/>
              </a:rPr>
              <a:t>you see a closing parenthesis, pop the</a:t>
            </a:r>
            <a:r>
              <a:rPr sz="850" spc="-6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stack.</a:t>
            </a:r>
            <a:endParaRPr sz="850">
              <a:latin typeface="Comic Sans MS"/>
              <a:cs typeface="Comic Sans MS"/>
            </a:endParaRPr>
          </a:p>
          <a:p>
            <a:pPr marL="153035" marR="2570480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If the opening and closing parentheses don't match  </a:t>
            </a:r>
            <a:r>
              <a:rPr sz="850" spc="20" dirty="0">
                <a:latin typeface="Comic Sans MS"/>
                <a:cs typeface="Comic Sans MS"/>
              </a:rPr>
              <a:t>The </a:t>
            </a:r>
            <a:r>
              <a:rPr sz="850" spc="15" dirty="0">
                <a:latin typeface="Comic Sans MS"/>
                <a:cs typeface="Comic Sans MS"/>
              </a:rPr>
              <a:t>parentheses are unbalanced.</a:t>
            </a:r>
            <a:r>
              <a:rPr sz="850" spc="-60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Exit.</a:t>
            </a:r>
            <a:endParaRPr sz="850">
              <a:latin typeface="Comic Sans MS"/>
              <a:cs typeface="Comic Sans MS"/>
            </a:endParaRPr>
          </a:p>
          <a:p>
            <a:pPr marL="153035" marR="3565525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If at the end the stack </a:t>
            </a:r>
            <a:r>
              <a:rPr sz="850" spc="10" dirty="0">
                <a:latin typeface="Comic Sans MS"/>
                <a:cs typeface="Comic Sans MS"/>
              </a:rPr>
              <a:t>is </a:t>
            </a:r>
            <a:r>
              <a:rPr sz="850" spc="15" dirty="0">
                <a:latin typeface="Comic Sans MS"/>
                <a:cs typeface="Comic Sans MS"/>
              </a:rPr>
              <a:t>empty  </a:t>
            </a:r>
            <a:r>
              <a:rPr sz="850" spc="20" dirty="0">
                <a:latin typeface="Comic Sans MS"/>
                <a:cs typeface="Comic Sans MS"/>
              </a:rPr>
              <a:t>The </a:t>
            </a:r>
            <a:r>
              <a:rPr sz="850" spc="15" dirty="0">
                <a:latin typeface="Comic Sans MS"/>
                <a:cs typeface="Comic Sans MS"/>
              </a:rPr>
              <a:t>parentheses are</a:t>
            </a:r>
            <a:r>
              <a:rPr sz="850" spc="-60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balanced.</a:t>
            </a:r>
            <a:endParaRPr sz="850">
              <a:latin typeface="Comic Sans MS"/>
              <a:cs typeface="Comic Sans MS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15" dirty="0">
                <a:latin typeface="Comic Sans MS"/>
                <a:cs typeface="Comic Sans MS"/>
              </a:rPr>
              <a:t>Else</a:t>
            </a:r>
            <a:endParaRPr sz="850">
              <a:latin typeface="Comic Sans MS"/>
              <a:cs typeface="Comic Sans MS"/>
            </a:endParaRPr>
          </a:p>
          <a:p>
            <a:pPr marL="153035">
              <a:lnSpc>
                <a:spcPct val="100000"/>
              </a:lnSpc>
              <a:spcBef>
                <a:spcPts val="30"/>
              </a:spcBef>
            </a:pPr>
            <a:r>
              <a:rPr sz="850" spc="20" dirty="0">
                <a:latin typeface="Comic Sans MS"/>
                <a:cs typeface="Comic Sans MS"/>
              </a:rPr>
              <a:t>The </a:t>
            </a:r>
            <a:r>
              <a:rPr sz="850" spc="15" dirty="0">
                <a:latin typeface="Comic Sans MS"/>
                <a:cs typeface="Comic Sans MS"/>
              </a:rPr>
              <a:t>parentheses are not</a:t>
            </a:r>
            <a:r>
              <a:rPr sz="850" spc="-5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balanced.</a:t>
            </a:r>
            <a:endParaRPr sz="85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70565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2605034"/>
            <a:ext cx="32600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Walkthrough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the sample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expression: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0271" y="2884932"/>
            <a:ext cx="4001198" cy="227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206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75800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70" dirty="0"/>
              <a:t>An </a:t>
            </a:r>
            <a:r>
              <a:rPr spc="105" dirty="0"/>
              <a:t>Overview </a:t>
            </a:r>
            <a:r>
              <a:rPr spc="120" dirty="0"/>
              <a:t>of </a:t>
            </a:r>
            <a:r>
              <a:rPr spc="60" dirty="0"/>
              <a:t>the</a:t>
            </a:r>
            <a:r>
              <a:rPr spc="-270" dirty="0"/>
              <a:t> </a:t>
            </a:r>
            <a:r>
              <a:rPr spc="105" dirty="0"/>
              <a:t>Collections  Framework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20276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348" y="152016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348" y="174569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2348" y="197121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81" y="41763"/>
                </a:moveTo>
                <a:lnTo>
                  <a:pt x="11744" y="40462"/>
                </a:lnTo>
                <a:lnTo>
                  <a:pt x="5219" y="36553"/>
                </a:lnTo>
                <a:lnTo>
                  <a:pt x="1304" y="30029"/>
                </a:lnTo>
                <a:lnTo>
                  <a:pt x="0" y="20881"/>
                </a:lnTo>
                <a:lnTo>
                  <a:pt x="1304" y="11734"/>
                </a:lnTo>
                <a:lnTo>
                  <a:pt x="5219" y="5210"/>
                </a:lnTo>
                <a:lnTo>
                  <a:pt x="11744" y="1301"/>
                </a:lnTo>
                <a:lnTo>
                  <a:pt x="20881" y="0"/>
                </a:lnTo>
                <a:lnTo>
                  <a:pt x="30019" y="1301"/>
                </a:lnTo>
                <a:lnTo>
                  <a:pt x="36544" y="5210"/>
                </a:lnTo>
                <a:lnTo>
                  <a:pt x="40459" y="11734"/>
                </a:lnTo>
                <a:lnTo>
                  <a:pt x="41763" y="20881"/>
                </a:lnTo>
                <a:lnTo>
                  <a:pt x="40459" y="30029"/>
                </a:lnTo>
                <a:lnTo>
                  <a:pt x="36544" y="36553"/>
                </a:lnTo>
                <a:lnTo>
                  <a:pt x="30019" y="40462"/>
                </a:lnTo>
                <a:lnTo>
                  <a:pt x="20881" y="4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1102140"/>
            <a:ext cx="4784725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Arial"/>
                <a:cs typeface="Arial"/>
              </a:rPr>
              <a:t>Map</a:t>
            </a:r>
            <a:endParaRPr sz="1450">
              <a:latin typeface="Arial"/>
              <a:cs typeface="Arial"/>
            </a:endParaRPr>
          </a:p>
          <a:p>
            <a:pPr marL="349250" marR="1157605">
              <a:lnSpc>
                <a:spcPct val="134500"/>
              </a:lnSpc>
              <a:spcBef>
                <a:spcPts val="455"/>
              </a:spcBef>
            </a:pPr>
            <a:r>
              <a:rPr sz="1100" spc="15" dirty="0">
                <a:latin typeface="Arial"/>
                <a:cs typeface="Arial"/>
              </a:rPr>
              <a:t>Keeps </a:t>
            </a:r>
            <a:r>
              <a:rPr sz="1100" spc="10" dirty="0">
                <a:latin typeface="Arial"/>
                <a:cs typeface="Arial"/>
              </a:rPr>
              <a:t>associations between key and value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objects.  Every key in the </a:t>
            </a:r>
            <a:r>
              <a:rPr sz="1100" spc="15" dirty="0">
                <a:latin typeface="Arial"/>
                <a:cs typeface="Arial"/>
              </a:rPr>
              <a:t>map </a:t>
            </a:r>
            <a:r>
              <a:rPr sz="1100" spc="10" dirty="0">
                <a:latin typeface="Arial"/>
                <a:cs typeface="Arial"/>
              </a:rPr>
              <a:t>has an associated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value.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5" dirty="0">
                <a:latin typeface="Arial"/>
                <a:cs typeface="Arial"/>
              </a:rPr>
              <a:t>The map </a:t>
            </a:r>
            <a:r>
              <a:rPr sz="1100" spc="10" dirty="0">
                <a:latin typeface="Arial"/>
                <a:cs typeface="Arial"/>
              </a:rPr>
              <a:t>stores the keys, values, and the associations between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0271" y="2166543"/>
            <a:ext cx="3032226" cy="164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1162" y="3967147"/>
            <a:ext cx="3488054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Figure 5 </a:t>
            </a:r>
            <a:r>
              <a:rPr sz="1450" spc="15" dirty="0">
                <a:latin typeface="Arial"/>
                <a:cs typeface="Arial"/>
              </a:rPr>
              <a:t>A Map </a:t>
            </a:r>
            <a:r>
              <a:rPr sz="1450" spc="10" dirty="0">
                <a:latin typeface="Arial"/>
                <a:cs typeface="Arial"/>
              </a:rPr>
              <a:t>from Bar Codes </a:t>
            </a:r>
            <a:r>
              <a:rPr sz="1450" spc="5" dirty="0">
                <a:latin typeface="Arial"/>
                <a:cs typeface="Arial"/>
              </a:rPr>
              <a:t>to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Books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240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Stack </a:t>
            </a:r>
            <a:r>
              <a:rPr spc="140" dirty="0"/>
              <a:t>and </a:t>
            </a:r>
            <a:r>
              <a:rPr spc="110" dirty="0"/>
              <a:t>Queue</a:t>
            </a:r>
            <a:r>
              <a:rPr spc="-175" dirty="0"/>
              <a:t> </a:t>
            </a:r>
            <a:r>
              <a:rPr spc="120" dirty="0"/>
              <a:t>Applications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831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82485"/>
            <a:ext cx="522605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Use a stack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evaluate expressions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reverse Polish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notation.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091928"/>
            <a:ext cx="5337810" cy="1195070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53035" marR="4104640" indent="-100965">
              <a:lnSpc>
                <a:spcPct val="103200"/>
              </a:lnSpc>
              <a:spcBef>
                <a:spcPts val="400"/>
              </a:spcBef>
            </a:pPr>
            <a:r>
              <a:rPr sz="850" spc="15" dirty="0">
                <a:latin typeface="Comic Sans MS"/>
                <a:cs typeface="Comic Sans MS"/>
              </a:rPr>
              <a:t>If you read a number  Push </a:t>
            </a:r>
            <a:r>
              <a:rPr sz="850" spc="10" dirty="0">
                <a:latin typeface="Comic Sans MS"/>
                <a:cs typeface="Comic Sans MS"/>
              </a:rPr>
              <a:t>it </a:t>
            </a:r>
            <a:r>
              <a:rPr sz="850" spc="15" dirty="0">
                <a:latin typeface="Comic Sans MS"/>
                <a:cs typeface="Comic Sans MS"/>
              </a:rPr>
              <a:t>on the</a:t>
            </a:r>
            <a:r>
              <a:rPr sz="850" spc="-6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stack.</a:t>
            </a:r>
            <a:endParaRPr sz="850">
              <a:latin typeface="Comic Sans MS"/>
              <a:cs typeface="Comic Sans MS"/>
            </a:endParaRPr>
          </a:p>
          <a:p>
            <a:pPr marL="153035" marR="3653154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you read an operand  Pop two values off the</a:t>
            </a:r>
            <a:r>
              <a:rPr sz="850" spc="-6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stack.</a:t>
            </a:r>
            <a:endParaRPr sz="850">
              <a:latin typeface="Comic Sans MS"/>
              <a:cs typeface="Comic Sans MS"/>
            </a:endParaRPr>
          </a:p>
          <a:p>
            <a:pPr marL="153035" marR="322135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Combine the values with the operand.  Push the result back onto the</a:t>
            </a:r>
            <a:r>
              <a:rPr sz="850" spc="-5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stack.</a:t>
            </a:r>
            <a:endParaRPr sz="850">
              <a:latin typeface="Comic Sans MS"/>
              <a:cs typeface="Comic Sans MS"/>
            </a:endParaRPr>
          </a:p>
          <a:p>
            <a:pPr marL="153035" marR="3739515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there </a:t>
            </a:r>
            <a:r>
              <a:rPr sz="850" spc="10" dirty="0">
                <a:latin typeface="Comic Sans MS"/>
                <a:cs typeface="Comic Sans MS"/>
              </a:rPr>
              <a:t>is </a:t>
            </a:r>
            <a:r>
              <a:rPr sz="850" spc="15" dirty="0">
                <a:latin typeface="Comic Sans MS"/>
                <a:cs typeface="Comic Sans MS"/>
              </a:rPr>
              <a:t>no more input  Pop and display the</a:t>
            </a:r>
            <a:r>
              <a:rPr sz="850" spc="-4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result.</a:t>
            </a:r>
            <a:endParaRPr sz="85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4450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2344456"/>
            <a:ext cx="430085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Walkthrough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evaluating the expression 3 4 5 +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×: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0271" y="2626017"/>
            <a:ext cx="4118140" cy="174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section_6_2/</a:t>
            </a:r>
            <a:r>
              <a:rPr spc="70" dirty="0">
                <a:solidFill>
                  <a:srgbClr val="000080"/>
                </a:solidFill>
                <a:hlinkClick r:id="rId2"/>
              </a:rPr>
              <a:t>Calculator.java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1590147" y="3033618"/>
            <a:ext cx="38893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290" dirty="0">
                <a:latin typeface="Courier New"/>
                <a:cs typeface="Courier New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If the command is an operator, pop the arguments and push the result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43094" y="762000"/>
            <a:ext cx="5433695" cy="458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indent="-195580">
              <a:lnSpc>
                <a:spcPts val="100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3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 marL="273050" indent="-195580">
              <a:lnSpc>
                <a:spcPts val="985"/>
              </a:lnSpc>
              <a:buClr>
                <a:srgbClr val="0073FF"/>
              </a:buClr>
              <a:buFont typeface="Courier New"/>
              <a:buAutoNum type="arabicPlain"/>
              <a:tabLst>
                <a:tab pos="27368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java.util.Stack;</a:t>
            </a:r>
            <a:endParaRPr sz="850">
              <a:latin typeface="Courier New"/>
              <a:cs typeface="Courier New"/>
            </a:endParaRPr>
          </a:p>
          <a:p>
            <a:pPr marR="5205095" algn="ctr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</a:t>
            </a:r>
            <a:endParaRPr sz="850">
              <a:latin typeface="Courier New"/>
              <a:cs typeface="Courier New"/>
            </a:endParaRPr>
          </a:p>
          <a:p>
            <a:pPr marL="77470">
              <a:lnSpc>
                <a:spcPts val="950"/>
              </a:lnSpc>
              <a:tabLst>
                <a:tab pos="27305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77470">
              <a:lnSpc>
                <a:spcPts val="1205"/>
              </a:lnSpc>
              <a:tabLst>
                <a:tab pos="467995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This calculator uses the reverse Polish</a:t>
            </a:r>
            <a:r>
              <a:rPr sz="1050" spc="-6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73FF"/>
                </a:solidFill>
                <a:latin typeface="Times New Roman"/>
                <a:cs typeface="Times New Roman"/>
              </a:rPr>
              <a:t>notation.</a:t>
            </a:r>
            <a:endParaRPr sz="1050">
              <a:latin typeface="Times New Roman"/>
              <a:cs typeface="Times New Roman"/>
            </a:endParaRPr>
          </a:p>
          <a:p>
            <a:pPr marL="77470">
              <a:lnSpc>
                <a:spcPts val="1000"/>
              </a:lnSpc>
              <a:tabLst>
                <a:tab pos="27305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77470">
              <a:lnSpc>
                <a:spcPts val="985"/>
              </a:lnSpc>
              <a:tabLst>
                <a:tab pos="27305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4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Calculator</a:t>
            </a:r>
            <a:endParaRPr sz="850">
              <a:latin typeface="Courier New"/>
              <a:cs typeface="Courier New"/>
            </a:endParaRPr>
          </a:p>
          <a:p>
            <a:pPr marL="77470">
              <a:lnSpc>
                <a:spcPts val="985"/>
              </a:lnSpc>
              <a:tabLst>
                <a:tab pos="27305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	</a:t>
            </a: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77470">
              <a:lnSpc>
                <a:spcPts val="985"/>
              </a:lnSpc>
              <a:tabLst>
                <a:tab pos="467995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dirty="0">
                <a:latin typeface="Courier New"/>
                <a:cs typeface="Courier New"/>
              </a:rPr>
              <a:t>main(String[] args)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  <a:tabLst>
                <a:tab pos="46863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663575" indent="-650875">
              <a:lnSpc>
                <a:spcPts val="985"/>
              </a:lnSpc>
              <a:buClr>
                <a:srgbClr val="0073FF"/>
              </a:buClr>
              <a:buFont typeface="Courier New"/>
              <a:buAutoNum type="arabicPlain" startAt="11"/>
              <a:tabLst>
                <a:tab pos="664210" algn="l"/>
              </a:tabLst>
            </a:pPr>
            <a:r>
              <a:rPr sz="850" dirty="0">
                <a:latin typeface="Courier New"/>
                <a:cs typeface="Courier New"/>
              </a:rPr>
              <a:t>Scanner in =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Scanner(System.in);</a:t>
            </a:r>
            <a:endParaRPr sz="850">
              <a:latin typeface="Courier New"/>
              <a:cs typeface="Courier New"/>
            </a:endParaRPr>
          </a:p>
          <a:p>
            <a:pPr marL="663575" indent="-650875">
              <a:lnSpc>
                <a:spcPts val="985"/>
              </a:lnSpc>
              <a:buClr>
                <a:srgbClr val="0073FF"/>
              </a:buClr>
              <a:buFont typeface="Courier New"/>
              <a:buAutoNum type="arabicPlain" startAt="11"/>
              <a:tabLst>
                <a:tab pos="664210" algn="l"/>
              </a:tabLst>
            </a:pPr>
            <a:r>
              <a:rPr sz="850" dirty="0">
                <a:latin typeface="Courier New"/>
                <a:cs typeface="Courier New"/>
              </a:rPr>
              <a:t>Stack&lt;Integer&gt; results =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850" spc="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Stack&lt;&gt;();</a:t>
            </a:r>
            <a:endParaRPr sz="850">
              <a:latin typeface="Courier New"/>
              <a:cs typeface="Courier New"/>
            </a:endParaRPr>
          </a:p>
          <a:p>
            <a:pPr marL="663575" indent="-650875">
              <a:lnSpc>
                <a:spcPts val="985"/>
              </a:lnSpc>
              <a:buClr>
                <a:srgbClr val="0073FF"/>
              </a:buClr>
              <a:buFont typeface="Courier New"/>
              <a:buAutoNum type="arabicPlain" startAt="11"/>
              <a:tabLst>
                <a:tab pos="664210" algn="l"/>
              </a:tabLst>
            </a:pPr>
            <a:r>
              <a:rPr sz="850" dirty="0">
                <a:latin typeface="Courier New"/>
                <a:cs typeface="Courier New"/>
              </a:rPr>
              <a:t>System.out.println(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"Enter one number or operator per line, Q to quit.</a:t>
            </a:r>
            <a:r>
              <a:rPr sz="850" spc="7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</a:t>
            </a:r>
            <a:r>
              <a:rPr sz="850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  <a:p>
            <a:pPr marL="663575" indent="-650875">
              <a:lnSpc>
                <a:spcPts val="985"/>
              </a:lnSpc>
              <a:buClr>
                <a:srgbClr val="0073FF"/>
              </a:buClr>
              <a:buFont typeface="Courier New"/>
              <a:buAutoNum type="arabicPlain" startAt="11"/>
              <a:tabLst>
                <a:tab pos="664210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boolean </a:t>
            </a:r>
            <a:r>
              <a:rPr sz="850" dirty="0">
                <a:latin typeface="Courier New"/>
                <a:cs typeface="Courier New"/>
              </a:rPr>
              <a:t>done =</a:t>
            </a:r>
            <a:r>
              <a:rPr sz="850" spc="-55" dirty="0">
                <a:latin typeface="Courier New"/>
                <a:cs typeface="Courier New"/>
              </a:rPr>
              <a:t> </a:t>
            </a:r>
            <a:r>
              <a:rPr sz="850" dirty="0">
                <a:solidFill>
                  <a:srgbClr val="66FF18"/>
                </a:solidFill>
                <a:latin typeface="Courier New"/>
                <a:cs typeface="Courier New"/>
              </a:rPr>
              <a:t>false</a:t>
            </a:r>
            <a:r>
              <a:rPr sz="850" dirty="0">
                <a:latin typeface="Courier New"/>
                <a:cs typeface="Courier New"/>
              </a:rPr>
              <a:t>;</a:t>
            </a:r>
            <a:endParaRPr sz="850">
              <a:latin typeface="Courier New"/>
              <a:cs typeface="Courier New"/>
            </a:endParaRPr>
          </a:p>
          <a:p>
            <a:pPr marL="663575" indent="-650875">
              <a:lnSpc>
                <a:spcPts val="985"/>
              </a:lnSpc>
              <a:buClr>
                <a:srgbClr val="0073FF"/>
              </a:buClr>
              <a:buFont typeface="Courier New"/>
              <a:buAutoNum type="arabicPlain" startAt="11"/>
              <a:tabLst>
                <a:tab pos="664210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while</a:t>
            </a:r>
            <a:r>
              <a:rPr sz="850" spc="-6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(!done)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  <a:tabLst>
                <a:tab pos="6642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16	</a:t>
            </a: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  <a:tabLst>
                <a:tab pos="859155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17	</a:t>
            </a:r>
            <a:r>
              <a:rPr sz="850" dirty="0">
                <a:latin typeface="Courier New"/>
                <a:cs typeface="Courier New"/>
              </a:rPr>
              <a:t>String input =</a:t>
            </a:r>
            <a:r>
              <a:rPr sz="850" spc="-2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in.nextLine();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5"/>
              </a:lnSpc>
              <a:spcBef>
                <a:spcPts val="3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5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36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590081" y="3317954"/>
            <a:ext cx="3153410" cy="202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if</a:t>
            </a:r>
            <a:r>
              <a:rPr sz="850" spc="-5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(input.equals(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"+"</a:t>
            </a:r>
            <a:r>
              <a:rPr sz="850" dirty="0">
                <a:latin typeface="Courier New"/>
                <a:cs typeface="Courier New"/>
              </a:rPr>
              <a:t>))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results.push(results.pop() +</a:t>
            </a:r>
            <a:r>
              <a:rPr sz="850" spc="2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results.pop());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else if</a:t>
            </a:r>
            <a:r>
              <a:rPr sz="850" spc="-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(input.equals(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"-"</a:t>
            </a:r>
            <a:r>
              <a:rPr sz="850" dirty="0">
                <a:latin typeface="Courier New"/>
                <a:cs typeface="Courier New"/>
              </a:rPr>
              <a:t>))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 marR="655955">
              <a:lnSpc>
                <a:spcPts val="990"/>
              </a:lnSpc>
              <a:spcBef>
                <a:spcPts val="40"/>
              </a:spcBef>
            </a:pPr>
            <a:r>
              <a:rPr sz="850" dirty="0">
                <a:latin typeface="Courier New"/>
                <a:cs typeface="Courier New"/>
              </a:rPr>
              <a:t>Integer arg2 = results.pop();  results.push(results.pop() -</a:t>
            </a:r>
            <a:r>
              <a:rPr sz="850" spc="-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arg2);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40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else if </a:t>
            </a:r>
            <a:r>
              <a:rPr sz="850" dirty="0">
                <a:latin typeface="Courier New"/>
                <a:cs typeface="Courier New"/>
              </a:rPr>
              <a:t>(input.equals(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"*") ||</a:t>
            </a:r>
            <a:r>
              <a:rPr sz="850" spc="20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input.equals("x"</a:t>
            </a:r>
            <a:r>
              <a:rPr sz="850" dirty="0">
                <a:latin typeface="Courier New"/>
                <a:cs typeface="Courier New"/>
              </a:rPr>
              <a:t>))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results.push(results.pop() *</a:t>
            </a:r>
            <a:r>
              <a:rPr sz="850" spc="2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results.pop());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else if</a:t>
            </a:r>
            <a:r>
              <a:rPr sz="850" spc="-3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(input.equals(</a:t>
            </a:r>
            <a:r>
              <a:rPr sz="850" dirty="0">
                <a:solidFill>
                  <a:srgbClr val="1F9060"/>
                </a:solidFill>
                <a:latin typeface="Courier New"/>
                <a:cs typeface="Courier New"/>
              </a:rPr>
              <a:t>"/"</a:t>
            </a:r>
            <a:r>
              <a:rPr sz="850" dirty="0">
                <a:latin typeface="Courier New"/>
                <a:cs typeface="Courier New"/>
              </a:rPr>
              <a:t>))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645">
              <a:lnSpc>
                <a:spcPts val="1005"/>
              </a:lnSpc>
            </a:pPr>
            <a:r>
              <a:rPr sz="850" dirty="0">
                <a:latin typeface="Courier New"/>
                <a:cs typeface="Courier New"/>
              </a:rPr>
              <a:t>Integer arg2 =</a:t>
            </a:r>
            <a:r>
              <a:rPr sz="850" spc="-2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results.pop();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512841" y="702895"/>
            <a:ext cx="133650" cy="4594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6504484" y="702895"/>
            <a:ext cx="142007" cy="314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7229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46032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17299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1034362"/>
            <a:ext cx="4975860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Using two stacks, you can evaluate expressions </a:t>
            </a:r>
            <a:r>
              <a:rPr sz="1450" spc="5" dirty="0">
                <a:latin typeface="Arial"/>
                <a:cs typeface="Arial"/>
              </a:rPr>
              <a:t>in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standard  algebraic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notation.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One </a:t>
            </a:r>
            <a:r>
              <a:rPr sz="1100" spc="10" dirty="0">
                <a:latin typeface="Arial"/>
                <a:cs typeface="Arial"/>
              </a:rPr>
              <a:t>stack for numbers, one for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operators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264400" y="1890864"/>
            <a:ext cx="1751172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358332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141" y="3482696"/>
            <a:ext cx="204914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Evaluating the </a:t>
            </a:r>
            <a:r>
              <a:rPr sz="1450" spc="5" dirty="0">
                <a:latin typeface="Arial"/>
                <a:cs typeface="Arial"/>
              </a:rPr>
              <a:t>top: </a:t>
            </a:r>
            <a:r>
              <a:rPr sz="1450" spc="10" dirty="0">
                <a:latin typeface="Arial"/>
                <a:cs typeface="Arial"/>
              </a:rPr>
              <a:t>3 +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2"/>
          <p:cNvSpPr>
            <a:spLocks noChangeAspect="1"/>
          </p:cNvSpPr>
          <p:nvPr/>
        </p:nvSpPr>
        <p:spPr>
          <a:xfrm>
            <a:off x="1264400" y="3810000"/>
            <a:ext cx="3657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83354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57091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18405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1083430"/>
            <a:ext cx="202120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Evaluate 3 x 4 +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Push </a:t>
            </a:r>
            <a:r>
              <a:rPr sz="1100" spc="5" dirty="0">
                <a:latin typeface="Arial"/>
                <a:cs typeface="Arial"/>
              </a:rPr>
              <a:t>until </a:t>
            </a:r>
            <a:r>
              <a:rPr sz="1100" spc="10" dirty="0">
                <a:latin typeface="Arial"/>
                <a:cs typeface="Arial"/>
              </a:rPr>
              <a:t>you get to 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4400" y="1631950"/>
            <a:ext cx="5304294" cy="164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0860" y="3341370"/>
            <a:ext cx="480187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x (top of operator stack) has higher precedence than </a:t>
            </a:r>
            <a:r>
              <a:rPr sz="1100" spc="15" dirty="0">
                <a:latin typeface="Arial"/>
                <a:cs typeface="Arial"/>
              </a:rPr>
              <a:t>+ </a:t>
            </a:r>
            <a:r>
              <a:rPr sz="1100" spc="5" dirty="0">
                <a:latin typeface="Arial"/>
                <a:cs typeface="Arial"/>
              </a:rPr>
              <a:t>, </a:t>
            </a:r>
            <a:r>
              <a:rPr sz="1100" spc="10" dirty="0">
                <a:latin typeface="Arial"/>
                <a:cs typeface="Arial"/>
              </a:rPr>
              <a:t>so evaluate 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top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4400" y="3553218"/>
            <a:ext cx="5270880" cy="160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81713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55450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4" name="object 4"/>
          <p:cNvSpPr/>
          <p:nvPr/>
        </p:nvSpPr>
        <p:spPr>
          <a:xfrm>
            <a:off x="763437" y="109234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991721"/>
            <a:ext cx="4069079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Evaluate 3 + 4 ×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Add </a:t>
            </a:r>
            <a:r>
              <a:rPr sz="1100" spc="10" dirty="0">
                <a:latin typeface="Arial"/>
                <a:cs typeface="Arial"/>
              </a:rPr>
              <a:t>x to the operator stack so </a:t>
            </a:r>
            <a:r>
              <a:rPr sz="1100" spc="15" dirty="0">
                <a:latin typeface="Arial"/>
                <a:cs typeface="Arial"/>
              </a:rPr>
              <a:t>we </a:t>
            </a:r>
            <a:r>
              <a:rPr sz="1100" spc="10" dirty="0">
                <a:latin typeface="Arial"/>
                <a:cs typeface="Arial"/>
              </a:rPr>
              <a:t>can get the next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number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264659" y="1541875"/>
            <a:ext cx="4404880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1251119" y="2580585"/>
            <a:ext cx="4207719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1119" y="3521264"/>
            <a:ext cx="40900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Keep </a:t>
            </a:r>
            <a:r>
              <a:rPr sz="1100" spc="10" dirty="0">
                <a:latin typeface="Arial"/>
                <a:cs typeface="Arial"/>
              </a:rPr>
              <a:t>operators on the stack </a:t>
            </a:r>
            <a:r>
              <a:rPr sz="1100" spc="5" dirty="0">
                <a:latin typeface="Arial"/>
                <a:cs typeface="Arial"/>
              </a:rPr>
              <a:t>until </a:t>
            </a:r>
            <a:r>
              <a:rPr sz="1100" spc="10" dirty="0">
                <a:latin typeface="Arial"/>
                <a:cs typeface="Arial"/>
              </a:rPr>
              <a:t>they are ready to be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evaluated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2"/>
          <p:cNvSpPr>
            <a:spLocks noChangeAspect="1"/>
          </p:cNvSpPr>
          <p:nvPr/>
        </p:nvSpPr>
        <p:spPr>
          <a:xfrm>
            <a:off x="1288659" y="3693570"/>
            <a:ext cx="4280735" cy="1463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8007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53809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141" y="1080148"/>
            <a:ext cx="1448059" cy="2280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 algn="ctr">
              <a:lnSpc>
                <a:spcPct val="100000"/>
              </a:lnSpc>
              <a:buFont typeface="Wingdings" charset="2"/>
              <a:buChar char="§"/>
            </a:pPr>
            <a:r>
              <a:rPr sz="1450" spc="10" dirty="0">
                <a:latin typeface="Arial"/>
                <a:cs typeface="Arial"/>
              </a:rPr>
              <a:t>Evaluating parentheses: 3 × (4 +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5)</a:t>
            </a:r>
            <a:endParaRPr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5" dirty="0">
                <a:latin typeface="Arial"/>
                <a:cs typeface="Arial"/>
              </a:rPr>
              <a:t>Push  </a:t>
            </a:r>
            <a:r>
              <a:rPr sz="1100" spc="15" dirty="0" smtClean="0">
                <a:latin typeface="Courier" charset="0"/>
                <a:cs typeface="Courier" charset="0"/>
              </a:rPr>
              <a:t>( </a:t>
            </a:r>
            <a:r>
              <a:rPr sz="1100" spc="10" dirty="0" smtClean="0">
                <a:latin typeface="Arial"/>
                <a:cs typeface="Arial"/>
              </a:rPr>
              <a:t>on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</a:t>
            </a:r>
            <a:endParaRPr sz="110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5" dirty="0">
                <a:latin typeface="Arial"/>
                <a:cs typeface="Arial"/>
              </a:rPr>
              <a:t>Keep </a:t>
            </a:r>
            <a:r>
              <a:rPr sz="1100" spc="10" dirty="0">
                <a:latin typeface="Arial"/>
                <a:cs typeface="Arial"/>
              </a:rPr>
              <a:t>pushing </a:t>
            </a:r>
            <a:r>
              <a:rPr sz="1100" spc="5" dirty="0">
                <a:latin typeface="Arial"/>
                <a:cs typeface="Arial"/>
              </a:rPr>
              <a:t>until </a:t>
            </a:r>
            <a:r>
              <a:rPr sz="1100" spc="15" dirty="0">
                <a:latin typeface="Arial"/>
                <a:cs typeface="Arial"/>
              </a:rPr>
              <a:t>we </a:t>
            </a:r>
            <a:r>
              <a:rPr sz="1100" spc="10" dirty="0">
                <a:latin typeface="Arial"/>
                <a:cs typeface="Arial"/>
              </a:rPr>
              <a:t>reach the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)</a:t>
            </a:r>
            <a:endParaRPr sz="1100" dirty="0">
              <a:latin typeface="Courier" charset="0"/>
              <a:cs typeface="Courier" charset="0"/>
            </a:endParaRPr>
          </a:p>
          <a:p>
            <a:pPr marL="349250">
              <a:lnSpc>
                <a:spcPct val="100000"/>
              </a:lnSpc>
              <a:spcBef>
                <a:spcPts val="520"/>
              </a:spcBef>
            </a:pPr>
            <a:r>
              <a:rPr sz="1100" spc="10" dirty="0">
                <a:latin typeface="Arial"/>
                <a:cs typeface="Arial"/>
              </a:rPr>
              <a:t>Evaluate </a:t>
            </a:r>
            <a:r>
              <a:rPr sz="1100" spc="5" dirty="0">
                <a:latin typeface="Arial"/>
                <a:cs typeface="Arial"/>
              </a:rPr>
              <a:t>until </a:t>
            </a:r>
            <a:r>
              <a:rPr sz="1100" spc="15" dirty="0">
                <a:latin typeface="Arial"/>
                <a:cs typeface="Arial"/>
              </a:rPr>
              <a:t>we </a:t>
            </a:r>
            <a:r>
              <a:rPr sz="1100" spc="10" dirty="0">
                <a:latin typeface="Arial"/>
                <a:cs typeface="Arial"/>
              </a:rPr>
              <a:t>find the matching 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5" dirty="0">
                <a:latin typeface="Courier" charset="0"/>
                <a:cs typeface="Courier" charset="0"/>
              </a:rPr>
              <a:t>(</a:t>
            </a:r>
            <a:endParaRPr sz="1100" dirty="0">
              <a:latin typeface="Courier" charset="0"/>
              <a:cs typeface="Courier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2514600" y="1067588"/>
            <a:ext cx="4361273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7761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51348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17831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1077687"/>
            <a:ext cx="11696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algorithm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387131"/>
            <a:ext cx="5337810" cy="2130425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30"/>
              </a:spcBef>
            </a:pPr>
            <a:r>
              <a:rPr sz="850" spc="15" dirty="0">
                <a:latin typeface="Comic Sans MS"/>
                <a:cs typeface="Comic Sans MS"/>
              </a:rPr>
              <a:t>If you read a</a:t>
            </a:r>
            <a:r>
              <a:rPr sz="850" spc="-50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number</a:t>
            </a:r>
            <a:endParaRPr sz="850">
              <a:latin typeface="Comic Sans MS"/>
              <a:cs typeface="Comic Sans MS"/>
            </a:endParaRPr>
          </a:p>
          <a:p>
            <a:pPr marL="52705" marR="3684904" indent="100330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Push </a:t>
            </a:r>
            <a:r>
              <a:rPr sz="850" spc="10" dirty="0">
                <a:latin typeface="Comic Sans MS"/>
                <a:cs typeface="Comic Sans MS"/>
              </a:rPr>
              <a:t>it </a:t>
            </a:r>
            <a:r>
              <a:rPr sz="850" spc="15" dirty="0">
                <a:latin typeface="Comic Sans MS"/>
                <a:cs typeface="Comic Sans MS"/>
              </a:rPr>
              <a:t>on the number stack.  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you read a</a:t>
            </a:r>
            <a:r>
              <a:rPr sz="850" spc="-70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(</a:t>
            </a:r>
            <a:endParaRPr sz="850">
              <a:latin typeface="Comic Sans MS"/>
              <a:cs typeface="Comic Sans MS"/>
            </a:endParaRPr>
          </a:p>
          <a:p>
            <a:pPr marL="52705" marR="3613150" indent="100330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Push </a:t>
            </a:r>
            <a:r>
              <a:rPr sz="850" spc="10" dirty="0">
                <a:latin typeface="Comic Sans MS"/>
                <a:cs typeface="Comic Sans MS"/>
              </a:rPr>
              <a:t>it </a:t>
            </a:r>
            <a:r>
              <a:rPr sz="850" spc="15" dirty="0">
                <a:latin typeface="Comic Sans MS"/>
                <a:cs typeface="Comic Sans MS"/>
              </a:rPr>
              <a:t>on the operator stack.  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you read an operator</a:t>
            </a:r>
            <a:r>
              <a:rPr sz="850" spc="-50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op</a:t>
            </a:r>
            <a:endParaRPr sz="850">
              <a:latin typeface="Comic Sans MS"/>
              <a:cs typeface="Comic Sans MS"/>
            </a:endParaRPr>
          </a:p>
          <a:p>
            <a:pPr marL="254000" marR="2040255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While the top of the stack has a higher precedence than op  Evaluate the</a:t>
            </a:r>
            <a:r>
              <a:rPr sz="850" spc="-7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top.</a:t>
            </a:r>
            <a:endParaRPr sz="850">
              <a:latin typeface="Comic Sans MS"/>
              <a:cs typeface="Comic Sans MS"/>
            </a:endParaRPr>
          </a:p>
          <a:p>
            <a:pPr marL="52705" marR="3578860" indent="100330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Push op on the operator stack.  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you read a</a:t>
            </a:r>
            <a:r>
              <a:rPr sz="850" spc="-70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)</a:t>
            </a:r>
            <a:endParaRPr sz="850">
              <a:latin typeface="Comic Sans MS"/>
              <a:cs typeface="Comic Sans MS"/>
            </a:endParaRPr>
          </a:p>
          <a:p>
            <a:pPr marL="254000" marR="3275329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While the top of the stack </a:t>
            </a:r>
            <a:r>
              <a:rPr sz="850" spc="10" dirty="0">
                <a:latin typeface="Comic Sans MS"/>
                <a:cs typeface="Comic Sans MS"/>
              </a:rPr>
              <a:t>is </a:t>
            </a:r>
            <a:r>
              <a:rPr sz="850" spc="15" dirty="0">
                <a:latin typeface="Comic Sans MS"/>
                <a:cs typeface="Comic Sans MS"/>
              </a:rPr>
              <a:t>not a </a:t>
            </a:r>
            <a:r>
              <a:rPr sz="850" spc="10" dirty="0">
                <a:latin typeface="Comic Sans MS"/>
                <a:cs typeface="Comic Sans MS"/>
              </a:rPr>
              <a:t>(  </a:t>
            </a:r>
            <a:r>
              <a:rPr sz="850" spc="15" dirty="0">
                <a:latin typeface="Comic Sans MS"/>
                <a:cs typeface="Comic Sans MS"/>
              </a:rPr>
              <a:t>Evaluate the</a:t>
            </a:r>
            <a:r>
              <a:rPr sz="850" spc="-7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top.</a:t>
            </a:r>
            <a:endParaRPr sz="850">
              <a:latin typeface="Comic Sans MS"/>
              <a:cs typeface="Comic Sans MS"/>
            </a:endParaRPr>
          </a:p>
          <a:p>
            <a:pPr marL="153035">
              <a:lnSpc>
                <a:spcPct val="100000"/>
              </a:lnSpc>
              <a:spcBef>
                <a:spcPts val="30"/>
              </a:spcBef>
            </a:pPr>
            <a:r>
              <a:rPr sz="850" spc="15" dirty="0">
                <a:latin typeface="Comic Sans MS"/>
                <a:cs typeface="Comic Sans MS"/>
              </a:rPr>
              <a:t>Pop the</a:t>
            </a:r>
            <a:r>
              <a:rPr sz="850" spc="-80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(.</a:t>
            </a:r>
            <a:endParaRPr sz="850">
              <a:latin typeface="Comic Sans MS"/>
              <a:cs typeface="Comic Sans MS"/>
            </a:endParaRPr>
          </a:p>
          <a:p>
            <a:pPr marL="52705">
              <a:lnSpc>
                <a:spcPct val="100000"/>
              </a:lnSpc>
              <a:spcBef>
                <a:spcPts val="30"/>
              </a:spcBef>
            </a:pPr>
            <a:r>
              <a:rPr sz="850" spc="15" dirty="0">
                <a:latin typeface="Comic Sans MS"/>
                <a:cs typeface="Comic Sans MS"/>
              </a:rPr>
              <a:t>Else </a:t>
            </a:r>
            <a:r>
              <a:rPr sz="850" spc="10" dirty="0">
                <a:latin typeface="Comic Sans MS"/>
                <a:cs typeface="Comic Sans MS"/>
              </a:rPr>
              <a:t>if </a:t>
            </a:r>
            <a:r>
              <a:rPr sz="850" spc="15" dirty="0">
                <a:latin typeface="Comic Sans MS"/>
                <a:cs typeface="Comic Sans MS"/>
              </a:rPr>
              <a:t>there </a:t>
            </a:r>
            <a:r>
              <a:rPr sz="850" spc="10" dirty="0">
                <a:latin typeface="Comic Sans MS"/>
                <a:cs typeface="Comic Sans MS"/>
              </a:rPr>
              <a:t>is </a:t>
            </a:r>
            <a:r>
              <a:rPr sz="850" spc="15" dirty="0">
                <a:latin typeface="Comic Sans MS"/>
                <a:cs typeface="Comic Sans MS"/>
              </a:rPr>
              <a:t>no more</a:t>
            </a:r>
            <a:r>
              <a:rPr sz="850" spc="-4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input</a:t>
            </a:r>
            <a:endParaRPr sz="850">
              <a:latin typeface="Comic Sans MS"/>
              <a:cs typeface="Comic Sans MS"/>
            </a:endParaRPr>
          </a:p>
          <a:p>
            <a:pPr marL="254000" marR="3164205" indent="-100965">
              <a:lnSpc>
                <a:spcPct val="103200"/>
              </a:lnSpc>
            </a:pPr>
            <a:r>
              <a:rPr sz="850" spc="15" dirty="0">
                <a:latin typeface="Comic Sans MS"/>
                <a:cs typeface="Comic Sans MS"/>
              </a:rPr>
              <a:t>While the operator stack </a:t>
            </a:r>
            <a:r>
              <a:rPr sz="850" spc="10" dirty="0">
                <a:latin typeface="Comic Sans MS"/>
                <a:cs typeface="Comic Sans MS"/>
              </a:rPr>
              <a:t>is </a:t>
            </a:r>
            <a:r>
              <a:rPr sz="850" spc="15" dirty="0">
                <a:latin typeface="Comic Sans MS"/>
                <a:cs typeface="Comic Sans MS"/>
              </a:rPr>
              <a:t>not empty  Evaluate the</a:t>
            </a:r>
            <a:r>
              <a:rPr sz="850" spc="-7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top.</a:t>
            </a:r>
            <a:endParaRPr sz="8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141" y="3537163"/>
            <a:ext cx="500761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At the end, the value on the number stack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the value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  expression.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87679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539" y="250527"/>
            <a:ext cx="493585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pc="114" dirty="0"/>
              <a:t>Evaluating Algebraic </a:t>
            </a:r>
            <a:r>
              <a:rPr spc="140" dirty="0"/>
              <a:t>Expressions</a:t>
            </a:r>
            <a:r>
              <a:rPr spc="-145" dirty="0"/>
              <a:t> </a:t>
            </a:r>
            <a:r>
              <a:rPr spc="95" dirty="0"/>
              <a:t>with  </a:t>
            </a:r>
            <a:r>
              <a:rPr spc="155" dirty="0"/>
              <a:t>Two</a:t>
            </a:r>
            <a:r>
              <a:rPr spc="-50" dirty="0"/>
              <a:t> </a:t>
            </a:r>
            <a:r>
              <a:rPr spc="125" dirty="0"/>
              <a:t>Stacks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117749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1076867"/>
            <a:ext cx="289623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Helper method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evaluate the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top: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386311"/>
            <a:ext cx="5337810" cy="660400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705" marR="3108325">
              <a:lnSpc>
                <a:spcPct val="103200"/>
              </a:lnSpc>
              <a:spcBef>
                <a:spcPts val="400"/>
              </a:spcBef>
            </a:pPr>
            <a:r>
              <a:rPr sz="850" spc="15" dirty="0">
                <a:latin typeface="Comic Sans MS"/>
                <a:cs typeface="Comic Sans MS"/>
              </a:rPr>
              <a:t>Pop two numbers off the number stack.  Pop an operator off the operator stack.  Combine the numbers with that operator.  Push the result on the number</a:t>
            </a:r>
            <a:r>
              <a:rPr sz="850" spc="-4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stack.</a:t>
            </a:r>
            <a:endParaRPr sz="85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3622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B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20" dirty="0"/>
              <a:t>t</a:t>
            </a:r>
            <a:r>
              <a:rPr spc="55" dirty="0"/>
              <a:t>r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55" dirty="0"/>
              <a:t>i</a:t>
            </a:r>
            <a:r>
              <a:rPr spc="135" dirty="0"/>
              <a:t>n</a:t>
            </a:r>
            <a:r>
              <a:rPr spc="315" dirty="0"/>
              <a:t>g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843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44396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990" y="290569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411" y="16705"/>
                </a:moveTo>
                <a:lnTo>
                  <a:pt x="33411" y="25058"/>
                </a:lnTo>
                <a:lnTo>
                  <a:pt x="27839" y="33411"/>
                </a:lnTo>
                <a:lnTo>
                  <a:pt x="16705" y="33411"/>
                </a:lnTo>
                <a:lnTo>
                  <a:pt x="5571" y="33411"/>
                </a:lnTo>
                <a:lnTo>
                  <a:pt x="0" y="25058"/>
                </a:lnTo>
                <a:lnTo>
                  <a:pt x="0" y="16705"/>
                </a:lnTo>
                <a:lnTo>
                  <a:pt x="0" y="8352"/>
                </a:lnTo>
                <a:lnTo>
                  <a:pt x="5571" y="0"/>
                </a:lnTo>
                <a:lnTo>
                  <a:pt x="16705" y="0"/>
                </a:lnTo>
                <a:lnTo>
                  <a:pt x="27839" y="0"/>
                </a:lnTo>
                <a:lnTo>
                  <a:pt x="33411" y="8352"/>
                </a:lnTo>
                <a:lnTo>
                  <a:pt x="33411" y="16705"/>
                </a:lnTo>
                <a:close/>
              </a:path>
            </a:pathLst>
          </a:custGeom>
          <a:ln w="8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141" y="745690"/>
            <a:ext cx="5240655" cy="224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Use a stack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remember choices you haven't yet made so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that  </a:t>
            </a:r>
            <a:r>
              <a:rPr sz="1450" spc="10" dirty="0">
                <a:latin typeface="Arial"/>
                <a:cs typeface="Arial"/>
              </a:rPr>
              <a:t>you can backtrack </a:t>
            </a:r>
            <a:r>
              <a:rPr sz="1450" spc="5" dirty="0">
                <a:latin typeface="Arial"/>
                <a:cs typeface="Arial"/>
              </a:rPr>
              <a:t>to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them.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50" spc="10" dirty="0">
                <a:latin typeface="Arial"/>
                <a:cs typeface="Arial"/>
              </a:rPr>
              <a:t>Escaping a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maze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</a:pPr>
            <a:r>
              <a:rPr sz="1100" spc="15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want to escape from 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maze.</a:t>
            </a:r>
            <a:endParaRPr sz="1100">
              <a:latin typeface="Arial"/>
              <a:cs typeface="Arial"/>
            </a:endParaRPr>
          </a:p>
          <a:p>
            <a:pPr marL="349250" marR="1685289">
              <a:lnSpc>
                <a:spcPct val="134500"/>
              </a:lnSpc>
              <a:spcBef>
                <a:spcPts val="65"/>
              </a:spcBef>
            </a:pPr>
            <a:r>
              <a:rPr sz="1100" spc="15" dirty="0">
                <a:latin typeface="Arial"/>
                <a:cs typeface="Arial"/>
              </a:rPr>
              <a:t>You come </a:t>
            </a:r>
            <a:r>
              <a:rPr sz="1100" spc="10" dirty="0">
                <a:latin typeface="Arial"/>
                <a:cs typeface="Arial"/>
              </a:rPr>
              <a:t>to an intersection. </a:t>
            </a:r>
            <a:r>
              <a:rPr sz="1100" spc="15" dirty="0">
                <a:latin typeface="Arial"/>
                <a:cs typeface="Arial"/>
              </a:rPr>
              <a:t>What </a:t>
            </a:r>
            <a:r>
              <a:rPr sz="1100" spc="10" dirty="0">
                <a:latin typeface="Arial"/>
                <a:cs typeface="Arial"/>
              </a:rPr>
              <a:t>should you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do?  Explore one of 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paths.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But </a:t>
            </a:r>
            <a:r>
              <a:rPr sz="1100" spc="15" dirty="0">
                <a:latin typeface="Arial"/>
                <a:cs typeface="Arial"/>
              </a:rPr>
              <a:t>remember </a:t>
            </a:r>
            <a:r>
              <a:rPr sz="1100" spc="10" dirty="0">
                <a:latin typeface="Arial"/>
                <a:cs typeface="Arial"/>
              </a:rPr>
              <a:t>the other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paths.</a:t>
            </a:r>
            <a:endParaRPr sz="11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455"/>
              </a:spcBef>
            </a:pP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your chosen path doesn't work, you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can</a:t>
            </a:r>
            <a:endParaRPr sz="1100">
              <a:latin typeface="Arial"/>
              <a:cs typeface="Arial"/>
            </a:endParaRPr>
          </a:p>
          <a:p>
            <a:pPr marL="606425">
              <a:lnSpc>
                <a:spcPct val="100000"/>
              </a:lnSpc>
              <a:spcBef>
                <a:spcPts val="705"/>
              </a:spcBef>
            </a:pPr>
            <a:r>
              <a:rPr sz="850" spc="5" dirty="0">
                <a:latin typeface="Arial"/>
                <a:cs typeface="Arial"/>
              </a:rPr>
              <a:t>go back and </a:t>
            </a:r>
            <a:r>
              <a:rPr sz="850" dirty="0">
                <a:latin typeface="Arial"/>
                <a:cs typeface="Arial"/>
              </a:rPr>
              <a:t>try </a:t>
            </a:r>
            <a:r>
              <a:rPr sz="850" spc="5" dirty="0">
                <a:latin typeface="Arial"/>
                <a:cs typeface="Arial"/>
              </a:rPr>
              <a:t>one </a:t>
            </a:r>
            <a:r>
              <a:rPr sz="850" dirty="0">
                <a:latin typeface="Arial"/>
                <a:cs typeface="Arial"/>
              </a:rPr>
              <a:t>of </a:t>
            </a:r>
            <a:r>
              <a:rPr sz="850" spc="5" dirty="0">
                <a:latin typeface="Arial"/>
                <a:cs typeface="Arial"/>
              </a:rPr>
              <a:t>the other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choices.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5183" y="1546572"/>
            <a:ext cx="2071598" cy="17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270" y="358287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2233" y="3482247"/>
            <a:ext cx="5027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Use a stack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remember the paths </a:t>
            </a:r>
            <a:r>
              <a:rPr sz="1450" spc="5" dirty="0">
                <a:latin typeface="Arial"/>
                <a:cs typeface="Arial"/>
              </a:rPr>
              <a:t>that still </a:t>
            </a:r>
            <a:r>
              <a:rPr sz="1450" spc="10" dirty="0">
                <a:latin typeface="Arial"/>
                <a:cs typeface="Arial"/>
              </a:rPr>
              <a:t>need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be</a:t>
            </a:r>
            <a:r>
              <a:rPr sz="1450" spc="5" dirty="0">
                <a:latin typeface="Arial"/>
                <a:cs typeface="Arial"/>
              </a:rPr>
              <a:t> tried.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70635" y="409252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821598" y="3953891"/>
            <a:ext cx="502856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ct val="117200"/>
              </a:lnSpc>
            </a:pPr>
            <a:r>
              <a:rPr lang="en-US" sz="1450" b="0" kern="0" spc="10" smtClean="0">
                <a:latin typeface="Arial"/>
                <a:cs typeface="Arial"/>
              </a:rPr>
              <a:t>The process </a:t>
            </a:r>
            <a:r>
              <a:rPr lang="en-US" sz="1450" b="0" kern="0" spc="5" smtClean="0">
                <a:latin typeface="Arial"/>
                <a:cs typeface="Arial"/>
              </a:rPr>
              <a:t>of </a:t>
            </a:r>
            <a:r>
              <a:rPr lang="en-US" sz="1450" b="0" kern="0" spc="10" smtClean="0">
                <a:latin typeface="Arial"/>
                <a:cs typeface="Arial"/>
              </a:rPr>
              <a:t>returning </a:t>
            </a:r>
            <a:r>
              <a:rPr lang="en-US" sz="1450" b="0" kern="0" spc="5" smtClean="0">
                <a:latin typeface="Arial"/>
                <a:cs typeface="Arial"/>
              </a:rPr>
              <a:t>to </a:t>
            </a:r>
            <a:r>
              <a:rPr lang="en-US" sz="1450" b="0" kern="0" spc="10" smtClean="0">
                <a:latin typeface="Arial"/>
                <a:cs typeface="Arial"/>
              </a:rPr>
              <a:t>a choice point and </a:t>
            </a:r>
            <a:r>
              <a:rPr lang="en-US" sz="1450" b="0" kern="0" spc="5" smtClean="0">
                <a:latin typeface="Arial"/>
                <a:cs typeface="Arial"/>
              </a:rPr>
              <a:t>trying</a:t>
            </a:r>
            <a:r>
              <a:rPr lang="en-US" sz="1450" b="0" kern="0" spc="-35" smtClean="0">
                <a:latin typeface="Arial"/>
                <a:cs typeface="Arial"/>
              </a:rPr>
              <a:t> </a:t>
            </a:r>
            <a:r>
              <a:rPr lang="en-US" sz="1450" b="0" kern="0" spc="10" smtClean="0">
                <a:latin typeface="Arial"/>
                <a:cs typeface="Arial"/>
              </a:rPr>
              <a:t>another  choice </a:t>
            </a:r>
            <a:r>
              <a:rPr lang="en-US" sz="1450" b="0" kern="0" spc="5" smtClean="0">
                <a:latin typeface="Arial"/>
                <a:cs typeface="Arial"/>
              </a:rPr>
              <a:t>is </a:t>
            </a:r>
            <a:r>
              <a:rPr lang="en-US" sz="1450" b="0" kern="0" spc="10" smtClean="0">
                <a:latin typeface="Arial"/>
                <a:cs typeface="Arial"/>
              </a:rPr>
              <a:t>called</a:t>
            </a:r>
            <a:r>
              <a:rPr lang="en-US" sz="1450" b="0" kern="0" spc="-75" smtClean="0">
                <a:latin typeface="Arial"/>
                <a:cs typeface="Arial"/>
              </a:rPr>
              <a:t> </a:t>
            </a:r>
            <a:r>
              <a:rPr lang="en-US" sz="1450" kern="0" spc="10" smtClean="0">
                <a:latin typeface="Arial"/>
                <a:cs typeface="Arial"/>
              </a:rPr>
              <a:t>backtracking</a:t>
            </a:r>
            <a:r>
              <a:rPr lang="en-US" sz="1450" b="0" kern="0" spc="10" smtClean="0">
                <a:latin typeface="Arial"/>
                <a:cs typeface="Arial"/>
              </a:rPr>
              <a:t>.</a:t>
            </a:r>
            <a:endParaRPr lang="en-US" sz="1450" kern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81981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Backtracking </a:t>
            </a:r>
            <a:r>
              <a:rPr spc="-125" dirty="0"/>
              <a:t>- </a:t>
            </a:r>
            <a:r>
              <a:rPr spc="150" dirty="0"/>
              <a:t>Maze</a:t>
            </a:r>
            <a:r>
              <a:rPr spc="70" dirty="0"/>
              <a:t> </a:t>
            </a:r>
            <a:r>
              <a:rPr spc="10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8268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178" y="118338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031" y="1164136"/>
            <a:ext cx="133650" cy="1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78" y="14924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17931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6644" y="2066281"/>
            <a:ext cx="133650" cy="13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4227" y="2300189"/>
            <a:ext cx="267305" cy="13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178" y="26451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6220" y="2918324"/>
            <a:ext cx="133650" cy="133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178" y="32632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178" y="35722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6835" y="3845525"/>
            <a:ext cx="133650" cy="133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8815" y="4071090"/>
            <a:ext cx="267305" cy="133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3178" y="44159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4423" y="4396832"/>
            <a:ext cx="133650" cy="133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4141" y="782058"/>
            <a:ext cx="5151120" cy="377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Start, at </a:t>
            </a:r>
            <a:r>
              <a:rPr sz="1450" spc="10" dirty="0">
                <a:latin typeface="Arial"/>
                <a:cs typeface="Arial"/>
              </a:rPr>
              <a:t>position </a:t>
            </a:r>
            <a:r>
              <a:rPr sz="1450" spc="5" dirty="0">
                <a:latin typeface="Arial"/>
                <a:cs typeface="Arial"/>
              </a:rPr>
              <a:t>(3,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4).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ts val="2430"/>
              </a:lnSpc>
              <a:spcBef>
                <a:spcPts val="130"/>
              </a:spcBef>
              <a:tabLst>
                <a:tab pos="5085715" algn="l"/>
              </a:tabLst>
            </a:pPr>
            <a:r>
              <a:rPr sz="1450" spc="10" dirty="0">
                <a:latin typeface="Arial"/>
                <a:cs typeface="Arial"/>
              </a:rPr>
              <a:t>There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are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four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possible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paths.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We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push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them</a:t>
            </a:r>
            <a:r>
              <a:rPr sz="1450" spc="5" dirty="0">
                <a:latin typeface="Arial"/>
                <a:cs typeface="Arial"/>
              </a:rPr>
              <a:t> all </a:t>
            </a:r>
            <a:r>
              <a:rPr sz="1450" spc="10" dirty="0">
                <a:latin typeface="Arial"/>
                <a:cs typeface="Arial"/>
              </a:rPr>
              <a:t>on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stack</a:t>
            </a:r>
            <a:r>
              <a:rPr sz="1450" dirty="0">
                <a:latin typeface="Arial"/>
                <a:cs typeface="Arial"/>
              </a:rPr>
              <a:t>	</a:t>
            </a:r>
            <a:r>
              <a:rPr sz="1450" spc="5" dirty="0">
                <a:latin typeface="Arial"/>
                <a:cs typeface="Arial"/>
              </a:rPr>
              <a:t>.  </a:t>
            </a:r>
            <a:r>
              <a:rPr sz="1450" spc="15" dirty="0">
                <a:latin typeface="Arial"/>
                <a:cs typeface="Arial"/>
              </a:rPr>
              <a:t>We </a:t>
            </a:r>
            <a:r>
              <a:rPr sz="1450" spc="10" dirty="0">
                <a:latin typeface="Arial"/>
                <a:cs typeface="Arial"/>
              </a:rPr>
              <a:t>pop </a:t>
            </a:r>
            <a:r>
              <a:rPr sz="1450" spc="5" dirty="0">
                <a:latin typeface="Arial"/>
                <a:cs typeface="Arial"/>
              </a:rPr>
              <a:t>off </a:t>
            </a:r>
            <a:r>
              <a:rPr sz="1450" spc="10" dirty="0">
                <a:latin typeface="Arial"/>
                <a:cs typeface="Arial"/>
              </a:rPr>
              <a:t>the topmost one, </a:t>
            </a:r>
            <a:r>
              <a:rPr sz="1450" spc="5" dirty="0">
                <a:latin typeface="Arial"/>
                <a:cs typeface="Arial"/>
              </a:rPr>
              <a:t>traveling </a:t>
            </a:r>
            <a:r>
              <a:rPr sz="1450" spc="10" dirty="0">
                <a:latin typeface="Arial"/>
                <a:cs typeface="Arial"/>
              </a:rPr>
              <a:t>north from </a:t>
            </a:r>
            <a:r>
              <a:rPr sz="1450" spc="5" dirty="0">
                <a:latin typeface="Arial"/>
                <a:cs typeface="Arial"/>
              </a:rPr>
              <a:t>(3,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4).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50" spc="10" dirty="0">
                <a:latin typeface="Arial"/>
                <a:cs typeface="Arial"/>
              </a:rPr>
              <a:t>Following </a:t>
            </a:r>
            <a:r>
              <a:rPr sz="1450" spc="5" dirty="0">
                <a:latin typeface="Arial"/>
                <a:cs typeface="Arial"/>
              </a:rPr>
              <a:t>this </a:t>
            </a:r>
            <a:r>
              <a:rPr sz="1450" spc="10" dirty="0">
                <a:latin typeface="Arial"/>
                <a:cs typeface="Arial"/>
              </a:rPr>
              <a:t>path leads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position </a:t>
            </a:r>
            <a:r>
              <a:rPr sz="1450" spc="5" dirty="0">
                <a:latin typeface="Arial"/>
                <a:cs typeface="Arial"/>
              </a:rPr>
              <a:t>(1,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4).</a:t>
            </a:r>
            <a:endParaRPr sz="1450">
              <a:latin typeface="Arial"/>
              <a:cs typeface="Arial"/>
            </a:endParaRPr>
          </a:p>
          <a:p>
            <a:pPr marL="349250" marR="834390">
              <a:lnSpc>
                <a:spcPct val="139500"/>
              </a:lnSpc>
              <a:spcBef>
                <a:spcPts val="390"/>
              </a:spcBef>
              <a:tabLst>
                <a:tab pos="2644775" algn="l"/>
                <a:tab pos="4268470" algn="l"/>
              </a:tabLst>
            </a:pPr>
            <a:r>
              <a:rPr sz="1100" spc="20" dirty="0">
                <a:latin typeface="Arial"/>
                <a:cs typeface="Arial"/>
              </a:rPr>
              <a:t>We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now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push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two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choices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going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west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east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5" dirty="0">
                <a:latin typeface="Arial"/>
                <a:cs typeface="Arial"/>
              </a:rPr>
              <a:t>.  </a:t>
            </a:r>
            <a:r>
              <a:rPr sz="1100" spc="10" dirty="0">
                <a:latin typeface="Arial"/>
                <a:cs typeface="Arial"/>
              </a:rPr>
              <a:t>Both of them lead to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dead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ends	</a:t>
            </a:r>
            <a:r>
              <a:rPr sz="1100" spc="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5" dirty="0">
                <a:latin typeface="Arial"/>
                <a:cs typeface="Arial"/>
              </a:rPr>
              <a:t>Now </a:t>
            </a:r>
            <a:r>
              <a:rPr sz="1450" spc="10" dirty="0">
                <a:latin typeface="Arial"/>
                <a:cs typeface="Arial"/>
              </a:rPr>
              <a:t>we pop </a:t>
            </a:r>
            <a:r>
              <a:rPr sz="1450" spc="5" dirty="0">
                <a:latin typeface="Arial"/>
                <a:cs typeface="Arial"/>
              </a:rPr>
              <a:t>off </a:t>
            </a:r>
            <a:r>
              <a:rPr sz="1450" spc="10" dirty="0">
                <a:latin typeface="Arial"/>
                <a:cs typeface="Arial"/>
              </a:rPr>
              <a:t>the path from </a:t>
            </a:r>
            <a:r>
              <a:rPr sz="1450" spc="5" dirty="0">
                <a:latin typeface="Arial"/>
                <a:cs typeface="Arial"/>
              </a:rPr>
              <a:t>(3,4) </a:t>
            </a:r>
            <a:r>
              <a:rPr sz="1450" spc="10" dirty="0">
                <a:latin typeface="Arial"/>
                <a:cs typeface="Arial"/>
              </a:rPr>
              <a:t>going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east.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0"/>
              </a:spcBef>
              <a:tabLst>
                <a:tab pos="1946275" algn="l"/>
              </a:tabLst>
            </a:pPr>
            <a:r>
              <a:rPr sz="1100" spc="10" dirty="0">
                <a:latin typeface="Arial"/>
                <a:cs typeface="Arial"/>
              </a:rPr>
              <a:t>That too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2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dead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end	</a:t>
            </a:r>
            <a:r>
              <a:rPr sz="1100" spc="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1844039">
              <a:lnSpc>
                <a:spcPct val="139900"/>
              </a:lnSpc>
              <a:spcBef>
                <a:spcPts val="200"/>
              </a:spcBef>
            </a:pPr>
            <a:r>
              <a:rPr sz="1450" spc="10" dirty="0">
                <a:latin typeface="Arial"/>
                <a:cs typeface="Arial"/>
              </a:rPr>
              <a:t>Next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spc="10" dirty="0">
                <a:latin typeface="Arial"/>
                <a:cs typeface="Arial"/>
              </a:rPr>
              <a:t>the path from </a:t>
            </a:r>
            <a:r>
              <a:rPr sz="1450" spc="5" dirty="0">
                <a:latin typeface="Arial"/>
                <a:cs typeface="Arial"/>
              </a:rPr>
              <a:t>(3, </a:t>
            </a:r>
            <a:r>
              <a:rPr sz="1450" spc="10" dirty="0">
                <a:latin typeface="Arial"/>
                <a:cs typeface="Arial"/>
              </a:rPr>
              <a:t>4) going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south.  Comes </a:t>
            </a:r>
            <a:r>
              <a:rPr sz="1450" spc="5" dirty="0">
                <a:latin typeface="Arial"/>
                <a:cs typeface="Arial"/>
              </a:rPr>
              <a:t>to </a:t>
            </a:r>
            <a:r>
              <a:rPr sz="1450" spc="10" dirty="0">
                <a:latin typeface="Arial"/>
                <a:cs typeface="Arial"/>
              </a:rPr>
              <a:t>an intersection </a:t>
            </a:r>
            <a:r>
              <a:rPr sz="1450" spc="5" dirty="0">
                <a:latin typeface="Arial"/>
                <a:cs typeface="Arial"/>
              </a:rPr>
              <a:t>at (5,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4).</a:t>
            </a:r>
            <a:endParaRPr sz="1450">
              <a:latin typeface="Arial"/>
              <a:cs typeface="Arial"/>
            </a:endParaRPr>
          </a:p>
          <a:p>
            <a:pPr marL="349250" marR="2193925">
              <a:lnSpc>
                <a:spcPct val="134500"/>
              </a:lnSpc>
              <a:spcBef>
                <a:spcPts val="455"/>
              </a:spcBef>
              <a:tabLst>
                <a:tab pos="2469515" algn="l"/>
                <a:tab pos="2908935" algn="l"/>
              </a:tabLst>
            </a:pPr>
            <a:r>
              <a:rPr sz="1100" spc="10" dirty="0">
                <a:latin typeface="Arial"/>
                <a:cs typeface="Arial"/>
              </a:rPr>
              <a:t>Both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choices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pushed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stack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5" dirty="0">
                <a:latin typeface="Arial"/>
                <a:cs typeface="Arial"/>
              </a:rPr>
              <a:t>.  </a:t>
            </a:r>
            <a:r>
              <a:rPr sz="1100" spc="10" dirty="0">
                <a:latin typeface="Arial"/>
                <a:cs typeface="Arial"/>
              </a:rPr>
              <a:t>They both lead to 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dead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ends	</a:t>
            </a:r>
            <a:r>
              <a:rPr sz="1100" spc="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4690745" algn="l"/>
              </a:tabLst>
            </a:pPr>
            <a:r>
              <a:rPr sz="1450" spc="5" dirty="0">
                <a:latin typeface="Arial"/>
                <a:cs typeface="Arial"/>
              </a:rPr>
              <a:t>Finally, </a:t>
            </a:r>
            <a:r>
              <a:rPr sz="1450" spc="10" dirty="0">
                <a:latin typeface="Arial"/>
                <a:cs typeface="Arial"/>
              </a:rPr>
              <a:t>the path from </a:t>
            </a:r>
            <a:r>
              <a:rPr sz="1450" spc="5" dirty="0">
                <a:latin typeface="Arial"/>
                <a:cs typeface="Arial"/>
              </a:rPr>
              <a:t>(3, </a:t>
            </a:r>
            <a:r>
              <a:rPr sz="1450" spc="10" dirty="0">
                <a:latin typeface="Arial"/>
                <a:cs typeface="Arial"/>
              </a:rPr>
              <a:t>4) going west leads </a:t>
            </a:r>
            <a:r>
              <a:rPr sz="1450" spc="5" dirty="0">
                <a:latin typeface="Arial"/>
                <a:cs typeface="Arial"/>
              </a:rPr>
              <a:t>to  </a:t>
            </a:r>
            <a:r>
              <a:rPr sz="1450" spc="10" dirty="0">
                <a:latin typeface="Arial"/>
                <a:cs typeface="Arial"/>
              </a:rPr>
              <a:t> an</a:t>
            </a:r>
            <a:r>
              <a:rPr sz="1450" spc="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exit	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90174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3539" y="275488"/>
            <a:ext cx="3992879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z="1950" b="1" spc="170" dirty="0">
                <a:latin typeface="Trebuchet MS"/>
                <a:cs typeface="Trebuchet MS"/>
              </a:rPr>
              <a:t>An </a:t>
            </a:r>
            <a:r>
              <a:rPr sz="1950" b="1" spc="105" dirty="0">
                <a:latin typeface="Trebuchet MS"/>
                <a:cs typeface="Trebuchet MS"/>
              </a:rPr>
              <a:t>Overview </a:t>
            </a:r>
            <a:r>
              <a:rPr sz="1950" b="1" spc="120" dirty="0">
                <a:latin typeface="Trebuchet MS"/>
                <a:cs typeface="Trebuchet MS"/>
              </a:rPr>
              <a:t>of </a:t>
            </a:r>
            <a:r>
              <a:rPr sz="1950" b="1" spc="60" dirty="0">
                <a:latin typeface="Trebuchet MS"/>
                <a:cs typeface="Trebuchet MS"/>
              </a:rPr>
              <a:t>the</a:t>
            </a:r>
            <a:r>
              <a:rPr sz="1950" b="1" spc="-270" dirty="0">
                <a:latin typeface="Trebuchet MS"/>
                <a:cs typeface="Trebuchet MS"/>
              </a:rPr>
              <a:t> </a:t>
            </a:r>
            <a:r>
              <a:rPr sz="1950" b="1" spc="105" dirty="0">
                <a:latin typeface="Trebuchet MS"/>
                <a:cs typeface="Trebuchet MS"/>
              </a:rPr>
              <a:t>Collections  Framework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178" y="121080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1072172"/>
            <a:ext cx="547878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450" spc="10" dirty="0">
                <a:latin typeface="Arial"/>
                <a:cs typeface="Arial"/>
              </a:rPr>
              <a:t>Every class </a:t>
            </a:r>
            <a:r>
              <a:rPr sz="1450" spc="5" dirty="0">
                <a:latin typeface="Arial"/>
                <a:cs typeface="Arial"/>
              </a:rPr>
              <a:t>that </a:t>
            </a:r>
            <a:r>
              <a:rPr sz="1450" spc="10" dirty="0">
                <a:latin typeface="Arial"/>
                <a:cs typeface="Arial"/>
              </a:rPr>
              <a:t>implements the </a:t>
            </a:r>
            <a:r>
              <a:rPr sz="1450" spc="10" dirty="0">
                <a:latin typeface="Courier" charset="0"/>
                <a:cs typeface="Courier" charset="0"/>
              </a:rPr>
              <a:t>Collection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interface has these  methods.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1066800" y="1683187"/>
            <a:ext cx="4350868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B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20" dirty="0"/>
              <a:t>t</a:t>
            </a:r>
            <a:r>
              <a:rPr spc="55" dirty="0"/>
              <a:t>r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55" dirty="0"/>
              <a:t>i</a:t>
            </a:r>
            <a:r>
              <a:rPr spc="135" dirty="0"/>
              <a:t>n</a:t>
            </a:r>
            <a:r>
              <a:rPr spc="315" dirty="0"/>
              <a:t>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4339744" cy="4480560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3084272" y="4965065"/>
            <a:ext cx="28321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Figure </a:t>
            </a:r>
            <a:r>
              <a:rPr sz="1200" b="1" spc="15" dirty="0">
                <a:latin typeface="Arial"/>
                <a:cs typeface="Arial"/>
              </a:rPr>
              <a:t>11 </a:t>
            </a:r>
            <a:r>
              <a:rPr sz="1200" spc="10" dirty="0">
                <a:latin typeface="Arial"/>
                <a:cs typeface="Arial"/>
              </a:rPr>
              <a:t>Backtracking Through </a:t>
            </a:r>
            <a:r>
              <a:rPr sz="1200" spc="15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Maze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952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B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20" dirty="0"/>
              <a:t>t</a:t>
            </a:r>
            <a:r>
              <a:rPr spc="55" dirty="0"/>
              <a:t>r</a:t>
            </a:r>
            <a:r>
              <a:rPr spc="114" dirty="0"/>
              <a:t>a</a:t>
            </a:r>
            <a:r>
              <a:rPr spc="45" dirty="0"/>
              <a:t>c</a:t>
            </a:r>
            <a:r>
              <a:rPr spc="170" dirty="0"/>
              <a:t>k</a:t>
            </a:r>
            <a:r>
              <a:rPr spc="55" dirty="0"/>
              <a:t>i</a:t>
            </a:r>
            <a:r>
              <a:rPr spc="135" dirty="0"/>
              <a:t>n</a:t>
            </a:r>
            <a:r>
              <a:rPr spc="315" dirty="0"/>
              <a:t>g</a:t>
            </a:r>
          </a:p>
        </p:txBody>
      </p:sp>
      <p:sp>
        <p:nvSpPr>
          <p:cNvPr id="4" name="object 4"/>
          <p:cNvSpPr/>
          <p:nvPr/>
        </p:nvSpPr>
        <p:spPr>
          <a:xfrm>
            <a:off x="763178" y="8802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141" y="779596"/>
            <a:ext cx="868044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Algorithm: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10" y="1089040"/>
            <a:ext cx="5337810" cy="1195070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52705" marR="2842895">
              <a:lnSpc>
                <a:spcPct val="146200"/>
              </a:lnSpc>
              <a:spcBef>
                <a:spcPts val="215"/>
              </a:spcBef>
            </a:pPr>
            <a:r>
              <a:rPr sz="600" spc="5" dirty="0">
                <a:latin typeface="Comic Sans MS"/>
                <a:cs typeface="Comic Sans MS"/>
              </a:rPr>
              <a:t>Push all paths </a:t>
            </a:r>
            <a:r>
              <a:rPr sz="600" spc="10" dirty="0">
                <a:latin typeface="Comic Sans MS"/>
                <a:cs typeface="Comic Sans MS"/>
              </a:rPr>
              <a:t>from </a:t>
            </a:r>
            <a:r>
              <a:rPr sz="600" spc="5" dirty="0">
                <a:latin typeface="Comic Sans MS"/>
                <a:cs typeface="Comic Sans MS"/>
              </a:rPr>
              <a:t>the point on which you are standing on a stack.  </a:t>
            </a:r>
            <a:r>
              <a:rPr sz="600" spc="10" dirty="0">
                <a:latin typeface="Comic Sans MS"/>
                <a:cs typeface="Comic Sans MS"/>
              </a:rPr>
              <a:t>While </a:t>
            </a:r>
            <a:r>
              <a:rPr sz="600" spc="5" dirty="0">
                <a:latin typeface="Comic Sans MS"/>
                <a:cs typeface="Comic Sans MS"/>
              </a:rPr>
              <a:t>the stack is not</a:t>
            </a:r>
            <a:r>
              <a:rPr sz="600" spc="-50" dirty="0">
                <a:latin typeface="Comic Sans MS"/>
                <a:cs typeface="Comic Sans MS"/>
              </a:rPr>
              <a:t> </a:t>
            </a:r>
            <a:r>
              <a:rPr sz="600" spc="10" dirty="0">
                <a:latin typeface="Comic Sans MS"/>
                <a:cs typeface="Comic Sans MS"/>
              </a:rPr>
              <a:t>empty</a:t>
            </a:r>
            <a:endParaRPr sz="600">
              <a:latin typeface="Comic Sans MS"/>
              <a:cs typeface="Comic Sans MS"/>
            </a:endParaRPr>
          </a:p>
          <a:p>
            <a:pPr marL="12255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mic Sans MS"/>
                <a:cs typeface="Comic Sans MS"/>
              </a:rPr>
              <a:t>Pop a path </a:t>
            </a:r>
            <a:r>
              <a:rPr sz="600" spc="10" dirty="0">
                <a:latin typeface="Comic Sans MS"/>
                <a:cs typeface="Comic Sans MS"/>
              </a:rPr>
              <a:t>from </a:t>
            </a:r>
            <a:r>
              <a:rPr sz="600" spc="5" dirty="0">
                <a:latin typeface="Comic Sans MS"/>
                <a:cs typeface="Comic Sans MS"/>
              </a:rPr>
              <a:t>the</a:t>
            </a:r>
            <a:r>
              <a:rPr sz="600" spc="-3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stack.</a:t>
            </a:r>
            <a:endParaRPr sz="600">
              <a:latin typeface="Comic Sans MS"/>
              <a:cs typeface="Comic Sans MS"/>
            </a:endParaRPr>
          </a:p>
          <a:p>
            <a:pPr marL="122555" marR="2809875">
              <a:lnSpc>
                <a:spcPct val="146200"/>
              </a:lnSpc>
            </a:pPr>
            <a:r>
              <a:rPr sz="600" spc="5" dirty="0">
                <a:latin typeface="Comic Sans MS"/>
                <a:cs typeface="Comic Sans MS"/>
              </a:rPr>
              <a:t>Follow the path until you reach an exit, intersection, or </a:t>
            </a:r>
            <a:r>
              <a:rPr sz="600" spc="10" dirty="0">
                <a:latin typeface="Comic Sans MS"/>
                <a:cs typeface="Comic Sans MS"/>
              </a:rPr>
              <a:t>dead </a:t>
            </a:r>
            <a:r>
              <a:rPr sz="600" spc="5" dirty="0">
                <a:latin typeface="Comic Sans MS"/>
                <a:cs typeface="Comic Sans MS"/>
              </a:rPr>
              <a:t>end.  If you found an</a:t>
            </a:r>
            <a:r>
              <a:rPr sz="600" spc="-3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exit</a:t>
            </a:r>
            <a:endParaRPr sz="600">
              <a:latin typeface="Comic Sans MS"/>
              <a:cs typeface="Comic Sans MS"/>
            </a:endParaRPr>
          </a:p>
          <a:p>
            <a:pPr marL="193040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mic Sans MS"/>
                <a:cs typeface="Comic Sans MS"/>
              </a:rPr>
              <a:t>Congratulations!</a:t>
            </a:r>
            <a:endParaRPr sz="600">
              <a:latin typeface="Comic Sans MS"/>
              <a:cs typeface="Comic Sans MS"/>
            </a:endParaRPr>
          </a:p>
          <a:p>
            <a:pPr marL="5270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mic Sans MS"/>
                <a:cs typeface="Comic Sans MS"/>
              </a:rPr>
              <a:t>Else if you found an</a:t>
            </a:r>
            <a:r>
              <a:rPr sz="600" spc="10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intersection</a:t>
            </a:r>
            <a:endParaRPr sz="600">
              <a:latin typeface="Comic Sans MS"/>
              <a:cs typeface="Comic Sans MS"/>
            </a:endParaRPr>
          </a:p>
          <a:p>
            <a:pPr marL="122555">
              <a:lnSpc>
                <a:spcPct val="100000"/>
              </a:lnSpc>
              <a:spcBef>
                <a:spcPts val="330"/>
              </a:spcBef>
            </a:pPr>
            <a:r>
              <a:rPr sz="600" spc="5" dirty="0">
                <a:latin typeface="Comic Sans MS"/>
                <a:cs typeface="Comic Sans MS"/>
              </a:rPr>
              <a:t>Push all paths meeting at the intersection, except the current one, onto the</a:t>
            </a:r>
            <a:r>
              <a:rPr sz="600" spc="185" dirty="0">
                <a:latin typeface="Comic Sans MS"/>
                <a:cs typeface="Comic Sans MS"/>
              </a:rPr>
              <a:t> </a:t>
            </a:r>
            <a:r>
              <a:rPr sz="600" spc="5" dirty="0">
                <a:latin typeface="Comic Sans MS"/>
                <a:cs typeface="Comic Sans MS"/>
              </a:rPr>
              <a:t>stack.</a:t>
            </a:r>
            <a:endParaRPr sz="6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178" y="244219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178" y="306865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0"/>
                </a:moveTo>
                <a:lnTo>
                  <a:pt x="58469" y="0"/>
                </a:lnTo>
                <a:lnTo>
                  <a:pt x="58469" y="58469"/>
                </a:lnTo>
                <a:lnTo>
                  <a:pt x="0" y="584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141" y="2341568"/>
            <a:ext cx="3909695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This works </a:t>
            </a:r>
            <a:r>
              <a:rPr sz="1450" spc="5" dirty="0">
                <a:latin typeface="Arial"/>
                <a:cs typeface="Arial"/>
              </a:rPr>
              <a:t>if </a:t>
            </a:r>
            <a:r>
              <a:rPr sz="1450" spc="10" dirty="0">
                <a:latin typeface="Arial"/>
                <a:cs typeface="Arial"/>
              </a:rPr>
              <a:t>there are no cycles </a:t>
            </a:r>
            <a:r>
              <a:rPr sz="1450" spc="5" dirty="0">
                <a:latin typeface="Arial"/>
                <a:cs typeface="Arial"/>
              </a:rPr>
              <a:t>in </a:t>
            </a:r>
            <a:r>
              <a:rPr sz="1450" spc="10" dirty="0">
                <a:latin typeface="Arial"/>
                <a:cs typeface="Arial"/>
              </a:rPr>
              <a:t>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maze.</a:t>
            </a:r>
            <a:endParaRPr sz="145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75"/>
              </a:spcBef>
            </a:pPr>
            <a:r>
              <a:rPr sz="1100" spc="15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never circle back to a previously visited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intersection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50" spc="10" dirty="0">
                <a:latin typeface="Arial"/>
                <a:cs typeface="Arial"/>
              </a:rPr>
              <a:t>You could use a queue instead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a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stack.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8700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0409"/>
            <a:ext cx="509016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the value of the reverse Polish notation expression </a:t>
            </a:r>
            <a:r>
              <a:rPr sz="1200" spc="15" dirty="0">
                <a:latin typeface="Arial"/>
                <a:cs typeface="Arial"/>
              </a:rPr>
              <a:t>2 3 4 + 5 ×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×?</a:t>
            </a:r>
            <a:endParaRPr sz="12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875"/>
              </a:spcBef>
            </a:pPr>
            <a:r>
              <a:rPr sz="1450" b="1" spc="10" dirty="0">
                <a:latin typeface="Arial"/>
                <a:cs typeface="Arial"/>
              </a:rPr>
              <a:t>Answer:</a:t>
            </a:r>
            <a:r>
              <a:rPr sz="1450" b="1" spc="-7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70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787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67942"/>
            <a:ext cx="57035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Why </a:t>
            </a:r>
            <a:r>
              <a:rPr sz="1200" spc="10" dirty="0">
                <a:latin typeface="Arial"/>
                <a:cs typeface="Arial"/>
              </a:rPr>
              <a:t>does the branch for the subtraction operator in the </a:t>
            </a:r>
            <a:r>
              <a:rPr sz="1200" spc="15" dirty="0">
                <a:latin typeface="Courier" charset="0"/>
                <a:cs typeface="Courier" charset="0"/>
              </a:rPr>
              <a:t>Calculator</a:t>
            </a:r>
            <a:r>
              <a:rPr sz="1200" spc="-37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program not  simply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execute?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96" y="1195986"/>
            <a:ext cx="5830570" cy="157094"/>
          </a:xfrm>
          <a:prstGeom prst="rect">
            <a:avLst/>
          </a:prstGeom>
          <a:ln w="8352">
            <a:solidFill>
              <a:srgbClr val="CCCCCC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85"/>
              </a:spcBef>
            </a:pPr>
            <a:r>
              <a:rPr sz="700" spc="20" dirty="0">
                <a:latin typeface="Courier" charset="0"/>
                <a:cs typeface="Courier" charset="0"/>
              </a:rPr>
              <a:t>results.push(results.pop() -</a:t>
            </a:r>
            <a:r>
              <a:rPr sz="700" spc="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results.pop());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41" y="1469468"/>
            <a:ext cx="511175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700"/>
              </a:lnSpc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It </a:t>
            </a:r>
            <a:r>
              <a:rPr sz="1450" spc="10" dirty="0">
                <a:latin typeface="Arial"/>
                <a:cs typeface="Arial"/>
              </a:rPr>
              <a:t>would then subtract the </a:t>
            </a:r>
            <a:r>
              <a:rPr sz="1450" spc="5" dirty="0">
                <a:latin typeface="Arial"/>
                <a:cs typeface="Arial"/>
              </a:rPr>
              <a:t>first </a:t>
            </a:r>
            <a:r>
              <a:rPr sz="1450" spc="10" dirty="0">
                <a:latin typeface="Arial"/>
                <a:cs typeface="Arial"/>
              </a:rPr>
              <a:t>argument from the  second. Consider the input 5 3 </a:t>
            </a:r>
            <a:r>
              <a:rPr sz="1450" spc="5" dirty="0">
                <a:latin typeface="Arial"/>
                <a:cs typeface="Arial"/>
              </a:rPr>
              <a:t>–. </a:t>
            </a:r>
            <a:r>
              <a:rPr sz="1450" spc="10" dirty="0">
                <a:latin typeface="Arial"/>
                <a:cs typeface="Arial"/>
              </a:rPr>
              <a:t>The stack contains 5 and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3,  </a:t>
            </a:r>
            <a:r>
              <a:rPr sz="1450" spc="10" dirty="0">
                <a:latin typeface="Arial"/>
                <a:cs typeface="Arial"/>
              </a:rPr>
              <a:t>with the 3 on the </a:t>
            </a:r>
            <a:r>
              <a:rPr sz="1450" spc="5" dirty="0">
                <a:latin typeface="Arial"/>
                <a:cs typeface="Arial"/>
              </a:rPr>
              <a:t>top. </a:t>
            </a:r>
            <a:r>
              <a:rPr sz="1450" spc="10" dirty="0">
                <a:latin typeface="Arial"/>
                <a:cs typeface="Arial"/>
              </a:rPr>
              <a:t>Then </a:t>
            </a:r>
            <a:r>
              <a:rPr sz="1450" spc="10" dirty="0">
                <a:latin typeface="Courier" charset="0"/>
                <a:cs typeface="Courier" charset="0"/>
              </a:rPr>
              <a:t>results.pop() -  results.pop()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10" dirty="0">
                <a:latin typeface="Arial"/>
                <a:cs typeface="Arial"/>
              </a:rPr>
              <a:t>computes 3 – </a:t>
            </a:r>
            <a:r>
              <a:rPr sz="1450" spc="5" dirty="0">
                <a:latin typeface="Arial"/>
                <a:cs typeface="Arial"/>
              </a:rPr>
              <a:t>5.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705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58769"/>
            <a:ext cx="601726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 the evaluation of the expression </a:t>
            </a:r>
            <a:r>
              <a:rPr sz="1200" spc="15" dirty="0">
                <a:latin typeface="Arial"/>
                <a:cs typeface="Arial"/>
              </a:rPr>
              <a:t>3 – 4 + 5 </a:t>
            </a:r>
            <a:r>
              <a:rPr sz="1200" spc="10" dirty="0">
                <a:latin typeface="Arial"/>
                <a:cs typeface="Arial"/>
              </a:rPr>
              <a:t>with the algorithm of Section 15.6.3, which  operator gets evaluated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first?</a:t>
            </a:r>
            <a:endParaRPr sz="1200" dirty="0">
              <a:latin typeface="Arial"/>
              <a:cs typeface="Arial"/>
            </a:endParaRPr>
          </a:p>
          <a:p>
            <a:pPr marL="292735" marR="692785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The – gets executed </a:t>
            </a:r>
            <a:r>
              <a:rPr sz="1450" spc="5" dirty="0">
                <a:latin typeface="Arial"/>
                <a:cs typeface="Arial"/>
              </a:rPr>
              <a:t>first </a:t>
            </a:r>
            <a:r>
              <a:rPr sz="1450" spc="10" dirty="0">
                <a:latin typeface="Arial"/>
                <a:cs typeface="Arial"/>
              </a:rPr>
              <a:t>because + doesn't have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a  higher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precedence.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6239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539" y="757948"/>
            <a:ext cx="5778500" cy="123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In the algorithm of Section 15.6.3, are the operators </a:t>
            </a:r>
            <a:r>
              <a:rPr sz="1200" spc="15" dirty="0">
                <a:latin typeface="Arial"/>
                <a:cs typeface="Arial"/>
              </a:rPr>
              <a:t>on </a:t>
            </a:r>
            <a:r>
              <a:rPr sz="1200" spc="10" dirty="0">
                <a:latin typeface="Arial"/>
                <a:cs typeface="Arial"/>
              </a:rPr>
              <a:t>the operator stack always in  increasing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precedence?</a:t>
            </a:r>
            <a:endParaRPr sz="1200" dirty="0">
              <a:latin typeface="Arial"/>
              <a:cs typeface="Arial"/>
            </a:endParaRPr>
          </a:p>
          <a:p>
            <a:pPr marL="292735" marR="182880">
              <a:lnSpc>
                <a:spcPct val="117200"/>
              </a:lnSpc>
              <a:spcBef>
                <a:spcPts val="575"/>
              </a:spcBef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No, because there may be parentheses on the stack.  The parentheses separate groups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operators, each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which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is  in </a:t>
            </a:r>
            <a:r>
              <a:rPr sz="1450" spc="10" dirty="0">
                <a:latin typeface="Arial"/>
                <a:cs typeface="Arial"/>
              </a:rPr>
              <a:t>increasing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precedence.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39" y="575418"/>
            <a:ext cx="5354320" cy="67310"/>
          </a:xfrm>
          <a:custGeom>
            <a:avLst/>
            <a:gdLst/>
            <a:ahLst/>
            <a:cxnLst/>
            <a:rect l="l" t="t" r="r" b="b"/>
            <a:pathLst>
              <a:path w="5354320" h="67309">
                <a:moveTo>
                  <a:pt x="0" y="0"/>
                </a:moveTo>
                <a:lnTo>
                  <a:pt x="5354138" y="0"/>
                </a:lnTo>
                <a:lnTo>
                  <a:pt x="5354138" y="66822"/>
                </a:lnTo>
                <a:lnTo>
                  <a:pt x="0" y="66822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Self </a:t>
            </a:r>
            <a:r>
              <a:rPr spc="114" dirty="0"/>
              <a:t>Check</a:t>
            </a:r>
            <a:r>
              <a:rPr spc="-65" dirty="0"/>
              <a:t> </a:t>
            </a:r>
            <a:r>
              <a:rPr spc="40" dirty="0"/>
              <a:t>15.30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371" y="782186"/>
            <a:ext cx="551815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Consider the following simple maze. </a:t>
            </a:r>
            <a:r>
              <a:rPr sz="1200" spc="15" dirty="0">
                <a:latin typeface="Arial"/>
                <a:cs typeface="Arial"/>
              </a:rPr>
              <a:t>Assuming </a:t>
            </a:r>
            <a:r>
              <a:rPr sz="1200" spc="10" dirty="0">
                <a:latin typeface="Arial"/>
                <a:cs typeface="Arial"/>
              </a:rPr>
              <a:t>that </a:t>
            </a:r>
            <a:r>
              <a:rPr sz="1200" spc="15" dirty="0">
                <a:latin typeface="Arial"/>
                <a:cs typeface="Arial"/>
              </a:rPr>
              <a:t>we </a:t>
            </a:r>
            <a:r>
              <a:rPr sz="1200" spc="10" dirty="0">
                <a:latin typeface="Arial"/>
                <a:cs typeface="Arial"/>
              </a:rPr>
              <a:t>start at the </a:t>
            </a:r>
            <a:r>
              <a:rPr sz="1200" spc="15" dirty="0">
                <a:latin typeface="Arial"/>
                <a:cs typeface="Arial"/>
              </a:rPr>
              <a:t>marked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point  </a:t>
            </a:r>
            <a:r>
              <a:rPr sz="1200" spc="15" dirty="0">
                <a:latin typeface="Arial"/>
                <a:cs typeface="Arial"/>
              </a:rPr>
              <a:t>and </a:t>
            </a:r>
            <a:r>
              <a:rPr sz="1200" spc="10" dirty="0">
                <a:latin typeface="Arial"/>
                <a:cs typeface="Arial"/>
              </a:rPr>
              <a:t>push paths in the order West, South, East, North, in which order are the  lettered points visited, using the algorithm of Section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15.6.4?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973" y="1540070"/>
            <a:ext cx="994034" cy="1019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141" y="2688283"/>
            <a:ext cx="25412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" dirty="0">
                <a:latin typeface="Arial"/>
                <a:cs typeface="Arial"/>
              </a:rPr>
              <a:t>Answer: </a:t>
            </a:r>
            <a:r>
              <a:rPr sz="1450" spc="15" dirty="0">
                <a:latin typeface="Arial"/>
                <a:cs typeface="Arial"/>
              </a:rPr>
              <a:t>A B E </a:t>
            </a:r>
            <a:r>
              <a:rPr sz="1450" spc="10" dirty="0">
                <a:latin typeface="Arial"/>
                <a:cs typeface="Arial"/>
              </a:rPr>
              <a:t>F </a:t>
            </a:r>
            <a:r>
              <a:rPr sz="1450" spc="15" dirty="0">
                <a:latin typeface="Arial"/>
                <a:cs typeface="Arial"/>
              </a:rPr>
              <a:t>G D C K </a:t>
            </a:r>
            <a:r>
              <a:rPr sz="1450" spc="10" dirty="0">
                <a:latin typeface="Arial"/>
                <a:cs typeface="Arial"/>
              </a:rPr>
              <a:t>J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15" dirty="0">
                <a:latin typeface="Arial"/>
                <a:cs typeface="Arial"/>
              </a:rPr>
              <a:t>N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5609</Words>
  <Application>Microsoft Office PowerPoint</Application>
  <PresentationFormat>Custom</PresentationFormat>
  <Paragraphs>731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Chapter 15 –The Java Collections  Framework</vt:lpstr>
      <vt:lpstr>Chapter Goals</vt:lpstr>
      <vt:lpstr>An Overview of the Collections  Framework</vt:lpstr>
      <vt:lpstr>An Overview of the Collections  Framework</vt:lpstr>
      <vt:lpstr>An Overview of the Collections  Framework</vt:lpstr>
      <vt:lpstr>An Overview of the Collections  Framework</vt:lpstr>
      <vt:lpstr>An Overview of the Collections  Framework</vt:lpstr>
      <vt:lpstr>An Overview of the Collections  Framework</vt:lpstr>
      <vt:lpstr>Slide 9</vt:lpstr>
      <vt:lpstr>Self Check 15.1</vt:lpstr>
      <vt:lpstr>Self Check 15.2</vt:lpstr>
      <vt:lpstr>Self Check 15.3</vt:lpstr>
      <vt:lpstr>Self Check 15.4</vt:lpstr>
      <vt:lpstr>The Diamond Syntax</vt:lpstr>
      <vt:lpstr>Linked Lists</vt:lpstr>
      <vt:lpstr>Linked Lists</vt:lpstr>
      <vt:lpstr>Linked Lists</vt:lpstr>
      <vt:lpstr>Linked Lists</vt:lpstr>
      <vt:lpstr>The LinkedList Class of the Java  Collections Framework</vt:lpstr>
      <vt:lpstr>List Iterator</vt:lpstr>
      <vt:lpstr>List Iterator</vt:lpstr>
      <vt:lpstr>List Iterator</vt:lpstr>
      <vt:lpstr>List Iterator</vt:lpstr>
      <vt:lpstr>A List Iterator</vt:lpstr>
      <vt:lpstr>List Iterator</vt:lpstr>
      <vt:lpstr>List Iterator</vt:lpstr>
      <vt:lpstr>Sample Program</vt:lpstr>
      <vt:lpstr>section_2/ListDemo.java</vt:lpstr>
      <vt:lpstr>Self Check 15.5</vt:lpstr>
      <vt:lpstr>Self Check 15.6</vt:lpstr>
      <vt:lpstr>Self Check 15.7</vt:lpstr>
      <vt:lpstr>Self Check 15.8</vt:lpstr>
      <vt:lpstr>Self Check 15.9</vt:lpstr>
      <vt:lpstr>Sets</vt:lpstr>
      <vt:lpstr>Sets</vt:lpstr>
      <vt:lpstr>Sets</vt:lpstr>
      <vt:lpstr>Sets</vt:lpstr>
      <vt:lpstr>Sets</vt:lpstr>
      <vt:lpstr>Sets</vt:lpstr>
      <vt:lpstr>Working with Sets</vt:lpstr>
      <vt:lpstr>Working with Sets</vt:lpstr>
      <vt:lpstr>Working with Sets</vt:lpstr>
      <vt:lpstr>SpellCheck Example Program</vt:lpstr>
      <vt:lpstr>section_3/SpellCheck.java</vt:lpstr>
      <vt:lpstr>Slide 45</vt:lpstr>
      <vt:lpstr>Self Check 15.10</vt:lpstr>
      <vt:lpstr>Self Check 15.11</vt:lpstr>
      <vt:lpstr>Self Check 15.12</vt:lpstr>
      <vt:lpstr>Self Check 15.13</vt:lpstr>
      <vt:lpstr>Self Check 15.14</vt:lpstr>
      <vt:lpstr>Self Check 15.15</vt:lpstr>
      <vt:lpstr>Maps</vt:lpstr>
      <vt:lpstr>Maps</vt:lpstr>
      <vt:lpstr>Working with Maps</vt:lpstr>
      <vt:lpstr>Slide 55</vt:lpstr>
      <vt:lpstr>section_4/MapDemo.java</vt:lpstr>
      <vt:lpstr>Self Check 15.16</vt:lpstr>
      <vt:lpstr>Self Check 15.17</vt:lpstr>
      <vt:lpstr>Self Check 15.18</vt:lpstr>
      <vt:lpstr>Self Check 15.19</vt:lpstr>
      <vt:lpstr>Self Check 15.20</vt:lpstr>
      <vt:lpstr>Java 8 Note 15.1</vt:lpstr>
      <vt:lpstr>Choosing a Collection</vt:lpstr>
      <vt:lpstr>Hash Functions</vt:lpstr>
      <vt:lpstr>Hash Functions</vt:lpstr>
      <vt:lpstr>Hash Functions</vt:lpstr>
      <vt:lpstr>Stacks</vt:lpstr>
      <vt:lpstr>Stacks</vt:lpstr>
      <vt:lpstr>Stack in the Java Library</vt:lpstr>
      <vt:lpstr>Queue</vt:lpstr>
      <vt:lpstr>Queue</vt:lpstr>
      <vt:lpstr>Priority Queues</vt:lpstr>
      <vt:lpstr>Priority Queues</vt:lpstr>
      <vt:lpstr>Self Check 15.21</vt:lpstr>
      <vt:lpstr>Self Check 15.22</vt:lpstr>
      <vt:lpstr>Self Check 15.23</vt:lpstr>
      <vt:lpstr>Self Check 15.24</vt:lpstr>
      <vt:lpstr>Self Check 15.25</vt:lpstr>
      <vt:lpstr>Stack and Queue Applications</vt:lpstr>
      <vt:lpstr>Stack and Queue Applications</vt:lpstr>
      <vt:lpstr>section_6_2/Calculator.java</vt:lpstr>
      <vt:lpstr>Evaluating Algebraic Expressions with  Two Stacks</vt:lpstr>
      <vt:lpstr>Evaluating Algebraic Expressions with  Two Stacks</vt:lpstr>
      <vt:lpstr>Evaluating Algebraic Expressions with  Two Stacks</vt:lpstr>
      <vt:lpstr>Evaluating Algebraic Expressions with  Two Stacks</vt:lpstr>
      <vt:lpstr>Evaluating Algebraic Expressions with  Two Stacks</vt:lpstr>
      <vt:lpstr>Evaluating Algebraic Expressions with  Two Stacks</vt:lpstr>
      <vt:lpstr>Backtracking</vt:lpstr>
      <vt:lpstr>Backtracking - Maze Example</vt:lpstr>
      <vt:lpstr>Backtracking</vt:lpstr>
      <vt:lpstr>Backtracking</vt:lpstr>
      <vt:lpstr>Self Check 15.26</vt:lpstr>
      <vt:lpstr>Self Check 15.27</vt:lpstr>
      <vt:lpstr>Self Check 15.28</vt:lpstr>
      <vt:lpstr>Self Check 15.29</vt:lpstr>
      <vt:lpstr>Self Check 15.30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–The Java Collections  Framework</dc:title>
  <dc:creator>GDonini</dc:creator>
  <cp:lastModifiedBy>GD</cp:lastModifiedBy>
  <cp:revision>8</cp:revision>
  <dcterms:created xsi:type="dcterms:W3CDTF">2016-01-18T23:26:22Z</dcterms:created>
  <dcterms:modified xsi:type="dcterms:W3CDTF">2016-01-23T05:28:22Z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