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7" r:id="rId48"/>
    <p:sldId id="308" r:id="rId49"/>
    <p:sldId id="309" r:id="rId50"/>
    <p:sldId id="310" r:id="rId51"/>
    <p:sldId id="311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2" r:id="rId61"/>
    <p:sldId id="324" r:id="rId62"/>
    <p:sldId id="325" r:id="rId63"/>
    <p:sldId id="326" r:id="rId64"/>
    <p:sldId id="327" r:id="rId65"/>
    <p:sldId id="328" r:id="rId66"/>
    <p:sldId id="330" r:id="rId67"/>
    <p:sldId id="331" r:id="rId68"/>
    <p:sldId id="332" r:id="rId69"/>
    <p:sldId id="333" r:id="rId70"/>
    <p:sldId id="334" r:id="rId71"/>
    <p:sldId id="335" r:id="rId72"/>
    <p:sldId id="336" r:id="rId73"/>
    <p:sldId id="337" r:id="rId74"/>
    <p:sldId id="338" r:id="rId75"/>
    <p:sldId id="339" r:id="rId76"/>
    <p:sldId id="340" r:id="rId77"/>
    <p:sldId id="341" r:id="rId78"/>
    <p:sldId id="342" r:id="rId79"/>
    <p:sldId id="343" r:id="rId80"/>
    <p:sldId id="344" r:id="rId81"/>
    <p:sldId id="345" r:id="rId82"/>
    <p:sldId id="346" r:id="rId83"/>
    <p:sldId id="347" r:id="rId84"/>
    <p:sldId id="349" r:id="rId85"/>
    <p:sldId id="350" r:id="rId86"/>
    <p:sldId id="351" r:id="rId87"/>
    <p:sldId id="352" r:id="rId88"/>
    <p:sldId id="353" r:id="rId89"/>
    <p:sldId id="354" r:id="rId90"/>
    <p:sldId id="355" r:id="rId91"/>
    <p:sldId id="356" r:id="rId92"/>
    <p:sldId id="357" r:id="rId93"/>
    <p:sldId id="359" r:id="rId94"/>
    <p:sldId id="361" r:id="rId95"/>
    <p:sldId id="363" r:id="rId96"/>
    <p:sldId id="364" r:id="rId97"/>
    <p:sldId id="365" r:id="rId98"/>
  </p:sldIdLst>
  <p:sldSz cx="7315200" cy="5486400" type="B5JIS"/>
  <p:notesSz cx="7315200" cy="548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01"/>
    <p:restoredTop sz="94712"/>
  </p:normalViewPr>
  <p:slideViewPr>
    <p:cSldViewPr>
      <p:cViewPr>
        <p:scale>
          <a:sx n="97" d="100"/>
          <a:sy n="97" d="100"/>
        </p:scale>
        <p:origin x="-732" y="-5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8640" y="1700784"/>
            <a:ext cx="6217920" cy="11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97280" y="3072384"/>
            <a:ext cx="5120640" cy="137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65760" y="1261872"/>
            <a:ext cx="3182112" cy="36210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767328" y="1261872"/>
            <a:ext cx="3182112" cy="36210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0715" y="585005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8015" y="229565"/>
            <a:ext cx="6059169" cy="298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4905" y="1009022"/>
            <a:ext cx="5505389" cy="3451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487168" y="5102352"/>
            <a:ext cx="2340864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65760" y="5102352"/>
            <a:ext cx="1682496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266944" y="5102352"/>
            <a:ext cx="1682496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file:///\\localhost\Users\Mili\Downloads\BJ6_LectureSlides\ch03\code\section_1\Counter.java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file:///\\localhost\Users\Mili\Downloads\BJ6_LectureSlides\ch03\code\section_3\BankAccount.java" TargetMode="Externa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file:///\\localhost\Users\Mili\Downloads\BJ6_LectureSlides\ch03\code\section_4\BankAccountTester.java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hyperlink" Target="file:///\\localhost\Users\Mili\Downloads\BJ6_LectureSlides\ch03\code\section_8\Car.java" TargetMode="Externa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file:///\\localhost\Users\Mili\Downloads\BJ6_LectureSlides\ch03\code\section_8\CarComponent.java" TargetMode="Externa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hyperlink" Target="file:///\\localhost\Users\Mili\Downloads\BJ6_LectureSlides\ch03\code\section_8\CarViewer.java" TargetMode="Externa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14" dirty="0"/>
              <a:t>Chapter </a:t>
            </a:r>
            <a:r>
              <a:rPr spc="120" dirty="0"/>
              <a:t>3 </a:t>
            </a:r>
            <a:r>
              <a:rPr spc="270" dirty="0"/>
              <a:t>– </a:t>
            </a:r>
            <a:r>
              <a:rPr spc="135" dirty="0"/>
              <a:t>Implementing</a:t>
            </a:r>
            <a:r>
              <a:rPr spc="-340" dirty="0"/>
              <a:t> </a:t>
            </a:r>
            <a:r>
              <a:rPr spc="180" dirty="0"/>
              <a:t>Classes</a:t>
            </a:r>
          </a:p>
        </p:txBody>
      </p:sp>
      <p:sp>
        <p:nvSpPr>
          <p:cNvPr id="3" name="object 2"/>
          <p:cNvSpPr>
            <a:spLocks noChangeAspect="1"/>
          </p:cNvSpPr>
          <p:nvPr/>
        </p:nvSpPr>
        <p:spPr>
          <a:xfrm>
            <a:off x="1792224" y="770542"/>
            <a:ext cx="3135498" cy="3931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604188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0" dirty="0"/>
              <a:t>The </a:t>
            </a:r>
            <a:r>
              <a:rPr spc="165" dirty="0"/>
              <a:t>Methods </a:t>
            </a:r>
            <a:r>
              <a:rPr spc="130" dirty="0"/>
              <a:t>of </a:t>
            </a:r>
            <a:r>
              <a:rPr spc="70" dirty="0"/>
              <a:t>the </a:t>
            </a:r>
            <a:r>
              <a:rPr spc="114" dirty="0"/>
              <a:t>Counter</a:t>
            </a:r>
            <a:r>
              <a:rPr spc="-270" dirty="0"/>
              <a:t> </a:t>
            </a:r>
            <a:r>
              <a:rPr spc="190" dirty="0"/>
              <a:t>Class</a:t>
            </a:r>
          </a:p>
        </p:txBody>
      </p:sp>
      <p:sp>
        <p:nvSpPr>
          <p:cNvPr id="4" name="object 4"/>
          <p:cNvSpPr/>
          <p:nvPr/>
        </p:nvSpPr>
        <p:spPr>
          <a:xfrm>
            <a:off x="756107" y="909153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4905" y="807427"/>
            <a:ext cx="4055745" cy="223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dirty="0">
                <a:latin typeface="Arial"/>
                <a:cs typeface="Arial"/>
              </a:rPr>
              <a:t>The </a:t>
            </a:r>
            <a:r>
              <a:rPr sz="1450" dirty="0">
                <a:latin typeface="Courier" charset="0"/>
                <a:cs typeface="Courier" charset="0"/>
              </a:rPr>
              <a:t>getValue</a:t>
            </a:r>
            <a:r>
              <a:rPr sz="1450" spc="-500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method returns the current value: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5074" y="1111090"/>
            <a:ext cx="5357495" cy="580287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445"/>
              </a:spcBef>
            </a:pPr>
            <a:r>
              <a:rPr sz="850" spc="10" dirty="0">
                <a:latin typeface="Courier" charset="0"/>
                <a:cs typeface="Courier" charset="0"/>
              </a:rPr>
              <a:t>public int</a:t>
            </a:r>
            <a:r>
              <a:rPr sz="850" spc="-30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getValue()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209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solidFill>
                  <a:srgbClr val="006BB8"/>
                </a:solidFill>
                <a:latin typeface="Courier" charset="0"/>
                <a:cs typeface="Courier" charset="0"/>
              </a:rPr>
              <a:t>return</a:t>
            </a:r>
            <a:r>
              <a:rPr sz="850" spc="-50" dirty="0">
                <a:solidFill>
                  <a:srgbClr val="006BB8"/>
                </a:solidFill>
                <a:latin typeface="Courier" charset="0"/>
                <a:cs typeface="Courier" charset="0"/>
              </a:rPr>
              <a:t> </a:t>
            </a:r>
            <a:r>
              <a:rPr sz="850" spc="10" dirty="0">
                <a:solidFill>
                  <a:srgbClr val="006BB8"/>
                </a:solidFill>
                <a:latin typeface="Courier" charset="0"/>
                <a:cs typeface="Courier" charset="0"/>
              </a:rPr>
              <a:t>value;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6107" y="1922956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0526" y="2244406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605" y="41211"/>
                </a:moveTo>
                <a:lnTo>
                  <a:pt x="11589" y="39927"/>
                </a:lnTo>
                <a:lnTo>
                  <a:pt x="5150" y="36070"/>
                </a:lnTo>
                <a:lnTo>
                  <a:pt x="1287" y="29632"/>
                </a:lnTo>
                <a:lnTo>
                  <a:pt x="0" y="20605"/>
                </a:lnTo>
                <a:lnTo>
                  <a:pt x="1287" y="11579"/>
                </a:lnTo>
                <a:lnTo>
                  <a:pt x="5150" y="5141"/>
                </a:lnTo>
                <a:lnTo>
                  <a:pt x="11589" y="1283"/>
                </a:lnTo>
                <a:lnTo>
                  <a:pt x="20605" y="0"/>
                </a:lnTo>
                <a:lnTo>
                  <a:pt x="29621" y="1283"/>
                </a:lnTo>
                <a:lnTo>
                  <a:pt x="36061" y="5141"/>
                </a:lnTo>
                <a:lnTo>
                  <a:pt x="39924" y="11579"/>
                </a:lnTo>
                <a:lnTo>
                  <a:pt x="41211" y="20605"/>
                </a:lnTo>
                <a:lnTo>
                  <a:pt x="39924" y="29632"/>
                </a:lnTo>
                <a:lnTo>
                  <a:pt x="36061" y="36070"/>
                </a:lnTo>
                <a:lnTo>
                  <a:pt x="29621" y="39927"/>
                </a:lnTo>
                <a:lnTo>
                  <a:pt x="20605" y="412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0526" y="2466948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605" y="41211"/>
                </a:moveTo>
                <a:lnTo>
                  <a:pt x="11589" y="39927"/>
                </a:lnTo>
                <a:lnTo>
                  <a:pt x="5150" y="36070"/>
                </a:lnTo>
                <a:lnTo>
                  <a:pt x="1287" y="29632"/>
                </a:lnTo>
                <a:lnTo>
                  <a:pt x="0" y="20605"/>
                </a:lnTo>
                <a:lnTo>
                  <a:pt x="1287" y="11579"/>
                </a:lnTo>
                <a:lnTo>
                  <a:pt x="5150" y="5141"/>
                </a:lnTo>
                <a:lnTo>
                  <a:pt x="11589" y="1283"/>
                </a:lnTo>
                <a:lnTo>
                  <a:pt x="20605" y="0"/>
                </a:lnTo>
                <a:lnTo>
                  <a:pt x="29621" y="1283"/>
                </a:lnTo>
                <a:lnTo>
                  <a:pt x="36061" y="5141"/>
                </a:lnTo>
                <a:lnTo>
                  <a:pt x="39924" y="11579"/>
                </a:lnTo>
                <a:lnTo>
                  <a:pt x="41211" y="20605"/>
                </a:lnTo>
                <a:lnTo>
                  <a:pt x="39924" y="29632"/>
                </a:lnTo>
                <a:lnTo>
                  <a:pt x="36061" y="36070"/>
                </a:lnTo>
                <a:lnTo>
                  <a:pt x="29621" y="39927"/>
                </a:lnTo>
                <a:lnTo>
                  <a:pt x="20605" y="412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6107" y="2763671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12208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The return</a:t>
            </a:r>
            <a:r>
              <a:rPr spc="-70" dirty="0"/>
              <a:t> </a:t>
            </a:r>
            <a:r>
              <a:rPr dirty="0"/>
              <a:t>statement</a:t>
            </a:r>
          </a:p>
          <a:p>
            <a:pPr marL="344805">
              <a:lnSpc>
                <a:spcPct val="100000"/>
              </a:lnSpc>
              <a:spcBef>
                <a:spcPts val="944"/>
              </a:spcBef>
            </a:pPr>
            <a:r>
              <a:rPr sz="1100" spc="5" dirty="0">
                <a:latin typeface="Arial"/>
                <a:cs typeface="Arial"/>
              </a:rPr>
              <a:t>Terminates the method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call</a:t>
            </a:r>
            <a:endParaRPr sz="1100">
              <a:latin typeface="Arial"/>
              <a:cs typeface="Arial"/>
            </a:endParaRPr>
          </a:p>
          <a:p>
            <a:pPr marL="344805">
              <a:lnSpc>
                <a:spcPct val="100000"/>
              </a:lnSpc>
              <a:spcBef>
                <a:spcPts val="430"/>
              </a:spcBef>
            </a:pPr>
            <a:r>
              <a:rPr sz="1100" spc="5" dirty="0">
                <a:latin typeface="Arial"/>
                <a:cs typeface="Arial"/>
              </a:rPr>
              <a:t>Returns a </a:t>
            </a:r>
            <a:r>
              <a:rPr sz="1100" dirty="0">
                <a:latin typeface="Arial"/>
                <a:cs typeface="Arial"/>
              </a:rPr>
              <a:t>result </a:t>
            </a:r>
            <a:r>
              <a:rPr sz="1100" spc="5" dirty="0">
                <a:latin typeface="Arial"/>
                <a:cs typeface="Arial"/>
              </a:rPr>
              <a:t>(the return value)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5" dirty="0">
                <a:latin typeface="Arial"/>
                <a:cs typeface="Arial"/>
              </a:rPr>
              <a:t>the method's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caller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15599"/>
              </a:lnSpc>
              <a:spcBef>
                <a:spcPts val="590"/>
              </a:spcBef>
            </a:pPr>
            <a:r>
              <a:rPr dirty="0"/>
              <a:t>Private instance variables can only be accessed by methods of the  same</a:t>
            </a:r>
            <a:r>
              <a:rPr spc="-85" dirty="0"/>
              <a:t> </a:t>
            </a:r>
            <a:r>
              <a:rPr dirty="0"/>
              <a:t>class.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603934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0" dirty="0"/>
              <a:t>E</a:t>
            </a:r>
            <a:r>
              <a:rPr spc="150" dirty="0"/>
              <a:t>n</a:t>
            </a:r>
            <a:r>
              <a:rPr spc="55" dirty="0"/>
              <a:t>c</a:t>
            </a:r>
            <a:r>
              <a:rPr spc="125" dirty="0"/>
              <a:t>a</a:t>
            </a:r>
            <a:r>
              <a:rPr spc="175" dirty="0"/>
              <a:t>p</a:t>
            </a:r>
            <a:r>
              <a:rPr spc="275" dirty="0"/>
              <a:t>s</a:t>
            </a:r>
            <a:r>
              <a:rPr spc="150" dirty="0"/>
              <a:t>u</a:t>
            </a:r>
            <a:r>
              <a:rPr spc="65" dirty="0"/>
              <a:t>l</a:t>
            </a:r>
            <a:r>
              <a:rPr spc="125" dirty="0"/>
              <a:t>a</a:t>
            </a:r>
            <a:r>
              <a:rPr spc="30" dirty="0"/>
              <a:t>t</a:t>
            </a:r>
            <a:r>
              <a:rPr spc="60" dirty="0"/>
              <a:t>i</a:t>
            </a:r>
            <a:r>
              <a:rPr spc="160" dirty="0"/>
              <a:t>o</a:t>
            </a:r>
            <a:r>
              <a:rPr spc="150" dirty="0"/>
              <a:t>n</a:t>
            </a:r>
          </a:p>
        </p:txBody>
      </p:sp>
      <p:sp>
        <p:nvSpPr>
          <p:cNvPr id="4" name="object 4"/>
          <p:cNvSpPr/>
          <p:nvPr/>
        </p:nvSpPr>
        <p:spPr>
          <a:xfrm>
            <a:off x="756107" y="900657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6107" y="1452891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0526" y="1774341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605" y="41211"/>
                </a:moveTo>
                <a:lnTo>
                  <a:pt x="11589" y="39927"/>
                </a:lnTo>
                <a:lnTo>
                  <a:pt x="5150" y="36070"/>
                </a:lnTo>
                <a:lnTo>
                  <a:pt x="1287" y="29632"/>
                </a:lnTo>
                <a:lnTo>
                  <a:pt x="0" y="20605"/>
                </a:lnTo>
                <a:lnTo>
                  <a:pt x="1287" y="11579"/>
                </a:lnTo>
                <a:lnTo>
                  <a:pt x="5150" y="5141"/>
                </a:lnTo>
                <a:lnTo>
                  <a:pt x="11589" y="1283"/>
                </a:lnTo>
                <a:lnTo>
                  <a:pt x="20605" y="0"/>
                </a:lnTo>
                <a:lnTo>
                  <a:pt x="29621" y="1283"/>
                </a:lnTo>
                <a:lnTo>
                  <a:pt x="36061" y="5141"/>
                </a:lnTo>
                <a:lnTo>
                  <a:pt x="39924" y="11579"/>
                </a:lnTo>
                <a:lnTo>
                  <a:pt x="41211" y="20605"/>
                </a:lnTo>
                <a:lnTo>
                  <a:pt x="39924" y="29632"/>
                </a:lnTo>
                <a:lnTo>
                  <a:pt x="36061" y="36070"/>
                </a:lnTo>
                <a:lnTo>
                  <a:pt x="29621" y="39927"/>
                </a:lnTo>
                <a:lnTo>
                  <a:pt x="20605" y="412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0526" y="2005125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605" y="41211"/>
                </a:moveTo>
                <a:lnTo>
                  <a:pt x="11589" y="39927"/>
                </a:lnTo>
                <a:lnTo>
                  <a:pt x="5150" y="36070"/>
                </a:lnTo>
                <a:lnTo>
                  <a:pt x="1287" y="29632"/>
                </a:lnTo>
                <a:lnTo>
                  <a:pt x="0" y="20605"/>
                </a:lnTo>
                <a:lnTo>
                  <a:pt x="1287" y="11579"/>
                </a:lnTo>
                <a:lnTo>
                  <a:pt x="5150" y="5141"/>
                </a:lnTo>
                <a:lnTo>
                  <a:pt x="11589" y="1283"/>
                </a:lnTo>
                <a:lnTo>
                  <a:pt x="20605" y="0"/>
                </a:lnTo>
                <a:lnTo>
                  <a:pt x="29621" y="1283"/>
                </a:lnTo>
                <a:lnTo>
                  <a:pt x="36061" y="5141"/>
                </a:lnTo>
                <a:lnTo>
                  <a:pt x="39924" y="11579"/>
                </a:lnTo>
                <a:lnTo>
                  <a:pt x="41211" y="20605"/>
                </a:lnTo>
                <a:lnTo>
                  <a:pt x="39924" y="29632"/>
                </a:lnTo>
                <a:lnTo>
                  <a:pt x="36061" y="36070"/>
                </a:lnTo>
                <a:lnTo>
                  <a:pt x="29621" y="39927"/>
                </a:lnTo>
                <a:lnTo>
                  <a:pt x="20605" y="412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6107" y="2301848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6107" y="2854082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04905" y="764458"/>
            <a:ext cx="5474970" cy="2482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599"/>
              </a:lnSpc>
            </a:pPr>
            <a:r>
              <a:rPr sz="1450" b="1" dirty="0">
                <a:latin typeface="Arial"/>
                <a:cs typeface="Arial"/>
              </a:rPr>
              <a:t>Encapsulation </a:t>
            </a:r>
            <a:r>
              <a:rPr sz="1450" dirty="0">
                <a:latin typeface="Arial"/>
                <a:cs typeface="Arial"/>
              </a:rPr>
              <a:t>is the process of hiding implementation details and  providing methods for data</a:t>
            </a:r>
            <a:r>
              <a:rPr sz="1450" spc="-5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access.</a:t>
            </a: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450" dirty="0">
                <a:latin typeface="Arial"/>
                <a:cs typeface="Arial"/>
              </a:rPr>
              <a:t>To encapsulate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data:</a:t>
            </a:r>
          </a:p>
          <a:p>
            <a:pPr marL="344805" marR="2052955">
              <a:lnSpc>
                <a:spcPct val="137700"/>
              </a:lnSpc>
              <a:spcBef>
                <a:spcPts val="445"/>
              </a:spcBef>
            </a:pPr>
            <a:r>
              <a:rPr sz="1100" spc="5" dirty="0">
                <a:latin typeface="Arial"/>
                <a:cs typeface="Arial"/>
              </a:rPr>
              <a:t>Declare instance variables as </a:t>
            </a:r>
            <a:r>
              <a:rPr sz="1100" spc="5" dirty="0">
                <a:latin typeface="Courier" charset="0"/>
                <a:cs typeface="Courier" charset="0"/>
              </a:rPr>
              <a:t>private </a:t>
            </a:r>
            <a:r>
              <a:rPr sz="1100" spc="5" dirty="0">
                <a:latin typeface="Arial"/>
                <a:cs typeface="Arial"/>
              </a:rPr>
              <a:t>and  Declare public methods </a:t>
            </a:r>
            <a:r>
              <a:rPr sz="1100" dirty="0">
                <a:latin typeface="Arial"/>
                <a:cs typeface="Arial"/>
              </a:rPr>
              <a:t>that </a:t>
            </a:r>
            <a:r>
              <a:rPr sz="1100" spc="5" dirty="0">
                <a:latin typeface="Arial"/>
                <a:cs typeface="Arial"/>
              </a:rPr>
              <a:t>access the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variables</a:t>
            </a:r>
            <a:endParaRPr sz="1100" dirty="0">
              <a:latin typeface="Arial"/>
              <a:cs typeface="Arial"/>
            </a:endParaRPr>
          </a:p>
          <a:p>
            <a:pPr marL="12700" marR="107314">
              <a:lnSpc>
                <a:spcPct val="115599"/>
              </a:lnSpc>
              <a:spcBef>
                <a:spcPts val="590"/>
              </a:spcBef>
            </a:pPr>
            <a:r>
              <a:rPr sz="1450" dirty="0">
                <a:latin typeface="Arial"/>
                <a:cs typeface="Arial"/>
              </a:rPr>
              <a:t>Encapsulation allows a programmer to use a class without having  to know its</a:t>
            </a:r>
            <a:r>
              <a:rPr sz="1450" spc="-6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implementation.</a:t>
            </a:r>
          </a:p>
          <a:p>
            <a:pPr marL="12700" marR="128270">
              <a:lnSpc>
                <a:spcPct val="115599"/>
              </a:lnSpc>
              <a:spcBef>
                <a:spcPts val="325"/>
              </a:spcBef>
            </a:pPr>
            <a:r>
              <a:rPr sz="1450" dirty="0">
                <a:latin typeface="Arial"/>
                <a:cs typeface="Arial"/>
              </a:rPr>
              <a:t>Information hiding makes it simpler for the implementor of a class  to locate errors and change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implementations.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603553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7351" y="945727"/>
            <a:ext cx="1623834" cy="113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0" dirty="0"/>
              <a:t>E</a:t>
            </a:r>
            <a:r>
              <a:rPr spc="150" dirty="0"/>
              <a:t>n</a:t>
            </a:r>
            <a:r>
              <a:rPr spc="55" dirty="0"/>
              <a:t>c</a:t>
            </a:r>
            <a:r>
              <a:rPr spc="125" dirty="0"/>
              <a:t>a</a:t>
            </a:r>
            <a:r>
              <a:rPr spc="175" dirty="0"/>
              <a:t>p</a:t>
            </a:r>
            <a:r>
              <a:rPr spc="275" dirty="0"/>
              <a:t>s</a:t>
            </a:r>
            <a:r>
              <a:rPr spc="150" dirty="0"/>
              <a:t>u</a:t>
            </a:r>
            <a:r>
              <a:rPr spc="65" dirty="0"/>
              <a:t>l</a:t>
            </a:r>
            <a:r>
              <a:rPr spc="125" dirty="0"/>
              <a:t>a</a:t>
            </a:r>
            <a:r>
              <a:rPr spc="30" dirty="0"/>
              <a:t>t</a:t>
            </a:r>
            <a:r>
              <a:rPr spc="60" dirty="0"/>
              <a:t>i</a:t>
            </a:r>
            <a:r>
              <a:rPr spc="160" dirty="0"/>
              <a:t>o</a:t>
            </a:r>
            <a:r>
              <a:rPr spc="150" dirty="0"/>
              <a:t>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45511" y="1150620"/>
            <a:ext cx="3562985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30"/>
              </a:lnSpc>
            </a:pPr>
            <a:r>
              <a:rPr sz="1200" spc="5" dirty="0">
                <a:latin typeface="Arial"/>
                <a:cs typeface="Arial"/>
              </a:rPr>
              <a:t>A thermostat functions as a "black box" whose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inner  workings are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hidden.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6107" y="2350921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6107" y="2903155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4905" y="2214722"/>
            <a:ext cx="5275580" cy="1082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599"/>
              </a:lnSpc>
            </a:pPr>
            <a:r>
              <a:rPr sz="1450" dirty="0">
                <a:latin typeface="Arial"/>
                <a:cs typeface="Arial"/>
              </a:rPr>
              <a:t>When you assemble classes, like </a:t>
            </a:r>
            <a:r>
              <a:rPr sz="1450" dirty="0">
                <a:latin typeface="Courier" charset="0"/>
                <a:cs typeface="Courier" charset="0"/>
              </a:rPr>
              <a:t>Rectangle</a:t>
            </a:r>
            <a:r>
              <a:rPr sz="1450" spc="-480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and </a:t>
            </a:r>
            <a:r>
              <a:rPr sz="1450" dirty="0">
                <a:latin typeface="Courier" charset="0"/>
                <a:cs typeface="Courier" charset="0"/>
              </a:rPr>
              <a:t>String</a:t>
            </a:r>
            <a:r>
              <a:rPr sz="1450" dirty="0">
                <a:latin typeface="Arial"/>
                <a:cs typeface="Arial"/>
              </a:rPr>
              <a:t>, into  programs you are like a contractor installing a</a:t>
            </a:r>
            <a:r>
              <a:rPr sz="1450" spc="-1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thermostat.</a:t>
            </a:r>
          </a:p>
          <a:p>
            <a:pPr marL="12700" marR="544195">
              <a:lnSpc>
                <a:spcPct val="115599"/>
              </a:lnSpc>
              <a:spcBef>
                <a:spcPts val="325"/>
              </a:spcBef>
            </a:pPr>
            <a:r>
              <a:rPr sz="1450" dirty="0">
                <a:latin typeface="Arial"/>
                <a:cs typeface="Arial"/>
              </a:rPr>
              <a:t>When you implement your own classes you are like the  manufacturer who puts together a thermostat out of</a:t>
            </a:r>
            <a:r>
              <a:rPr sz="1450" spc="-1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parts.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0" dirty="0"/>
              <a:t>section_1/</a:t>
            </a:r>
            <a:r>
              <a:rPr spc="90" dirty="0">
                <a:solidFill>
                  <a:srgbClr val="000080"/>
                </a:solidFill>
                <a:hlinkClick r:id="rId2"/>
              </a:rPr>
              <a:t>Counter.java</a:t>
            </a:r>
          </a:p>
        </p:txBody>
      </p:sp>
      <p:sp>
        <p:nvSpPr>
          <p:cNvPr id="3" name="Rectangle 2"/>
          <p:cNvSpPr/>
          <p:nvPr/>
        </p:nvSpPr>
        <p:spPr>
          <a:xfrm>
            <a:off x="628015" y="762000"/>
            <a:ext cx="485838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5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1 </a:t>
            </a:r>
            <a:r>
              <a:rPr lang="en-US" sz="850" dirty="0">
                <a:latin typeface="Courier" charset="0"/>
                <a:ea typeface="Courier" charset="0"/>
                <a:cs typeface="Courier" charset="0"/>
              </a:rPr>
              <a:t>/**</a:t>
            </a:r>
            <a:r>
              <a:rPr lang="en-US" sz="85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85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85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2 </a:t>
            </a:r>
            <a:r>
              <a:rPr lang="en-US" sz="850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This class models a tally counter.</a:t>
            </a:r>
            <a:r>
              <a:rPr lang="en-US" sz="85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85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85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3 </a:t>
            </a:r>
            <a:r>
              <a:rPr lang="en-US" sz="850" dirty="0">
                <a:latin typeface="Courier" charset="0"/>
                <a:ea typeface="Courier" charset="0"/>
                <a:cs typeface="Courier" charset="0"/>
              </a:rPr>
              <a:t>*/</a:t>
            </a:r>
            <a:r>
              <a:rPr lang="en-US" sz="85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85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85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4 </a:t>
            </a:r>
            <a:r>
              <a:rPr lang="en-US" sz="850" dirty="0">
                <a:solidFill>
                  <a:srgbClr val="CC0066"/>
                </a:solidFill>
                <a:latin typeface="Courier" charset="0"/>
                <a:ea typeface="Courier" charset="0"/>
                <a:cs typeface="Courier" charset="0"/>
              </a:rPr>
              <a:t>public</a:t>
            </a:r>
            <a:r>
              <a:rPr lang="en-US" sz="85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850" dirty="0">
                <a:solidFill>
                  <a:srgbClr val="CC0066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sz="850" dirty="0">
                <a:latin typeface="Courier" charset="0"/>
                <a:ea typeface="Courier" charset="0"/>
                <a:cs typeface="Courier" charset="0"/>
              </a:rPr>
              <a:t> Counter</a:t>
            </a:r>
            <a:r>
              <a:rPr lang="en-US" sz="85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85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85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5 </a:t>
            </a:r>
            <a:r>
              <a:rPr lang="en-US" sz="850" dirty="0">
                <a:latin typeface="Courier" charset="0"/>
                <a:ea typeface="Courier" charset="0"/>
                <a:cs typeface="Courier" charset="0"/>
              </a:rPr>
              <a:t>{</a:t>
            </a:r>
            <a:r>
              <a:rPr lang="en-US" sz="85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85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85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6 </a:t>
            </a:r>
            <a:r>
              <a:rPr lang="en-US" sz="850" dirty="0">
                <a:solidFill>
                  <a:srgbClr val="CC0066"/>
                </a:solidFill>
                <a:latin typeface="Courier" charset="0"/>
                <a:ea typeface="Courier" charset="0"/>
                <a:cs typeface="Courier" charset="0"/>
              </a:rPr>
              <a:t>private</a:t>
            </a:r>
            <a:r>
              <a:rPr lang="en-US" sz="85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850" dirty="0" err="1">
                <a:solidFill>
                  <a:srgbClr val="CC0066"/>
                </a:solid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850" dirty="0">
                <a:latin typeface="Courier" charset="0"/>
                <a:ea typeface="Courier" charset="0"/>
                <a:cs typeface="Courier" charset="0"/>
              </a:rPr>
              <a:t> value;</a:t>
            </a:r>
            <a:r>
              <a:rPr lang="en-US" sz="85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85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85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7 </a:t>
            </a:r>
          </a:p>
          <a:p>
            <a:r>
              <a:rPr lang="en-US" sz="85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8 </a:t>
            </a:r>
            <a:r>
              <a:rPr lang="en-US" sz="850" dirty="0">
                <a:latin typeface="Courier" charset="0"/>
                <a:ea typeface="Courier" charset="0"/>
                <a:cs typeface="Courier" charset="0"/>
              </a:rPr>
              <a:t>/**</a:t>
            </a:r>
            <a:r>
              <a:rPr lang="en-US" sz="85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85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85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9 </a:t>
            </a:r>
            <a:r>
              <a:rPr lang="en-US" sz="850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Gets the current value of this counter.</a:t>
            </a:r>
            <a:r>
              <a:rPr lang="en-US" sz="85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85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85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10 </a:t>
            </a:r>
            <a:r>
              <a:rPr lang="en-US" sz="850" dirty="0">
                <a:latin typeface="Courier" charset="0"/>
                <a:ea typeface="Courier" charset="0"/>
                <a:cs typeface="Courier" charset="0"/>
              </a:rPr>
              <a:t>@return</a:t>
            </a:r>
            <a:r>
              <a:rPr lang="en-US" sz="850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the current value</a:t>
            </a:r>
            <a:r>
              <a:rPr lang="en-US" sz="85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85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85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11 </a:t>
            </a:r>
            <a:r>
              <a:rPr lang="en-US" sz="850" dirty="0">
                <a:latin typeface="Courier" charset="0"/>
                <a:ea typeface="Courier" charset="0"/>
                <a:cs typeface="Courier" charset="0"/>
              </a:rPr>
              <a:t>*/</a:t>
            </a:r>
            <a:r>
              <a:rPr lang="en-US" sz="85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85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85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12 </a:t>
            </a:r>
            <a:r>
              <a:rPr lang="en-US" sz="850" dirty="0">
                <a:solidFill>
                  <a:srgbClr val="CC0066"/>
                </a:solidFill>
                <a:latin typeface="Courier" charset="0"/>
                <a:ea typeface="Courier" charset="0"/>
                <a:cs typeface="Courier" charset="0"/>
              </a:rPr>
              <a:t>public</a:t>
            </a:r>
            <a:r>
              <a:rPr lang="en-US" sz="85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850" dirty="0" err="1">
                <a:solidFill>
                  <a:srgbClr val="CC0066"/>
                </a:solid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85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850" dirty="0" err="1">
                <a:latin typeface="Courier" charset="0"/>
                <a:ea typeface="Courier" charset="0"/>
                <a:cs typeface="Courier" charset="0"/>
              </a:rPr>
              <a:t>getValue</a:t>
            </a:r>
            <a:r>
              <a:rPr lang="en-US" sz="850" dirty="0"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sz="85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85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85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13 </a:t>
            </a:r>
            <a:r>
              <a:rPr lang="en-US" sz="850" dirty="0">
                <a:latin typeface="Courier" charset="0"/>
                <a:ea typeface="Courier" charset="0"/>
                <a:cs typeface="Courier" charset="0"/>
              </a:rPr>
              <a:t>{</a:t>
            </a:r>
            <a:r>
              <a:rPr lang="en-US" sz="85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85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85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14 </a:t>
            </a:r>
            <a:r>
              <a:rPr lang="en-US" sz="850" dirty="0">
                <a:solidFill>
                  <a:srgbClr val="CC0066"/>
                </a:solidFill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850" dirty="0">
                <a:latin typeface="Courier" charset="0"/>
                <a:ea typeface="Courier" charset="0"/>
                <a:cs typeface="Courier" charset="0"/>
              </a:rPr>
              <a:t> value;</a:t>
            </a:r>
            <a:r>
              <a:rPr lang="en-US" sz="85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85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85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15 </a:t>
            </a:r>
            <a:r>
              <a:rPr lang="en-US" sz="850" dirty="0">
                <a:latin typeface="Courier" charset="0"/>
                <a:ea typeface="Courier" charset="0"/>
                <a:cs typeface="Courier" charset="0"/>
              </a:rPr>
              <a:t>}</a:t>
            </a:r>
            <a:r>
              <a:rPr lang="en-US" sz="85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85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85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16 </a:t>
            </a:r>
          </a:p>
          <a:p>
            <a:r>
              <a:rPr lang="en-US" sz="85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17 </a:t>
            </a:r>
            <a:r>
              <a:rPr lang="en-US" sz="850" dirty="0">
                <a:latin typeface="Courier" charset="0"/>
                <a:ea typeface="Courier" charset="0"/>
                <a:cs typeface="Courier" charset="0"/>
              </a:rPr>
              <a:t>/**</a:t>
            </a:r>
            <a:r>
              <a:rPr lang="en-US" sz="85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85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85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18 </a:t>
            </a:r>
            <a:r>
              <a:rPr lang="en-US" sz="850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Advances the value of this counter by 1.</a:t>
            </a:r>
            <a:r>
              <a:rPr lang="en-US" sz="85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85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85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19 </a:t>
            </a:r>
            <a:r>
              <a:rPr lang="en-US" sz="850" dirty="0">
                <a:latin typeface="Courier" charset="0"/>
                <a:ea typeface="Courier" charset="0"/>
                <a:cs typeface="Courier" charset="0"/>
              </a:rPr>
              <a:t>*/</a:t>
            </a:r>
            <a:r>
              <a:rPr lang="en-US" sz="85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85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85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20 </a:t>
            </a:r>
            <a:r>
              <a:rPr lang="en-US" sz="850" dirty="0">
                <a:solidFill>
                  <a:srgbClr val="CC0066"/>
                </a:solidFill>
                <a:latin typeface="Courier" charset="0"/>
                <a:ea typeface="Courier" charset="0"/>
                <a:cs typeface="Courier" charset="0"/>
              </a:rPr>
              <a:t>public</a:t>
            </a:r>
            <a:r>
              <a:rPr lang="en-US" sz="85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850" dirty="0">
                <a:solidFill>
                  <a:srgbClr val="CC0066"/>
                </a:solidFill>
                <a:latin typeface="Courier" charset="0"/>
                <a:ea typeface="Courier" charset="0"/>
                <a:cs typeface="Courier" charset="0"/>
              </a:rPr>
              <a:t>void</a:t>
            </a:r>
            <a:r>
              <a:rPr lang="en-US" sz="850" dirty="0">
                <a:latin typeface="Courier" charset="0"/>
                <a:ea typeface="Courier" charset="0"/>
                <a:cs typeface="Courier" charset="0"/>
              </a:rPr>
              <a:t> click() </a:t>
            </a:r>
            <a:endParaRPr lang="en-US" sz="85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85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21 </a:t>
            </a:r>
            <a:r>
              <a:rPr lang="en-US" sz="850" dirty="0">
                <a:latin typeface="Courier" charset="0"/>
                <a:ea typeface="Courier" charset="0"/>
                <a:cs typeface="Courier" charset="0"/>
              </a:rPr>
              <a:t>{</a:t>
            </a:r>
            <a:r>
              <a:rPr lang="en-US" sz="85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85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85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22 </a:t>
            </a:r>
            <a:r>
              <a:rPr lang="en-US" sz="850" dirty="0">
                <a:latin typeface="Courier" charset="0"/>
                <a:ea typeface="Courier" charset="0"/>
                <a:cs typeface="Courier" charset="0"/>
              </a:rPr>
              <a:t>value = value + </a:t>
            </a:r>
            <a:r>
              <a:rPr lang="en-US" sz="850" dirty="0">
                <a:solidFill>
                  <a:srgbClr val="66FF19"/>
                </a:solidFill>
                <a:latin typeface="Courier" charset="0"/>
                <a:ea typeface="Courier" charset="0"/>
                <a:cs typeface="Courier" charset="0"/>
              </a:rPr>
              <a:t>1</a:t>
            </a:r>
            <a:r>
              <a:rPr lang="en-US" sz="850" dirty="0">
                <a:latin typeface="Courier" charset="0"/>
                <a:ea typeface="Courier" charset="0"/>
                <a:cs typeface="Courier" charset="0"/>
              </a:rPr>
              <a:t>;</a:t>
            </a:r>
            <a:r>
              <a:rPr lang="en-US" sz="85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85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85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23 </a:t>
            </a:r>
            <a:r>
              <a:rPr lang="en-US" sz="850" dirty="0">
                <a:latin typeface="Courier" charset="0"/>
                <a:ea typeface="Courier" charset="0"/>
                <a:cs typeface="Courier" charset="0"/>
              </a:rPr>
              <a:t>}</a:t>
            </a:r>
            <a:r>
              <a:rPr lang="en-US" sz="85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85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85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24 </a:t>
            </a:r>
          </a:p>
          <a:p>
            <a:r>
              <a:rPr lang="en-US" sz="85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25 </a:t>
            </a:r>
            <a:r>
              <a:rPr lang="en-US" sz="850" dirty="0">
                <a:latin typeface="Courier" charset="0"/>
                <a:ea typeface="Courier" charset="0"/>
                <a:cs typeface="Courier" charset="0"/>
              </a:rPr>
              <a:t>/**</a:t>
            </a:r>
            <a:r>
              <a:rPr lang="en-US" sz="85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85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85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26 </a:t>
            </a:r>
            <a:r>
              <a:rPr lang="en-US" sz="850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Resets the value of this counter to 0.</a:t>
            </a:r>
            <a:r>
              <a:rPr lang="en-US" sz="85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85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85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27 </a:t>
            </a:r>
            <a:r>
              <a:rPr lang="en-US" sz="850" dirty="0">
                <a:latin typeface="Courier" charset="0"/>
                <a:ea typeface="Courier" charset="0"/>
                <a:cs typeface="Courier" charset="0"/>
              </a:rPr>
              <a:t>*/</a:t>
            </a:r>
            <a:r>
              <a:rPr lang="en-US" sz="85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85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85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28 </a:t>
            </a:r>
            <a:r>
              <a:rPr lang="en-US" sz="850" dirty="0">
                <a:solidFill>
                  <a:srgbClr val="CC0066"/>
                </a:solidFill>
                <a:latin typeface="Courier" charset="0"/>
                <a:ea typeface="Courier" charset="0"/>
                <a:cs typeface="Courier" charset="0"/>
              </a:rPr>
              <a:t>public</a:t>
            </a:r>
            <a:r>
              <a:rPr lang="en-US" sz="85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850" dirty="0">
                <a:solidFill>
                  <a:srgbClr val="CC0066"/>
                </a:solidFill>
                <a:latin typeface="Courier" charset="0"/>
                <a:ea typeface="Courier" charset="0"/>
                <a:cs typeface="Courier" charset="0"/>
              </a:rPr>
              <a:t>void</a:t>
            </a:r>
            <a:r>
              <a:rPr lang="en-US" sz="850" dirty="0">
                <a:latin typeface="Courier" charset="0"/>
                <a:ea typeface="Courier" charset="0"/>
                <a:cs typeface="Courier" charset="0"/>
              </a:rPr>
              <a:t> reset()</a:t>
            </a:r>
            <a:r>
              <a:rPr lang="en-US" sz="85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85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85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29 </a:t>
            </a:r>
            <a:r>
              <a:rPr lang="en-US" sz="850" dirty="0">
                <a:latin typeface="Courier" charset="0"/>
                <a:ea typeface="Courier" charset="0"/>
                <a:cs typeface="Courier" charset="0"/>
              </a:rPr>
              <a:t>{</a:t>
            </a:r>
            <a:r>
              <a:rPr lang="en-US" sz="85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85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85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30 </a:t>
            </a:r>
            <a:r>
              <a:rPr lang="en-US" sz="850" dirty="0">
                <a:latin typeface="Courier" charset="0"/>
                <a:ea typeface="Courier" charset="0"/>
                <a:cs typeface="Courier" charset="0"/>
              </a:rPr>
              <a:t>value = </a:t>
            </a:r>
            <a:r>
              <a:rPr lang="en-US" sz="850" dirty="0">
                <a:solidFill>
                  <a:srgbClr val="66FF19"/>
                </a:solidFill>
                <a:latin typeface="Courier" charset="0"/>
                <a:ea typeface="Courier" charset="0"/>
                <a:cs typeface="Courier" charset="0"/>
              </a:rPr>
              <a:t>0</a:t>
            </a:r>
            <a:r>
              <a:rPr lang="en-US" sz="850" dirty="0">
                <a:latin typeface="Courier" charset="0"/>
                <a:ea typeface="Courier" charset="0"/>
                <a:cs typeface="Courier" charset="0"/>
              </a:rPr>
              <a:t>;</a:t>
            </a:r>
            <a:r>
              <a:rPr lang="en-US" sz="85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85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85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31 </a:t>
            </a:r>
            <a:r>
              <a:rPr lang="en-US" sz="850" dirty="0">
                <a:latin typeface="Courier" charset="0"/>
                <a:ea typeface="Courier" charset="0"/>
                <a:cs typeface="Courier" charset="0"/>
              </a:rPr>
              <a:t>}</a:t>
            </a:r>
            <a:r>
              <a:rPr lang="en-US" sz="85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85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85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32 </a:t>
            </a:r>
            <a:r>
              <a:rPr lang="en-US" sz="850" dirty="0"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602664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/>
              <a:t>Self </a:t>
            </a:r>
            <a:r>
              <a:rPr spc="130" dirty="0"/>
              <a:t>Check</a:t>
            </a:r>
            <a:r>
              <a:rPr spc="-85" dirty="0"/>
              <a:t> </a:t>
            </a:r>
            <a:r>
              <a:rPr spc="10" dirty="0"/>
              <a:t>3.1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8015" y="795311"/>
            <a:ext cx="5742305" cy="703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30"/>
              </a:lnSpc>
            </a:pPr>
            <a:r>
              <a:rPr sz="1200" spc="5" dirty="0">
                <a:latin typeface="Arial"/>
                <a:cs typeface="Arial"/>
              </a:rPr>
              <a:t>Supply the body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5" dirty="0">
                <a:latin typeface="Arial"/>
                <a:cs typeface="Arial"/>
              </a:rPr>
              <a:t>a method </a:t>
            </a:r>
            <a:r>
              <a:rPr sz="1200" spc="5" dirty="0">
                <a:latin typeface="Courier" charset="0"/>
                <a:cs typeface="Courier" charset="0"/>
              </a:rPr>
              <a:t>public void unclick()</a:t>
            </a:r>
            <a:r>
              <a:rPr sz="1200" spc="-434" dirty="0">
                <a:latin typeface="Courier" charset="0"/>
                <a:cs typeface="Courier" charset="0"/>
              </a:rPr>
              <a:t> </a:t>
            </a:r>
            <a:r>
              <a:rPr sz="1200" dirty="0">
                <a:latin typeface="Arial"/>
                <a:cs typeface="Arial"/>
              </a:rPr>
              <a:t>that </a:t>
            </a:r>
            <a:r>
              <a:rPr sz="1200" spc="5" dirty="0">
                <a:latin typeface="Arial"/>
                <a:cs typeface="Arial"/>
              </a:rPr>
              <a:t>undoes an unwanted  button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click.</a:t>
            </a:r>
          </a:p>
          <a:p>
            <a:pPr marL="289560">
              <a:lnSpc>
                <a:spcPct val="100000"/>
              </a:lnSpc>
              <a:spcBef>
                <a:spcPts val="795"/>
              </a:spcBef>
            </a:pPr>
            <a:r>
              <a:rPr sz="1450" b="1" dirty="0">
                <a:latin typeface="Arial"/>
                <a:cs typeface="Arial"/>
              </a:rPr>
              <a:t>Answer: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5074" y="1562892"/>
            <a:ext cx="5357495" cy="580287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445"/>
              </a:spcBef>
            </a:pPr>
            <a:r>
              <a:rPr sz="850" spc="10" dirty="0">
                <a:latin typeface="Courier" charset="0"/>
                <a:cs typeface="Courier" charset="0"/>
              </a:rPr>
              <a:t>public void</a:t>
            </a:r>
            <a:r>
              <a:rPr sz="850" spc="-30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unclick()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209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solidFill>
                  <a:srgbClr val="006BB8"/>
                </a:solidFill>
                <a:latin typeface="Courier" charset="0"/>
                <a:cs typeface="Courier" charset="0"/>
              </a:rPr>
              <a:t>value = value -</a:t>
            </a:r>
            <a:r>
              <a:rPr sz="850" spc="-45" dirty="0">
                <a:solidFill>
                  <a:srgbClr val="006BB8"/>
                </a:solidFill>
                <a:latin typeface="Courier" charset="0"/>
                <a:cs typeface="Courier" charset="0"/>
              </a:rPr>
              <a:t> </a:t>
            </a:r>
            <a:r>
              <a:rPr sz="850" spc="10" dirty="0">
                <a:solidFill>
                  <a:srgbClr val="006BB8"/>
                </a:solidFill>
                <a:latin typeface="Courier" charset="0"/>
                <a:cs typeface="Courier" charset="0"/>
              </a:rPr>
              <a:t>1;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602410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/>
              <a:t>Self </a:t>
            </a:r>
            <a:r>
              <a:rPr spc="130" dirty="0"/>
              <a:t>Check</a:t>
            </a:r>
            <a:r>
              <a:rPr spc="-85" dirty="0"/>
              <a:t> </a:t>
            </a:r>
            <a:r>
              <a:rPr spc="10" dirty="0"/>
              <a:t>3.2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8015" y="795058"/>
            <a:ext cx="5875655" cy="967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30"/>
              </a:lnSpc>
            </a:pPr>
            <a:r>
              <a:rPr sz="1200" spc="5" dirty="0">
                <a:latin typeface="Arial"/>
                <a:cs typeface="Arial"/>
              </a:rPr>
              <a:t>Suppose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you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use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class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5" dirty="0">
                <a:latin typeface="Courier" charset="0"/>
                <a:cs typeface="Courier" charset="0"/>
              </a:rPr>
              <a:t>Clock</a:t>
            </a:r>
            <a:r>
              <a:rPr sz="1200" spc="-395" dirty="0">
                <a:latin typeface="Courier" charset="0"/>
                <a:cs typeface="Courier" charset="0"/>
              </a:rPr>
              <a:t> </a:t>
            </a:r>
            <a:r>
              <a:rPr sz="1200" spc="5" dirty="0">
                <a:latin typeface="Arial"/>
                <a:cs typeface="Arial"/>
              </a:rPr>
              <a:t>with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private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instance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variables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5" dirty="0">
                <a:latin typeface="Courier" charset="0"/>
                <a:cs typeface="Courier" charset="0"/>
              </a:rPr>
              <a:t>hours</a:t>
            </a:r>
            <a:r>
              <a:rPr sz="1200" spc="-395" dirty="0">
                <a:latin typeface="Courier" charset="0"/>
                <a:cs typeface="Courier" charset="0"/>
              </a:rPr>
              <a:t> </a:t>
            </a:r>
            <a:r>
              <a:rPr sz="1200" spc="5" dirty="0">
                <a:latin typeface="Arial"/>
                <a:cs typeface="Arial"/>
              </a:rPr>
              <a:t>and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5" dirty="0">
                <a:latin typeface="Courier" charset="0"/>
                <a:cs typeface="Courier" charset="0"/>
              </a:rPr>
              <a:t>minutes</a:t>
            </a:r>
            <a:r>
              <a:rPr sz="1200" spc="5" dirty="0">
                <a:latin typeface="Arial"/>
                <a:cs typeface="Arial"/>
              </a:rPr>
              <a:t>.  How can you access these variables </a:t>
            </a:r>
            <a:r>
              <a:rPr sz="1200" dirty="0">
                <a:latin typeface="Arial"/>
                <a:cs typeface="Arial"/>
              </a:rPr>
              <a:t>in </a:t>
            </a:r>
            <a:r>
              <a:rPr sz="1200" spc="5" dirty="0">
                <a:latin typeface="Arial"/>
                <a:cs typeface="Arial"/>
              </a:rPr>
              <a:t>your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program?</a:t>
            </a:r>
            <a:endParaRPr sz="1200" dirty="0">
              <a:latin typeface="Arial"/>
              <a:cs typeface="Arial"/>
            </a:endParaRPr>
          </a:p>
          <a:p>
            <a:pPr marL="289560" marR="394970">
              <a:lnSpc>
                <a:spcPct val="119400"/>
              </a:lnSpc>
              <a:spcBef>
                <a:spcPts val="455"/>
              </a:spcBef>
            </a:pPr>
            <a:r>
              <a:rPr sz="1450" b="1" dirty="0">
                <a:latin typeface="Arial"/>
                <a:cs typeface="Arial"/>
              </a:rPr>
              <a:t>Answer: </a:t>
            </a:r>
            <a:r>
              <a:rPr sz="1450" dirty="0">
                <a:latin typeface="Arial"/>
                <a:cs typeface="Arial"/>
              </a:rPr>
              <a:t>You can only access them by invoking the methods of  the </a:t>
            </a:r>
            <a:r>
              <a:rPr sz="1450" dirty="0">
                <a:latin typeface="Courier" charset="0"/>
                <a:cs typeface="Courier" charset="0"/>
              </a:rPr>
              <a:t>Clock</a:t>
            </a:r>
            <a:r>
              <a:rPr sz="1450" spc="-550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class.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602029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/>
              <a:t>Self </a:t>
            </a:r>
            <a:r>
              <a:rPr spc="130" dirty="0"/>
              <a:t>Check</a:t>
            </a:r>
            <a:r>
              <a:rPr spc="-85" dirty="0"/>
              <a:t> </a:t>
            </a:r>
            <a:r>
              <a:rPr spc="10" dirty="0"/>
              <a:t>3.3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8015" y="785004"/>
            <a:ext cx="5843270" cy="911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400"/>
              </a:lnSpc>
            </a:pPr>
            <a:r>
              <a:rPr sz="1200" spc="5" dirty="0">
                <a:latin typeface="Arial"/>
                <a:cs typeface="Arial"/>
              </a:rPr>
              <a:t>Consider the </a:t>
            </a:r>
            <a:r>
              <a:rPr sz="1200" spc="5" dirty="0">
                <a:latin typeface="Courier" charset="0"/>
                <a:cs typeface="Courier" charset="0"/>
              </a:rPr>
              <a:t>Counter </a:t>
            </a:r>
            <a:r>
              <a:rPr sz="1200" dirty="0">
                <a:latin typeface="Arial"/>
                <a:cs typeface="Arial"/>
              </a:rPr>
              <a:t>class. </a:t>
            </a:r>
            <a:r>
              <a:rPr sz="1200" spc="5" dirty="0">
                <a:latin typeface="Arial"/>
                <a:cs typeface="Arial"/>
              </a:rPr>
              <a:t>A counter’s value </a:t>
            </a:r>
            <a:r>
              <a:rPr sz="1200" dirty="0">
                <a:latin typeface="Arial"/>
                <a:cs typeface="Arial"/>
              </a:rPr>
              <a:t>starts at </a:t>
            </a:r>
            <a:r>
              <a:rPr sz="1200" spc="5" dirty="0">
                <a:latin typeface="Arial"/>
                <a:cs typeface="Arial"/>
              </a:rPr>
              <a:t>0 and </a:t>
            </a:r>
            <a:r>
              <a:rPr sz="1200" dirty="0">
                <a:latin typeface="Arial"/>
                <a:cs typeface="Arial"/>
              </a:rPr>
              <a:t>is </a:t>
            </a:r>
            <a:r>
              <a:rPr sz="1200" spc="5" dirty="0">
                <a:latin typeface="Arial"/>
                <a:cs typeface="Arial"/>
              </a:rPr>
              <a:t>advanced by the  </a:t>
            </a:r>
            <a:r>
              <a:rPr sz="1200" spc="5" dirty="0">
                <a:latin typeface="Courier" charset="0"/>
                <a:cs typeface="Courier" charset="0"/>
              </a:rPr>
              <a:t>click</a:t>
            </a:r>
            <a:r>
              <a:rPr sz="1200" spc="-495" dirty="0">
                <a:latin typeface="Courier" charset="0"/>
                <a:cs typeface="Courier" charset="0"/>
              </a:rPr>
              <a:t> </a:t>
            </a:r>
            <a:r>
              <a:rPr sz="1200" spc="5" dirty="0">
                <a:latin typeface="Arial"/>
                <a:cs typeface="Arial"/>
              </a:rPr>
              <a:t>method, so </a:t>
            </a:r>
            <a:r>
              <a:rPr sz="1200" dirty="0">
                <a:latin typeface="Arial"/>
                <a:cs typeface="Arial"/>
              </a:rPr>
              <a:t>it </a:t>
            </a:r>
            <a:r>
              <a:rPr sz="1200" spc="5" dirty="0">
                <a:latin typeface="Arial"/>
                <a:cs typeface="Arial"/>
              </a:rPr>
              <a:t>should never be negative. Suppose you found a negative </a:t>
            </a:r>
            <a:r>
              <a:rPr sz="1200" spc="5" dirty="0">
                <a:latin typeface="Courier" charset="0"/>
                <a:cs typeface="Courier" charset="0"/>
              </a:rPr>
              <a:t>value  </a:t>
            </a:r>
            <a:r>
              <a:rPr sz="1200" dirty="0">
                <a:latin typeface="Arial"/>
                <a:cs typeface="Arial"/>
              </a:rPr>
              <a:t>variable </a:t>
            </a:r>
            <a:r>
              <a:rPr sz="1200" spc="5" dirty="0">
                <a:latin typeface="Arial"/>
                <a:cs typeface="Arial"/>
              </a:rPr>
              <a:t>during </a:t>
            </a:r>
            <a:r>
              <a:rPr sz="1200" dirty="0">
                <a:latin typeface="Arial"/>
                <a:cs typeface="Arial"/>
              </a:rPr>
              <a:t>testing. </a:t>
            </a:r>
            <a:r>
              <a:rPr sz="1200" spc="5" dirty="0">
                <a:latin typeface="Arial"/>
                <a:cs typeface="Arial"/>
              </a:rPr>
              <a:t>Where would you look </a:t>
            </a:r>
            <a:r>
              <a:rPr sz="1200" dirty="0">
                <a:latin typeface="Arial"/>
                <a:cs typeface="Arial"/>
              </a:rPr>
              <a:t>for </a:t>
            </a:r>
            <a:r>
              <a:rPr sz="1200" spc="5" dirty="0">
                <a:latin typeface="Arial"/>
                <a:cs typeface="Arial"/>
              </a:rPr>
              <a:t>the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error?</a:t>
            </a:r>
            <a:endParaRPr sz="1200" dirty="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905"/>
              </a:spcBef>
            </a:pPr>
            <a:r>
              <a:rPr sz="1450" b="1" dirty="0">
                <a:latin typeface="Arial"/>
                <a:cs typeface="Arial"/>
              </a:rPr>
              <a:t>Answer: </a:t>
            </a:r>
            <a:r>
              <a:rPr sz="1450" dirty="0">
                <a:latin typeface="Arial"/>
                <a:cs typeface="Arial"/>
              </a:rPr>
              <a:t>In one of the methods of the </a:t>
            </a:r>
            <a:r>
              <a:rPr sz="1450" dirty="0">
                <a:latin typeface="Courier" charset="0"/>
                <a:cs typeface="Courier" charset="0"/>
              </a:rPr>
              <a:t>Counter</a:t>
            </a:r>
            <a:r>
              <a:rPr sz="1450" spc="-495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class.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601775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/>
              <a:t>Self </a:t>
            </a:r>
            <a:r>
              <a:rPr spc="130" dirty="0"/>
              <a:t>Check</a:t>
            </a:r>
            <a:r>
              <a:rPr spc="-85" dirty="0"/>
              <a:t> </a:t>
            </a:r>
            <a:r>
              <a:rPr spc="10" dirty="0"/>
              <a:t>3.4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8015" y="780544"/>
            <a:ext cx="5868670" cy="981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699"/>
              </a:lnSpc>
            </a:pPr>
            <a:r>
              <a:rPr sz="1200" dirty="0">
                <a:latin typeface="Arial"/>
                <a:cs typeface="Arial"/>
              </a:rPr>
              <a:t>In </a:t>
            </a:r>
            <a:r>
              <a:rPr sz="1200" spc="5" dirty="0">
                <a:latin typeface="Arial"/>
                <a:cs typeface="Arial"/>
              </a:rPr>
              <a:t>Chapters 1 and </a:t>
            </a:r>
            <a:r>
              <a:rPr sz="1200" dirty="0">
                <a:latin typeface="Arial"/>
                <a:cs typeface="Arial"/>
              </a:rPr>
              <a:t>2, </a:t>
            </a:r>
            <a:r>
              <a:rPr sz="1200" spc="5" dirty="0">
                <a:latin typeface="Arial"/>
                <a:cs typeface="Arial"/>
              </a:rPr>
              <a:t>you used </a:t>
            </a:r>
            <a:r>
              <a:rPr sz="1200" spc="5" dirty="0">
                <a:latin typeface="Courier" charset="0"/>
                <a:cs typeface="Courier" charset="0"/>
              </a:rPr>
              <a:t>System.out</a:t>
            </a:r>
            <a:r>
              <a:rPr sz="1200" spc="-459" dirty="0">
                <a:latin typeface="Courier" charset="0"/>
                <a:cs typeface="Courier" charset="0"/>
              </a:rPr>
              <a:t> </a:t>
            </a:r>
            <a:r>
              <a:rPr sz="1200" spc="5" dirty="0">
                <a:latin typeface="Arial"/>
                <a:cs typeface="Arial"/>
              </a:rPr>
              <a:t>as a black box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5" dirty="0">
                <a:latin typeface="Arial"/>
                <a:cs typeface="Arial"/>
              </a:rPr>
              <a:t>cause output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5" dirty="0">
                <a:latin typeface="Arial"/>
                <a:cs typeface="Arial"/>
              </a:rPr>
              <a:t>appear  on the screen. Who designed and implemented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5" dirty="0">
                <a:latin typeface="Courier" charset="0"/>
                <a:cs typeface="Courier" charset="0"/>
              </a:rPr>
              <a:t>System.out</a:t>
            </a:r>
            <a:r>
              <a:rPr sz="1200" spc="5" dirty="0">
                <a:latin typeface="Arial"/>
                <a:cs typeface="Arial"/>
              </a:rPr>
              <a:t>?</a:t>
            </a:r>
            <a:endParaRPr sz="1200" dirty="0">
              <a:latin typeface="Arial"/>
              <a:cs typeface="Arial"/>
            </a:endParaRPr>
          </a:p>
          <a:p>
            <a:pPr marL="289560" marR="357505">
              <a:lnSpc>
                <a:spcPct val="115599"/>
              </a:lnSpc>
              <a:spcBef>
                <a:spcPts val="570"/>
              </a:spcBef>
            </a:pPr>
            <a:r>
              <a:rPr sz="1450" b="1" dirty="0">
                <a:latin typeface="Arial"/>
                <a:cs typeface="Arial"/>
              </a:rPr>
              <a:t>Answer: </a:t>
            </a:r>
            <a:r>
              <a:rPr sz="1450" dirty="0">
                <a:latin typeface="Arial"/>
                <a:cs typeface="Arial"/>
              </a:rPr>
              <a:t>The programmers who designed and implemented the  Java</a:t>
            </a:r>
            <a:r>
              <a:rPr sz="1450" spc="-8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library.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601520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/>
              <a:t>Self </a:t>
            </a:r>
            <a:r>
              <a:rPr spc="130" dirty="0"/>
              <a:t>Check</a:t>
            </a:r>
            <a:r>
              <a:rPr spc="-85" dirty="0"/>
              <a:t> </a:t>
            </a:r>
            <a:r>
              <a:rPr spc="10" dirty="0"/>
              <a:t>3.5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8015" y="785926"/>
            <a:ext cx="5967095" cy="1140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30"/>
              </a:lnSpc>
            </a:pPr>
            <a:r>
              <a:rPr sz="1200" spc="5" dirty="0">
                <a:latin typeface="Arial"/>
                <a:cs typeface="Arial"/>
              </a:rPr>
              <a:t>Suppose you are working </a:t>
            </a:r>
            <a:r>
              <a:rPr sz="1200" dirty="0">
                <a:latin typeface="Arial"/>
                <a:cs typeface="Arial"/>
              </a:rPr>
              <a:t>in </a:t>
            </a:r>
            <a:r>
              <a:rPr sz="1200" spc="5" dirty="0">
                <a:latin typeface="Arial"/>
                <a:cs typeface="Arial"/>
              </a:rPr>
              <a:t>a company </a:t>
            </a:r>
            <a:r>
              <a:rPr sz="1200" dirty="0">
                <a:latin typeface="Arial"/>
                <a:cs typeface="Arial"/>
              </a:rPr>
              <a:t>that </a:t>
            </a:r>
            <a:r>
              <a:rPr sz="1200" spc="5" dirty="0">
                <a:latin typeface="Arial"/>
                <a:cs typeface="Arial"/>
              </a:rPr>
              <a:t>produces personal finance software. You  are asked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5" dirty="0">
                <a:latin typeface="Arial"/>
                <a:cs typeface="Arial"/>
              </a:rPr>
              <a:t>design and implement a class </a:t>
            </a:r>
            <a:r>
              <a:rPr sz="1200" dirty="0">
                <a:latin typeface="Arial"/>
                <a:cs typeface="Arial"/>
              </a:rPr>
              <a:t>for </a:t>
            </a:r>
            <a:r>
              <a:rPr sz="1200" spc="5" dirty="0">
                <a:latin typeface="Arial"/>
                <a:cs typeface="Arial"/>
              </a:rPr>
              <a:t>representing bank accounts. Who </a:t>
            </a:r>
            <a:r>
              <a:rPr sz="1200" dirty="0">
                <a:latin typeface="Arial"/>
                <a:cs typeface="Arial"/>
              </a:rPr>
              <a:t>will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be  the users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5" dirty="0">
                <a:latin typeface="Arial"/>
                <a:cs typeface="Arial"/>
              </a:rPr>
              <a:t>your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class?</a:t>
            </a:r>
            <a:endParaRPr sz="1200" dirty="0">
              <a:latin typeface="Arial"/>
              <a:cs typeface="Arial"/>
            </a:endParaRPr>
          </a:p>
          <a:p>
            <a:pPr marL="289560" marR="476884">
              <a:lnSpc>
                <a:spcPct val="115599"/>
              </a:lnSpc>
              <a:spcBef>
                <a:spcPts val="520"/>
              </a:spcBef>
            </a:pPr>
            <a:r>
              <a:rPr sz="1450" b="1" dirty="0">
                <a:latin typeface="Arial"/>
                <a:cs typeface="Arial"/>
              </a:rPr>
              <a:t>Answer: </a:t>
            </a:r>
            <a:r>
              <a:rPr sz="1450" dirty="0">
                <a:latin typeface="Arial"/>
                <a:cs typeface="Arial"/>
              </a:rPr>
              <a:t>Other programmers who work on the personal finance  application.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889620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015" y="260934"/>
            <a:ext cx="4424045" cy="586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120" dirty="0"/>
              <a:t>Specifying </a:t>
            </a:r>
            <a:r>
              <a:rPr spc="70" dirty="0"/>
              <a:t>the </a:t>
            </a:r>
            <a:r>
              <a:rPr spc="95" dirty="0"/>
              <a:t>Public </a:t>
            </a:r>
            <a:r>
              <a:rPr spc="80" dirty="0"/>
              <a:t>Interface </a:t>
            </a:r>
            <a:r>
              <a:rPr spc="130" dirty="0"/>
              <a:t>of</a:t>
            </a:r>
            <a:r>
              <a:rPr spc="-145" dirty="0"/>
              <a:t> </a:t>
            </a:r>
            <a:r>
              <a:rPr spc="125" dirty="0"/>
              <a:t>a  </a:t>
            </a:r>
            <a:r>
              <a:rPr spc="190" dirty="0"/>
              <a:t>Class</a:t>
            </a:r>
          </a:p>
        </p:txBody>
      </p:sp>
      <p:sp>
        <p:nvSpPr>
          <p:cNvPr id="4" name="object 4"/>
          <p:cNvSpPr/>
          <p:nvPr/>
        </p:nvSpPr>
        <p:spPr>
          <a:xfrm>
            <a:off x="756107" y="1186343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6107" y="1738577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0526" y="2051784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605" y="41211"/>
                </a:moveTo>
                <a:lnTo>
                  <a:pt x="11589" y="39962"/>
                </a:lnTo>
                <a:lnTo>
                  <a:pt x="5150" y="36163"/>
                </a:lnTo>
                <a:lnTo>
                  <a:pt x="1287" y="29736"/>
                </a:lnTo>
                <a:lnTo>
                  <a:pt x="0" y="20605"/>
                </a:lnTo>
                <a:lnTo>
                  <a:pt x="1287" y="11474"/>
                </a:lnTo>
                <a:lnTo>
                  <a:pt x="5150" y="5048"/>
                </a:lnTo>
                <a:lnTo>
                  <a:pt x="11589" y="1249"/>
                </a:lnTo>
                <a:lnTo>
                  <a:pt x="20605" y="0"/>
                </a:lnTo>
                <a:lnTo>
                  <a:pt x="29621" y="1249"/>
                </a:lnTo>
                <a:lnTo>
                  <a:pt x="36061" y="5048"/>
                </a:lnTo>
                <a:lnTo>
                  <a:pt x="39924" y="11474"/>
                </a:lnTo>
                <a:lnTo>
                  <a:pt x="41211" y="20605"/>
                </a:lnTo>
                <a:lnTo>
                  <a:pt x="39924" y="29736"/>
                </a:lnTo>
                <a:lnTo>
                  <a:pt x="36061" y="36163"/>
                </a:lnTo>
                <a:lnTo>
                  <a:pt x="29621" y="39962"/>
                </a:lnTo>
                <a:lnTo>
                  <a:pt x="20605" y="412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0526" y="2282569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605" y="41211"/>
                </a:moveTo>
                <a:lnTo>
                  <a:pt x="11589" y="39962"/>
                </a:lnTo>
                <a:lnTo>
                  <a:pt x="5150" y="36163"/>
                </a:lnTo>
                <a:lnTo>
                  <a:pt x="1287" y="29736"/>
                </a:lnTo>
                <a:lnTo>
                  <a:pt x="0" y="20605"/>
                </a:lnTo>
                <a:lnTo>
                  <a:pt x="1287" y="11474"/>
                </a:lnTo>
                <a:lnTo>
                  <a:pt x="5150" y="5048"/>
                </a:lnTo>
                <a:lnTo>
                  <a:pt x="11589" y="1249"/>
                </a:lnTo>
                <a:lnTo>
                  <a:pt x="20605" y="0"/>
                </a:lnTo>
                <a:lnTo>
                  <a:pt x="29621" y="1249"/>
                </a:lnTo>
                <a:lnTo>
                  <a:pt x="36061" y="5048"/>
                </a:lnTo>
                <a:lnTo>
                  <a:pt x="39924" y="11474"/>
                </a:lnTo>
                <a:lnTo>
                  <a:pt x="41211" y="20605"/>
                </a:lnTo>
                <a:lnTo>
                  <a:pt x="39924" y="29736"/>
                </a:lnTo>
                <a:lnTo>
                  <a:pt x="36061" y="36163"/>
                </a:lnTo>
                <a:lnTo>
                  <a:pt x="29621" y="39962"/>
                </a:lnTo>
                <a:lnTo>
                  <a:pt x="20605" y="412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0526" y="2505111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605" y="41211"/>
                </a:moveTo>
                <a:lnTo>
                  <a:pt x="11589" y="39962"/>
                </a:lnTo>
                <a:lnTo>
                  <a:pt x="5150" y="36163"/>
                </a:lnTo>
                <a:lnTo>
                  <a:pt x="1287" y="29736"/>
                </a:lnTo>
                <a:lnTo>
                  <a:pt x="0" y="20605"/>
                </a:lnTo>
                <a:lnTo>
                  <a:pt x="1287" y="11474"/>
                </a:lnTo>
                <a:lnTo>
                  <a:pt x="5150" y="5048"/>
                </a:lnTo>
                <a:lnTo>
                  <a:pt x="11589" y="1249"/>
                </a:lnTo>
                <a:lnTo>
                  <a:pt x="20605" y="0"/>
                </a:lnTo>
                <a:lnTo>
                  <a:pt x="29621" y="1249"/>
                </a:lnTo>
                <a:lnTo>
                  <a:pt x="36061" y="5048"/>
                </a:lnTo>
                <a:lnTo>
                  <a:pt x="39924" y="11474"/>
                </a:lnTo>
                <a:lnTo>
                  <a:pt x="41211" y="20605"/>
                </a:lnTo>
                <a:lnTo>
                  <a:pt x="39924" y="29736"/>
                </a:lnTo>
                <a:lnTo>
                  <a:pt x="36061" y="36163"/>
                </a:lnTo>
                <a:lnTo>
                  <a:pt x="29621" y="39962"/>
                </a:lnTo>
                <a:lnTo>
                  <a:pt x="20605" y="412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04905" y="1050145"/>
            <a:ext cx="4817745" cy="155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599"/>
              </a:lnSpc>
            </a:pPr>
            <a:r>
              <a:rPr sz="1450" dirty="0">
                <a:latin typeface="Arial"/>
                <a:cs typeface="Arial"/>
              </a:rPr>
              <a:t>In order to implement a class, you first need to know</a:t>
            </a:r>
            <a:r>
              <a:rPr sz="1450" spc="-1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which  methods are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required.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450" dirty="0">
                <a:latin typeface="Arial"/>
                <a:cs typeface="Arial"/>
              </a:rPr>
              <a:t>Essential behavior of a bank</a:t>
            </a:r>
            <a:r>
              <a:rPr sz="1450" spc="-4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account:</a:t>
            </a:r>
            <a:endParaRPr sz="1450">
              <a:latin typeface="Arial"/>
              <a:cs typeface="Arial"/>
            </a:endParaRPr>
          </a:p>
          <a:p>
            <a:pPr marL="344805" marR="3444875">
              <a:lnSpc>
                <a:spcPct val="135200"/>
              </a:lnSpc>
              <a:spcBef>
                <a:spcPts val="415"/>
              </a:spcBef>
            </a:pPr>
            <a:r>
              <a:rPr sz="1100" spc="5" dirty="0">
                <a:latin typeface="Arial"/>
                <a:cs typeface="Arial"/>
              </a:rPr>
              <a:t>deposit money  withdraw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money  get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balance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606856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14" dirty="0"/>
              <a:t>Chapter</a:t>
            </a:r>
            <a:r>
              <a:rPr spc="-45" dirty="0"/>
              <a:t> </a:t>
            </a:r>
            <a:r>
              <a:rPr spc="160" dirty="0"/>
              <a:t>Goals</a:t>
            </a:r>
          </a:p>
        </p:txBody>
      </p:sp>
      <p:sp>
        <p:nvSpPr>
          <p:cNvPr id="4" name="object 4"/>
          <p:cNvSpPr>
            <a:spLocks noChangeAspect="1"/>
          </p:cNvSpPr>
          <p:nvPr/>
        </p:nvSpPr>
        <p:spPr>
          <a:xfrm>
            <a:off x="797356" y="822083"/>
            <a:ext cx="3183583" cy="2194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32308" y="3165831"/>
            <a:ext cx="5873292" cy="1982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lnSpc>
                <a:spcPct val="138000"/>
              </a:lnSpc>
              <a:buFont typeface="Arial" charset="0"/>
              <a:buChar char="•"/>
            </a:pPr>
            <a:r>
              <a:rPr sz="1450" dirty="0">
                <a:latin typeface="Arial"/>
                <a:cs typeface="Arial"/>
              </a:rPr>
              <a:t>To become familiar with the process of implementing classes  </a:t>
            </a:r>
            <a:endParaRPr lang="en-US" sz="1450" dirty="0" smtClean="0">
              <a:latin typeface="Arial"/>
              <a:cs typeface="Arial"/>
            </a:endParaRPr>
          </a:p>
          <a:p>
            <a:pPr marL="298450" marR="5080" indent="-285750">
              <a:lnSpc>
                <a:spcPct val="138000"/>
              </a:lnSpc>
              <a:buFont typeface="Arial" charset="0"/>
              <a:buChar char="•"/>
            </a:pPr>
            <a:r>
              <a:rPr sz="1450" dirty="0" smtClean="0">
                <a:latin typeface="Arial"/>
                <a:cs typeface="Arial"/>
              </a:rPr>
              <a:t>To </a:t>
            </a:r>
            <a:r>
              <a:rPr sz="1450" dirty="0">
                <a:latin typeface="Arial"/>
                <a:cs typeface="Arial"/>
              </a:rPr>
              <a:t>be able to implement and test simple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dirty="0" smtClean="0">
                <a:latin typeface="Arial"/>
                <a:cs typeface="Arial"/>
              </a:rPr>
              <a:t>methods</a:t>
            </a:r>
            <a:endParaRPr lang="en-US" sz="1450" dirty="0" smtClean="0">
              <a:latin typeface="Arial"/>
              <a:cs typeface="Arial"/>
            </a:endParaRPr>
          </a:p>
          <a:p>
            <a:pPr marL="298450" marR="5080" indent="-285750">
              <a:lnSpc>
                <a:spcPct val="138000"/>
              </a:lnSpc>
              <a:buFont typeface="Arial" charset="0"/>
              <a:buChar char="•"/>
            </a:pPr>
            <a:r>
              <a:rPr sz="1450" dirty="0" smtClean="0">
                <a:latin typeface="Arial"/>
                <a:cs typeface="Arial"/>
              </a:rPr>
              <a:t>To </a:t>
            </a:r>
            <a:r>
              <a:rPr sz="1450" dirty="0">
                <a:latin typeface="Arial"/>
                <a:cs typeface="Arial"/>
              </a:rPr>
              <a:t>understand the purpose and use of</a:t>
            </a:r>
            <a:r>
              <a:rPr sz="1450" spc="-2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constructors</a:t>
            </a:r>
          </a:p>
          <a:p>
            <a:pPr marL="298450" indent="-285750">
              <a:lnSpc>
                <a:spcPct val="100000"/>
              </a:lnSpc>
              <a:buFont typeface="Arial" charset="0"/>
              <a:buChar char="•"/>
            </a:pPr>
            <a:r>
              <a:rPr sz="1450" dirty="0">
                <a:latin typeface="Arial"/>
                <a:cs typeface="Arial"/>
              </a:rPr>
              <a:t>To understand how to access instance variables and</a:t>
            </a:r>
            <a:r>
              <a:rPr sz="1450" spc="-15" dirty="0">
                <a:latin typeface="Arial"/>
                <a:cs typeface="Arial"/>
              </a:rPr>
              <a:t> </a:t>
            </a:r>
            <a:r>
              <a:rPr sz="1450" dirty="0" smtClean="0">
                <a:latin typeface="Arial"/>
                <a:cs typeface="Arial"/>
              </a:rPr>
              <a:t>local</a:t>
            </a:r>
            <a:r>
              <a:rPr lang="en-US" sz="1450" dirty="0" smtClean="0">
                <a:latin typeface="Arial"/>
                <a:cs typeface="Arial"/>
              </a:rPr>
              <a:t> variables</a:t>
            </a:r>
          </a:p>
          <a:p>
            <a:pPr marL="298450" indent="-285750">
              <a:lnSpc>
                <a:spcPct val="100000"/>
              </a:lnSpc>
              <a:buFont typeface="Arial" charset="0"/>
              <a:buChar char="•"/>
            </a:pPr>
            <a:r>
              <a:rPr lang="en-US" sz="1450" dirty="0" smtClean="0">
                <a:latin typeface="Arial"/>
                <a:cs typeface="Arial"/>
              </a:rPr>
              <a:t>To </a:t>
            </a:r>
            <a:r>
              <a:rPr lang="en-US" sz="1450" dirty="0">
                <a:latin typeface="Arial"/>
                <a:cs typeface="Arial"/>
              </a:rPr>
              <a:t>be able to write </a:t>
            </a:r>
            <a:r>
              <a:rPr lang="en-US" sz="1450" dirty="0" err="1">
                <a:latin typeface="Arial"/>
                <a:cs typeface="Arial"/>
              </a:rPr>
              <a:t>javadoc</a:t>
            </a:r>
            <a:r>
              <a:rPr lang="en-US" sz="1450" spc="-45" dirty="0">
                <a:latin typeface="Arial"/>
                <a:cs typeface="Arial"/>
              </a:rPr>
              <a:t> </a:t>
            </a:r>
            <a:r>
              <a:rPr lang="en-US" sz="1450" dirty="0">
                <a:latin typeface="Arial"/>
                <a:cs typeface="Arial"/>
              </a:rPr>
              <a:t>comments</a:t>
            </a:r>
          </a:p>
          <a:p>
            <a:pPr marL="298450" indent="-285750">
              <a:lnSpc>
                <a:spcPct val="100000"/>
              </a:lnSpc>
              <a:spcBef>
                <a:spcPts val="595"/>
              </a:spcBef>
              <a:buFont typeface="Arial" charset="0"/>
              <a:buChar char="•"/>
            </a:pPr>
            <a:r>
              <a:rPr lang="en-US" sz="1450" dirty="0">
                <a:latin typeface="Arial"/>
                <a:cs typeface="Arial"/>
              </a:rPr>
              <a:t>To implement classes for drawing graphical</a:t>
            </a:r>
            <a:r>
              <a:rPr lang="en-US" sz="1450" spc="-25" dirty="0">
                <a:latin typeface="Arial"/>
                <a:cs typeface="Arial"/>
              </a:rPr>
              <a:t> </a:t>
            </a:r>
            <a:r>
              <a:rPr lang="en-US" sz="1450" dirty="0">
                <a:latin typeface="Arial"/>
                <a:cs typeface="Arial"/>
              </a:rPr>
              <a:t>shapes</a:t>
            </a: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889366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015" y="260680"/>
            <a:ext cx="4424045" cy="586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120" dirty="0"/>
              <a:t>Specifying </a:t>
            </a:r>
            <a:r>
              <a:rPr spc="70" dirty="0"/>
              <a:t>the </a:t>
            </a:r>
            <a:r>
              <a:rPr spc="95" dirty="0"/>
              <a:t>Public </a:t>
            </a:r>
            <a:r>
              <a:rPr spc="80" dirty="0"/>
              <a:t>Interface </a:t>
            </a:r>
            <a:r>
              <a:rPr spc="130" dirty="0"/>
              <a:t>of</a:t>
            </a:r>
            <a:r>
              <a:rPr spc="-145" dirty="0"/>
              <a:t> </a:t>
            </a:r>
            <a:r>
              <a:rPr spc="125" dirty="0"/>
              <a:t>a  </a:t>
            </a:r>
            <a:r>
              <a:rPr spc="190" dirty="0"/>
              <a:t>Class</a:t>
            </a:r>
          </a:p>
        </p:txBody>
      </p:sp>
      <p:sp>
        <p:nvSpPr>
          <p:cNvPr id="4" name="object 4"/>
          <p:cNvSpPr/>
          <p:nvPr/>
        </p:nvSpPr>
        <p:spPr>
          <a:xfrm>
            <a:off x="756107" y="1186089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4905" y="1084364"/>
            <a:ext cx="4520565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dirty="0">
                <a:latin typeface="Arial"/>
                <a:cs typeface="Arial"/>
              </a:rPr>
              <a:t>We want to support method calls such as the</a:t>
            </a:r>
            <a:r>
              <a:rPr sz="1450" spc="-2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following:</a:t>
            </a:r>
            <a:endParaRPr sz="1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5074" y="1388025"/>
            <a:ext cx="5357495" cy="455446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51435" marR="2085339">
              <a:lnSpc>
                <a:spcPct val="101800"/>
              </a:lnSpc>
              <a:spcBef>
                <a:spcPts val="430"/>
              </a:spcBef>
            </a:pPr>
            <a:r>
              <a:rPr sz="850" spc="10" dirty="0">
                <a:latin typeface="Courier" charset="0"/>
                <a:cs typeface="Courier" charset="0"/>
              </a:rPr>
              <a:t>harrysChecking.deposit(2000);  harrysChecking.withdraw(500);  System.out.println(harrysChecking.getBalance());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6107" y="2076257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904905" y="1009022"/>
            <a:ext cx="5505389" cy="2196235"/>
          </a:xfrm>
          <a:prstGeom prst="rect">
            <a:avLst/>
          </a:prstGeom>
        </p:spPr>
        <p:txBody>
          <a:bodyPr vert="horz" wrap="square" lIns="0" tIns="96551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Here are the method headers needed for a </a:t>
            </a:r>
            <a:r>
              <a:rPr dirty="0">
                <a:latin typeface="Courier" charset="0"/>
                <a:cs typeface="Courier" charset="0"/>
              </a:rPr>
              <a:t>BankAccount</a:t>
            </a:r>
            <a:r>
              <a:rPr spc="-480" dirty="0">
                <a:latin typeface="Courier" charset="0"/>
                <a:cs typeface="Courier" charset="0"/>
              </a:rPr>
              <a:t> </a:t>
            </a:r>
            <a:r>
              <a:rPr dirty="0"/>
              <a:t>class:</a:t>
            </a:r>
          </a:p>
          <a:p>
            <a:pPr marL="643890" marR="1518285">
              <a:lnSpc>
                <a:spcPct val="188100"/>
              </a:lnSpc>
              <a:spcBef>
                <a:spcPts val="5"/>
              </a:spcBef>
            </a:pPr>
            <a:r>
              <a:rPr sz="1150" spc="15" dirty="0">
                <a:latin typeface="Courier" charset="0"/>
                <a:cs typeface="Courier" charset="0"/>
              </a:rPr>
              <a:t>public void deposit(double amount)  public void withdraw(double</a:t>
            </a:r>
            <a:r>
              <a:rPr sz="1150" spc="-40" dirty="0">
                <a:latin typeface="Courier" charset="0"/>
                <a:cs typeface="Courier" charset="0"/>
              </a:rPr>
              <a:t> </a:t>
            </a:r>
            <a:r>
              <a:rPr sz="1150" spc="15" dirty="0">
                <a:latin typeface="Courier" charset="0"/>
                <a:cs typeface="Courier" charset="0"/>
              </a:rPr>
              <a:t>amount)  public double</a:t>
            </a:r>
            <a:r>
              <a:rPr sz="1150" spc="-55" dirty="0">
                <a:latin typeface="Courier" charset="0"/>
                <a:cs typeface="Courier" charset="0"/>
              </a:rPr>
              <a:t> </a:t>
            </a:r>
            <a:r>
              <a:rPr sz="1150" spc="15" dirty="0">
                <a:latin typeface="Courier" charset="0"/>
                <a:cs typeface="Courier" charset="0"/>
              </a:rPr>
              <a:t>getBalance()</a:t>
            </a:r>
            <a:endParaRPr sz="11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889112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015" y="260426"/>
            <a:ext cx="4424045" cy="586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120" dirty="0"/>
              <a:t>Specifying </a:t>
            </a:r>
            <a:r>
              <a:rPr spc="70" dirty="0"/>
              <a:t>the </a:t>
            </a:r>
            <a:r>
              <a:rPr spc="95" dirty="0"/>
              <a:t>Public </a:t>
            </a:r>
            <a:r>
              <a:rPr spc="80" dirty="0"/>
              <a:t>Interface </a:t>
            </a:r>
            <a:r>
              <a:rPr spc="130" dirty="0"/>
              <a:t>of</a:t>
            </a:r>
            <a:r>
              <a:rPr spc="-145" dirty="0"/>
              <a:t> </a:t>
            </a:r>
            <a:r>
              <a:rPr spc="125" dirty="0"/>
              <a:t>a  Class: </a:t>
            </a:r>
            <a:r>
              <a:rPr spc="150" dirty="0"/>
              <a:t>Method</a:t>
            </a:r>
            <a:r>
              <a:rPr spc="-114" dirty="0"/>
              <a:t> </a:t>
            </a:r>
            <a:r>
              <a:rPr spc="110" dirty="0"/>
              <a:t>Declaration</a:t>
            </a:r>
          </a:p>
        </p:txBody>
      </p:sp>
      <p:sp>
        <p:nvSpPr>
          <p:cNvPr id="4" name="object 4"/>
          <p:cNvSpPr/>
          <p:nvPr/>
        </p:nvSpPr>
        <p:spPr>
          <a:xfrm>
            <a:off x="756107" y="1185835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4905" y="1049637"/>
            <a:ext cx="5397500" cy="529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599"/>
              </a:lnSpc>
            </a:pPr>
            <a:r>
              <a:rPr sz="1450" dirty="0">
                <a:latin typeface="Arial"/>
                <a:cs typeface="Arial"/>
              </a:rPr>
              <a:t>A method's </a:t>
            </a:r>
            <a:r>
              <a:rPr sz="1450" i="1" dirty="0">
                <a:latin typeface="Arial"/>
                <a:cs typeface="Arial"/>
              </a:rPr>
              <a:t>body </a:t>
            </a:r>
            <a:r>
              <a:rPr sz="1450" dirty="0">
                <a:latin typeface="Arial"/>
                <a:cs typeface="Arial"/>
              </a:rPr>
              <a:t>consisting of statements that are executed when  the method is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called:</a:t>
            </a:r>
            <a:endParaRPr sz="1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5074" y="1643282"/>
            <a:ext cx="5357495" cy="580287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445"/>
              </a:spcBef>
            </a:pPr>
            <a:r>
              <a:rPr sz="850" spc="10" dirty="0">
                <a:latin typeface="Courier" charset="0"/>
                <a:cs typeface="Courier" charset="0"/>
              </a:rPr>
              <a:t>public void deposit(double</a:t>
            </a:r>
            <a:r>
              <a:rPr sz="850" spc="15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amount)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2095">
              <a:lnSpc>
                <a:spcPct val="100000"/>
              </a:lnSpc>
              <a:spcBef>
                <a:spcPts val="15"/>
              </a:spcBef>
            </a:pPr>
            <a:r>
              <a:rPr sz="850" i="1" spc="85" dirty="0">
                <a:latin typeface="Trebuchet MS"/>
                <a:cs typeface="Trebuchet MS"/>
              </a:rPr>
              <a:t>implementation  </a:t>
            </a:r>
            <a:r>
              <a:rPr sz="850" i="1" spc="210" dirty="0">
                <a:latin typeface="Trebuchet MS"/>
                <a:cs typeface="Trebuchet MS"/>
              </a:rPr>
              <a:t>- </a:t>
            </a:r>
            <a:r>
              <a:rPr sz="850" i="1" spc="175" dirty="0">
                <a:latin typeface="Trebuchet MS"/>
                <a:cs typeface="Trebuchet MS"/>
              </a:rPr>
              <a:t>filled </a:t>
            </a:r>
            <a:r>
              <a:rPr sz="850" i="1" spc="160" dirty="0">
                <a:latin typeface="Trebuchet MS"/>
                <a:cs typeface="Trebuchet MS"/>
              </a:rPr>
              <a:t>in</a:t>
            </a:r>
            <a:r>
              <a:rPr sz="850" i="1" spc="235" dirty="0">
                <a:latin typeface="Trebuchet MS"/>
                <a:cs typeface="Trebuchet MS"/>
              </a:rPr>
              <a:t> </a:t>
            </a:r>
            <a:r>
              <a:rPr sz="850" i="1" spc="145" dirty="0">
                <a:latin typeface="Trebuchet MS"/>
                <a:cs typeface="Trebuchet MS"/>
              </a:rPr>
              <a:t>later</a:t>
            </a:r>
            <a:endParaRPr sz="850" dirty="0">
              <a:latin typeface="Trebuchet MS"/>
              <a:cs typeface="Trebuchet MS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6107" y="2455149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4905" y="2353424"/>
            <a:ext cx="3771265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dirty="0">
                <a:latin typeface="Arial"/>
                <a:cs typeface="Arial"/>
              </a:rPr>
              <a:t>You can fill in the method body so it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compiles:</a:t>
            </a:r>
            <a:endParaRPr sz="14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5074" y="2665327"/>
            <a:ext cx="5357495" cy="716350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445"/>
              </a:spcBef>
            </a:pPr>
            <a:r>
              <a:rPr sz="850" spc="10" dirty="0">
                <a:latin typeface="Courier" charset="0"/>
                <a:cs typeface="Courier" charset="0"/>
              </a:rPr>
              <a:t>public double</a:t>
            </a:r>
            <a:r>
              <a:rPr sz="850" spc="-10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getBalance()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2095" marR="3020060">
              <a:lnSpc>
                <a:spcPct val="101800"/>
              </a:lnSpc>
            </a:pPr>
            <a:r>
              <a:rPr sz="850" spc="10" dirty="0">
                <a:latin typeface="Courier" charset="0"/>
                <a:cs typeface="Courier" charset="0"/>
              </a:rPr>
              <a:t>// TODO: fill in implementation  return</a:t>
            </a:r>
            <a:r>
              <a:rPr sz="850" spc="-65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0;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888731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015" y="260045"/>
            <a:ext cx="4424045" cy="586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120" dirty="0"/>
              <a:t>Specifying </a:t>
            </a:r>
            <a:r>
              <a:rPr spc="70" dirty="0"/>
              <a:t>the </a:t>
            </a:r>
            <a:r>
              <a:rPr spc="95" dirty="0"/>
              <a:t>Public </a:t>
            </a:r>
            <a:r>
              <a:rPr spc="80" dirty="0"/>
              <a:t>Interface </a:t>
            </a:r>
            <a:r>
              <a:rPr spc="130" dirty="0"/>
              <a:t>of</a:t>
            </a:r>
            <a:r>
              <a:rPr spc="-145" dirty="0"/>
              <a:t> </a:t>
            </a:r>
            <a:r>
              <a:rPr spc="125" dirty="0"/>
              <a:t>a  </a:t>
            </a:r>
            <a:r>
              <a:rPr spc="190" dirty="0"/>
              <a:t>Class</a:t>
            </a:r>
          </a:p>
        </p:txBody>
      </p:sp>
      <p:sp>
        <p:nvSpPr>
          <p:cNvPr id="4" name="object 4"/>
          <p:cNvSpPr/>
          <p:nvPr/>
        </p:nvSpPr>
        <p:spPr>
          <a:xfrm>
            <a:off x="756107" y="1193696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6107" y="1498661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6107" y="2067380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0526" y="2388829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605" y="41211"/>
                </a:moveTo>
                <a:lnTo>
                  <a:pt x="11589" y="39962"/>
                </a:lnTo>
                <a:lnTo>
                  <a:pt x="5150" y="36163"/>
                </a:lnTo>
                <a:lnTo>
                  <a:pt x="1287" y="29736"/>
                </a:lnTo>
                <a:lnTo>
                  <a:pt x="0" y="20605"/>
                </a:lnTo>
                <a:lnTo>
                  <a:pt x="1287" y="11474"/>
                </a:lnTo>
                <a:lnTo>
                  <a:pt x="5150" y="5048"/>
                </a:lnTo>
                <a:lnTo>
                  <a:pt x="11589" y="1249"/>
                </a:lnTo>
                <a:lnTo>
                  <a:pt x="20605" y="0"/>
                </a:lnTo>
                <a:lnTo>
                  <a:pt x="29621" y="1249"/>
                </a:lnTo>
                <a:lnTo>
                  <a:pt x="36061" y="5048"/>
                </a:lnTo>
                <a:lnTo>
                  <a:pt x="39924" y="11474"/>
                </a:lnTo>
                <a:lnTo>
                  <a:pt x="41211" y="20605"/>
                </a:lnTo>
                <a:lnTo>
                  <a:pt x="39924" y="29736"/>
                </a:lnTo>
                <a:lnTo>
                  <a:pt x="36061" y="36163"/>
                </a:lnTo>
                <a:lnTo>
                  <a:pt x="29621" y="39962"/>
                </a:lnTo>
                <a:lnTo>
                  <a:pt x="20605" y="412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0526" y="2619614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605" y="41211"/>
                </a:moveTo>
                <a:lnTo>
                  <a:pt x="11589" y="39962"/>
                </a:lnTo>
                <a:lnTo>
                  <a:pt x="5150" y="36163"/>
                </a:lnTo>
                <a:lnTo>
                  <a:pt x="1287" y="29736"/>
                </a:lnTo>
                <a:lnTo>
                  <a:pt x="0" y="20605"/>
                </a:lnTo>
                <a:lnTo>
                  <a:pt x="1287" y="11474"/>
                </a:lnTo>
                <a:lnTo>
                  <a:pt x="5150" y="5048"/>
                </a:lnTo>
                <a:lnTo>
                  <a:pt x="11589" y="1249"/>
                </a:lnTo>
                <a:lnTo>
                  <a:pt x="20605" y="0"/>
                </a:lnTo>
                <a:lnTo>
                  <a:pt x="29621" y="1249"/>
                </a:lnTo>
                <a:lnTo>
                  <a:pt x="36061" y="5048"/>
                </a:lnTo>
                <a:lnTo>
                  <a:pt x="39924" y="11474"/>
                </a:lnTo>
                <a:lnTo>
                  <a:pt x="41211" y="20605"/>
                </a:lnTo>
                <a:lnTo>
                  <a:pt x="39924" y="29736"/>
                </a:lnTo>
                <a:lnTo>
                  <a:pt x="36061" y="36163"/>
                </a:lnTo>
                <a:lnTo>
                  <a:pt x="29621" y="39962"/>
                </a:lnTo>
                <a:lnTo>
                  <a:pt x="20605" y="412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904905" y="1009022"/>
            <a:ext cx="5505389" cy="1706895"/>
          </a:xfrm>
          <a:prstGeom prst="rect">
            <a:avLst/>
          </a:prstGeom>
        </p:spPr>
        <p:txBody>
          <a:bodyPr vert="horz" wrap="square" lIns="0" tIns="82948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Courier" charset="0"/>
                <a:cs typeface="Courier" charset="0"/>
              </a:rPr>
              <a:t>BankAccount</a:t>
            </a:r>
            <a:r>
              <a:rPr spc="-500" dirty="0">
                <a:latin typeface="Courier" charset="0"/>
                <a:cs typeface="Courier" charset="0"/>
              </a:rPr>
              <a:t> </a:t>
            </a:r>
            <a:r>
              <a:rPr dirty="0"/>
              <a:t>methods were declared as </a:t>
            </a:r>
            <a:r>
              <a:rPr dirty="0">
                <a:latin typeface="Courier" charset="0"/>
                <a:cs typeface="Courier" charset="0"/>
              </a:rPr>
              <a:t>public</a:t>
            </a:r>
            <a:r>
              <a:rPr dirty="0"/>
              <a:t>.</a:t>
            </a:r>
          </a:p>
          <a:p>
            <a:pPr marL="12700" marR="5080">
              <a:lnSpc>
                <a:spcPct val="115599"/>
              </a:lnSpc>
              <a:spcBef>
                <a:spcPts val="390"/>
              </a:spcBef>
            </a:pPr>
            <a:r>
              <a:rPr dirty="0">
                <a:latin typeface="Courier" charset="0"/>
                <a:cs typeface="Courier" charset="0"/>
              </a:rPr>
              <a:t>public</a:t>
            </a:r>
            <a:r>
              <a:rPr spc="-490" dirty="0">
                <a:latin typeface="Courier" charset="0"/>
                <a:cs typeface="Courier" charset="0"/>
              </a:rPr>
              <a:t> </a:t>
            </a:r>
            <a:r>
              <a:rPr dirty="0"/>
              <a:t>methods can be called by all other methods in the  program.</a:t>
            </a: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/>
              <a:t>Methods can also be declared</a:t>
            </a:r>
            <a:r>
              <a:rPr spc="-40" dirty="0"/>
              <a:t> </a:t>
            </a:r>
            <a:r>
              <a:rPr dirty="0">
                <a:latin typeface="Courier" charset="0"/>
                <a:cs typeface="Courier" charset="0"/>
              </a:rPr>
              <a:t>private</a:t>
            </a:r>
          </a:p>
          <a:p>
            <a:pPr marL="344805">
              <a:lnSpc>
                <a:spcPct val="100000"/>
              </a:lnSpc>
              <a:spcBef>
                <a:spcPts val="944"/>
              </a:spcBef>
            </a:pPr>
            <a:r>
              <a:rPr sz="1100" spc="5" dirty="0">
                <a:latin typeface="Courier" charset="0"/>
                <a:cs typeface="Courier" charset="0"/>
              </a:rPr>
              <a:t>private</a:t>
            </a:r>
            <a:r>
              <a:rPr sz="1100" spc="-440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Arial"/>
                <a:cs typeface="Arial"/>
              </a:rPr>
              <a:t>methods only be called by other methods </a:t>
            </a:r>
            <a:r>
              <a:rPr sz="1100" dirty="0">
                <a:latin typeface="Arial"/>
                <a:cs typeface="Arial"/>
              </a:rPr>
              <a:t>in </a:t>
            </a:r>
            <a:r>
              <a:rPr sz="1100" spc="5" dirty="0">
                <a:latin typeface="Arial"/>
                <a:cs typeface="Arial"/>
              </a:rPr>
              <a:t>the same class</a:t>
            </a:r>
            <a:endParaRPr sz="1100" dirty="0">
              <a:latin typeface="Arial"/>
              <a:cs typeface="Arial"/>
            </a:endParaRPr>
          </a:p>
          <a:p>
            <a:pPr marL="344805">
              <a:lnSpc>
                <a:spcPct val="100000"/>
              </a:lnSpc>
              <a:spcBef>
                <a:spcPts val="495"/>
              </a:spcBef>
            </a:pPr>
            <a:r>
              <a:rPr sz="1100" spc="5" dirty="0">
                <a:latin typeface="Courier" charset="0"/>
                <a:cs typeface="Courier" charset="0"/>
              </a:rPr>
              <a:t>private</a:t>
            </a:r>
            <a:r>
              <a:rPr sz="1100" spc="-450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Arial"/>
                <a:cs typeface="Arial"/>
              </a:rPr>
              <a:t>methods are not part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5" dirty="0">
                <a:latin typeface="Arial"/>
                <a:cs typeface="Arial"/>
              </a:rPr>
              <a:t>the public interface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600631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0" dirty="0"/>
              <a:t>Specifying</a:t>
            </a:r>
            <a:r>
              <a:rPr spc="20" dirty="0"/>
              <a:t> </a:t>
            </a:r>
            <a:r>
              <a:rPr spc="135" dirty="0"/>
              <a:t>Constructors</a:t>
            </a:r>
          </a:p>
        </p:txBody>
      </p:sp>
      <p:sp>
        <p:nvSpPr>
          <p:cNvPr id="4" name="object 4"/>
          <p:cNvSpPr/>
          <p:nvPr/>
        </p:nvSpPr>
        <p:spPr>
          <a:xfrm>
            <a:off x="756107" y="897354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6107" y="1194077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6107" y="1499042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0526" y="1812249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605" y="41211"/>
                </a:moveTo>
                <a:lnTo>
                  <a:pt x="11589" y="39962"/>
                </a:lnTo>
                <a:lnTo>
                  <a:pt x="5150" y="36163"/>
                </a:lnTo>
                <a:lnTo>
                  <a:pt x="1287" y="29736"/>
                </a:lnTo>
                <a:lnTo>
                  <a:pt x="0" y="20605"/>
                </a:lnTo>
                <a:lnTo>
                  <a:pt x="1287" y="11474"/>
                </a:lnTo>
                <a:lnTo>
                  <a:pt x="5150" y="5048"/>
                </a:lnTo>
                <a:lnTo>
                  <a:pt x="11589" y="1249"/>
                </a:lnTo>
                <a:lnTo>
                  <a:pt x="20605" y="0"/>
                </a:lnTo>
                <a:lnTo>
                  <a:pt x="29621" y="1249"/>
                </a:lnTo>
                <a:lnTo>
                  <a:pt x="36061" y="5048"/>
                </a:lnTo>
                <a:lnTo>
                  <a:pt x="39924" y="11474"/>
                </a:lnTo>
                <a:lnTo>
                  <a:pt x="41211" y="20605"/>
                </a:lnTo>
                <a:lnTo>
                  <a:pt x="39924" y="29736"/>
                </a:lnTo>
                <a:lnTo>
                  <a:pt x="36061" y="36163"/>
                </a:lnTo>
                <a:lnTo>
                  <a:pt x="29621" y="39962"/>
                </a:lnTo>
                <a:lnTo>
                  <a:pt x="20605" y="412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0526" y="2034791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605" y="41211"/>
                </a:moveTo>
                <a:lnTo>
                  <a:pt x="11589" y="39962"/>
                </a:lnTo>
                <a:lnTo>
                  <a:pt x="5150" y="36163"/>
                </a:lnTo>
                <a:lnTo>
                  <a:pt x="1287" y="29736"/>
                </a:lnTo>
                <a:lnTo>
                  <a:pt x="0" y="20605"/>
                </a:lnTo>
                <a:lnTo>
                  <a:pt x="1287" y="11474"/>
                </a:lnTo>
                <a:lnTo>
                  <a:pt x="5150" y="5048"/>
                </a:lnTo>
                <a:lnTo>
                  <a:pt x="11589" y="1249"/>
                </a:lnTo>
                <a:lnTo>
                  <a:pt x="20605" y="0"/>
                </a:lnTo>
                <a:lnTo>
                  <a:pt x="29621" y="1249"/>
                </a:lnTo>
                <a:lnTo>
                  <a:pt x="36061" y="5048"/>
                </a:lnTo>
                <a:lnTo>
                  <a:pt x="39924" y="11474"/>
                </a:lnTo>
                <a:lnTo>
                  <a:pt x="41211" y="20605"/>
                </a:lnTo>
                <a:lnTo>
                  <a:pt x="39924" y="29736"/>
                </a:lnTo>
                <a:lnTo>
                  <a:pt x="36061" y="36163"/>
                </a:lnTo>
                <a:lnTo>
                  <a:pt x="29621" y="39962"/>
                </a:lnTo>
                <a:lnTo>
                  <a:pt x="20605" y="412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04905" y="795629"/>
            <a:ext cx="4925060" cy="134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dirty="0">
                <a:latin typeface="Arial"/>
                <a:cs typeface="Arial"/>
              </a:rPr>
              <a:t>Initialize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objects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450" dirty="0">
                <a:latin typeface="Arial"/>
                <a:cs typeface="Arial"/>
              </a:rPr>
              <a:t>Set the initial data for</a:t>
            </a:r>
            <a:r>
              <a:rPr sz="1450" spc="-6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objects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450" dirty="0">
                <a:latin typeface="Arial"/>
                <a:cs typeface="Arial"/>
              </a:rPr>
              <a:t>Similar to a method with two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differences:</a:t>
            </a:r>
            <a:endParaRPr sz="1450">
              <a:latin typeface="Arial"/>
              <a:cs typeface="Arial"/>
            </a:endParaRPr>
          </a:p>
          <a:p>
            <a:pPr marL="344805" marR="5080">
              <a:lnSpc>
                <a:spcPct val="132800"/>
              </a:lnSpc>
              <a:spcBef>
                <a:spcPts val="445"/>
              </a:spcBef>
            </a:pPr>
            <a:r>
              <a:rPr sz="1100" spc="5" dirty="0">
                <a:latin typeface="Arial"/>
                <a:cs typeface="Arial"/>
              </a:rPr>
              <a:t>The name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5" dirty="0">
                <a:latin typeface="Arial"/>
                <a:cs typeface="Arial"/>
              </a:rPr>
              <a:t>the constructor </a:t>
            </a:r>
            <a:r>
              <a:rPr sz="1100" dirty="0">
                <a:latin typeface="Arial"/>
                <a:cs typeface="Arial"/>
              </a:rPr>
              <a:t>is </a:t>
            </a:r>
            <a:r>
              <a:rPr sz="1100" spc="5" dirty="0">
                <a:latin typeface="Arial"/>
                <a:cs typeface="Arial"/>
              </a:rPr>
              <a:t>always the same as the name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5" dirty="0">
                <a:latin typeface="Arial"/>
                <a:cs typeface="Arial"/>
              </a:rPr>
              <a:t>the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class  Constructors have no return</a:t>
            </a:r>
            <a:r>
              <a:rPr sz="1100" spc="-10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type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99234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0" dirty="0"/>
              <a:t>Specifying </a:t>
            </a:r>
            <a:r>
              <a:rPr spc="110" dirty="0"/>
              <a:t>Constructors:</a:t>
            </a:r>
            <a:r>
              <a:rPr spc="-30" dirty="0"/>
              <a:t> </a:t>
            </a:r>
            <a:r>
              <a:rPr spc="114" dirty="0">
                <a:latin typeface="Trebuchet MS"/>
                <a:cs typeface="Trebuchet MS"/>
              </a:rPr>
              <a:t>BankAccount</a:t>
            </a:r>
          </a:p>
        </p:txBody>
      </p:sp>
      <p:sp>
        <p:nvSpPr>
          <p:cNvPr id="4" name="object 4"/>
          <p:cNvSpPr/>
          <p:nvPr/>
        </p:nvSpPr>
        <p:spPr>
          <a:xfrm>
            <a:off x="756107" y="895957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6107" y="1827337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4905" y="794232"/>
            <a:ext cx="5163820" cy="17729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dirty="0">
                <a:latin typeface="Arial"/>
                <a:cs typeface="Arial"/>
              </a:rPr>
              <a:t>Two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constructors</a:t>
            </a:r>
          </a:p>
          <a:p>
            <a:pPr marL="344805">
              <a:lnSpc>
                <a:spcPct val="100000"/>
              </a:lnSpc>
              <a:spcBef>
                <a:spcPts val="1070"/>
              </a:spcBef>
            </a:pPr>
            <a:r>
              <a:rPr sz="1300" spc="5" dirty="0">
                <a:latin typeface="Courier" charset="0"/>
                <a:cs typeface="Courier" charset="0"/>
              </a:rPr>
              <a:t>public</a:t>
            </a:r>
            <a:r>
              <a:rPr sz="1300" spc="-95" dirty="0">
                <a:latin typeface="Courier" charset="0"/>
                <a:cs typeface="Courier" charset="0"/>
              </a:rPr>
              <a:t> </a:t>
            </a:r>
            <a:r>
              <a:rPr sz="1300" spc="5" dirty="0">
                <a:latin typeface="Courier" charset="0"/>
                <a:cs typeface="Courier" charset="0"/>
              </a:rPr>
              <a:t>BankAccount()</a:t>
            </a:r>
            <a:endParaRPr sz="1300" dirty="0">
              <a:latin typeface="Courier" charset="0"/>
              <a:cs typeface="Courier" charset="0"/>
            </a:endParaRPr>
          </a:p>
          <a:p>
            <a:pPr marL="344805">
              <a:lnSpc>
                <a:spcPct val="100000"/>
              </a:lnSpc>
              <a:spcBef>
                <a:spcPts val="450"/>
              </a:spcBef>
            </a:pPr>
            <a:r>
              <a:rPr sz="1300" spc="5" dirty="0">
                <a:latin typeface="Courier" charset="0"/>
                <a:cs typeface="Courier" charset="0"/>
              </a:rPr>
              <a:t>public BankAccount(double</a:t>
            </a:r>
            <a:r>
              <a:rPr sz="1300" spc="-95" dirty="0">
                <a:latin typeface="Courier" charset="0"/>
                <a:cs typeface="Courier" charset="0"/>
              </a:rPr>
              <a:t> </a:t>
            </a:r>
            <a:r>
              <a:rPr sz="1300" spc="5" dirty="0">
                <a:latin typeface="Courier" charset="0"/>
                <a:cs typeface="Courier" charset="0"/>
              </a:rPr>
              <a:t>initialBalance)</a:t>
            </a:r>
            <a:endParaRPr sz="1300" dirty="0">
              <a:latin typeface="Courier" charset="0"/>
              <a:cs typeface="Courier" charset="0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450" dirty="0">
                <a:latin typeface="Arial"/>
                <a:cs typeface="Arial"/>
              </a:rPr>
              <a:t>Usage</a:t>
            </a:r>
          </a:p>
          <a:p>
            <a:pPr marL="344805" marR="5080">
              <a:lnSpc>
                <a:spcPct val="129000"/>
              </a:lnSpc>
              <a:spcBef>
                <a:spcPts val="615"/>
              </a:spcBef>
            </a:pPr>
            <a:r>
              <a:rPr sz="1300" spc="5" dirty="0">
                <a:latin typeface="Courier" charset="0"/>
                <a:cs typeface="Courier" charset="0"/>
              </a:rPr>
              <a:t>BankAccount harrysChecking = new BankAccount();  BankAccount momsSavings = new</a:t>
            </a:r>
            <a:r>
              <a:rPr sz="1300" spc="-95" dirty="0">
                <a:latin typeface="Courier" charset="0"/>
                <a:cs typeface="Courier" charset="0"/>
              </a:rPr>
              <a:t> </a:t>
            </a:r>
            <a:r>
              <a:rPr sz="1300" spc="5" dirty="0">
                <a:latin typeface="Courier" charset="0"/>
                <a:cs typeface="Courier" charset="0"/>
              </a:rPr>
              <a:t>BankAccount(5000);</a:t>
            </a:r>
            <a:endParaRPr sz="13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99107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0" dirty="0"/>
              <a:t>Specifying </a:t>
            </a:r>
            <a:r>
              <a:rPr spc="110" dirty="0"/>
              <a:t>Constructors:</a:t>
            </a:r>
            <a:r>
              <a:rPr spc="-30" dirty="0"/>
              <a:t> </a:t>
            </a:r>
            <a:r>
              <a:rPr spc="114" dirty="0">
                <a:latin typeface="Trebuchet MS"/>
                <a:cs typeface="Trebuchet MS"/>
              </a:rPr>
              <a:t>BankAccount</a:t>
            </a:r>
          </a:p>
        </p:txBody>
      </p:sp>
      <p:sp>
        <p:nvSpPr>
          <p:cNvPr id="4" name="object 4"/>
          <p:cNvSpPr/>
          <p:nvPr/>
        </p:nvSpPr>
        <p:spPr>
          <a:xfrm>
            <a:off x="756107" y="895830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6107" y="1192552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6107" y="1753029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6107" y="2313505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4905" y="738860"/>
            <a:ext cx="5115560" cy="171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7790">
              <a:lnSpc>
                <a:spcPct val="125000"/>
              </a:lnSpc>
            </a:pPr>
            <a:r>
              <a:rPr sz="1450" dirty="0">
                <a:latin typeface="Arial"/>
                <a:cs typeface="Arial"/>
              </a:rPr>
              <a:t>The constructor name is always the same as the class name.  The compiler can tell them apart because they take different  arguments.</a:t>
            </a:r>
          </a:p>
          <a:p>
            <a:pPr marL="12700" marR="5080">
              <a:lnSpc>
                <a:spcPct val="115599"/>
              </a:lnSpc>
              <a:spcBef>
                <a:spcPts val="390"/>
              </a:spcBef>
            </a:pPr>
            <a:r>
              <a:rPr sz="1450" dirty="0">
                <a:latin typeface="Arial"/>
                <a:cs typeface="Arial"/>
              </a:rPr>
              <a:t>A constructor that takes no arguments is called a no-argument  constructor.</a:t>
            </a: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450" dirty="0">
                <a:latin typeface="Courier" charset="0"/>
                <a:cs typeface="Courier" charset="0"/>
              </a:rPr>
              <a:t>BankAccount</a:t>
            </a:r>
            <a:r>
              <a:rPr sz="1450" dirty="0">
                <a:latin typeface="Arial"/>
                <a:cs typeface="Arial"/>
              </a:rPr>
              <a:t>'s no-argument constructor - header and</a:t>
            </a:r>
            <a:r>
              <a:rPr sz="1450" spc="-1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body: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5074" y="2523684"/>
            <a:ext cx="5357495" cy="580287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445"/>
              </a:spcBef>
            </a:pPr>
            <a:r>
              <a:rPr sz="850" spc="10" dirty="0">
                <a:latin typeface="Courier" charset="0"/>
                <a:cs typeface="Courier" charset="0"/>
              </a:rPr>
              <a:t>public</a:t>
            </a:r>
            <a:r>
              <a:rPr sz="850" spc="-30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BankAccount()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2095">
              <a:lnSpc>
                <a:spcPct val="100000"/>
              </a:lnSpc>
              <a:spcBef>
                <a:spcPts val="15"/>
              </a:spcBef>
            </a:pPr>
            <a:r>
              <a:rPr sz="850" i="1" spc="125" dirty="0">
                <a:latin typeface="Trebuchet MS"/>
                <a:cs typeface="Trebuchet MS"/>
              </a:rPr>
              <a:t>constructor </a:t>
            </a:r>
            <a:r>
              <a:rPr sz="850" i="1" spc="70" dirty="0">
                <a:latin typeface="Trebuchet MS"/>
                <a:cs typeface="Trebuchet MS"/>
              </a:rPr>
              <a:t>body—implementation  </a:t>
            </a:r>
            <a:r>
              <a:rPr sz="850" i="1" spc="175" dirty="0">
                <a:latin typeface="Trebuchet MS"/>
                <a:cs typeface="Trebuchet MS"/>
              </a:rPr>
              <a:t>filled </a:t>
            </a:r>
            <a:r>
              <a:rPr sz="850" i="1" spc="160" dirty="0">
                <a:latin typeface="Trebuchet MS"/>
                <a:cs typeface="Trebuchet MS"/>
              </a:rPr>
              <a:t>in</a:t>
            </a:r>
            <a:r>
              <a:rPr sz="850" i="1" spc="395" dirty="0">
                <a:latin typeface="Trebuchet MS"/>
                <a:cs typeface="Trebuchet MS"/>
              </a:rPr>
              <a:t> </a:t>
            </a:r>
            <a:r>
              <a:rPr sz="850" i="1" spc="145" dirty="0">
                <a:latin typeface="Trebuchet MS"/>
                <a:cs typeface="Trebuchet MS"/>
              </a:rPr>
              <a:t>later</a:t>
            </a:r>
            <a:endParaRPr sz="850" dirty="0">
              <a:latin typeface="Trebuchet MS"/>
              <a:cs typeface="Trebuchet MS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6107" y="3335551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04905" y="3199353"/>
            <a:ext cx="4869180" cy="529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599"/>
              </a:lnSpc>
            </a:pPr>
            <a:r>
              <a:rPr sz="1450" dirty="0">
                <a:latin typeface="Arial"/>
                <a:cs typeface="Arial"/>
              </a:rPr>
              <a:t>The statements in the constructor body will set the</a:t>
            </a:r>
            <a:r>
              <a:rPr sz="1450" spc="-1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instance  variables of the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object.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98980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14" dirty="0">
                <a:latin typeface="Trebuchet MS"/>
                <a:cs typeface="Trebuchet MS"/>
              </a:rPr>
              <a:t>BankAccount </a:t>
            </a:r>
            <a:r>
              <a:rPr spc="95" dirty="0"/>
              <a:t>Public</a:t>
            </a:r>
            <a:r>
              <a:rPr spc="-30" dirty="0"/>
              <a:t> </a:t>
            </a:r>
            <a:r>
              <a:rPr spc="80" dirty="0"/>
              <a:t>Interface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8015" y="776274"/>
            <a:ext cx="4941570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latin typeface="Arial"/>
                <a:cs typeface="Arial"/>
              </a:rPr>
              <a:t>The constructors and methods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5" dirty="0">
                <a:latin typeface="Arial"/>
                <a:cs typeface="Arial"/>
              </a:rPr>
              <a:t>a class go </a:t>
            </a:r>
            <a:r>
              <a:rPr sz="1200" dirty="0">
                <a:latin typeface="Arial"/>
                <a:cs typeface="Arial"/>
              </a:rPr>
              <a:t>inside </a:t>
            </a:r>
            <a:r>
              <a:rPr sz="1200" spc="5" dirty="0">
                <a:latin typeface="Arial"/>
                <a:cs typeface="Arial"/>
              </a:rPr>
              <a:t>the class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declaration: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5501" y="1015216"/>
            <a:ext cx="5843905" cy="3099435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400"/>
              </a:spcBef>
            </a:pPr>
            <a:r>
              <a:rPr sz="700" spc="15" dirty="0">
                <a:latin typeface="Courier" charset="0"/>
                <a:cs typeface="Courier" charset="0"/>
              </a:rPr>
              <a:t>public class</a:t>
            </a:r>
            <a:r>
              <a:rPr sz="700" spc="-60" dirty="0">
                <a:latin typeface="Courier" charset="0"/>
                <a:cs typeface="Courier" charset="0"/>
              </a:rPr>
              <a:t> </a:t>
            </a:r>
            <a:r>
              <a:rPr sz="700" spc="15" dirty="0">
                <a:latin typeface="Courier" charset="0"/>
                <a:cs typeface="Courier" charset="0"/>
              </a:rPr>
              <a:t>BankAccount</a:t>
            </a:r>
            <a:endParaRPr sz="700" dirty="0">
              <a:latin typeface="Courier" charset="0"/>
              <a:cs typeface="Courier" charset="0"/>
            </a:endParaRPr>
          </a:p>
          <a:p>
            <a:pPr marL="47625">
              <a:lnSpc>
                <a:spcPct val="100000"/>
              </a:lnSpc>
            </a:pPr>
            <a:r>
              <a:rPr sz="700" spc="15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3995">
              <a:lnSpc>
                <a:spcPct val="100000"/>
              </a:lnSpc>
            </a:pPr>
            <a:r>
              <a:rPr sz="700" spc="15" dirty="0">
                <a:latin typeface="Courier" charset="0"/>
                <a:cs typeface="Courier" charset="0"/>
              </a:rPr>
              <a:t>// </a:t>
            </a:r>
            <a:r>
              <a:rPr sz="700" i="1" spc="110" dirty="0">
                <a:latin typeface="Trebuchet MS"/>
                <a:cs typeface="Trebuchet MS"/>
              </a:rPr>
              <a:t>private instance </a:t>
            </a:r>
            <a:r>
              <a:rPr sz="700" i="1" spc="135" dirty="0">
                <a:latin typeface="Trebuchet MS"/>
                <a:cs typeface="Trebuchet MS"/>
              </a:rPr>
              <a:t>variables--filled in </a:t>
            </a:r>
            <a:r>
              <a:rPr sz="700" i="1" spc="210" dirty="0">
                <a:latin typeface="Trebuchet MS"/>
                <a:cs typeface="Trebuchet MS"/>
              </a:rPr>
              <a:t> </a:t>
            </a:r>
            <a:r>
              <a:rPr sz="700" i="1" spc="125" dirty="0">
                <a:latin typeface="Trebuchet MS"/>
                <a:cs typeface="Trebuchet MS"/>
              </a:rPr>
              <a:t>later</a:t>
            </a:r>
            <a:endParaRPr sz="7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700" dirty="0">
              <a:latin typeface="Times New Roman"/>
              <a:cs typeface="Times New Roman"/>
            </a:endParaRPr>
          </a:p>
          <a:p>
            <a:pPr marL="213995" marR="4500880">
              <a:lnSpc>
                <a:spcPct val="100000"/>
              </a:lnSpc>
            </a:pPr>
            <a:r>
              <a:rPr sz="700" spc="15" dirty="0">
                <a:latin typeface="Courier" charset="0"/>
                <a:cs typeface="Courier" charset="0"/>
              </a:rPr>
              <a:t>// Constructors  public</a:t>
            </a:r>
            <a:r>
              <a:rPr sz="700" spc="-65" dirty="0">
                <a:latin typeface="Courier" charset="0"/>
                <a:cs typeface="Courier" charset="0"/>
              </a:rPr>
              <a:t> </a:t>
            </a:r>
            <a:r>
              <a:rPr sz="700" spc="15" dirty="0">
                <a:latin typeface="Courier" charset="0"/>
                <a:cs typeface="Courier" charset="0"/>
              </a:rPr>
              <a:t>BankAccount()</a:t>
            </a:r>
            <a:endParaRPr sz="700" dirty="0">
              <a:latin typeface="Courier" charset="0"/>
              <a:cs typeface="Courier" charset="0"/>
            </a:endParaRPr>
          </a:p>
          <a:p>
            <a:pPr marL="213995">
              <a:lnSpc>
                <a:spcPct val="100000"/>
              </a:lnSpc>
            </a:pPr>
            <a:r>
              <a:rPr sz="700" spc="15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381000">
              <a:lnSpc>
                <a:spcPct val="100000"/>
              </a:lnSpc>
            </a:pPr>
            <a:r>
              <a:rPr sz="700" spc="15" dirty="0">
                <a:latin typeface="Courier" charset="0"/>
                <a:cs typeface="Courier" charset="0"/>
              </a:rPr>
              <a:t>// </a:t>
            </a:r>
            <a:r>
              <a:rPr sz="700" i="1" spc="125" dirty="0">
                <a:latin typeface="Trebuchet MS"/>
                <a:cs typeface="Trebuchet MS"/>
              </a:rPr>
              <a:t>body--filled </a:t>
            </a:r>
            <a:r>
              <a:rPr sz="700" i="1" spc="135" dirty="0">
                <a:latin typeface="Trebuchet MS"/>
                <a:cs typeface="Trebuchet MS"/>
              </a:rPr>
              <a:t>in</a:t>
            </a:r>
            <a:r>
              <a:rPr sz="700" i="1" spc="280" dirty="0">
                <a:latin typeface="Trebuchet MS"/>
                <a:cs typeface="Trebuchet MS"/>
              </a:rPr>
              <a:t> </a:t>
            </a:r>
            <a:r>
              <a:rPr sz="700" i="1" spc="125" dirty="0">
                <a:latin typeface="Trebuchet MS"/>
                <a:cs typeface="Trebuchet MS"/>
              </a:rPr>
              <a:t>later</a:t>
            </a:r>
            <a:endParaRPr sz="700" dirty="0">
              <a:latin typeface="Trebuchet MS"/>
              <a:cs typeface="Trebuchet MS"/>
            </a:endParaRPr>
          </a:p>
          <a:p>
            <a:pPr marL="213995">
              <a:lnSpc>
                <a:spcPct val="100000"/>
              </a:lnSpc>
            </a:pPr>
            <a:r>
              <a:rPr sz="700" spc="15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  <a:p>
            <a:pPr marL="213995">
              <a:lnSpc>
                <a:spcPct val="100000"/>
              </a:lnSpc>
            </a:pPr>
            <a:r>
              <a:rPr sz="700" spc="15" dirty="0">
                <a:latin typeface="Courier" charset="0"/>
                <a:cs typeface="Courier" charset="0"/>
              </a:rPr>
              <a:t>public BankAccount(double</a:t>
            </a:r>
            <a:r>
              <a:rPr sz="700" spc="-40" dirty="0">
                <a:latin typeface="Courier" charset="0"/>
                <a:cs typeface="Courier" charset="0"/>
              </a:rPr>
              <a:t> </a:t>
            </a:r>
            <a:r>
              <a:rPr sz="700" spc="15" dirty="0">
                <a:latin typeface="Courier" charset="0"/>
                <a:cs typeface="Courier" charset="0"/>
              </a:rPr>
              <a:t>initialBalance)</a:t>
            </a:r>
            <a:endParaRPr sz="700" dirty="0">
              <a:latin typeface="Courier" charset="0"/>
              <a:cs typeface="Courier" charset="0"/>
            </a:endParaRPr>
          </a:p>
          <a:p>
            <a:pPr marL="213995">
              <a:lnSpc>
                <a:spcPct val="100000"/>
              </a:lnSpc>
            </a:pPr>
            <a:r>
              <a:rPr sz="700" spc="15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381000">
              <a:lnSpc>
                <a:spcPct val="100000"/>
              </a:lnSpc>
            </a:pPr>
            <a:r>
              <a:rPr sz="700" spc="15" dirty="0">
                <a:latin typeface="Courier" charset="0"/>
                <a:cs typeface="Courier" charset="0"/>
              </a:rPr>
              <a:t>// </a:t>
            </a:r>
            <a:r>
              <a:rPr sz="700" i="1" spc="125" dirty="0">
                <a:latin typeface="Trebuchet MS"/>
                <a:cs typeface="Trebuchet MS"/>
              </a:rPr>
              <a:t>body--filled </a:t>
            </a:r>
            <a:r>
              <a:rPr sz="700" i="1" spc="135" dirty="0">
                <a:latin typeface="Trebuchet MS"/>
                <a:cs typeface="Trebuchet MS"/>
              </a:rPr>
              <a:t>in</a:t>
            </a:r>
            <a:r>
              <a:rPr sz="700" i="1" spc="280" dirty="0">
                <a:latin typeface="Trebuchet MS"/>
                <a:cs typeface="Trebuchet MS"/>
              </a:rPr>
              <a:t> </a:t>
            </a:r>
            <a:r>
              <a:rPr sz="700" i="1" spc="125" dirty="0">
                <a:latin typeface="Trebuchet MS"/>
                <a:cs typeface="Trebuchet MS"/>
              </a:rPr>
              <a:t>later</a:t>
            </a:r>
            <a:endParaRPr sz="700" dirty="0">
              <a:latin typeface="Trebuchet MS"/>
              <a:cs typeface="Trebuchet MS"/>
            </a:endParaRPr>
          </a:p>
          <a:p>
            <a:pPr marL="213995">
              <a:lnSpc>
                <a:spcPct val="100000"/>
              </a:lnSpc>
            </a:pPr>
            <a:r>
              <a:rPr sz="700" spc="15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700" dirty="0">
              <a:latin typeface="Times New Roman"/>
              <a:cs typeface="Times New Roman"/>
            </a:endParaRPr>
          </a:p>
          <a:p>
            <a:pPr marL="213995">
              <a:lnSpc>
                <a:spcPct val="100000"/>
              </a:lnSpc>
            </a:pPr>
            <a:r>
              <a:rPr sz="700" spc="15" dirty="0">
                <a:latin typeface="Courier" charset="0"/>
                <a:cs typeface="Courier" charset="0"/>
              </a:rPr>
              <a:t>//</a:t>
            </a:r>
            <a:r>
              <a:rPr sz="700" spc="-75" dirty="0">
                <a:latin typeface="Courier" charset="0"/>
                <a:cs typeface="Courier" charset="0"/>
              </a:rPr>
              <a:t> </a:t>
            </a:r>
            <a:r>
              <a:rPr sz="700" spc="15" dirty="0">
                <a:latin typeface="Courier" charset="0"/>
                <a:cs typeface="Courier" charset="0"/>
              </a:rPr>
              <a:t>Methods</a:t>
            </a:r>
            <a:endParaRPr sz="700" dirty="0">
              <a:latin typeface="Courier" charset="0"/>
              <a:cs typeface="Courier" charset="0"/>
            </a:endParaRPr>
          </a:p>
          <a:p>
            <a:pPr marL="213995">
              <a:lnSpc>
                <a:spcPct val="100000"/>
              </a:lnSpc>
            </a:pPr>
            <a:r>
              <a:rPr sz="700" spc="15" dirty="0">
                <a:latin typeface="Courier" charset="0"/>
                <a:cs typeface="Courier" charset="0"/>
              </a:rPr>
              <a:t>public void deposit(double</a:t>
            </a:r>
            <a:r>
              <a:rPr sz="700" spc="-50" dirty="0">
                <a:latin typeface="Courier" charset="0"/>
                <a:cs typeface="Courier" charset="0"/>
              </a:rPr>
              <a:t> </a:t>
            </a:r>
            <a:r>
              <a:rPr sz="700" spc="15" dirty="0">
                <a:latin typeface="Courier" charset="0"/>
                <a:cs typeface="Courier" charset="0"/>
              </a:rPr>
              <a:t>amount)</a:t>
            </a:r>
            <a:endParaRPr sz="700" dirty="0">
              <a:latin typeface="Courier" charset="0"/>
              <a:cs typeface="Courier" charset="0"/>
            </a:endParaRPr>
          </a:p>
          <a:p>
            <a:pPr marL="213995">
              <a:lnSpc>
                <a:spcPct val="100000"/>
              </a:lnSpc>
            </a:pPr>
            <a:r>
              <a:rPr sz="700" spc="15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381000">
              <a:lnSpc>
                <a:spcPct val="100000"/>
              </a:lnSpc>
            </a:pPr>
            <a:r>
              <a:rPr sz="700" spc="15" dirty="0">
                <a:latin typeface="Courier" charset="0"/>
                <a:cs typeface="Courier" charset="0"/>
              </a:rPr>
              <a:t>// body--filled in</a:t>
            </a:r>
            <a:r>
              <a:rPr sz="700" spc="-60" dirty="0">
                <a:latin typeface="Courier" charset="0"/>
                <a:cs typeface="Courier" charset="0"/>
              </a:rPr>
              <a:t> </a:t>
            </a:r>
            <a:r>
              <a:rPr sz="700" spc="15" dirty="0">
                <a:latin typeface="Courier" charset="0"/>
                <a:cs typeface="Courier" charset="0"/>
              </a:rPr>
              <a:t>later</a:t>
            </a:r>
            <a:endParaRPr sz="700" dirty="0">
              <a:latin typeface="Courier" charset="0"/>
              <a:cs typeface="Courier" charset="0"/>
            </a:endParaRPr>
          </a:p>
          <a:p>
            <a:pPr marL="213995">
              <a:lnSpc>
                <a:spcPct val="100000"/>
              </a:lnSpc>
            </a:pPr>
            <a:r>
              <a:rPr sz="700" spc="15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  <a:p>
            <a:pPr marL="213995">
              <a:lnSpc>
                <a:spcPct val="100000"/>
              </a:lnSpc>
            </a:pPr>
            <a:r>
              <a:rPr sz="700" spc="15" dirty="0">
                <a:latin typeface="Courier" charset="0"/>
                <a:cs typeface="Courier" charset="0"/>
              </a:rPr>
              <a:t>public void withdraw(double</a:t>
            </a:r>
            <a:r>
              <a:rPr sz="700" spc="-50" dirty="0">
                <a:latin typeface="Courier" charset="0"/>
                <a:cs typeface="Courier" charset="0"/>
              </a:rPr>
              <a:t> </a:t>
            </a:r>
            <a:r>
              <a:rPr sz="700" spc="15" dirty="0">
                <a:latin typeface="Courier" charset="0"/>
                <a:cs typeface="Courier" charset="0"/>
              </a:rPr>
              <a:t>amount)</a:t>
            </a:r>
            <a:endParaRPr sz="700" dirty="0">
              <a:latin typeface="Courier" charset="0"/>
              <a:cs typeface="Courier" charset="0"/>
            </a:endParaRPr>
          </a:p>
          <a:p>
            <a:pPr marL="213995">
              <a:lnSpc>
                <a:spcPct val="100000"/>
              </a:lnSpc>
            </a:pPr>
            <a:r>
              <a:rPr sz="700" spc="15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381000">
              <a:lnSpc>
                <a:spcPct val="100000"/>
              </a:lnSpc>
            </a:pPr>
            <a:r>
              <a:rPr sz="700" spc="15" dirty="0">
                <a:latin typeface="Courier" charset="0"/>
                <a:cs typeface="Courier" charset="0"/>
              </a:rPr>
              <a:t>// </a:t>
            </a:r>
            <a:r>
              <a:rPr sz="700" i="1" spc="125" dirty="0">
                <a:latin typeface="Trebuchet MS"/>
                <a:cs typeface="Trebuchet MS"/>
              </a:rPr>
              <a:t>body--filled </a:t>
            </a:r>
            <a:r>
              <a:rPr sz="700" i="1" spc="135" dirty="0">
                <a:latin typeface="Trebuchet MS"/>
                <a:cs typeface="Trebuchet MS"/>
              </a:rPr>
              <a:t>in</a:t>
            </a:r>
            <a:r>
              <a:rPr sz="700" i="1" spc="280" dirty="0">
                <a:latin typeface="Trebuchet MS"/>
                <a:cs typeface="Trebuchet MS"/>
              </a:rPr>
              <a:t> </a:t>
            </a:r>
            <a:r>
              <a:rPr sz="700" i="1" spc="125" dirty="0">
                <a:latin typeface="Trebuchet MS"/>
                <a:cs typeface="Trebuchet MS"/>
              </a:rPr>
              <a:t>later</a:t>
            </a:r>
            <a:endParaRPr sz="700" dirty="0">
              <a:latin typeface="Trebuchet MS"/>
              <a:cs typeface="Trebuchet MS"/>
            </a:endParaRPr>
          </a:p>
          <a:p>
            <a:pPr marL="213995">
              <a:lnSpc>
                <a:spcPct val="100000"/>
              </a:lnSpc>
            </a:pPr>
            <a:r>
              <a:rPr sz="700" spc="15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  <a:p>
            <a:pPr marL="213995">
              <a:lnSpc>
                <a:spcPct val="100000"/>
              </a:lnSpc>
            </a:pPr>
            <a:r>
              <a:rPr sz="700" spc="15" dirty="0">
                <a:latin typeface="Courier" charset="0"/>
                <a:cs typeface="Courier" charset="0"/>
              </a:rPr>
              <a:t>public double</a:t>
            </a:r>
            <a:r>
              <a:rPr sz="700" spc="-60" dirty="0">
                <a:latin typeface="Courier" charset="0"/>
                <a:cs typeface="Courier" charset="0"/>
              </a:rPr>
              <a:t> </a:t>
            </a:r>
            <a:r>
              <a:rPr sz="700" spc="15" dirty="0">
                <a:latin typeface="Courier" charset="0"/>
                <a:cs typeface="Courier" charset="0"/>
              </a:rPr>
              <a:t>getBalance()</a:t>
            </a:r>
            <a:endParaRPr sz="700" dirty="0">
              <a:latin typeface="Courier" charset="0"/>
              <a:cs typeface="Courier" charset="0"/>
            </a:endParaRPr>
          </a:p>
          <a:p>
            <a:pPr marL="213995">
              <a:lnSpc>
                <a:spcPct val="100000"/>
              </a:lnSpc>
            </a:pPr>
            <a:r>
              <a:rPr sz="700" spc="15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381000">
              <a:lnSpc>
                <a:spcPct val="100000"/>
              </a:lnSpc>
            </a:pPr>
            <a:r>
              <a:rPr sz="700" spc="15" dirty="0">
                <a:latin typeface="Courier" charset="0"/>
                <a:cs typeface="Courier" charset="0"/>
              </a:rPr>
              <a:t>// </a:t>
            </a:r>
            <a:r>
              <a:rPr sz="700" i="1" spc="125" dirty="0">
                <a:latin typeface="Trebuchet MS"/>
                <a:cs typeface="Trebuchet MS"/>
              </a:rPr>
              <a:t>body--filled </a:t>
            </a:r>
            <a:r>
              <a:rPr sz="700" i="1" spc="135" dirty="0">
                <a:latin typeface="Trebuchet MS"/>
                <a:cs typeface="Trebuchet MS"/>
              </a:rPr>
              <a:t>in</a:t>
            </a:r>
            <a:r>
              <a:rPr sz="700" i="1" spc="280" dirty="0">
                <a:latin typeface="Trebuchet MS"/>
                <a:cs typeface="Trebuchet MS"/>
              </a:rPr>
              <a:t> </a:t>
            </a:r>
            <a:r>
              <a:rPr sz="700" i="1" spc="125" dirty="0">
                <a:latin typeface="Trebuchet MS"/>
                <a:cs typeface="Trebuchet MS"/>
              </a:rPr>
              <a:t>later</a:t>
            </a:r>
            <a:endParaRPr sz="700" dirty="0">
              <a:latin typeface="Trebuchet MS"/>
              <a:cs typeface="Trebuchet MS"/>
            </a:endParaRPr>
          </a:p>
          <a:p>
            <a:pPr marL="213995">
              <a:lnSpc>
                <a:spcPct val="100000"/>
              </a:lnSpc>
            </a:pPr>
            <a:r>
              <a:rPr sz="700" spc="15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  <a:p>
            <a:pPr marL="47625">
              <a:lnSpc>
                <a:spcPct val="100000"/>
              </a:lnSpc>
            </a:pPr>
            <a:r>
              <a:rPr sz="700" spc="15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887333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015" y="258648"/>
            <a:ext cx="4424045" cy="586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120" dirty="0"/>
              <a:t>Specifying </a:t>
            </a:r>
            <a:r>
              <a:rPr spc="70" dirty="0"/>
              <a:t>the </a:t>
            </a:r>
            <a:r>
              <a:rPr spc="95" dirty="0"/>
              <a:t>Public </a:t>
            </a:r>
            <a:r>
              <a:rPr spc="80" dirty="0"/>
              <a:t>Interface </a:t>
            </a:r>
            <a:r>
              <a:rPr spc="130" dirty="0"/>
              <a:t>of</a:t>
            </a:r>
            <a:r>
              <a:rPr spc="-145" dirty="0"/>
              <a:t> </a:t>
            </a:r>
            <a:r>
              <a:rPr spc="125" dirty="0"/>
              <a:t>a  </a:t>
            </a:r>
            <a:r>
              <a:rPr spc="190" dirty="0"/>
              <a:t>Class</a:t>
            </a:r>
          </a:p>
        </p:txBody>
      </p:sp>
      <p:sp>
        <p:nvSpPr>
          <p:cNvPr id="4" name="object 4"/>
          <p:cNvSpPr/>
          <p:nvPr/>
        </p:nvSpPr>
        <p:spPr>
          <a:xfrm>
            <a:off x="756107" y="1184056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6107" y="1736290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4905" y="1047859"/>
            <a:ext cx="4838065" cy="826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599"/>
              </a:lnSpc>
            </a:pPr>
            <a:r>
              <a:rPr sz="1450" dirty="0">
                <a:latin typeface="Arial"/>
                <a:cs typeface="Arial"/>
              </a:rPr>
              <a:t>public constructors and methods of a class form the</a:t>
            </a:r>
            <a:r>
              <a:rPr sz="1450" spc="-15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public  interface </a:t>
            </a:r>
            <a:r>
              <a:rPr sz="1450" dirty="0">
                <a:latin typeface="Arial"/>
                <a:cs typeface="Arial"/>
              </a:rPr>
              <a:t>of the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class.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450" dirty="0">
                <a:latin typeface="Arial"/>
                <a:cs typeface="Arial"/>
              </a:rPr>
              <a:t>These are the operations that any programmer can</a:t>
            </a:r>
            <a:r>
              <a:rPr sz="1450" spc="-2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use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98726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24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5" dirty="0">
                <a:solidFill>
                  <a:srgbClr val="125859"/>
                </a:solidFill>
              </a:rPr>
              <a:t>Syntax </a:t>
            </a:r>
            <a:r>
              <a:rPr spc="10" dirty="0">
                <a:solidFill>
                  <a:srgbClr val="125859"/>
                </a:solidFill>
              </a:rPr>
              <a:t>3.2 </a:t>
            </a:r>
            <a:r>
              <a:rPr spc="190" dirty="0"/>
              <a:t>Class</a:t>
            </a:r>
            <a:r>
              <a:rPr spc="-25" dirty="0"/>
              <a:t> </a:t>
            </a:r>
            <a:r>
              <a:rPr spc="110" dirty="0"/>
              <a:t>Declaration</a:t>
            </a:r>
          </a:p>
        </p:txBody>
      </p:sp>
      <p:sp>
        <p:nvSpPr>
          <p:cNvPr id="4" name="object 4"/>
          <p:cNvSpPr/>
          <p:nvPr/>
        </p:nvSpPr>
        <p:spPr>
          <a:xfrm>
            <a:off x="914400" y="1143000"/>
            <a:ext cx="5217369" cy="2606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98599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90" dirty="0"/>
              <a:t>Using </a:t>
            </a:r>
            <a:r>
              <a:rPr spc="70" dirty="0"/>
              <a:t>the </a:t>
            </a:r>
            <a:r>
              <a:rPr spc="95" dirty="0"/>
              <a:t>Public</a:t>
            </a:r>
            <a:r>
              <a:rPr spc="-165" dirty="0"/>
              <a:t> </a:t>
            </a:r>
            <a:r>
              <a:rPr spc="80" dirty="0"/>
              <a:t>Interface</a:t>
            </a:r>
          </a:p>
        </p:txBody>
      </p:sp>
      <p:sp>
        <p:nvSpPr>
          <p:cNvPr id="4" name="object 4"/>
          <p:cNvSpPr/>
          <p:nvPr/>
        </p:nvSpPr>
        <p:spPr>
          <a:xfrm>
            <a:off x="756107" y="895321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4905" y="793597"/>
            <a:ext cx="2077720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dirty="0">
                <a:latin typeface="Arial"/>
                <a:cs typeface="Arial"/>
              </a:rPr>
              <a:t>Example: transfer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money</a:t>
            </a:r>
            <a:endParaRPr sz="1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5074" y="1097258"/>
            <a:ext cx="5357495" cy="588879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51435" marR="2686050">
              <a:lnSpc>
                <a:spcPct val="101800"/>
              </a:lnSpc>
              <a:spcBef>
                <a:spcPts val="430"/>
              </a:spcBef>
            </a:pPr>
            <a:r>
              <a:rPr sz="850" spc="10" dirty="0">
                <a:latin typeface="Courier" charset="0"/>
                <a:cs typeface="Courier" charset="0"/>
              </a:rPr>
              <a:t>// Transfer from one account to another  double transferAmount = 500;  momsSavings.withdraw(transferAmount);  harrysChecking.deposit(transferAmount)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6107" y="1909124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4905" y="1807400"/>
            <a:ext cx="1811655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dirty="0">
                <a:latin typeface="Arial"/>
                <a:cs typeface="Arial"/>
              </a:rPr>
              <a:t>Example: add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interest</a:t>
            </a:r>
            <a:endParaRPr sz="14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5074" y="2119303"/>
            <a:ext cx="5357495" cy="454740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445"/>
              </a:spcBef>
            </a:pPr>
            <a:r>
              <a:rPr sz="850" spc="10" dirty="0">
                <a:latin typeface="Courier" charset="0"/>
                <a:cs typeface="Courier" charset="0"/>
              </a:rPr>
              <a:t>double interestRate = 5; // 5 percent</a:t>
            </a:r>
            <a:r>
              <a:rPr sz="850" spc="40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interest</a:t>
            </a:r>
            <a:endParaRPr sz="850" dirty="0">
              <a:latin typeface="Courier" charset="0"/>
              <a:cs typeface="Courier" charset="0"/>
            </a:endParaRPr>
          </a:p>
          <a:p>
            <a:pPr marL="51435" marR="617220">
              <a:lnSpc>
                <a:spcPct val="101800"/>
              </a:lnSpc>
            </a:pPr>
            <a:r>
              <a:rPr sz="850" spc="10" dirty="0">
                <a:latin typeface="Courier" charset="0"/>
                <a:cs typeface="Courier" charset="0"/>
              </a:rPr>
              <a:t>double interestAmount = momsSavings.getBalance() * interestRate / 100;  momsSavings.deposit(interestAmount);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6107" y="2807535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04905" y="2671338"/>
            <a:ext cx="5363845" cy="1055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599"/>
              </a:lnSpc>
            </a:pPr>
            <a:r>
              <a:rPr sz="1450" dirty="0">
                <a:latin typeface="Arial"/>
                <a:cs typeface="Arial"/>
              </a:rPr>
              <a:t>Programmers use objects of the </a:t>
            </a:r>
            <a:r>
              <a:rPr sz="1450" dirty="0">
                <a:latin typeface="Courier" charset="0"/>
                <a:cs typeface="Courier" charset="0"/>
              </a:rPr>
              <a:t>BankAccount</a:t>
            </a:r>
            <a:r>
              <a:rPr sz="1450" spc="-480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class to carry out  meaningful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tasks</a:t>
            </a:r>
          </a:p>
          <a:p>
            <a:pPr marL="344805" marR="1029969">
              <a:lnSpc>
                <a:spcPct val="142600"/>
              </a:lnSpc>
              <a:spcBef>
                <a:spcPts val="384"/>
              </a:spcBef>
            </a:pPr>
            <a:r>
              <a:rPr sz="1100" spc="5" dirty="0">
                <a:latin typeface="Arial"/>
                <a:cs typeface="Arial"/>
              </a:rPr>
              <a:t>without knowing how the </a:t>
            </a:r>
            <a:r>
              <a:rPr sz="1100" spc="5" dirty="0">
                <a:latin typeface="Courier" charset="0"/>
                <a:cs typeface="Courier" charset="0"/>
              </a:rPr>
              <a:t>BankAccount</a:t>
            </a:r>
            <a:r>
              <a:rPr sz="1100" spc="-415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Arial"/>
                <a:cs typeface="Arial"/>
              </a:rPr>
              <a:t>objects store </a:t>
            </a:r>
            <a:r>
              <a:rPr sz="1100" dirty="0">
                <a:latin typeface="Arial"/>
                <a:cs typeface="Arial"/>
              </a:rPr>
              <a:t>their </a:t>
            </a:r>
            <a:r>
              <a:rPr sz="1100" spc="5" dirty="0">
                <a:latin typeface="Arial"/>
                <a:cs typeface="Arial"/>
              </a:rPr>
              <a:t>data  without knowing how the </a:t>
            </a:r>
            <a:r>
              <a:rPr sz="1100" spc="5" dirty="0">
                <a:latin typeface="Courier" charset="0"/>
                <a:cs typeface="Courier" charset="0"/>
              </a:rPr>
              <a:t>BankAccount</a:t>
            </a:r>
            <a:r>
              <a:rPr sz="1100" spc="-405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Arial"/>
                <a:cs typeface="Arial"/>
              </a:rPr>
              <a:t>methods do </a:t>
            </a:r>
            <a:r>
              <a:rPr sz="1100" dirty="0">
                <a:latin typeface="Arial"/>
                <a:cs typeface="Arial"/>
              </a:rPr>
              <a:t>their </a:t>
            </a:r>
            <a:r>
              <a:rPr sz="1100" spc="5" dirty="0">
                <a:latin typeface="Arial"/>
                <a:cs typeface="Arial"/>
              </a:rPr>
              <a:t>work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606221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14" dirty="0"/>
              <a:t>Instance </a:t>
            </a:r>
            <a:r>
              <a:rPr spc="125" dirty="0"/>
              <a:t>Variables </a:t>
            </a:r>
            <a:r>
              <a:rPr spc="150" dirty="0"/>
              <a:t>and</a:t>
            </a:r>
            <a:r>
              <a:rPr spc="-150" dirty="0"/>
              <a:t> </a:t>
            </a:r>
            <a:r>
              <a:rPr spc="125" dirty="0"/>
              <a:t>Encapsulation</a:t>
            </a:r>
          </a:p>
        </p:txBody>
      </p:sp>
      <p:sp>
        <p:nvSpPr>
          <p:cNvPr id="4" name="object 4"/>
          <p:cNvSpPr/>
          <p:nvPr/>
        </p:nvSpPr>
        <p:spPr>
          <a:xfrm>
            <a:off x="920993" y="797344"/>
            <a:ext cx="1937054" cy="1450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6107" y="3128365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4905" y="2391981"/>
            <a:ext cx="2036445" cy="874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0">
              <a:lnSpc>
                <a:spcPct val="100000"/>
              </a:lnSpc>
            </a:pPr>
            <a:r>
              <a:rPr sz="1450" b="1" dirty="0">
                <a:latin typeface="Arial"/>
                <a:cs typeface="Arial"/>
              </a:rPr>
              <a:t>Figure 1 </a:t>
            </a:r>
            <a:r>
              <a:rPr sz="1450" dirty="0">
                <a:latin typeface="Arial"/>
                <a:cs typeface="Arial"/>
              </a:rPr>
              <a:t>Tally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counter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50" dirty="0">
                <a:latin typeface="Arial"/>
                <a:cs typeface="Arial"/>
              </a:rPr>
              <a:t>Simulator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statements: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5074" y="3338543"/>
            <a:ext cx="5357495" cy="583621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51435" marR="3286760">
              <a:lnSpc>
                <a:spcPct val="101800"/>
              </a:lnSpc>
              <a:spcBef>
                <a:spcPts val="430"/>
              </a:spcBef>
            </a:pPr>
            <a:r>
              <a:rPr sz="850" spc="10" dirty="0">
                <a:latin typeface="Courier" charset="0"/>
                <a:cs typeface="Courier" charset="0"/>
              </a:rPr>
              <a:t>Counter tally = new Counter();  tally.click();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tally.click();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int result = tally.getValue(); // Sets result to</a:t>
            </a:r>
            <a:r>
              <a:rPr sz="850" spc="50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2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6107" y="4150410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04905" y="4014210"/>
            <a:ext cx="5054600" cy="529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599"/>
              </a:lnSpc>
            </a:pPr>
            <a:r>
              <a:rPr sz="1450" dirty="0">
                <a:latin typeface="Arial"/>
                <a:cs typeface="Arial"/>
              </a:rPr>
              <a:t>Each counter needs to store a variable that keeps track of the  number of simulated button</a:t>
            </a:r>
            <a:r>
              <a:rPr sz="1450" spc="-5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clicks.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98471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60" dirty="0"/>
              <a:t>Commenting </a:t>
            </a:r>
            <a:r>
              <a:rPr spc="70" dirty="0"/>
              <a:t>the </a:t>
            </a:r>
            <a:r>
              <a:rPr spc="95" dirty="0"/>
              <a:t>Public</a:t>
            </a:r>
            <a:r>
              <a:rPr spc="-100" dirty="0"/>
              <a:t> </a:t>
            </a:r>
            <a:r>
              <a:rPr spc="80" dirty="0"/>
              <a:t>Interface</a:t>
            </a:r>
          </a:p>
        </p:txBody>
      </p:sp>
      <p:sp>
        <p:nvSpPr>
          <p:cNvPr id="4" name="object 4"/>
          <p:cNvSpPr/>
          <p:nvPr/>
        </p:nvSpPr>
        <p:spPr>
          <a:xfrm>
            <a:off x="756107" y="895194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6107" y="1447428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6107" y="1760636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6107" y="2312870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4905" y="758997"/>
            <a:ext cx="5341620" cy="1970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599"/>
              </a:lnSpc>
            </a:pPr>
            <a:r>
              <a:rPr sz="1450" dirty="0">
                <a:latin typeface="Arial"/>
                <a:cs typeface="Arial"/>
              </a:rPr>
              <a:t>Use documentation comments to describe the classes and public  methods of your</a:t>
            </a:r>
            <a:r>
              <a:rPr sz="1450" spc="-6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programs.</a:t>
            </a: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450" dirty="0">
                <a:latin typeface="Arial"/>
                <a:cs typeface="Arial"/>
              </a:rPr>
              <a:t>Java has a standard form for documentation</a:t>
            </a:r>
            <a:r>
              <a:rPr sz="1450" spc="-1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comments.</a:t>
            </a:r>
          </a:p>
          <a:p>
            <a:pPr marL="12700" marR="180340">
              <a:lnSpc>
                <a:spcPct val="115599"/>
              </a:lnSpc>
              <a:spcBef>
                <a:spcPts val="455"/>
              </a:spcBef>
            </a:pPr>
            <a:r>
              <a:rPr sz="1450" dirty="0">
                <a:latin typeface="Arial"/>
                <a:cs typeface="Arial"/>
              </a:rPr>
              <a:t>A program called </a:t>
            </a:r>
            <a:r>
              <a:rPr sz="1450" dirty="0">
                <a:latin typeface="Courier" charset="0"/>
                <a:cs typeface="Courier" charset="0"/>
              </a:rPr>
              <a:t>javadoc</a:t>
            </a:r>
            <a:r>
              <a:rPr sz="1450" spc="-480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can automatically generate a set of  HTML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pages.</a:t>
            </a: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450" dirty="0">
                <a:latin typeface="Arial"/>
                <a:cs typeface="Arial"/>
              </a:rPr>
              <a:t>Documentation</a:t>
            </a:r>
            <a:r>
              <a:rPr sz="1450" spc="-6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comment</a:t>
            </a:r>
          </a:p>
          <a:p>
            <a:pPr marL="344805">
              <a:lnSpc>
                <a:spcPct val="100000"/>
              </a:lnSpc>
              <a:spcBef>
                <a:spcPts val="880"/>
              </a:spcBef>
            </a:pPr>
            <a:r>
              <a:rPr sz="1100" spc="5" dirty="0">
                <a:latin typeface="Arial"/>
                <a:cs typeface="Arial"/>
              </a:rPr>
              <a:t>placed before the class or method declaration </a:t>
            </a:r>
            <a:r>
              <a:rPr sz="1100" dirty="0">
                <a:latin typeface="Arial"/>
                <a:cs typeface="Arial"/>
              </a:rPr>
              <a:t>that is </a:t>
            </a:r>
            <a:r>
              <a:rPr sz="1100" spc="5" dirty="0">
                <a:latin typeface="Arial"/>
                <a:cs typeface="Arial"/>
              </a:rPr>
              <a:t>being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documented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885555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015" y="256870"/>
            <a:ext cx="4326890" cy="586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160" dirty="0"/>
              <a:t>Commenting </a:t>
            </a:r>
            <a:r>
              <a:rPr spc="70" dirty="0"/>
              <a:t>the </a:t>
            </a:r>
            <a:r>
              <a:rPr spc="95" dirty="0"/>
              <a:t>Public </a:t>
            </a:r>
            <a:r>
              <a:rPr spc="80" dirty="0"/>
              <a:t>Interface</a:t>
            </a:r>
            <a:r>
              <a:rPr spc="-150" dirty="0"/>
              <a:t> </a:t>
            </a:r>
            <a:r>
              <a:rPr spc="-114" dirty="0"/>
              <a:t>-  </a:t>
            </a:r>
            <a:r>
              <a:rPr spc="150" dirty="0"/>
              <a:t>Documenting </a:t>
            </a:r>
            <a:r>
              <a:rPr spc="125" dirty="0"/>
              <a:t>a</a:t>
            </a:r>
            <a:r>
              <a:rPr spc="-110" dirty="0"/>
              <a:t> </a:t>
            </a:r>
            <a:r>
              <a:rPr spc="135" dirty="0"/>
              <a:t>method</a:t>
            </a:r>
          </a:p>
        </p:txBody>
      </p:sp>
      <p:sp>
        <p:nvSpPr>
          <p:cNvPr id="4" name="object 4"/>
          <p:cNvSpPr/>
          <p:nvPr/>
        </p:nvSpPr>
        <p:spPr>
          <a:xfrm>
            <a:off x="756107" y="1190520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6107" y="1487243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6107" y="1792208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6107" y="2855465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6107" y="3712664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6107" y="4025871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6107" y="4322594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510790">
              <a:lnSpc>
                <a:spcPct val="136100"/>
              </a:lnSpc>
            </a:pPr>
            <a:r>
              <a:rPr dirty="0"/>
              <a:t>Start the comment with a </a:t>
            </a:r>
            <a:r>
              <a:rPr dirty="0">
                <a:latin typeface="Courier" charset="0"/>
                <a:cs typeface="Courier" charset="0"/>
              </a:rPr>
              <a:t>/**</a:t>
            </a:r>
            <a:r>
              <a:rPr dirty="0"/>
              <a:t>.  Describe the method’s</a:t>
            </a:r>
            <a:r>
              <a:rPr spc="-50" dirty="0"/>
              <a:t> </a:t>
            </a:r>
            <a:r>
              <a:rPr dirty="0"/>
              <a:t>purpose.  Describe each</a:t>
            </a:r>
            <a:r>
              <a:rPr spc="-60" dirty="0"/>
              <a:t> </a:t>
            </a:r>
            <a:r>
              <a:rPr dirty="0"/>
              <a:t>parameter:</a:t>
            </a:r>
          </a:p>
          <a:p>
            <a:pPr marL="344805">
              <a:lnSpc>
                <a:spcPct val="100000"/>
              </a:lnSpc>
              <a:spcBef>
                <a:spcPts val="944"/>
              </a:spcBef>
            </a:pPr>
            <a:r>
              <a:rPr sz="1100" dirty="0">
                <a:latin typeface="Arial"/>
                <a:cs typeface="Arial"/>
              </a:rPr>
              <a:t>start </a:t>
            </a:r>
            <a:r>
              <a:rPr sz="1100" spc="5" dirty="0">
                <a:latin typeface="Arial"/>
                <a:cs typeface="Arial"/>
              </a:rPr>
              <a:t>with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" dirty="0">
                <a:latin typeface="Courier" charset="0"/>
                <a:cs typeface="Courier" charset="0"/>
              </a:rPr>
              <a:t>@param</a:t>
            </a:r>
            <a:endParaRPr sz="1100" dirty="0">
              <a:latin typeface="Courier" charset="0"/>
              <a:cs typeface="Courier" charset="0"/>
            </a:endParaRPr>
          </a:p>
          <a:p>
            <a:pPr marL="344805" marR="1833880">
              <a:lnSpc>
                <a:spcPct val="132700"/>
              </a:lnSpc>
            </a:pPr>
            <a:r>
              <a:rPr sz="1100" spc="5" dirty="0">
                <a:latin typeface="Arial"/>
                <a:cs typeface="Arial"/>
              </a:rPr>
              <a:t>name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5" dirty="0">
                <a:latin typeface="Arial"/>
                <a:cs typeface="Arial"/>
              </a:rPr>
              <a:t>the parameter </a:t>
            </a:r>
            <a:r>
              <a:rPr sz="1100" dirty="0">
                <a:latin typeface="Arial"/>
                <a:cs typeface="Arial"/>
              </a:rPr>
              <a:t>that </a:t>
            </a:r>
            <a:r>
              <a:rPr sz="1100" spc="5" dirty="0">
                <a:latin typeface="Arial"/>
                <a:cs typeface="Arial"/>
              </a:rPr>
              <a:t>holds 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argument  a short explanation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5" dirty="0">
                <a:latin typeface="Arial"/>
                <a:cs typeface="Arial"/>
              </a:rPr>
              <a:t>the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argument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dirty="0"/>
              <a:t>Describe the return</a:t>
            </a:r>
            <a:r>
              <a:rPr spc="-65" dirty="0"/>
              <a:t> </a:t>
            </a:r>
            <a:r>
              <a:rPr dirty="0"/>
              <a:t>value:</a:t>
            </a:r>
          </a:p>
          <a:p>
            <a:pPr marL="344805">
              <a:lnSpc>
                <a:spcPct val="100000"/>
              </a:lnSpc>
              <a:spcBef>
                <a:spcPts val="1010"/>
              </a:spcBef>
            </a:pPr>
            <a:r>
              <a:rPr sz="1100" dirty="0">
                <a:latin typeface="Arial"/>
                <a:cs typeface="Arial"/>
              </a:rPr>
              <a:t>start </a:t>
            </a:r>
            <a:r>
              <a:rPr sz="1100" spc="5" dirty="0">
                <a:latin typeface="Arial"/>
                <a:cs typeface="Arial"/>
              </a:rPr>
              <a:t>with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" dirty="0">
                <a:latin typeface="Courier" charset="0"/>
                <a:cs typeface="Courier" charset="0"/>
              </a:rPr>
              <a:t>@return</a:t>
            </a:r>
            <a:endParaRPr sz="1100" dirty="0">
              <a:latin typeface="Courier" charset="0"/>
              <a:cs typeface="Courier" charset="0"/>
            </a:endParaRPr>
          </a:p>
          <a:p>
            <a:pPr marL="344805">
              <a:lnSpc>
                <a:spcPct val="100000"/>
              </a:lnSpc>
              <a:spcBef>
                <a:spcPts val="430"/>
              </a:spcBef>
            </a:pPr>
            <a:r>
              <a:rPr sz="1100" spc="5" dirty="0">
                <a:latin typeface="Arial"/>
                <a:cs typeface="Arial"/>
              </a:rPr>
              <a:t>describe the return</a:t>
            </a:r>
            <a:r>
              <a:rPr sz="1100" spc="-10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value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/>
              <a:t>Omit </a:t>
            </a:r>
            <a:r>
              <a:rPr dirty="0">
                <a:latin typeface="Courier" charset="0"/>
                <a:cs typeface="Courier" charset="0"/>
              </a:rPr>
              <a:t>@param</a:t>
            </a:r>
            <a:r>
              <a:rPr spc="-495" dirty="0">
                <a:latin typeface="Courier" charset="0"/>
                <a:cs typeface="Courier" charset="0"/>
              </a:rPr>
              <a:t> </a:t>
            </a:r>
            <a:r>
              <a:rPr dirty="0"/>
              <a:t>tag for methods that have no arguments.</a:t>
            </a:r>
          </a:p>
          <a:p>
            <a:pPr marL="12700" marR="5080">
              <a:lnSpc>
                <a:spcPct val="134300"/>
              </a:lnSpc>
              <a:spcBef>
                <a:spcPts val="130"/>
              </a:spcBef>
            </a:pPr>
            <a:r>
              <a:rPr dirty="0"/>
              <a:t>Omit the </a:t>
            </a:r>
            <a:r>
              <a:rPr dirty="0">
                <a:latin typeface="Courier" charset="0"/>
                <a:cs typeface="Courier" charset="0"/>
              </a:rPr>
              <a:t>@return</a:t>
            </a:r>
            <a:r>
              <a:rPr spc="-490" dirty="0">
                <a:latin typeface="Courier" charset="0"/>
                <a:cs typeface="Courier" charset="0"/>
              </a:rPr>
              <a:t> </a:t>
            </a:r>
            <a:r>
              <a:rPr dirty="0"/>
              <a:t>tag for methods whose return type is </a:t>
            </a:r>
            <a:r>
              <a:rPr dirty="0">
                <a:latin typeface="Courier" charset="0"/>
                <a:cs typeface="Courier" charset="0"/>
              </a:rPr>
              <a:t>void</a:t>
            </a:r>
            <a:r>
              <a:rPr dirty="0"/>
              <a:t>.  End with</a:t>
            </a:r>
            <a:r>
              <a:rPr spc="-85" dirty="0"/>
              <a:t> </a:t>
            </a:r>
            <a:r>
              <a:rPr dirty="0"/>
              <a:t>*/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885428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015" y="256743"/>
            <a:ext cx="4326890" cy="586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160" dirty="0"/>
              <a:t>Commenting </a:t>
            </a:r>
            <a:r>
              <a:rPr spc="70" dirty="0"/>
              <a:t>the </a:t>
            </a:r>
            <a:r>
              <a:rPr spc="95" dirty="0"/>
              <a:t>Public </a:t>
            </a:r>
            <a:r>
              <a:rPr spc="80" dirty="0"/>
              <a:t>Interface</a:t>
            </a:r>
            <a:r>
              <a:rPr spc="-150" dirty="0"/>
              <a:t> </a:t>
            </a:r>
            <a:r>
              <a:rPr spc="-114" dirty="0"/>
              <a:t>-  </a:t>
            </a:r>
            <a:r>
              <a:rPr spc="150" dirty="0"/>
              <a:t>Documenting </a:t>
            </a:r>
            <a:r>
              <a:rPr spc="125" dirty="0"/>
              <a:t>a</a:t>
            </a:r>
            <a:r>
              <a:rPr spc="-110" dirty="0"/>
              <a:t> </a:t>
            </a:r>
            <a:r>
              <a:rPr spc="135" dirty="0"/>
              <a:t>method</a:t>
            </a:r>
          </a:p>
        </p:txBody>
      </p:sp>
      <p:sp>
        <p:nvSpPr>
          <p:cNvPr id="4" name="object 4"/>
          <p:cNvSpPr/>
          <p:nvPr/>
        </p:nvSpPr>
        <p:spPr>
          <a:xfrm>
            <a:off x="756107" y="1182151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4905" y="1080427"/>
            <a:ext cx="795020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dirty="0">
                <a:latin typeface="Arial"/>
                <a:cs typeface="Arial"/>
              </a:rPr>
              <a:t>Example:</a:t>
            </a:r>
            <a:endParaRPr sz="1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5074" y="1384087"/>
            <a:ext cx="5357495" cy="1103507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445"/>
              </a:spcBef>
            </a:pPr>
            <a:r>
              <a:rPr sz="850" spc="10" dirty="0">
                <a:latin typeface="Courier" charset="0"/>
                <a:cs typeface="Courier" charset="0"/>
              </a:rPr>
              <a:t>/**</a:t>
            </a:r>
            <a:endParaRPr sz="850" dirty="0">
              <a:latin typeface="Courier" charset="0"/>
              <a:cs typeface="Courier" charset="0"/>
            </a:endParaRPr>
          </a:p>
          <a:p>
            <a:pPr marL="25209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Withdraws money from the bank</a:t>
            </a:r>
            <a:r>
              <a:rPr sz="850" spc="20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account.</a:t>
            </a:r>
            <a:endParaRPr sz="850" dirty="0">
              <a:latin typeface="Courier" charset="0"/>
              <a:cs typeface="Courier" charset="0"/>
            </a:endParaRPr>
          </a:p>
          <a:p>
            <a:pPr marL="25209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@param amount the amount to</a:t>
            </a:r>
            <a:r>
              <a:rPr sz="850" spc="15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withdraw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*/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public void withdraw(double</a:t>
            </a:r>
            <a:r>
              <a:rPr sz="850" spc="15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amount)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2095">
              <a:lnSpc>
                <a:spcPct val="100000"/>
              </a:lnSpc>
              <a:spcBef>
                <a:spcPts val="15"/>
              </a:spcBef>
            </a:pPr>
            <a:r>
              <a:rPr sz="850" i="1" spc="100" dirty="0">
                <a:latin typeface="Trebuchet MS"/>
                <a:cs typeface="Trebuchet MS"/>
              </a:rPr>
              <a:t>implementation—filled </a:t>
            </a:r>
            <a:r>
              <a:rPr sz="850" i="1" spc="160" dirty="0">
                <a:latin typeface="Trebuchet MS"/>
                <a:cs typeface="Trebuchet MS"/>
              </a:rPr>
              <a:t>in</a:t>
            </a:r>
            <a:r>
              <a:rPr sz="850" i="1" spc="450" dirty="0">
                <a:latin typeface="Trebuchet MS"/>
                <a:cs typeface="Trebuchet MS"/>
              </a:rPr>
              <a:t> </a:t>
            </a:r>
            <a:r>
              <a:rPr sz="850" i="1" spc="145" dirty="0">
                <a:latin typeface="Trebuchet MS"/>
                <a:cs typeface="Trebuchet MS"/>
              </a:rPr>
              <a:t>later</a:t>
            </a:r>
            <a:endParaRPr sz="850" dirty="0">
              <a:latin typeface="Trebuchet MS"/>
              <a:cs typeface="Trebuchet MS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6107" y="2723461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4905" y="2621737"/>
            <a:ext cx="795020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dirty="0">
                <a:latin typeface="Arial"/>
                <a:cs typeface="Arial"/>
              </a:rPr>
              <a:t>Example:</a:t>
            </a:r>
            <a:endParaRPr sz="14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5074" y="2933639"/>
            <a:ext cx="5357495" cy="1103507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445"/>
              </a:spcBef>
            </a:pPr>
            <a:r>
              <a:rPr sz="850" spc="10" dirty="0">
                <a:latin typeface="Courier" charset="0"/>
                <a:cs typeface="Courier" charset="0"/>
              </a:rPr>
              <a:t>/**</a:t>
            </a:r>
            <a:endParaRPr sz="850" dirty="0">
              <a:latin typeface="Courier" charset="0"/>
              <a:cs typeface="Courier" charset="0"/>
            </a:endParaRPr>
          </a:p>
          <a:p>
            <a:pPr marL="25209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Gets the current balance of the bank</a:t>
            </a:r>
            <a:r>
              <a:rPr sz="850" spc="35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account.</a:t>
            </a:r>
            <a:endParaRPr sz="850" dirty="0">
              <a:latin typeface="Courier" charset="0"/>
              <a:cs typeface="Courier" charset="0"/>
            </a:endParaRPr>
          </a:p>
          <a:p>
            <a:pPr marL="25209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@return the current</a:t>
            </a:r>
            <a:r>
              <a:rPr sz="850" spc="-10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balance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*/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public double</a:t>
            </a:r>
            <a:r>
              <a:rPr sz="850" spc="-10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getBalance()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2095">
              <a:lnSpc>
                <a:spcPct val="100000"/>
              </a:lnSpc>
              <a:spcBef>
                <a:spcPts val="15"/>
              </a:spcBef>
            </a:pPr>
            <a:r>
              <a:rPr sz="850" i="1" spc="100" dirty="0">
                <a:latin typeface="Trebuchet MS"/>
                <a:cs typeface="Trebuchet MS"/>
              </a:rPr>
              <a:t>implementation—filled </a:t>
            </a:r>
            <a:r>
              <a:rPr sz="850" i="1" spc="160" dirty="0">
                <a:latin typeface="Trebuchet MS"/>
                <a:cs typeface="Trebuchet MS"/>
              </a:rPr>
              <a:t>in</a:t>
            </a:r>
            <a:r>
              <a:rPr sz="850" i="1" spc="450" dirty="0">
                <a:latin typeface="Trebuchet MS"/>
                <a:cs typeface="Trebuchet MS"/>
              </a:rPr>
              <a:t> </a:t>
            </a:r>
            <a:r>
              <a:rPr sz="850" i="1" spc="145" dirty="0">
                <a:latin typeface="Trebuchet MS"/>
                <a:cs typeface="Trebuchet MS"/>
              </a:rPr>
              <a:t>later</a:t>
            </a:r>
            <a:endParaRPr sz="850" dirty="0">
              <a:latin typeface="Trebuchet MS"/>
              <a:cs typeface="Trebuchet MS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885301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015" y="256616"/>
            <a:ext cx="4326890" cy="586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160" dirty="0"/>
              <a:t>Commenting </a:t>
            </a:r>
            <a:r>
              <a:rPr spc="70" dirty="0"/>
              <a:t>the </a:t>
            </a:r>
            <a:r>
              <a:rPr spc="95" dirty="0"/>
              <a:t>Public </a:t>
            </a:r>
            <a:r>
              <a:rPr spc="80" dirty="0"/>
              <a:t>Interface</a:t>
            </a:r>
            <a:r>
              <a:rPr spc="-150" dirty="0"/>
              <a:t> </a:t>
            </a:r>
            <a:r>
              <a:rPr spc="-114" dirty="0"/>
              <a:t>-  </a:t>
            </a:r>
            <a:r>
              <a:rPr spc="150" dirty="0"/>
              <a:t>Documenting </a:t>
            </a:r>
            <a:r>
              <a:rPr spc="125" dirty="0"/>
              <a:t>a</a:t>
            </a:r>
            <a:r>
              <a:rPr spc="-100" dirty="0"/>
              <a:t> </a:t>
            </a:r>
            <a:r>
              <a:rPr spc="160" dirty="0"/>
              <a:t>class</a:t>
            </a:r>
          </a:p>
        </p:txBody>
      </p:sp>
      <p:sp>
        <p:nvSpPr>
          <p:cNvPr id="4" name="object 4"/>
          <p:cNvSpPr/>
          <p:nvPr/>
        </p:nvSpPr>
        <p:spPr>
          <a:xfrm>
            <a:off x="756107" y="1182024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6107" y="1478746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6107" y="1783711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4905" y="1080299"/>
            <a:ext cx="4525010" cy="841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dirty="0">
                <a:latin typeface="Arial"/>
                <a:cs typeface="Arial"/>
              </a:rPr>
              <a:t>Place above the class</a:t>
            </a:r>
            <a:r>
              <a:rPr sz="1450" spc="-5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declaration.</a:t>
            </a:r>
            <a:endParaRPr sz="1450">
              <a:latin typeface="Arial"/>
              <a:cs typeface="Arial"/>
            </a:endParaRPr>
          </a:p>
          <a:p>
            <a:pPr marL="12700" marR="5080">
              <a:lnSpc>
                <a:spcPts val="2400"/>
              </a:lnSpc>
              <a:spcBef>
                <a:spcPts val="125"/>
              </a:spcBef>
            </a:pPr>
            <a:r>
              <a:rPr sz="1450" dirty="0">
                <a:latin typeface="Arial"/>
                <a:cs typeface="Arial"/>
              </a:rPr>
              <a:t>Supply a brief comment explaining the class's</a:t>
            </a:r>
            <a:r>
              <a:rPr sz="1450" spc="-2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purpose.  Example:</a:t>
            </a:r>
            <a:endParaRPr sz="1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5074" y="1985648"/>
            <a:ext cx="5357495" cy="1108765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445"/>
              </a:spcBef>
            </a:pPr>
            <a:r>
              <a:rPr sz="850" spc="10" dirty="0">
                <a:latin typeface="Courier" charset="0"/>
                <a:cs typeface="Courier" charset="0"/>
              </a:rPr>
              <a:t>/**</a:t>
            </a:r>
            <a:endParaRPr sz="850" dirty="0">
              <a:latin typeface="Courier" charset="0"/>
              <a:cs typeface="Courier" charset="0"/>
            </a:endParaRPr>
          </a:p>
          <a:p>
            <a:pPr marL="252095" marR="1684655">
              <a:lnSpc>
                <a:spcPct val="101800"/>
              </a:lnSpc>
            </a:pPr>
            <a:r>
              <a:rPr sz="850" spc="10" dirty="0">
                <a:latin typeface="Courier" charset="0"/>
                <a:cs typeface="Courier" charset="0"/>
              </a:rPr>
              <a:t>A bank account has a balance that can be changed by  deposits and</a:t>
            </a:r>
            <a:r>
              <a:rPr sz="850" spc="-15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withdrawals.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*/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public class</a:t>
            </a:r>
            <a:r>
              <a:rPr sz="850" spc="-15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BankAccount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209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. .</a:t>
            </a:r>
            <a:r>
              <a:rPr sz="850" spc="-80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.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56107" y="3333264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04905" y="3231540"/>
            <a:ext cx="3134995" cy="1193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dirty="0">
                <a:latin typeface="Arial"/>
                <a:cs typeface="Arial"/>
              </a:rPr>
              <a:t>Provide documentation comments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for:</a:t>
            </a:r>
            <a:endParaRPr sz="1450">
              <a:latin typeface="Arial"/>
              <a:cs typeface="Arial"/>
            </a:endParaRPr>
          </a:p>
          <a:p>
            <a:pPr marL="344805" marR="1927225">
              <a:lnSpc>
                <a:spcPct val="132700"/>
              </a:lnSpc>
              <a:spcBef>
                <a:spcPts val="450"/>
              </a:spcBef>
            </a:pPr>
            <a:r>
              <a:rPr sz="1100" spc="5" dirty="0">
                <a:latin typeface="Arial"/>
                <a:cs typeface="Arial"/>
              </a:rPr>
              <a:t>every class  every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method</a:t>
            </a:r>
            <a:endParaRPr sz="1100">
              <a:latin typeface="Arial"/>
              <a:cs typeface="Arial"/>
            </a:endParaRPr>
          </a:p>
          <a:p>
            <a:pPr marL="344805" marR="1219835">
              <a:lnSpc>
                <a:spcPts val="1820"/>
              </a:lnSpc>
              <a:spcBef>
                <a:spcPts val="75"/>
              </a:spcBef>
            </a:pPr>
            <a:r>
              <a:rPr sz="1100" spc="5" dirty="0">
                <a:latin typeface="Arial"/>
                <a:cs typeface="Arial"/>
              </a:rPr>
              <a:t>every parameter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variable  every return</a:t>
            </a:r>
            <a:r>
              <a:rPr sz="1100" spc="-10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value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0" dirty="0"/>
              <a:t>Method</a:t>
            </a:r>
            <a:r>
              <a:rPr spc="-45" dirty="0"/>
              <a:t> </a:t>
            </a:r>
            <a:r>
              <a:rPr spc="155" dirty="0"/>
              <a:t>Summary</a:t>
            </a:r>
          </a:p>
        </p:txBody>
      </p:sp>
      <p:sp>
        <p:nvSpPr>
          <p:cNvPr id="3" name="object 3"/>
          <p:cNvSpPr/>
          <p:nvPr/>
        </p:nvSpPr>
        <p:spPr>
          <a:xfrm>
            <a:off x="797351" y="822083"/>
            <a:ext cx="3841140" cy="1524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1936" y="2331783"/>
            <a:ext cx="369189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5" dirty="0">
                <a:latin typeface="Arial"/>
                <a:cs typeface="Arial"/>
              </a:rPr>
              <a:t>Figure 3 </a:t>
            </a:r>
            <a:r>
              <a:rPr sz="1200" spc="5" dirty="0">
                <a:latin typeface="Arial"/>
                <a:cs typeface="Arial"/>
              </a:rPr>
              <a:t>A Method Summary Generated by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5" dirty="0">
                <a:latin typeface="Courier" charset="0"/>
                <a:cs typeface="Courier" charset="0"/>
              </a:rPr>
              <a:t>javadoc</a:t>
            </a:r>
            <a:endParaRPr sz="12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0" dirty="0"/>
              <a:t>Method</a:t>
            </a:r>
            <a:r>
              <a:rPr spc="-30" dirty="0"/>
              <a:t> </a:t>
            </a:r>
            <a:r>
              <a:rPr spc="130" dirty="0"/>
              <a:t>Details</a:t>
            </a:r>
          </a:p>
        </p:txBody>
      </p:sp>
      <p:sp>
        <p:nvSpPr>
          <p:cNvPr id="3" name="object 3"/>
          <p:cNvSpPr/>
          <p:nvPr/>
        </p:nvSpPr>
        <p:spPr>
          <a:xfrm>
            <a:off x="797351" y="822083"/>
            <a:ext cx="3841140" cy="1524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76964" y="2331656"/>
            <a:ext cx="328167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5" dirty="0">
                <a:latin typeface="Arial"/>
                <a:cs typeface="Arial"/>
              </a:rPr>
              <a:t>Figure 4 </a:t>
            </a:r>
            <a:r>
              <a:rPr sz="1200" spc="5" dirty="0">
                <a:latin typeface="Arial"/>
                <a:cs typeface="Arial"/>
              </a:rPr>
              <a:t>Method </a:t>
            </a:r>
            <a:r>
              <a:rPr sz="1200" dirty="0">
                <a:latin typeface="Arial"/>
                <a:cs typeface="Arial"/>
              </a:rPr>
              <a:t>Detail </a:t>
            </a:r>
            <a:r>
              <a:rPr sz="1200" spc="5" dirty="0">
                <a:latin typeface="Arial"/>
                <a:cs typeface="Arial"/>
              </a:rPr>
              <a:t>Generated by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5" dirty="0">
                <a:latin typeface="Courier" charset="0"/>
                <a:cs typeface="Courier" charset="0"/>
              </a:rPr>
              <a:t>javadoc</a:t>
            </a:r>
            <a:endParaRPr sz="12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96439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/>
              <a:t>Self </a:t>
            </a:r>
            <a:r>
              <a:rPr spc="130" dirty="0"/>
              <a:t>Check</a:t>
            </a:r>
            <a:r>
              <a:rPr spc="-85" dirty="0"/>
              <a:t> </a:t>
            </a:r>
            <a:r>
              <a:rPr spc="10" dirty="0"/>
              <a:t>3.6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8015" y="781977"/>
            <a:ext cx="6087110" cy="965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200" spc="5" dirty="0">
                <a:latin typeface="Arial"/>
                <a:cs typeface="Arial"/>
              </a:rPr>
              <a:t>How can you use the methods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public interface to </a:t>
            </a:r>
            <a:r>
              <a:rPr sz="1200" i="1" spc="5" dirty="0">
                <a:latin typeface="Arial"/>
                <a:cs typeface="Arial"/>
              </a:rPr>
              <a:t>empty </a:t>
            </a:r>
            <a:r>
              <a:rPr sz="1200" spc="5" dirty="0">
                <a:latin typeface="Arial"/>
                <a:cs typeface="Arial"/>
              </a:rPr>
              <a:t>the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5" dirty="0">
                <a:latin typeface="Courier" charset="0"/>
                <a:cs typeface="Courier" charset="0"/>
              </a:rPr>
              <a:t>harrysChecking</a:t>
            </a:r>
            <a:endParaRPr sz="1200" dirty="0">
              <a:latin typeface="Courier" charset="0"/>
              <a:cs typeface="Courier" charset="0"/>
            </a:endParaRPr>
          </a:p>
          <a:p>
            <a:pPr marL="289560" indent="-277495">
              <a:lnSpc>
                <a:spcPts val="1435"/>
              </a:lnSpc>
            </a:pPr>
            <a:r>
              <a:rPr sz="1200" spc="5" dirty="0">
                <a:latin typeface="Arial"/>
                <a:cs typeface="Arial"/>
              </a:rPr>
              <a:t>bank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account?</a:t>
            </a:r>
            <a:endParaRPr sz="1200" dirty="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840"/>
              </a:spcBef>
            </a:pPr>
            <a:r>
              <a:rPr sz="1450" b="1" dirty="0">
                <a:latin typeface="Arial"/>
                <a:cs typeface="Arial"/>
              </a:rPr>
              <a:t>Answer:</a:t>
            </a:r>
            <a:endParaRPr sz="1450" dirty="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335"/>
              </a:spcBef>
            </a:pPr>
            <a:r>
              <a:rPr sz="1450" dirty="0">
                <a:latin typeface="Courier" charset="0"/>
                <a:cs typeface="Courier" charset="0"/>
              </a:rPr>
              <a:t>harrysChecking.withdraw(harrysChecking.getBalance())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96312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/>
              <a:t>Self </a:t>
            </a:r>
            <a:r>
              <a:rPr spc="130" dirty="0"/>
              <a:t>Check</a:t>
            </a:r>
            <a:r>
              <a:rPr spc="-85" dirty="0"/>
              <a:t> </a:t>
            </a:r>
            <a:r>
              <a:rPr spc="10" dirty="0"/>
              <a:t>3.7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8015" y="773607"/>
            <a:ext cx="3359785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latin typeface="Arial"/>
                <a:cs typeface="Arial"/>
              </a:rPr>
              <a:t>What </a:t>
            </a:r>
            <a:r>
              <a:rPr sz="1200" dirty="0">
                <a:latin typeface="Arial"/>
                <a:cs typeface="Arial"/>
              </a:rPr>
              <a:t>is </a:t>
            </a:r>
            <a:r>
              <a:rPr sz="1200" spc="5" dirty="0">
                <a:latin typeface="Arial"/>
                <a:cs typeface="Arial"/>
              </a:rPr>
              <a:t>wrong with </a:t>
            </a:r>
            <a:r>
              <a:rPr sz="1200" dirty="0">
                <a:latin typeface="Arial"/>
                <a:cs typeface="Arial"/>
              </a:rPr>
              <a:t>this </a:t>
            </a:r>
            <a:r>
              <a:rPr sz="1200" spc="5" dirty="0">
                <a:latin typeface="Arial"/>
                <a:cs typeface="Arial"/>
              </a:rPr>
              <a:t>sequence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statements?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5501" y="1012548"/>
            <a:ext cx="5843905" cy="266740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47625" marR="2887345">
              <a:lnSpc>
                <a:spcPct val="100000"/>
              </a:lnSpc>
              <a:spcBef>
                <a:spcPts val="400"/>
              </a:spcBef>
            </a:pPr>
            <a:r>
              <a:rPr sz="700" spc="15" dirty="0">
                <a:latin typeface="Courier" charset="0"/>
                <a:cs typeface="Courier" charset="0"/>
              </a:rPr>
              <a:t>BankAccount harrysChecking = new BankAccount(10000);  System.out.println(harrysChecking.withdraw(500));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4905" y="1403781"/>
            <a:ext cx="5489575" cy="797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500"/>
              </a:lnSpc>
            </a:pPr>
            <a:r>
              <a:rPr sz="1450" b="1" dirty="0">
                <a:latin typeface="Arial"/>
                <a:cs typeface="Arial"/>
              </a:rPr>
              <a:t>Answer: </a:t>
            </a:r>
            <a:r>
              <a:rPr sz="1450" dirty="0">
                <a:latin typeface="Arial"/>
                <a:cs typeface="Arial"/>
              </a:rPr>
              <a:t>The </a:t>
            </a:r>
            <a:r>
              <a:rPr sz="1450" dirty="0">
                <a:latin typeface="Courier" charset="0"/>
                <a:cs typeface="Courier" charset="0"/>
              </a:rPr>
              <a:t>withdraw </a:t>
            </a:r>
            <a:r>
              <a:rPr sz="1450" dirty="0">
                <a:latin typeface="Arial"/>
                <a:cs typeface="Arial"/>
              </a:rPr>
              <a:t>method has return type </a:t>
            </a:r>
            <a:r>
              <a:rPr sz="1450" dirty="0">
                <a:latin typeface="Courier" charset="0"/>
                <a:cs typeface="Courier" charset="0"/>
              </a:rPr>
              <a:t>void</a:t>
            </a:r>
            <a:r>
              <a:rPr sz="1450" dirty="0">
                <a:latin typeface="Arial"/>
                <a:cs typeface="Arial"/>
              </a:rPr>
              <a:t>. It doesn’t  return a value. Use the </a:t>
            </a:r>
            <a:r>
              <a:rPr sz="1450" dirty="0">
                <a:latin typeface="Courier" charset="0"/>
                <a:cs typeface="Courier" charset="0"/>
              </a:rPr>
              <a:t>getBalance</a:t>
            </a:r>
            <a:r>
              <a:rPr sz="1450" spc="-475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method to obtain the balance  after the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withdrawal.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94915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/>
              <a:t>Self </a:t>
            </a:r>
            <a:r>
              <a:rPr spc="130" dirty="0"/>
              <a:t>Check</a:t>
            </a:r>
            <a:r>
              <a:rPr spc="-85" dirty="0"/>
              <a:t> </a:t>
            </a:r>
            <a:r>
              <a:rPr spc="10" dirty="0"/>
              <a:t>3.8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8015" y="779322"/>
            <a:ext cx="5890895" cy="167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30"/>
              </a:lnSpc>
            </a:pPr>
            <a:r>
              <a:rPr sz="1200" spc="5" dirty="0">
                <a:latin typeface="Arial"/>
                <a:cs typeface="Arial"/>
              </a:rPr>
              <a:t>Suppose you want a more powerful bank account abstraction </a:t>
            </a:r>
            <a:r>
              <a:rPr sz="1200" dirty="0">
                <a:latin typeface="Arial"/>
                <a:cs typeface="Arial"/>
              </a:rPr>
              <a:t>that </a:t>
            </a:r>
            <a:r>
              <a:rPr sz="1200" spc="5" dirty="0">
                <a:latin typeface="Arial"/>
                <a:cs typeface="Arial"/>
              </a:rPr>
              <a:t>keeps </a:t>
            </a:r>
            <a:r>
              <a:rPr sz="1200" dirty="0">
                <a:latin typeface="Arial"/>
                <a:cs typeface="Arial"/>
              </a:rPr>
              <a:t>track of </a:t>
            </a:r>
            <a:r>
              <a:rPr sz="1200" spc="5" dirty="0">
                <a:latin typeface="Arial"/>
                <a:cs typeface="Arial"/>
              </a:rPr>
              <a:t>an  </a:t>
            </a:r>
            <a:r>
              <a:rPr sz="1200" i="1" spc="5" dirty="0">
                <a:latin typeface="Arial"/>
                <a:cs typeface="Arial"/>
              </a:rPr>
              <a:t>account number </a:t>
            </a:r>
            <a:r>
              <a:rPr sz="1200" dirty="0">
                <a:latin typeface="Arial"/>
                <a:cs typeface="Arial"/>
              </a:rPr>
              <a:t>in addition to </a:t>
            </a:r>
            <a:r>
              <a:rPr sz="1200" spc="5" dirty="0">
                <a:latin typeface="Arial"/>
                <a:cs typeface="Arial"/>
              </a:rPr>
              <a:t>the balance. How would you change the </a:t>
            </a:r>
            <a:r>
              <a:rPr sz="1200" dirty="0">
                <a:latin typeface="Arial"/>
                <a:cs typeface="Arial"/>
              </a:rPr>
              <a:t>public interface  to </a:t>
            </a:r>
            <a:r>
              <a:rPr sz="1200" spc="5" dirty="0">
                <a:latin typeface="Arial"/>
                <a:cs typeface="Arial"/>
              </a:rPr>
              <a:t>accommodate </a:t>
            </a:r>
            <a:r>
              <a:rPr sz="1200" dirty="0">
                <a:latin typeface="Arial"/>
                <a:cs typeface="Arial"/>
              </a:rPr>
              <a:t>this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enhancement?</a:t>
            </a:r>
            <a:endParaRPr sz="1200" dirty="0">
              <a:latin typeface="Arial"/>
              <a:cs typeface="Arial"/>
            </a:endParaRPr>
          </a:p>
          <a:p>
            <a:pPr marL="289560" marR="216535">
              <a:lnSpc>
                <a:spcPct val="118100"/>
              </a:lnSpc>
              <a:spcBef>
                <a:spcPts val="545"/>
              </a:spcBef>
            </a:pPr>
            <a:r>
              <a:rPr sz="1450" b="1" dirty="0">
                <a:latin typeface="Arial"/>
                <a:cs typeface="Arial"/>
              </a:rPr>
              <a:t>Answer: </a:t>
            </a:r>
            <a:r>
              <a:rPr sz="1450" dirty="0">
                <a:latin typeface="Arial"/>
                <a:cs typeface="Arial"/>
              </a:rPr>
              <a:t>Add an </a:t>
            </a:r>
            <a:r>
              <a:rPr sz="1450" dirty="0">
                <a:latin typeface="Courier" charset="0"/>
                <a:cs typeface="Courier" charset="0"/>
              </a:rPr>
              <a:t>accountNumber</a:t>
            </a:r>
            <a:r>
              <a:rPr sz="1450" spc="-475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parameter to the constructors,  and add a </a:t>
            </a:r>
            <a:r>
              <a:rPr sz="1450" dirty="0">
                <a:latin typeface="Courier" charset="0"/>
                <a:cs typeface="Courier" charset="0"/>
              </a:rPr>
              <a:t>getAccountNumber </a:t>
            </a:r>
            <a:r>
              <a:rPr sz="1450" dirty="0">
                <a:latin typeface="Arial"/>
                <a:cs typeface="Arial"/>
              </a:rPr>
              <a:t>method. There is no need for a  </a:t>
            </a:r>
            <a:r>
              <a:rPr sz="1450" dirty="0">
                <a:latin typeface="Courier" charset="0"/>
                <a:cs typeface="Courier" charset="0"/>
              </a:rPr>
              <a:t>setAccountNumber </a:t>
            </a:r>
            <a:r>
              <a:rPr sz="1450" dirty="0">
                <a:latin typeface="Arial"/>
                <a:cs typeface="Arial"/>
              </a:rPr>
              <a:t>method – the account number never  changes after</a:t>
            </a:r>
            <a:r>
              <a:rPr sz="1450" spc="-6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construction.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94788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/>
              <a:t>Self </a:t>
            </a:r>
            <a:r>
              <a:rPr spc="130" dirty="0"/>
              <a:t>Check</a:t>
            </a:r>
            <a:r>
              <a:rPr spc="-85" dirty="0"/>
              <a:t> </a:t>
            </a:r>
            <a:r>
              <a:rPr spc="10" dirty="0"/>
              <a:t>3.9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8015" y="787438"/>
            <a:ext cx="5764530" cy="1066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30"/>
              </a:lnSpc>
            </a:pPr>
            <a:r>
              <a:rPr sz="1200" spc="5" dirty="0">
                <a:latin typeface="Arial"/>
                <a:cs typeface="Arial"/>
              </a:rPr>
              <a:t>Suppose we enhance the </a:t>
            </a:r>
            <a:r>
              <a:rPr sz="1200" spc="5" dirty="0">
                <a:latin typeface="Courier" charset="0"/>
                <a:cs typeface="Courier" charset="0"/>
              </a:rPr>
              <a:t>BankAccount</a:t>
            </a:r>
            <a:r>
              <a:rPr sz="1200" spc="-465" dirty="0">
                <a:latin typeface="Courier" charset="0"/>
                <a:cs typeface="Courier" charset="0"/>
              </a:rPr>
              <a:t> </a:t>
            </a:r>
            <a:r>
              <a:rPr sz="1200" spc="5" dirty="0">
                <a:latin typeface="Arial"/>
                <a:cs typeface="Arial"/>
              </a:rPr>
              <a:t>class so </a:t>
            </a:r>
            <a:r>
              <a:rPr sz="1200" dirty="0">
                <a:latin typeface="Arial"/>
                <a:cs typeface="Arial"/>
              </a:rPr>
              <a:t>that </a:t>
            </a:r>
            <a:r>
              <a:rPr sz="1200" spc="5" dirty="0">
                <a:latin typeface="Arial"/>
                <a:cs typeface="Arial"/>
              </a:rPr>
              <a:t>each account has an account  number. Supply a documentation comment </a:t>
            </a:r>
            <a:r>
              <a:rPr sz="1200" dirty="0">
                <a:latin typeface="Arial"/>
                <a:cs typeface="Arial"/>
              </a:rPr>
              <a:t>for </a:t>
            </a:r>
            <a:r>
              <a:rPr sz="1200" spc="5" dirty="0">
                <a:latin typeface="Arial"/>
                <a:cs typeface="Arial"/>
              </a:rPr>
              <a:t>the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constructor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5" dirty="0">
                <a:latin typeface="Courier" charset="0"/>
                <a:cs typeface="Courier" charset="0"/>
              </a:rPr>
              <a:t>public BankAccount(int accountNumber, double</a:t>
            </a:r>
            <a:r>
              <a:rPr sz="1200" spc="-5" dirty="0">
                <a:latin typeface="Courier" charset="0"/>
                <a:cs typeface="Courier" charset="0"/>
              </a:rPr>
              <a:t> </a:t>
            </a:r>
            <a:r>
              <a:rPr sz="1200" spc="5" dirty="0">
                <a:latin typeface="Courier" charset="0"/>
                <a:cs typeface="Courier" charset="0"/>
              </a:rPr>
              <a:t>initialBalance)</a:t>
            </a:r>
            <a:endParaRPr sz="1200" dirty="0">
              <a:latin typeface="Courier" charset="0"/>
              <a:cs typeface="Courier" charset="0"/>
            </a:endParaRPr>
          </a:p>
          <a:p>
            <a:pPr marL="289560">
              <a:lnSpc>
                <a:spcPct val="100000"/>
              </a:lnSpc>
              <a:spcBef>
                <a:spcPts val="775"/>
              </a:spcBef>
            </a:pPr>
            <a:r>
              <a:rPr sz="1450" b="1" dirty="0">
                <a:latin typeface="Arial"/>
                <a:cs typeface="Arial"/>
              </a:rPr>
              <a:t>Answer: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5074" y="1917677"/>
            <a:ext cx="5357495" cy="711092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445"/>
              </a:spcBef>
            </a:pPr>
            <a:r>
              <a:rPr sz="850" spc="10" dirty="0">
                <a:latin typeface="Courier" charset="0"/>
                <a:cs typeface="Courier" charset="0"/>
              </a:rPr>
              <a:t>/**</a:t>
            </a:r>
            <a:endParaRPr sz="850" dirty="0">
              <a:latin typeface="Courier" charset="0"/>
              <a:cs typeface="Courier" charset="0"/>
            </a:endParaRPr>
          </a:p>
          <a:p>
            <a:pPr marL="25209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Constructs a new bank account with a given initial</a:t>
            </a:r>
            <a:r>
              <a:rPr sz="850" spc="80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balance.</a:t>
            </a:r>
            <a:endParaRPr sz="850" dirty="0">
              <a:latin typeface="Courier" charset="0"/>
              <a:cs typeface="Courier" charset="0"/>
            </a:endParaRPr>
          </a:p>
          <a:p>
            <a:pPr marL="25209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@param accountNumber the account number for this</a:t>
            </a:r>
            <a:r>
              <a:rPr sz="850" spc="75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account</a:t>
            </a:r>
            <a:endParaRPr sz="850" dirty="0">
              <a:latin typeface="Courier" charset="0"/>
              <a:cs typeface="Courier" charset="0"/>
            </a:endParaRPr>
          </a:p>
          <a:p>
            <a:pPr marL="25209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@param initialBalance the initial balance for this</a:t>
            </a:r>
            <a:r>
              <a:rPr sz="850" spc="80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account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*/</a:t>
            </a:r>
            <a:endParaRPr sz="8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605967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14" dirty="0"/>
              <a:t>Instance</a:t>
            </a:r>
            <a:r>
              <a:rPr spc="-15" dirty="0"/>
              <a:t> </a:t>
            </a:r>
            <a:r>
              <a:rPr spc="125" dirty="0"/>
              <a:t>Variables</a:t>
            </a:r>
          </a:p>
        </p:txBody>
      </p:sp>
      <p:sp>
        <p:nvSpPr>
          <p:cNvPr id="4" name="object 4"/>
          <p:cNvSpPr/>
          <p:nvPr/>
        </p:nvSpPr>
        <p:spPr>
          <a:xfrm>
            <a:off x="756107" y="902690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6107" y="1199412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6107" y="1504377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6107" y="2056612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4905" y="800963"/>
            <a:ext cx="5444490" cy="1393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dirty="0">
                <a:latin typeface="Arial"/>
                <a:cs typeface="Arial"/>
              </a:rPr>
              <a:t>Instance variables </a:t>
            </a:r>
            <a:r>
              <a:rPr sz="1450" dirty="0">
                <a:latin typeface="Arial"/>
                <a:cs typeface="Arial"/>
              </a:rPr>
              <a:t>store the data of an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object.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450" b="1" dirty="0">
                <a:latin typeface="Arial"/>
                <a:cs typeface="Arial"/>
              </a:rPr>
              <a:t>Instance of a class: </a:t>
            </a:r>
            <a:r>
              <a:rPr sz="1450" dirty="0">
                <a:latin typeface="Arial"/>
                <a:cs typeface="Arial"/>
              </a:rPr>
              <a:t>an object of the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class.</a:t>
            </a:r>
            <a:endParaRPr sz="1450">
              <a:latin typeface="Arial"/>
              <a:cs typeface="Arial"/>
            </a:endParaRPr>
          </a:p>
          <a:p>
            <a:pPr marL="12700" marR="5080">
              <a:lnSpc>
                <a:spcPct val="115599"/>
              </a:lnSpc>
              <a:spcBef>
                <a:spcPts val="390"/>
              </a:spcBef>
            </a:pPr>
            <a:r>
              <a:rPr sz="1450" dirty="0">
                <a:latin typeface="Arial"/>
                <a:cs typeface="Arial"/>
              </a:rPr>
              <a:t>An instance variable is a storage location present in each object of  the</a:t>
            </a:r>
            <a:r>
              <a:rPr sz="1450" spc="-9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class.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450" dirty="0">
                <a:latin typeface="Arial"/>
                <a:cs typeface="Arial"/>
              </a:rPr>
              <a:t>The class declaration specifies the instance</a:t>
            </a:r>
            <a:r>
              <a:rPr sz="1450" spc="-2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variables:</a:t>
            </a:r>
            <a:endParaRPr sz="14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5074" y="2266790"/>
            <a:ext cx="5357495" cy="711092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445"/>
              </a:spcBef>
            </a:pPr>
            <a:r>
              <a:rPr sz="850" spc="10" dirty="0">
                <a:latin typeface="Courier" charset="0"/>
                <a:cs typeface="Courier" charset="0"/>
              </a:rPr>
              <a:t>public class</a:t>
            </a:r>
            <a:r>
              <a:rPr sz="850" spc="-30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Counter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209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solidFill>
                  <a:srgbClr val="006BB8"/>
                </a:solidFill>
                <a:latin typeface="Courier" charset="0"/>
                <a:cs typeface="Courier" charset="0"/>
              </a:rPr>
              <a:t>private int</a:t>
            </a:r>
            <a:r>
              <a:rPr sz="850" spc="-40" dirty="0">
                <a:solidFill>
                  <a:srgbClr val="006BB8"/>
                </a:solidFill>
                <a:latin typeface="Courier" charset="0"/>
                <a:cs typeface="Courier" charset="0"/>
              </a:rPr>
              <a:t> </a:t>
            </a:r>
            <a:r>
              <a:rPr sz="850" spc="10" dirty="0">
                <a:solidFill>
                  <a:srgbClr val="006BB8"/>
                </a:solidFill>
                <a:latin typeface="Courier" charset="0"/>
                <a:cs typeface="Courier" charset="0"/>
              </a:rPr>
              <a:t>value;</a:t>
            </a:r>
            <a:endParaRPr sz="850" dirty="0">
              <a:latin typeface="Courier" charset="0"/>
              <a:cs typeface="Courier" charset="0"/>
            </a:endParaRPr>
          </a:p>
          <a:p>
            <a:pPr marL="25209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...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6107" y="3210534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04905" y="3074334"/>
            <a:ext cx="5469890" cy="529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599"/>
              </a:lnSpc>
            </a:pPr>
            <a:r>
              <a:rPr sz="1450" dirty="0">
                <a:latin typeface="Arial"/>
                <a:cs typeface="Arial"/>
              </a:rPr>
              <a:t>An object's instance variables store the data required for executing  its</a:t>
            </a:r>
            <a:r>
              <a:rPr sz="1450" spc="-8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methods.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94661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/>
              <a:t>Self </a:t>
            </a:r>
            <a:r>
              <a:rPr spc="130" dirty="0"/>
              <a:t>Check</a:t>
            </a:r>
            <a:r>
              <a:rPr spc="-70" dirty="0"/>
              <a:t> </a:t>
            </a:r>
            <a:r>
              <a:rPr spc="35" dirty="0"/>
              <a:t>3.10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1785" y="796683"/>
            <a:ext cx="4112260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latin typeface="Arial"/>
                <a:cs typeface="Arial"/>
              </a:rPr>
              <a:t>Why </a:t>
            </a:r>
            <a:r>
              <a:rPr sz="1200" dirty="0">
                <a:latin typeface="Arial"/>
                <a:cs typeface="Arial"/>
              </a:rPr>
              <a:t>is </a:t>
            </a:r>
            <a:r>
              <a:rPr sz="1200" spc="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following </a:t>
            </a:r>
            <a:r>
              <a:rPr sz="1200" spc="5" dirty="0">
                <a:latin typeface="Arial"/>
                <a:cs typeface="Arial"/>
              </a:rPr>
              <a:t>documentation comment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questionable?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5501" y="1151016"/>
            <a:ext cx="5843905" cy="589905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400"/>
              </a:spcBef>
            </a:pPr>
            <a:r>
              <a:rPr sz="700" spc="15" dirty="0">
                <a:latin typeface="Courier" charset="0"/>
                <a:cs typeface="Courier" charset="0"/>
              </a:rPr>
              <a:t>/**</a:t>
            </a:r>
            <a:endParaRPr sz="700" dirty="0">
              <a:latin typeface="Courier" charset="0"/>
              <a:cs typeface="Courier" charset="0"/>
            </a:endParaRPr>
          </a:p>
          <a:p>
            <a:pPr marL="213995">
              <a:lnSpc>
                <a:spcPct val="100000"/>
              </a:lnSpc>
            </a:pPr>
            <a:r>
              <a:rPr sz="700" spc="15" dirty="0">
                <a:latin typeface="Courier" charset="0"/>
                <a:cs typeface="Courier" charset="0"/>
              </a:rPr>
              <a:t>Each account has an account</a:t>
            </a:r>
            <a:r>
              <a:rPr sz="700" spc="-50" dirty="0">
                <a:latin typeface="Courier" charset="0"/>
                <a:cs typeface="Courier" charset="0"/>
              </a:rPr>
              <a:t> </a:t>
            </a:r>
            <a:r>
              <a:rPr sz="700" spc="15" dirty="0">
                <a:latin typeface="Courier" charset="0"/>
                <a:cs typeface="Courier" charset="0"/>
              </a:rPr>
              <a:t>number.</a:t>
            </a:r>
            <a:endParaRPr sz="700" dirty="0">
              <a:latin typeface="Courier" charset="0"/>
              <a:cs typeface="Courier" charset="0"/>
            </a:endParaRPr>
          </a:p>
          <a:p>
            <a:pPr marL="213995">
              <a:lnSpc>
                <a:spcPct val="100000"/>
              </a:lnSpc>
            </a:pPr>
            <a:r>
              <a:rPr sz="700" spc="15" dirty="0">
                <a:latin typeface="Courier" charset="0"/>
                <a:cs typeface="Courier" charset="0"/>
              </a:rPr>
              <a:t>@return the account number of this</a:t>
            </a:r>
            <a:r>
              <a:rPr sz="700" spc="-45" dirty="0">
                <a:latin typeface="Courier" charset="0"/>
                <a:cs typeface="Courier" charset="0"/>
              </a:rPr>
              <a:t> </a:t>
            </a:r>
            <a:r>
              <a:rPr sz="700" spc="15" dirty="0">
                <a:latin typeface="Courier" charset="0"/>
                <a:cs typeface="Courier" charset="0"/>
              </a:rPr>
              <a:t>account</a:t>
            </a:r>
            <a:endParaRPr sz="700" dirty="0">
              <a:latin typeface="Courier" charset="0"/>
              <a:cs typeface="Courier" charset="0"/>
            </a:endParaRPr>
          </a:p>
          <a:p>
            <a:pPr marL="47625">
              <a:lnSpc>
                <a:spcPct val="100000"/>
              </a:lnSpc>
            </a:pPr>
            <a:r>
              <a:rPr sz="700" spc="15" dirty="0">
                <a:latin typeface="Courier" charset="0"/>
                <a:cs typeface="Courier" charset="0"/>
              </a:rPr>
              <a:t>*/</a:t>
            </a:r>
            <a:endParaRPr sz="700" dirty="0">
              <a:latin typeface="Courier" charset="0"/>
              <a:cs typeface="Courier" charset="0"/>
            </a:endParaRPr>
          </a:p>
          <a:p>
            <a:pPr marL="47625">
              <a:lnSpc>
                <a:spcPct val="100000"/>
              </a:lnSpc>
            </a:pPr>
            <a:r>
              <a:rPr sz="700" spc="15" dirty="0">
                <a:latin typeface="Courier" charset="0"/>
                <a:cs typeface="Courier" charset="0"/>
              </a:rPr>
              <a:t>public int</a:t>
            </a:r>
            <a:r>
              <a:rPr sz="700" spc="-55" dirty="0">
                <a:latin typeface="Courier" charset="0"/>
                <a:cs typeface="Courier" charset="0"/>
              </a:rPr>
              <a:t> </a:t>
            </a:r>
            <a:r>
              <a:rPr sz="700" spc="15" dirty="0">
                <a:latin typeface="Courier" charset="0"/>
                <a:cs typeface="Courier" charset="0"/>
              </a:rPr>
              <a:t>getAccountNumber()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4905" y="1851413"/>
            <a:ext cx="5228590" cy="784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599"/>
              </a:lnSpc>
            </a:pPr>
            <a:r>
              <a:rPr sz="1450" b="1" dirty="0">
                <a:latin typeface="Arial"/>
                <a:cs typeface="Arial"/>
              </a:rPr>
              <a:t>Answer: </a:t>
            </a:r>
            <a:r>
              <a:rPr sz="1450" dirty="0">
                <a:latin typeface="Arial"/>
                <a:cs typeface="Arial"/>
              </a:rPr>
              <a:t>The first sentence of the method description should  describe the method—it is displayed in isolation in the summary  table.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94534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Providing </a:t>
            </a:r>
            <a:r>
              <a:rPr spc="70" dirty="0"/>
              <a:t>the </a:t>
            </a:r>
            <a:r>
              <a:rPr spc="190" dirty="0"/>
              <a:t>Class</a:t>
            </a:r>
            <a:r>
              <a:rPr spc="-70" dirty="0"/>
              <a:t> </a:t>
            </a:r>
            <a:r>
              <a:rPr spc="114" dirty="0"/>
              <a:t>Implementation</a:t>
            </a:r>
          </a:p>
        </p:txBody>
      </p:sp>
      <p:sp>
        <p:nvSpPr>
          <p:cNvPr id="4" name="object 4"/>
          <p:cNvSpPr/>
          <p:nvPr/>
        </p:nvSpPr>
        <p:spPr>
          <a:xfrm>
            <a:off x="756107" y="891256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4905" y="789533"/>
            <a:ext cx="4058285" cy="963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dirty="0">
                <a:latin typeface="Arial"/>
                <a:cs typeface="Arial"/>
              </a:rPr>
              <a:t>The private implementation of a class consists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of:</a:t>
            </a:r>
            <a:endParaRPr sz="1450">
              <a:latin typeface="Arial"/>
              <a:cs typeface="Arial"/>
            </a:endParaRPr>
          </a:p>
          <a:p>
            <a:pPr marL="344805">
              <a:lnSpc>
                <a:spcPct val="100000"/>
              </a:lnSpc>
              <a:spcBef>
                <a:spcPts val="880"/>
              </a:spcBef>
            </a:pPr>
            <a:r>
              <a:rPr sz="1100" spc="5" dirty="0">
                <a:latin typeface="Arial"/>
                <a:cs typeface="Arial"/>
              </a:rPr>
              <a:t>instance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variables</a:t>
            </a:r>
            <a:endParaRPr sz="1100">
              <a:latin typeface="Arial"/>
              <a:cs typeface="Arial"/>
            </a:endParaRPr>
          </a:p>
          <a:p>
            <a:pPr marL="344805" marR="2088514">
              <a:lnSpc>
                <a:spcPct val="132700"/>
              </a:lnSpc>
            </a:pPr>
            <a:r>
              <a:rPr sz="1100" spc="5" dirty="0">
                <a:latin typeface="Arial"/>
                <a:cs typeface="Arial"/>
              </a:rPr>
              <a:t>the bodies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constructors  the bodies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methods.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94406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Providing </a:t>
            </a:r>
            <a:r>
              <a:rPr spc="114" dirty="0"/>
              <a:t>Instance</a:t>
            </a:r>
            <a:r>
              <a:rPr spc="-85" dirty="0"/>
              <a:t> </a:t>
            </a:r>
            <a:r>
              <a:rPr spc="125" dirty="0"/>
              <a:t>Variables</a:t>
            </a:r>
          </a:p>
        </p:txBody>
      </p:sp>
      <p:sp>
        <p:nvSpPr>
          <p:cNvPr id="4" name="object 4"/>
          <p:cNvSpPr/>
          <p:nvPr/>
        </p:nvSpPr>
        <p:spPr>
          <a:xfrm>
            <a:off x="756107" y="891129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6107" y="1187852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6107" y="1748328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6107" y="2053294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4905" y="789406"/>
            <a:ext cx="5434330" cy="140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dirty="0">
                <a:latin typeface="Arial"/>
                <a:cs typeface="Arial"/>
              </a:rPr>
              <a:t>Determine the data that each bank account object</a:t>
            </a:r>
            <a:r>
              <a:rPr sz="1450" spc="-1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contains.</a:t>
            </a:r>
          </a:p>
          <a:p>
            <a:pPr marL="12700" marR="15875">
              <a:lnSpc>
                <a:spcPct val="115599"/>
              </a:lnSpc>
              <a:spcBef>
                <a:spcPts val="325"/>
              </a:spcBef>
            </a:pPr>
            <a:r>
              <a:rPr sz="1450" dirty="0">
                <a:latin typeface="Arial"/>
                <a:cs typeface="Arial"/>
              </a:rPr>
              <a:t>What does the object need to remember so that it can carry out its  methods?</a:t>
            </a: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450" dirty="0">
                <a:latin typeface="Arial"/>
                <a:cs typeface="Arial"/>
              </a:rPr>
              <a:t>Each bank account object only needs to store the current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balance.</a:t>
            </a: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450" dirty="0">
                <a:latin typeface="Courier" charset="0"/>
                <a:cs typeface="Courier" charset="0"/>
              </a:rPr>
              <a:t>BankAccount</a:t>
            </a:r>
            <a:r>
              <a:rPr sz="1450" spc="-505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instance variable declaration: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5074" y="2263472"/>
            <a:ext cx="5357495" cy="841897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445"/>
              </a:spcBef>
            </a:pPr>
            <a:r>
              <a:rPr sz="850" spc="10" dirty="0">
                <a:latin typeface="Courier" charset="0"/>
                <a:cs typeface="Courier" charset="0"/>
              </a:rPr>
              <a:t>public class</a:t>
            </a:r>
            <a:r>
              <a:rPr sz="850" spc="-15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BankAccount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209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private double</a:t>
            </a:r>
            <a:r>
              <a:rPr sz="850" spc="-20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balance;</a:t>
            </a:r>
            <a:endParaRPr sz="850" dirty="0">
              <a:latin typeface="Courier" charset="0"/>
              <a:cs typeface="Courier" charset="0"/>
            </a:endParaRPr>
          </a:p>
          <a:p>
            <a:pPr marL="25209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// Methods and constructors</a:t>
            </a:r>
            <a:r>
              <a:rPr sz="850" spc="5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below</a:t>
            </a:r>
            <a:endParaRPr sz="850" dirty="0">
              <a:latin typeface="Courier" charset="0"/>
              <a:cs typeface="Courier" charset="0"/>
            </a:endParaRPr>
          </a:p>
          <a:p>
            <a:pPr marL="25209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. .</a:t>
            </a:r>
            <a:r>
              <a:rPr sz="850" spc="-80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.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Providing </a:t>
            </a:r>
            <a:r>
              <a:rPr spc="114" dirty="0"/>
              <a:t>Instance</a:t>
            </a:r>
            <a:r>
              <a:rPr spc="-85" dirty="0"/>
              <a:t> </a:t>
            </a:r>
            <a:r>
              <a:rPr spc="125" dirty="0"/>
              <a:t>Variables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8015" y="1141348"/>
            <a:ext cx="3334385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430"/>
              </a:lnSpc>
            </a:pPr>
            <a:r>
              <a:rPr sz="1200" spc="5" dirty="0">
                <a:latin typeface="Arial"/>
                <a:cs typeface="Arial"/>
              </a:rPr>
              <a:t>Like a wilderness explorer who needs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5" dirty="0">
                <a:latin typeface="Arial"/>
                <a:cs typeface="Arial"/>
              </a:rPr>
              <a:t>carry </a:t>
            </a:r>
            <a:r>
              <a:rPr sz="1200" dirty="0">
                <a:latin typeface="Arial"/>
                <a:cs typeface="Arial"/>
              </a:rPr>
              <a:t>all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items  </a:t>
            </a:r>
            <a:r>
              <a:rPr sz="1200" dirty="0">
                <a:latin typeface="Arial"/>
                <a:cs typeface="Arial"/>
              </a:rPr>
              <a:t>that </a:t>
            </a:r>
            <a:r>
              <a:rPr sz="1200" spc="5" dirty="0">
                <a:latin typeface="Arial"/>
                <a:cs typeface="Arial"/>
              </a:rPr>
              <a:t>may be needed, an object needs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5" dirty="0">
                <a:latin typeface="Arial"/>
                <a:cs typeface="Arial"/>
              </a:rPr>
              <a:t>store the data  required </a:t>
            </a:r>
            <a:r>
              <a:rPr sz="1200" dirty="0">
                <a:latin typeface="Arial"/>
                <a:cs typeface="Arial"/>
              </a:rPr>
              <a:t>for its </a:t>
            </a:r>
            <a:r>
              <a:rPr sz="1200" spc="5" dirty="0">
                <a:latin typeface="Arial"/>
                <a:cs typeface="Arial"/>
              </a:rPr>
              <a:t>method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calls.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" name="Picture 4" descr="horstmann_6e_figun_03_p09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015" y="1905000"/>
            <a:ext cx="4029458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94152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Providing</a:t>
            </a:r>
            <a:r>
              <a:rPr spc="5" dirty="0"/>
              <a:t> </a:t>
            </a:r>
            <a:r>
              <a:rPr spc="135" dirty="0"/>
              <a:t>Constructors</a:t>
            </a:r>
          </a:p>
        </p:txBody>
      </p:sp>
      <p:sp>
        <p:nvSpPr>
          <p:cNvPr id="4" name="object 4"/>
          <p:cNvSpPr/>
          <p:nvPr/>
        </p:nvSpPr>
        <p:spPr>
          <a:xfrm>
            <a:off x="756107" y="890875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6107" y="1187598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4905" y="713356"/>
            <a:ext cx="5448935" cy="612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4300"/>
              </a:lnSpc>
            </a:pPr>
            <a:r>
              <a:rPr sz="1450" dirty="0">
                <a:latin typeface="Arial"/>
                <a:cs typeface="Arial"/>
              </a:rPr>
              <a:t>Constructor's job is to initialize the instance variables of the object.  The no-argument constructor sets the balance to</a:t>
            </a:r>
            <a:r>
              <a:rPr sz="1450" spc="-2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zero.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5074" y="1397777"/>
            <a:ext cx="5357495" cy="580287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445"/>
              </a:spcBef>
            </a:pPr>
            <a:r>
              <a:rPr sz="850" spc="10" dirty="0">
                <a:latin typeface="Courier" charset="0"/>
                <a:cs typeface="Courier" charset="0"/>
              </a:rPr>
              <a:t>public</a:t>
            </a:r>
            <a:r>
              <a:rPr sz="850" spc="-30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BankAccount()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209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balance =</a:t>
            </a:r>
            <a:r>
              <a:rPr sz="850" spc="-60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0;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6107" y="2209643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04905" y="2073447"/>
            <a:ext cx="5342255" cy="529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599"/>
              </a:lnSpc>
            </a:pPr>
            <a:r>
              <a:rPr sz="1450" dirty="0">
                <a:latin typeface="Arial"/>
                <a:cs typeface="Arial"/>
              </a:rPr>
              <a:t>The second constructor sets the balance to the value supplied as  the construction</a:t>
            </a:r>
            <a:r>
              <a:rPr sz="1450" spc="-6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argument.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5074" y="2675333"/>
            <a:ext cx="5357495" cy="580287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445"/>
              </a:spcBef>
            </a:pPr>
            <a:r>
              <a:rPr sz="850" spc="10" dirty="0">
                <a:latin typeface="Courier" charset="0"/>
                <a:cs typeface="Courier" charset="0"/>
              </a:rPr>
              <a:t>public BankAccount(double</a:t>
            </a:r>
            <a:r>
              <a:rPr sz="850" spc="40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initialBalance)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209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balance =</a:t>
            </a:r>
            <a:r>
              <a:rPr sz="850" spc="-15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initialBalance;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882506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015" y="253822"/>
            <a:ext cx="4639945" cy="586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135" dirty="0"/>
              <a:t>Providing Constructors </a:t>
            </a:r>
            <a:r>
              <a:rPr spc="-114" dirty="0"/>
              <a:t>- </a:t>
            </a:r>
            <a:r>
              <a:rPr spc="135" dirty="0"/>
              <a:t>Tracing</a:t>
            </a:r>
            <a:r>
              <a:rPr spc="20" dirty="0"/>
              <a:t> </a:t>
            </a:r>
            <a:r>
              <a:rPr spc="70" dirty="0"/>
              <a:t>the  </a:t>
            </a:r>
            <a:r>
              <a:rPr spc="90" dirty="0"/>
              <a:t>Statement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1785" y="1084529"/>
            <a:ext cx="4077970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latin typeface="Arial"/>
                <a:cs typeface="Arial"/>
              </a:rPr>
              <a:t>Steps </a:t>
            </a:r>
            <a:r>
              <a:rPr sz="1200" dirty="0">
                <a:latin typeface="Arial"/>
                <a:cs typeface="Arial"/>
              </a:rPr>
              <a:t>carried </a:t>
            </a:r>
            <a:r>
              <a:rPr sz="1200" spc="5" dirty="0">
                <a:latin typeface="Arial"/>
                <a:cs typeface="Arial"/>
              </a:rPr>
              <a:t>out when the </a:t>
            </a:r>
            <a:r>
              <a:rPr sz="1200" dirty="0">
                <a:latin typeface="Arial"/>
                <a:cs typeface="Arial"/>
              </a:rPr>
              <a:t>following </a:t>
            </a:r>
            <a:r>
              <a:rPr sz="1200" spc="5" dirty="0">
                <a:latin typeface="Arial"/>
                <a:cs typeface="Arial"/>
              </a:rPr>
              <a:t>statement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executed: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5501" y="1438861"/>
            <a:ext cx="5843905" cy="159018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400"/>
              </a:spcBef>
            </a:pPr>
            <a:r>
              <a:rPr sz="700" spc="15" dirty="0">
                <a:latin typeface="Courier" charset="0"/>
                <a:cs typeface="Courier" charset="0"/>
              </a:rPr>
              <a:t>BankAccount harrysChecking = new</a:t>
            </a:r>
            <a:r>
              <a:rPr sz="700" spc="-30" dirty="0">
                <a:latin typeface="Courier" charset="0"/>
                <a:cs typeface="Courier" charset="0"/>
              </a:rPr>
              <a:t> </a:t>
            </a:r>
            <a:r>
              <a:rPr sz="700" spc="15" dirty="0">
                <a:latin typeface="Courier" charset="0"/>
                <a:cs typeface="Courier" charset="0"/>
              </a:rPr>
              <a:t>BankAccount(1000);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6107" y="1855097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39576" y="1819445"/>
            <a:ext cx="131884" cy="131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6107" y="2160062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6107" y="2778235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71007" y="2742658"/>
            <a:ext cx="131884" cy="131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6107" y="3091442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77795" y="3319632"/>
            <a:ext cx="131884" cy="131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6107" y="3651918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6107" y="4220637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44352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Create a new object of type</a:t>
            </a:r>
            <a:r>
              <a:rPr spc="-40" dirty="0"/>
              <a:t> </a:t>
            </a:r>
            <a:r>
              <a:rPr dirty="0">
                <a:latin typeface="Courier" charset="0"/>
                <a:cs typeface="Courier" charset="0"/>
              </a:rPr>
              <a:t>BankAccount</a:t>
            </a:r>
            <a:r>
              <a:rPr dirty="0"/>
              <a:t>.</a:t>
            </a: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/>
              <a:t>Call the second</a:t>
            </a:r>
            <a:r>
              <a:rPr spc="-60" dirty="0"/>
              <a:t> </a:t>
            </a:r>
            <a:r>
              <a:rPr dirty="0"/>
              <a:t>constructor</a:t>
            </a:r>
          </a:p>
          <a:p>
            <a:pPr marL="344805">
              <a:lnSpc>
                <a:spcPct val="100000"/>
              </a:lnSpc>
              <a:spcBef>
                <a:spcPts val="880"/>
              </a:spcBef>
            </a:pPr>
            <a:r>
              <a:rPr sz="1100" spc="5" dirty="0">
                <a:latin typeface="Arial"/>
                <a:cs typeface="Arial"/>
              </a:rPr>
              <a:t>because an argument </a:t>
            </a:r>
            <a:r>
              <a:rPr sz="1100" dirty="0">
                <a:latin typeface="Arial"/>
                <a:cs typeface="Arial"/>
              </a:rPr>
              <a:t>is </a:t>
            </a:r>
            <a:r>
              <a:rPr sz="1100" spc="5" dirty="0">
                <a:latin typeface="Arial"/>
                <a:cs typeface="Arial"/>
              </a:rPr>
              <a:t>supplied </a:t>
            </a:r>
            <a:r>
              <a:rPr sz="1100" dirty="0">
                <a:latin typeface="Arial"/>
                <a:cs typeface="Arial"/>
              </a:rPr>
              <a:t>in </a:t>
            </a:r>
            <a:r>
              <a:rPr sz="1100" spc="5" dirty="0">
                <a:latin typeface="Arial"/>
                <a:cs typeface="Arial"/>
              </a:rPr>
              <a:t>the constructor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call</a:t>
            </a: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/>
              <a:t>Set the parameter variable </a:t>
            </a:r>
            <a:r>
              <a:rPr dirty="0">
                <a:latin typeface="Courier" charset="0"/>
                <a:cs typeface="Courier" charset="0"/>
              </a:rPr>
              <a:t>initialBalance</a:t>
            </a:r>
            <a:r>
              <a:rPr spc="-484" dirty="0">
                <a:latin typeface="Courier" charset="0"/>
                <a:cs typeface="Courier" charset="0"/>
              </a:rPr>
              <a:t> </a:t>
            </a:r>
            <a:r>
              <a:rPr dirty="0"/>
              <a:t>to 1000.</a:t>
            </a: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/>
              <a:t>Set the </a:t>
            </a:r>
            <a:r>
              <a:rPr dirty="0">
                <a:latin typeface="Courier" charset="0"/>
                <a:cs typeface="Courier" charset="0"/>
              </a:rPr>
              <a:t>balance</a:t>
            </a:r>
            <a:r>
              <a:rPr spc="-480" dirty="0">
                <a:latin typeface="Courier" charset="0"/>
                <a:cs typeface="Courier" charset="0"/>
              </a:rPr>
              <a:t> </a:t>
            </a:r>
            <a:r>
              <a:rPr dirty="0"/>
              <a:t>instance variable of the newly created object to</a:t>
            </a: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>
                <a:latin typeface="Courier" charset="0"/>
                <a:cs typeface="Courier" charset="0"/>
              </a:rPr>
              <a:t>initialBalance</a:t>
            </a:r>
            <a:r>
              <a:rPr dirty="0"/>
              <a:t>.</a:t>
            </a:r>
          </a:p>
          <a:p>
            <a:pPr marL="12700" marR="250190">
              <a:lnSpc>
                <a:spcPct val="115599"/>
              </a:lnSpc>
              <a:spcBef>
                <a:spcPts val="325"/>
              </a:spcBef>
            </a:pPr>
            <a:r>
              <a:rPr dirty="0"/>
              <a:t>Return an object reference, that is, the memory location of the  object.</a:t>
            </a: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/>
              <a:t>Store that object reference in the </a:t>
            </a:r>
            <a:r>
              <a:rPr dirty="0">
                <a:latin typeface="Courier" charset="0"/>
                <a:cs typeface="Courier" charset="0"/>
              </a:rPr>
              <a:t>harrysChecking</a:t>
            </a:r>
            <a:r>
              <a:rPr spc="-475" dirty="0">
                <a:latin typeface="Courier" charset="0"/>
                <a:cs typeface="Courier" charset="0"/>
              </a:rPr>
              <a:t> </a:t>
            </a:r>
            <a:r>
              <a:rPr dirty="0"/>
              <a:t>variable.</a:t>
            </a:r>
          </a:p>
        </p:txBody>
      </p:sp>
      <p:sp>
        <p:nvSpPr>
          <p:cNvPr id="16" name="object 16"/>
          <p:cNvSpPr/>
          <p:nvPr/>
        </p:nvSpPr>
        <p:spPr>
          <a:xfrm>
            <a:off x="6006795" y="4185150"/>
            <a:ext cx="131884" cy="1318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881109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015" y="252425"/>
            <a:ext cx="4639945" cy="586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135" dirty="0"/>
              <a:t>Providing Constructors </a:t>
            </a:r>
            <a:r>
              <a:rPr spc="-114" dirty="0"/>
              <a:t>- </a:t>
            </a:r>
            <a:r>
              <a:rPr spc="135" dirty="0"/>
              <a:t>Tracing</a:t>
            </a:r>
            <a:r>
              <a:rPr spc="20" dirty="0"/>
              <a:t> </a:t>
            </a:r>
            <a:r>
              <a:rPr spc="70" dirty="0"/>
              <a:t>the  </a:t>
            </a:r>
            <a:r>
              <a:rPr spc="90" dirty="0"/>
              <a:t>Statement</a:t>
            </a:r>
          </a:p>
        </p:txBody>
      </p:sp>
      <p:sp>
        <p:nvSpPr>
          <p:cNvPr id="4" name="object 2"/>
          <p:cNvSpPr/>
          <p:nvPr/>
        </p:nvSpPr>
        <p:spPr>
          <a:xfrm>
            <a:off x="640715" y="1022763"/>
            <a:ext cx="3198202" cy="4220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 txBox="1"/>
          <p:nvPr/>
        </p:nvSpPr>
        <p:spPr>
          <a:xfrm>
            <a:off x="4058602" y="4876800"/>
            <a:ext cx="2418715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5" dirty="0">
                <a:latin typeface="Arial"/>
                <a:cs typeface="Arial"/>
              </a:rPr>
              <a:t>Figure 5 </a:t>
            </a:r>
            <a:r>
              <a:rPr sz="1200" spc="5" dirty="0">
                <a:latin typeface="Arial"/>
                <a:cs typeface="Arial"/>
              </a:rPr>
              <a:t>How a Constructor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Works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Providing</a:t>
            </a:r>
            <a:r>
              <a:rPr spc="5" dirty="0"/>
              <a:t> </a:t>
            </a:r>
            <a:r>
              <a:rPr spc="135" dirty="0"/>
              <a:t>Constructors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62399" y="1139444"/>
            <a:ext cx="2424201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30"/>
              </a:lnSpc>
            </a:pPr>
            <a:r>
              <a:rPr sz="1200" spc="5" dirty="0">
                <a:latin typeface="Arial"/>
                <a:cs typeface="Arial"/>
              </a:rPr>
              <a:t>A constructor </a:t>
            </a:r>
            <a:r>
              <a:rPr sz="1200" dirty="0">
                <a:latin typeface="Arial"/>
                <a:cs typeface="Arial"/>
              </a:rPr>
              <a:t>is like </a:t>
            </a:r>
            <a:r>
              <a:rPr sz="1200" spc="5" dirty="0">
                <a:latin typeface="Arial"/>
                <a:cs typeface="Arial"/>
              </a:rPr>
              <a:t>a set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5" dirty="0">
                <a:latin typeface="Arial"/>
                <a:cs typeface="Arial"/>
              </a:rPr>
              <a:t>assembly </a:t>
            </a:r>
            <a:r>
              <a:rPr sz="1200" dirty="0">
                <a:latin typeface="Arial"/>
                <a:cs typeface="Arial"/>
              </a:rPr>
              <a:t>instructions for  </a:t>
            </a:r>
            <a:r>
              <a:rPr sz="1200" spc="5" dirty="0">
                <a:latin typeface="Arial"/>
                <a:cs typeface="Arial"/>
              </a:rPr>
              <a:t>an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object.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" name="Picture 4" descr="horstmann_6e_figun_03_p092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699" y="1139444"/>
            <a:ext cx="2999478" cy="212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92247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Providing</a:t>
            </a:r>
            <a:r>
              <a:rPr spc="-5" dirty="0"/>
              <a:t> </a:t>
            </a:r>
            <a:r>
              <a:rPr spc="165" dirty="0"/>
              <a:t>Methods</a:t>
            </a:r>
          </a:p>
        </p:txBody>
      </p:sp>
      <p:sp>
        <p:nvSpPr>
          <p:cNvPr id="4" name="object 4"/>
          <p:cNvSpPr/>
          <p:nvPr/>
        </p:nvSpPr>
        <p:spPr>
          <a:xfrm>
            <a:off x="756107" y="888970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2522" y="14247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19">
                <a:moveTo>
                  <a:pt x="32969" y="16484"/>
                </a:moveTo>
                <a:lnTo>
                  <a:pt x="32969" y="27199"/>
                </a:lnTo>
                <a:lnTo>
                  <a:pt x="27471" y="32969"/>
                </a:lnTo>
                <a:lnTo>
                  <a:pt x="16484" y="32969"/>
                </a:lnTo>
                <a:lnTo>
                  <a:pt x="5497" y="32969"/>
                </a:lnTo>
                <a:lnTo>
                  <a:pt x="0" y="27199"/>
                </a:lnTo>
                <a:lnTo>
                  <a:pt x="0" y="16484"/>
                </a:lnTo>
                <a:lnTo>
                  <a:pt x="0" y="5769"/>
                </a:lnTo>
                <a:lnTo>
                  <a:pt x="5497" y="0"/>
                </a:lnTo>
                <a:lnTo>
                  <a:pt x="16484" y="0"/>
                </a:lnTo>
                <a:lnTo>
                  <a:pt x="27471" y="0"/>
                </a:lnTo>
                <a:lnTo>
                  <a:pt x="32969" y="5769"/>
                </a:lnTo>
                <a:lnTo>
                  <a:pt x="32969" y="16484"/>
                </a:lnTo>
                <a:close/>
              </a:path>
            </a:pathLst>
          </a:custGeom>
          <a:ln w="82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82522" y="189453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19">
                <a:moveTo>
                  <a:pt x="32969" y="16484"/>
                </a:moveTo>
                <a:lnTo>
                  <a:pt x="32969" y="27199"/>
                </a:lnTo>
                <a:lnTo>
                  <a:pt x="27471" y="32969"/>
                </a:lnTo>
                <a:lnTo>
                  <a:pt x="16484" y="32969"/>
                </a:lnTo>
                <a:lnTo>
                  <a:pt x="5497" y="32969"/>
                </a:lnTo>
                <a:lnTo>
                  <a:pt x="0" y="27199"/>
                </a:lnTo>
                <a:lnTo>
                  <a:pt x="0" y="16484"/>
                </a:lnTo>
                <a:lnTo>
                  <a:pt x="0" y="5769"/>
                </a:lnTo>
                <a:lnTo>
                  <a:pt x="5497" y="0"/>
                </a:lnTo>
                <a:lnTo>
                  <a:pt x="16484" y="0"/>
                </a:lnTo>
                <a:lnTo>
                  <a:pt x="27471" y="0"/>
                </a:lnTo>
                <a:lnTo>
                  <a:pt x="32969" y="5769"/>
                </a:lnTo>
                <a:lnTo>
                  <a:pt x="32969" y="16484"/>
                </a:lnTo>
                <a:close/>
              </a:path>
            </a:pathLst>
          </a:custGeom>
          <a:ln w="82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6107" y="2183011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4905" y="787247"/>
            <a:ext cx="3237865" cy="1812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dirty="0">
                <a:latin typeface="Arial"/>
                <a:cs typeface="Arial"/>
              </a:rPr>
              <a:t>Is the method an accessor or a</a:t>
            </a:r>
            <a:r>
              <a:rPr sz="1450" spc="-4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mutator</a:t>
            </a:r>
          </a:p>
          <a:p>
            <a:pPr marL="344805">
              <a:lnSpc>
                <a:spcPct val="100000"/>
              </a:lnSpc>
              <a:spcBef>
                <a:spcPts val="880"/>
              </a:spcBef>
            </a:pPr>
            <a:r>
              <a:rPr sz="1100" spc="5" dirty="0">
                <a:latin typeface="Arial"/>
                <a:cs typeface="Arial"/>
              </a:rPr>
              <a:t>Mutator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method</a:t>
            </a:r>
            <a:endParaRPr sz="1100" dirty="0">
              <a:latin typeface="Arial"/>
              <a:cs typeface="Arial"/>
            </a:endParaRPr>
          </a:p>
          <a:p>
            <a:pPr marL="598805">
              <a:lnSpc>
                <a:spcPct val="100000"/>
              </a:lnSpc>
              <a:spcBef>
                <a:spcPts val="615"/>
              </a:spcBef>
            </a:pPr>
            <a:r>
              <a:rPr sz="850" dirty="0">
                <a:latin typeface="Arial"/>
                <a:cs typeface="Arial"/>
              </a:rPr>
              <a:t>Update the instance variables in some</a:t>
            </a:r>
            <a:r>
              <a:rPr sz="850" spc="-1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way</a:t>
            </a:r>
          </a:p>
          <a:p>
            <a:pPr marL="344805">
              <a:lnSpc>
                <a:spcPct val="100000"/>
              </a:lnSpc>
              <a:spcBef>
                <a:spcPts val="675"/>
              </a:spcBef>
            </a:pPr>
            <a:r>
              <a:rPr sz="1100" spc="5" dirty="0">
                <a:latin typeface="Arial"/>
                <a:cs typeface="Arial"/>
              </a:rPr>
              <a:t>Accessor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method</a:t>
            </a:r>
            <a:endParaRPr sz="1100" dirty="0">
              <a:latin typeface="Arial"/>
              <a:cs typeface="Arial"/>
            </a:endParaRPr>
          </a:p>
          <a:p>
            <a:pPr marL="598805">
              <a:lnSpc>
                <a:spcPct val="100000"/>
              </a:lnSpc>
              <a:spcBef>
                <a:spcPts val="680"/>
              </a:spcBef>
            </a:pPr>
            <a:r>
              <a:rPr sz="850" dirty="0">
                <a:latin typeface="Arial"/>
                <a:cs typeface="Arial"/>
              </a:rPr>
              <a:t>Retrieves or computes a</a:t>
            </a:r>
            <a:r>
              <a:rPr sz="850" spc="-1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result</a:t>
            </a: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50" dirty="0">
                <a:latin typeface="Courier" charset="0"/>
                <a:cs typeface="Courier" charset="0"/>
              </a:rPr>
              <a:t>deposit</a:t>
            </a:r>
            <a:r>
              <a:rPr sz="1450" spc="-520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method - a mutator method</a:t>
            </a:r>
          </a:p>
          <a:p>
            <a:pPr marL="344805">
              <a:lnSpc>
                <a:spcPct val="100000"/>
              </a:lnSpc>
              <a:spcBef>
                <a:spcPts val="880"/>
              </a:spcBef>
            </a:pPr>
            <a:r>
              <a:rPr sz="1100" spc="5" dirty="0">
                <a:latin typeface="Arial"/>
                <a:cs typeface="Arial"/>
              </a:rPr>
              <a:t>Updates the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balance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5074" y="2689912"/>
            <a:ext cx="5357495" cy="580287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445"/>
              </a:spcBef>
            </a:pPr>
            <a:r>
              <a:rPr sz="850" spc="10" dirty="0">
                <a:latin typeface="Courier" charset="0"/>
                <a:cs typeface="Courier" charset="0"/>
              </a:rPr>
              <a:t>public void deposit(double</a:t>
            </a:r>
            <a:r>
              <a:rPr sz="850" spc="15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amount)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R="3034665" algn="ctr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balance = balance +</a:t>
            </a:r>
            <a:r>
              <a:rPr sz="850" spc="-15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amount;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92120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35" dirty="0"/>
              <a:t>Providing </a:t>
            </a:r>
            <a:r>
              <a:rPr spc="165" dirty="0"/>
              <a:t>Methods </a:t>
            </a:r>
            <a:r>
              <a:rPr spc="-114" dirty="0"/>
              <a:t>-</a:t>
            </a:r>
            <a:r>
              <a:rPr spc="-210" dirty="0"/>
              <a:t> </a:t>
            </a:r>
            <a:r>
              <a:rPr spc="110" dirty="0"/>
              <a:t>continued</a:t>
            </a:r>
          </a:p>
        </p:txBody>
      </p:sp>
      <p:sp>
        <p:nvSpPr>
          <p:cNvPr id="4" name="object 4"/>
          <p:cNvSpPr/>
          <p:nvPr/>
        </p:nvSpPr>
        <p:spPr>
          <a:xfrm>
            <a:off x="756107" y="897085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4905" y="795363"/>
            <a:ext cx="3049905" cy="223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dirty="0">
                <a:latin typeface="Courier" charset="0"/>
                <a:cs typeface="Courier" charset="0"/>
              </a:rPr>
              <a:t>withdraw</a:t>
            </a:r>
            <a:r>
              <a:rPr sz="1450" spc="-520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method - another mutator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5074" y="1099021"/>
            <a:ext cx="5357495" cy="580287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445"/>
              </a:spcBef>
            </a:pPr>
            <a:r>
              <a:rPr sz="850" spc="10" dirty="0">
                <a:latin typeface="Courier" charset="0"/>
                <a:cs typeface="Courier" charset="0"/>
              </a:rPr>
              <a:t>public void withdraw(double</a:t>
            </a:r>
            <a:r>
              <a:rPr sz="850" spc="15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amount)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209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balance = balance -</a:t>
            </a:r>
            <a:r>
              <a:rPr sz="850" spc="-15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amount;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6107" y="1919130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4905" y="1817408"/>
            <a:ext cx="3631565" cy="526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dirty="0">
                <a:latin typeface="Courier" charset="0"/>
                <a:cs typeface="Courier" charset="0"/>
              </a:rPr>
              <a:t>getBalance</a:t>
            </a:r>
            <a:r>
              <a:rPr sz="1450" spc="-509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method - an accessor method</a:t>
            </a:r>
          </a:p>
          <a:p>
            <a:pPr marL="344805">
              <a:lnSpc>
                <a:spcPct val="100000"/>
              </a:lnSpc>
              <a:spcBef>
                <a:spcPts val="944"/>
              </a:spcBef>
            </a:pPr>
            <a:r>
              <a:rPr sz="1100" spc="5" dirty="0">
                <a:latin typeface="Arial"/>
                <a:cs typeface="Arial"/>
              </a:rPr>
              <a:t>Returns a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value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5074" y="2434274"/>
            <a:ext cx="5357495" cy="580287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445"/>
              </a:spcBef>
            </a:pPr>
            <a:r>
              <a:rPr sz="850" spc="10" dirty="0">
                <a:latin typeface="Courier" charset="0"/>
                <a:cs typeface="Courier" charset="0"/>
              </a:rPr>
              <a:t>public double</a:t>
            </a:r>
            <a:r>
              <a:rPr sz="850" spc="-10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getBalance()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209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return</a:t>
            </a:r>
            <a:r>
              <a:rPr sz="850" spc="-45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balance;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605713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14" dirty="0"/>
              <a:t>Instance</a:t>
            </a:r>
            <a:r>
              <a:rPr spc="-15" dirty="0"/>
              <a:t> </a:t>
            </a:r>
            <a:r>
              <a:rPr spc="125" dirty="0"/>
              <a:t>Variables</a:t>
            </a:r>
          </a:p>
        </p:txBody>
      </p:sp>
      <p:sp>
        <p:nvSpPr>
          <p:cNvPr id="4" name="object 4"/>
          <p:cNvSpPr/>
          <p:nvPr/>
        </p:nvSpPr>
        <p:spPr>
          <a:xfrm>
            <a:off x="756107" y="902436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0526" y="1223885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605" y="41211"/>
                </a:moveTo>
                <a:lnTo>
                  <a:pt x="11589" y="39927"/>
                </a:lnTo>
                <a:lnTo>
                  <a:pt x="5150" y="36070"/>
                </a:lnTo>
                <a:lnTo>
                  <a:pt x="1287" y="29632"/>
                </a:lnTo>
                <a:lnTo>
                  <a:pt x="0" y="20605"/>
                </a:lnTo>
                <a:lnTo>
                  <a:pt x="1287" y="11579"/>
                </a:lnTo>
                <a:lnTo>
                  <a:pt x="5150" y="5141"/>
                </a:lnTo>
                <a:lnTo>
                  <a:pt x="11589" y="1283"/>
                </a:lnTo>
                <a:lnTo>
                  <a:pt x="20605" y="0"/>
                </a:lnTo>
                <a:lnTo>
                  <a:pt x="29621" y="1283"/>
                </a:lnTo>
                <a:lnTo>
                  <a:pt x="36061" y="5141"/>
                </a:lnTo>
                <a:lnTo>
                  <a:pt x="39924" y="11579"/>
                </a:lnTo>
                <a:lnTo>
                  <a:pt x="41211" y="20605"/>
                </a:lnTo>
                <a:lnTo>
                  <a:pt x="39924" y="29632"/>
                </a:lnTo>
                <a:lnTo>
                  <a:pt x="36061" y="36070"/>
                </a:lnTo>
                <a:lnTo>
                  <a:pt x="29621" y="39927"/>
                </a:lnTo>
                <a:lnTo>
                  <a:pt x="20605" y="412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0526" y="1454670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605" y="41211"/>
                </a:moveTo>
                <a:lnTo>
                  <a:pt x="11589" y="39927"/>
                </a:lnTo>
                <a:lnTo>
                  <a:pt x="5150" y="36070"/>
                </a:lnTo>
                <a:lnTo>
                  <a:pt x="1287" y="29632"/>
                </a:lnTo>
                <a:lnTo>
                  <a:pt x="0" y="20605"/>
                </a:lnTo>
                <a:lnTo>
                  <a:pt x="1287" y="11579"/>
                </a:lnTo>
                <a:lnTo>
                  <a:pt x="5150" y="5141"/>
                </a:lnTo>
                <a:lnTo>
                  <a:pt x="11589" y="1283"/>
                </a:lnTo>
                <a:lnTo>
                  <a:pt x="20605" y="0"/>
                </a:lnTo>
                <a:lnTo>
                  <a:pt x="29621" y="1283"/>
                </a:lnTo>
                <a:lnTo>
                  <a:pt x="36061" y="5141"/>
                </a:lnTo>
                <a:lnTo>
                  <a:pt x="39924" y="11579"/>
                </a:lnTo>
                <a:lnTo>
                  <a:pt x="41211" y="20605"/>
                </a:lnTo>
                <a:lnTo>
                  <a:pt x="39924" y="29632"/>
                </a:lnTo>
                <a:lnTo>
                  <a:pt x="36061" y="36070"/>
                </a:lnTo>
                <a:lnTo>
                  <a:pt x="29621" y="39927"/>
                </a:lnTo>
                <a:lnTo>
                  <a:pt x="20605" y="412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0526" y="1685454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605" y="41211"/>
                </a:moveTo>
                <a:lnTo>
                  <a:pt x="11589" y="39927"/>
                </a:lnTo>
                <a:lnTo>
                  <a:pt x="5150" y="36070"/>
                </a:lnTo>
                <a:lnTo>
                  <a:pt x="1287" y="29632"/>
                </a:lnTo>
                <a:lnTo>
                  <a:pt x="0" y="20605"/>
                </a:lnTo>
                <a:lnTo>
                  <a:pt x="1287" y="11579"/>
                </a:lnTo>
                <a:lnTo>
                  <a:pt x="5150" y="5141"/>
                </a:lnTo>
                <a:lnTo>
                  <a:pt x="11589" y="1283"/>
                </a:lnTo>
                <a:lnTo>
                  <a:pt x="20605" y="0"/>
                </a:lnTo>
                <a:lnTo>
                  <a:pt x="29621" y="1283"/>
                </a:lnTo>
                <a:lnTo>
                  <a:pt x="36061" y="5141"/>
                </a:lnTo>
                <a:lnTo>
                  <a:pt x="39924" y="11579"/>
                </a:lnTo>
                <a:lnTo>
                  <a:pt x="41211" y="20605"/>
                </a:lnTo>
                <a:lnTo>
                  <a:pt x="39924" y="29632"/>
                </a:lnTo>
                <a:lnTo>
                  <a:pt x="36061" y="36070"/>
                </a:lnTo>
                <a:lnTo>
                  <a:pt x="29621" y="39927"/>
                </a:lnTo>
                <a:lnTo>
                  <a:pt x="20605" y="412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6107" y="1982177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04905" y="800709"/>
            <a:ext cx="5156835" cy="1319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dirty="0">
                <a:latin typeface="Arial"/>
                <a:cs typeface="Arial"/>
              </a:rPr>
              <a:t>An instance variable declaration consists of the following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parts:</a:t>
            </a:r>
          </a:p>
          <a:p>
            <a:pPr marL="344805" marR="2932430">
              <a:lnSpc>
                <a:spcPct val="137700"/>
              </a:lnSpc>
              <a:spcBef>
                <a:spcPts val="445"/>
              </a:spcBef>
            </a:pPr>
            <a:r>
              <a:rPr sz="1100" spc="5" dirty="0">
                <a:latin typeface="Arial"/>
                <a:cs typeface="Arial"/>
              </a:rPr>
              <a:t>access </a:t>
            </a:r>
            <a:r>
              <a:rPr sz="1100" dirty="0">
                <a:latin typeface="Arial"/>
                <a:cs typeface="Arial"/>
              </a:rPr>
              <a:t>specifier </a:t>
            </a:r>
            <a:r>
              <a:rPr sz="1100" spc="5" dirty="0">
                <a:latin typeface="Arial"/>
                <a:cs typeface="Arial"/>
              </a:rPr>
              <a:t>(</a:t>
            </a:r>
            <a:r>
              <a:rPr sz="1100" spc="5" dirty="0">
                <a:latin typeface="Courier" charset="0"/>
                <a:cs typeface="Courier" charset="0"/>
              </a:rPr>
              <a:t>private</a:t>
            </a:r>
            <a:r>
              <a:rPr sz="1100" spc="5" dirty="0">
                <a:latin typeface="Arial"/>
                <a:cs typeface="Arial"/>
              </a:rPr>
              <a:t>)  type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5" dirty="0">
                <a:latin typeface="Arial"/>
                <a:cs typeface="Arial"/>
              </a:rPr>
              <a:t>variable (such as</a:t>
            </a:r>
            <a:r>
              <a:rPr sz="1100" spc="-100" dirty="0">
                <a:latin typeface="Arial"/>
                <a:cs typeface="Arial"/>
              </a:rPr>
              <a:t> </a:t>
            </a:r>
            <a:r>
              <a:rPr sz="1100" spc="5" dirty="0">
                <a:latin typeface="Courier" charset="0"/>
                <a:cs typeface="Courier" charset="0"/>
              </a:rPr>
              <a:t>int</a:t>
            </a:r>
            <a:r>
              <a:rPr sz="1100" spc="5" dirty="0">
                <a:latin typeface="Arial"/>
                <a:cs typeface="Arial"/>
              </a:rPr>
              <a:t>)</a:t>
            </a:r>
            <a:endParaRPr sz="1100" dirty="0">
              <a:latin typeface="Arial"/>
              <a:cs typeface="Arial"/>
            </a:endParaRPr>
          </a:p>
          <a:p>
            <a:pPr marL="344805">
              <a:lnSpc>
                <a:spcPct val="100000"/>
              </a:lnSpc>
              <a:spcBef>
                <a:spcPts val="495"/>
              </a:spcBef>
            </a:pPr>
            <a:r>
              <a:rPr sz="1100" spc="5" dirty="0">
                <a:latin typeface="Arial"/>
                <a:cs typeface="Arial"/>
              </a:rPr>
              <a:t>name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5" dirty="0">
                <a:latin typeface="Arial"/>
                <a:cs typeface="Arial"/>
              </a:rPr>
              <a:t>variable (such as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5" dirty="0">
                <a:latin typeface="Courier" charset="0"/>
                <a:cs typeface="Courier" charset="0"/>
              </a:rPr>
              <a:t>value</a:t>
            </a:r>
            <a:r>
              <a:rPr sz="1100" spc="5" dirty="0">
                <a:latin typeface="Arial"/>
                <a:cs typeface="Arial"/>
              </a:rPr>
              <a:t>)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450" dirty="0">
                <a:latin typeface="Arial"/>
                <a:cs typeface="Arial"/>
              </a:rPr>
              <a:t>You should declare all instance variables as</a:t>
            </a:r>
            <a:r>
              <a:rPr sz="1450" spc="-2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private.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14" dirty="0"/>
              <a:t>Table </a:t>
            </a:r>
            <a:r>
              <a:rPr spc="120" dirty="0"/>
              <a:t>1 </a:t>
            </a:r>
            <a:r>
              <a:rPr spc="135" dirty="0"/>
              <a:t>Implementing</a:t>
            </a:r>
            <a:r>
              <a:rPr spc="-105" dirty="0"/>
              <a:t> </a:t>
            </a:r>
            <a:r>
              <a:rPr spc="180" dirty="0"/>
              <a:t>Classes</a:t>
            </a:r>
          </a:p>
        </p:txBody>
      </p:sp>
      <p:sp>
        <p:nvSpPr>
          <p:cNvPr id="3" name="object 3"/>
          <p:cNvSpPr/>
          <p:nvPr/>
        </p:nvSpPr>
        <p:spPr>
          <a:xfrm>
            <a:off x="797351" y="822083"/>
            <a:ext cx="3841140" cy="2448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015" y="229565"/>
            <a:ext cx="3867785" cy="3038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75" dirty="0"/>
              <a:t>s</a:t>
            </a:r>
            <a:r>
              <a:rPr spc="40" dirty="0"/>
              <a:t>e</a:t>
            </a:r>
            <a:r>
              <a:rPr spc="55" dirty="0"/>
              <a:t>c</a:t>
            </a:r>
            <a:r>
              <a:rPr spc="30" dirty="0"/>
              <a:t>t</a:t>
            </a:r>
            <a:r>
              <a:rPr spc="60" dirty="0"/>
              <a:t>i</a:t>
            </a:r>
            <a:r>
              <a:rPr spc="160" dirty="0"/>
              <a:t>o</a:t>
            </a:r>
            <a:r>
              <a:rPr spc="150" dirty="0"/>
              <a:t>n</a:t>
            </a:r>
            <a:r>
              <a:rPr spc="-145" dirty="0"/>
              <a:t>_</a:t>
            </a:r>
            <a:r>
              <a:rPr spc="120" dirty="0"/>
              <a:t>3</a:t>
            </a:r>
            <a:r>
              <a:rPr spc="310" dirty="0"/>
              <a:t>/</a:t>
            </a:r>
            <a:r>
              <a:rPr spc="85" dirty="0">
                <a:solidFill>
                  <a:srgbClr val="000080"/>
                </a:solidFill>
                <a:hlinkClick r:id="rId2"/>
              </a:rPr>
              <a:t>B</a:t>
            </a:r>
            <a:r>
              <a:rPr spc="125" dirty="0">
                <a:solidFill>
                  <a:srgbClr val="000080"/>
                </a:solidFill>
                <a:hlinkClick r:id="rId2"/>
              </a:rPr>
              <a:t>a</a:t>
            </a:r>
            <a:r>
              <a:rPr spc="150" dirty="0">
                <a:solidFill>
                  <a:srgbClr val="000080"/>
                </a:solidFill>
                <a:hlinkClick r:id="rId2"/>
              </a:rPr>
              <a:t>n</a:t>
            </a:r>
            <a:r>
              <a:rPr spc="185" dirty="0">
                <a:solidFill>
                  <a:srgbClr val="000080"/>
                </a:solidFill>
                <a:hlinkClick r:id="rId2"/>
              </a:rPr>
              <a:t>k</a:t>
            </a:r>
            <a:r>
              <a:rPr spc="220" dirty="0">
                <a:solidFill>
                  <a:srgbClr val="000080"/>
                </a:solidFill>
                <a:hlinkClick r:id="rId2"/>
              </a:rPr>
              <a:t>A</a:t>
            </a:r>
            <a:r>
              <a:rPr spc="55" dirty="0">
                <a:solidFill>
                  <a:srgbClr val="000080"/>
                </a:solidFill>
                <a:hlinkClick r:id="rId2"/>
              </a:rPr>
              <a:t>cc</a:t>
            </a:r>
            <a:r>
              <a:rPr spc="160" dirty="0">
                <a:solidFill>
                  <a:srgbClr val="000080"/>
                </a:solidFill>
                <a:hlinkClick r:id="rId2"/>
              </a:rPr>
              <a:t>o</a:t>
            </a:r>
            <a:r>
              <a:rPr spc="150" dirty="0">
                <a:solidFill>
                  <a:srgbClr val="000080"/>
                </a:solidFill>
                <a:hlinkClick r:id="rId2"/>
              </a:rPr>
              <a:t>un</a:t>
            </a:r>
            <a:r>
              <a:rPr spc="30" dirty="0">
                <a:solidFill>
                  <a:srgbClr val="000080"/>
                </a:solidFill>
                <a:hlinkClick r:id="rId2"/>
              </a:rPr>
              <a:t>t</a:t>
            </a:r>
            <a:r>
              <a:rPr spc="-220" dirty="0">
                <a:solidFill>
                  <a:srgbClr val="000080"/>
                </a:solidFill>
                <a:hlinkClick r:id="rId2"/>
              </a:rPr>
              <a:t>.</a:t>
            </a:r>
            <a:r>
              <a:rPr spc="-55" dirty="0">
                <a:solidFill>
                  <a:srgbClr val="000080"/>
                </a:solidFill>
                <a:hlinkClick r:id="rId2"/>
              </a:rPr>
              <a:t>j</a:t>
            </a:r>
            <a:r>
              <a:rPr spc="125" dirty="0">
                <a:solidFill>
                  <a:srgbClr val="000080"/>
                </a:solidFill>
                <a:hlinkClick r:id="rId2"/>
              </a:rPr>
              <a:t>a</a:t>
            </a:r>
            <a:r>
              <a:rPr spc="145" dirty="0">
                <a:solidFill>
                  <a:srgbClr val="000080"/>
                </a:solidFill>
                <a:hlinkClick r:id="rId2"/>
              </a:rPr>
              <a:t>v</a:t>
            </a:r>
            <a:r>
              <a:rPr spc="125" dirty="0">
                <a:solidFill>
                  <a:srgbClr val="000080"/>
                </a:solidFill>
                <a:hlinkClick r:id="rId2"/>
              </a:rPr>
              <a:t>a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0359623"/>
              </p:ext>
            </p:extLst>
          </p:nvPr>
        </p:nvGraphicFramePr>
        <p:xfrm>
          <a:off x="628014" y="685805"/>
          <a:ext cx="6687187" cy="4736900"/>
        </p:xfrm>
        <a:graphic>
          <a:graphicData uri="http://schemas.openxmlformats.org/drawingml/2006/table">
            <a:tbl>
              <a:tblPr firstRow="1" bandRow="1"/>
              <a:tblGrid>
                <a:gridCol w="381287"/>
                <a:gridCol w="4150243"/>
                <a:gridCol w="2155657"/>
              </a:tblGrid>
              <a:tr h="1328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50" b="1" i="0" u="none" strike="noStrike" dirty="0">
                          <a:solidFill>
                            <a:srgbClr val="0073FF"/>
                          </a:solidFill>
                          <a:effectLst/>
                          <a:latin typeface="Courier" charset="0"/>
                        </a:rPr>
                        <a:t>1</a:t>
                      </a: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 dirty="0">
                          <a:solidFill>
                            <a:srgbClr val="CC0066"/>
                          </a:solidFill>
                          <a:effectLst/>
                          <a:latin typeface="Courier" charset="0"/>
                        </a:rPr>
                        <a:t>import </a:t>
                      </a: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java.awt.Graphics2D;</a:t>
                      </a:r>
                      <a:endParaRPr lang="en-US" sz="850" b="0" i="0" u="none" strike="noStrike" dirty="0">
                        <a:solidFill>
                          <a:srgbClr val="CC0066"/>
                        </a:solidFill>
                        <a:effectLst/>
                        <a:latin typeface="Courier" charset="0"/>
                      </a:endParaRP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1">
                  <a:txBody>
                    <a:bodyPr/>
                    <a:lstStyle/>
                    <a:p>
                      <a:pPr algn="l" fontAlgn="t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Courier" charset="0"/>
                      </a:endParaRPr>
                    </a:p>
                  </a:txBody>
                  <a:tcPr marL="5800" marR="5800" marT="58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806">
                <a:tc>
                  <a:txBody>
                    <a:bodyPr/>
                    <a:lstStyle/>
                    <a:p>
                      <a:pPr algn="r" fontAlgn="ctr"/>
                      <a:r>
                        <a:rPr lang="is-IS" sz="850" b="1" i="0" u="none" strike="noStrike">
                          <a:solidFill>
                            <a:srgbClr val="0073FF"/>
                          </a:solidFill>
                          <a:effectLst/>
                          <a:latin typeface="Courier" charset="0"/>
                        </a:rPr>
                        <a:t>2</a:t>
                      </a: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 dirty="0">
                          <a:solidFill>
                            <a:srgbClr val="CC0066"/>
                          </a:solidFill>
                          <a:effectLst/>
                          <a:latin typeface="Courier" charset="0"/>
                        </a:rPr>
                        <a:t>import </a:t>
                      </a:r>
                      <a:r>
                        <a:rPr lang="en-US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java.awt.Rectangle</a:t>
                      </a: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;</a:t>
                      </a:r>
                      <a:endParaRPr lang="en-US" sz="850" b="0" i="0" u="none" strike="noStrike" dirty="0">
                        <a:solidFill>
                          <a:srgbClr val="CC0066"/>
                        </a:solidFill>
                        <a:effectLst/>
                        <a:latin typeface="Courier" charset="0"/>
                      </a:endParaRP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8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50" b="1" i="0" u="none" strike="noStrike">
                          <a:solidFill>
                            <a:srgbClr val="0073FF"/>
                          </a:solidFill>
                          <a:effectLst/>
                          <a:latin typeface="Courier" charset="0"/>
                        </a:rPr>
                        <a:t>3</a:t>
                      </a: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 dirty="0">
                          <a:solidFill>
                            <a:srgbClr val="CC0066"/>
                          </a:solidFill>
                          <a:effectLst/>
                          <a:latin typeface="Courier" charset="0"/>
                        </a:rPr>
                        <a:t>import </a:t>
                      </a: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java.awt.geom.Ellipse2D;</a:t>
                      </a:r>
                      <a:endParaRPr lang="en-US" sz="850" b="0" i="0" u="none" strike="noStrike" dirty="0">
                        <a:solidFill>
                          <a:srgbClr val="CC0066"/>
                        </a:solidFill>
                        <a:effectLst/>
                        <a:latin typeface="Courier" charset="0"/>
                      </a:endParaRP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8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50" b="1" i="0" u="none" strike="noStrike">
                          <a:solidFill>
                            <a:srgbClr val="0073FF"/>
                          </a:solidFill>
                          <a:effectLst/>
                          <a:latin typeface="Courier" charset="0"/>
                        </a:rPr>
                        <a:t>4</a:t>
                      </a: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 dirty="0">
                          <a:solidFill>
                            <a:srgbClr val="CC0066"/>
                          </a:solidFill>
                          <a:effectLst/>
                          <a:latin typeface="Courier" charset="0"/>
                        </a:rPr>
                        <a:t>import </a:t>
                      </a: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java.awt.geom.Line2D;</a:t>
                      </a:r>
                      <a:endParaRPr lang="en-US" sz="850" b="0" i="0" u="none" strike="noStrike" dirty="0">
                        <a:solidFill>
                          <a:srgbClr val="CC0066"/>
                        </a:solidFill>
                        <a:effectLst/>
                        <a:latin typeface="Courier" charset="0"/>
                      </a:endParaRP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8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50" b="1" i="0" u="none" strike="noStrike">
                          <a:solidFill>
                            <a:srgbClr val="0073FF"/>
                          </a:solidFill>
                          <a:effectLst/>
                          <a:latin typeface="Courier" charset="0"/>
                        </a:rPr>
                        <a:t>5</a:t>
                      </a: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CC0066"/>
                          </a:solidFill>
                          <a:effectLst/>
                          <a:latin typeface="Courier" charset="0"/>
                        </a:rPr>
                        <a:t>import </a:t>
                      </a:r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java.awt.geom.Point2D;</a:t>
                      </a:r>
                      <a:endParaRPr lang="en-US" sz="850" b="0" i="0" u="none" strike="noStrike">
                        <a:solidFill>
                          <a:srgbClr val="CC0066"/>
                        </a:solidFill>
                        <a:effectLst/>
                        <a:latin typeface="Courier" charset="0"/>
                      </a:endParaRP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8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50" b="1" i="0" u="none" strike="noStrike">
                          <a:solidFill>
                            <a:srgbClr val="0073FF"/>
                          </a:solidFill>
                          <a:effectLst/>
                          <a:latin typeface="Courier" charset="0"/>
                        </a:rPr>
                        <a:t>6</a:t>
                      </a: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Courier" charset="0"/>
                      </a:endParaRPr>
                    </a:p>
                  </a:txBody>
                  <a:tcPr marL="5800" marR="5800" marT="58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8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50" b="1" i="0" u="none" strike="noStrike">
                          <a:solidFill>
                            <a:srgbClr val="0073FF"/>
                          </a:solidFill>
                          <a:effectLst/>
                          <a:latin typeface="Courier" charset="0"/>
                        </a:rPr>
                        <a:t>7</a:t>
                      </a: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/**</a:t>
                      </a: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8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50" b="1" i="0" u="none" strike="noStrike">
                          <a:solidFill>
                            <a:srgbClr val="0073FF"/>
                          </a:solidFill>
                          <a:effectLst/>
                          <a:latin typeface="Courier" charset="0"/>
                        </a:rPr>
                        <a:t>8</a:t>
                      </a: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0073FF"/>
                          </a:solidFill>
                          <a:effectLst/>
                          <a:latin typeface="Courier" charset="0"/>
                        </a:rPr>
                        <a:t>A car shape that can be positioned anywhere on the screen.</a:t>
                      </a:r>
                    </a:p>
                  </a:txBody>
                  <a:tcPr marL="104407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8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50" b="1" i="0" u="none" strike="noStrike">
                          <a:solidFill>
                            <a:srgbClr val="0073FF"/>
                          </a:solidFill>
                          <a:effectLst/>
                          <a:latin typeface="Courier" charset="0"/>
                        </a:rPr>
                        <a:t>9</a:t>
                      </a: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*/</a:t>
                      </a: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8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50" b="1" i="0" u="none" strike="noStrike">
                          <a:solidFill>
                            <a:srgbClr val="0073FF"/>
                          </a:solidFill>
                          <a:effectLst/>
                          <a:latin typeface="Courier" charset="0"/>
                        </a:rPr>
                        <a:t>10</a:t>
                      </a: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CC0066"/>
                          </a:solidFill>
                          <a:effectLst/>
                          <a:latin typeface="Courier" charset="0"/>
                        </a:rPr>
                        <a:t>public class </a:t>
                      </a:r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Car</a:t>
                      </a:r>
                      <a:endParaRPr lang="en-US" sz="850" b="0" i="0" u="none" strike="noStrike">
                        <a:solidFill>
                          <a:srgbClr val="CC0066"/>
                        </a:solidFill>
                        <a:effectLst/>
                        <a:latin typeface="Courier" charset="0"/>
                      </a:endParaRP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806">
                <a:tc>
                  <a:txBody>
                    <a:bodyPr/>
                    <a:lstStyle/>
                    <a:p>
                      <a:pPr algn="r" fontAlgn="ctr"/>
                      <a:r>
                        <a:rPr lang="cs-CZ" sz="850" b="1" i="0" u="none" strike="noStrike">
                          <a:solidFill>
                            <a:srgbClr val="0073FF"/>
                          </a:solidFill>
                          <a:effectLst/>
                          <a:latin typeface="Courier" charset="0"/>
                        </a:rPr>
                        <a:t>11</a:t>
                      </a: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{</a:t>
                      </a: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806">
                <a:tc>
                  <a:txBody>
                    <a:bodyPr/>
                    <a:lstStyle/>
                    <a:p>
                      <a:pPr algn="r" fontAlgn="ctr"/>
                      <a:r>
                        <a:rPr lang="is-IS" sz="850" b="1" i="0" u="none" strike="noStrike">
                          <a:solidFill>
                            <a:srgbClr val="0073FF"/>
                          </a:solidFill>
                          <a:effectLst/>
                          <a:latin typeface="Courier" charset="0"/>
                        </a:rPr>
                        <a:t>12</a:t>
                      </a: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 dirty="0">
                          <a:solidFill>
                            <a:srgbClr val="CC0066"/>
                          </a:solidFill>
                          <a:effectLst/>
                          <a:latin typeface="Courier" charset="0"/>
                        </a:rPr>
                        <a:t>private </a:t>
                      </a:r>
                      <a:r>
                        <a:rPr lang="en-US" sz="850" b="0" i="0" u="none" strike="noStrike" dirty="0" err="1">
                          <a:solidFill>
                            <a:srgbClr val="CC0066"/>
                          </a:solidFill>
                          <a:effectLst/>
                          <a:latin typeface="Courier" charset="0"/>
                        </a:rPr>
                        <a:t>int</a:t>
                      </a:r>
                      <a:r>
                        <a:rPr lang="en-US" sz="850" b="0" i="0" u="none" strike="noStrike" dirty="0">
                          <a:solidFill>
                            <a:srgbClr val="CC0066"/>
                          </a:solidFill>
                          <a:effectLst/>
                          <a:latin typeface="Courier" charset="0"/>
                        </a:rPr>
                        <a:t> </a:t>
                      </a:r>
                      <a:r>
                        <a:rPr lang="en-US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xLeft</a:t>
                      </a: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;</a:t>
                      </a:r>
                      <a:endParaRPr lang="en-US" sz="850" b="0" i="0" u="none" strike="noStrike" dirty="0">
                        <a:solidFill>
                          <a:srgbClr val="CC0066"/>
                        </a:solidFill>
                        <a:effectLst/>
                        <a:latin typeface="Courier" charset="0"/>
                      </a:endParaRPr>
                    </a:p>
                  </a:txBody>
                  <a:tcPr marL="104407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806">
                <a:tc>
                  <a:txBody>
                    <a:bodyPr/>
                    <a:lstStyle/>
                    <a:p>
                      <a:pPr algn="r" fontAlgn="ctr"/>
                      <a:r>
                        <a:rPr lang="is-IS" sz="850" b="1" i="0" u="none" strike="noStrike">
                          <a:solidFill>
                            <a:srgbClr val="0073FF"/>
                          </a:solidFill>
                          <a:effectLst/>
                          <a:latin typeface="Courier" charset="0"/>
                        </a:rPr>
                        <a:t>13</a:t>
                      </a: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CC0066"/>
                          </a:solidFill>
                          <a:effectLst/>
                          <a:latin typeface="Courier" charset="0"/>
                        </a:rPr>
                        <a:t>private int </a:t>
                      </a:r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yTop;</a:t>
                      </a:r>
                      <a:endParaRPr lang="en-US" sz="850" b="0" i="0" u="none" strike="noStrike">
                        <a:solidFill>
                          <a:srgbClr val="CC0066"/>
                        </a:solidFill>
                        <a:effectLst/>
                        <a:latin typeface="Courier" charset="0"/>
                      </a:endParaRPr>
                    </a:p>
                  </a:txBody>
                  <a:tcPr marL="104407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8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50" b="1" i="0" u="none" strike="noStrike">
                          <a:solidFill>
                            <a:srgbClr val="0073FF"/>
                          </a:solidFill>
                          <a:effectLst/>
                          <a:latin typeface="Courier" charset="0"/>
                        </a:rPr>
                        <a:t>14</a:t>
                      </a: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Courier" charset="0"/>
                      </a:endParaRPr>
                    </a:p>
                  </a:txBody>
                  <a:tcPr marL="5800" marR="5800" marT="58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8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50" b="1" i="0" u="none" strike="noStrike">
                          <a:solidFill>
                            <a:srgbClr val="0073FF"/>
                          </a:solidFill>
                          <a:effectLst/>
                          <a:latin typeface="Courier" charset="0"/>
                        </a:rPr>
                        <a:t>15</a:t>
                      </a: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/**</a:t>
                      </a:r>
                    </a:p>
                  </a:txBody>
                  <a:tcPr marL="104407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8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50" b="1" i="0" u="none" strike="noStrike">
                          <a:solidFill>
                            <a:srgbClr val="0073FF"/>
                          </a:solidFill>
                          <a:effectLst/>
                          <a:latin typeface="Courier" charset="0"/>
                        </a:rPr>
                        <a:t>16</a:t>
                      </a: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0073FF"/>
                          </a:solidFill>
                          <a:effectLst/>
                          <a:latin typeface="Courier" charset="0"/>
                        </a:rPr>
                        <a:t>Constructs a car with a given top left corner.</a:t>
                      </a:r>
                    </a:p>
                  </a:txBody>
                  <a:tcPr marL="15661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8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50" b="1" i="0" u="none" strike="noStrike">
                          <a:solidFill>
                            <a:srgbClr val="0073FF"/>
                          </a:solidFill>
                          <a:effectLst/>
                          <a:latin typeface="Courier" charset="0"/>
                        </a:rPr>
                        <a:t>17</a:t>
                      </a: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@param x </a:t>
                      </a:r>
                      <a:r>
                        <a:rPr lang="en-US" sz="850" b="0" i="0" u="none" strike="noStrike">
                          <a:solidFill>
                            <a:srgbClr val="0073FF"/>
                          </a:solidFill>
                          <a:effectLst/>
                          <a:latin typeface="Courier" charset="0"/>
                        </a:rPr>
                        <a:t>the x coordinate of the top left corner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Courier" charset="0"/>
                      </a:endParaRPr>
                    </a:p>
                  </a:txBody>
                  <a:tcPr marL="15661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806">
                <a:tc>
                  <a:txBody>
                    <a:bodyPr/>
                    <a:lstStyle/>
                    <a:p>
                      <a:pPr algn="r" fontAlgn="ctr"/>
                      <a:r>
                        <a:rPr lang="fi-FI" sz="850" b="1" i="0" u="none" strike="noStrike">
                          <a:solidFill>
                            <a:srgbClr val="0073FF"/>
                          </a:solidFill>
                          <a:effectLst/>
                          <a:latin typeface="Courier" charset="0"/>
                        </a:rPr>
                        <a:t>18</a:t>
                      </a: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@param y </a:t>
                      </a:r>
                      <a:r>
                        <a:rPr lang="en-US" sz="850" b="0" i="0" u="none" strike="noStrike">
                          <a:solidFill>
                            <a:srgbClr val="0073FF"/>
                          </a:solidFill>
                          <a:effectLst/>
                          <a:latin typeface="Courier" charset="0"/>
                        </a:rPr>
                        <a:t>the y coordinate of the top left corner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Courier" charset="0"/>
                      </a:endParaRPr>
                    </a:p>
                  </a:txBody>
                  <a:tcPr marL="15661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8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50" b="1" i="0" u="none" strike="noStrike">
                          <a:solidFill>
                            <a:srgbClr val="0073FF"/>
                          </a:solidFill>
                          <a:effectLst/>
                          <a:latin typeface="Courier" charset="0"/>
                        </a:rPr>
                        <a:t>19</a:t>
                      </a: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850" b="0" i="0" u="none" strike="noStrike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*/</a:t>
                      </a:r>
                    </a:p>
                  </a:txBody>
                  <a:tcPr marL="104407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806">
                <a:tc>
                  <a:txBody>
                    <a:bodyPr/>
                    <a:lstStyle/>
                    <a:p>
                      <a:pPr algn="r" fontAlgn="ctr"/>
                      <a:r>
                        <a:rPr lang="is-IS" sz="850" b="1" i="0" u="none" strike="noStrike">
                          <a:solidFill>
                            <a:srgbClr val="0073FF"/>
                          </a:solidFill>
                          <a:effectLst/>
                          <a:latin typeface="Courier" charset="0"/>
                        </a:rPr>
                        <a:t>20</a:t>
                      </a: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 dirty="0">
                          <a:solidFill>
                            <a:srgbClr val="CC0066"/>
                          </a:solidFill>
                          <a:effectLst/>
                          <a:latin typeface="Courier" charset="0"/>
                        </a:rPr>
                        <a:t>public </a:t>
                      </a: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Car(</a:t>
                      </a:r>
                      <a:r>
                        <a:rPr lang="en-US" sz="850" b="0" i="0" u="none" strike="noStrike" dirty="0" err="1">
                          <a:solidFill>
                            <a:srgbClr val="CC0066"/>
                          </a:solidFill>
                          <a:effectLst/>
                          <a:latin typeface="Courier" charset="0"/>
                        </a:rPr>
                        <a:t>int</a:t>
                      </a:r>
                      <a:r>
                        <a:rPr lang="en-US" sz="850" b="0" i="0" u="none" strike="noStrike" dirty="0">
                          <a:solidFill>
                            <a:srgbClr val="CC0066"/>
                          </a:solidFill>
                          <a:effectLst/>
                          <a:latin typeface="Courier" charset="0"/>
                        </a:rPr>
                        <a:t> </a:t>
                      </a: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x, </a:t>
                      </a:r>
                      <a:r>
                        <a:rPr lang="en-US" sz="850" b="0" i="0" u="none" strike="noStrike" dirty="0" err="1">
                          <a:solidFill>
                            <a:srgbClr val="CC0066"/>
                          </a:solidFill>
                          <a:effectLst/>
                          <a:latin typeface="Courier" charset="0"/>
                        </a:rPr>
                        <a:t>int</a:t>
                      </a:r>
                      <a:r>
                        <a:rPr lang="en-US" sz="850" b="0" i="0" u="none" strike="noStrike" dirty="0">
                          <a:solidFill>
                            <a:srgbClr val="CC0066"/>
                          </a:solidFill>
                          <a:effectLst/>
                          <a:latin typeface="Courier" charset="0"/>
                        </a:rPr>
                        <a:t> </a:t>
                      </a: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y)</a:t>
                      </a:r>
                      <a:endParaRPr lang="en-US" sz="850" b="0" i="0" u="none" strike="noStrike" dirty="0">
                        <a:solidFill>
                          <a:srgbClr val="CC0066"/>
                        </a:solidFill>
                        <a:effectLst/>
                        <a:latin typeface="Courier" charset="0"/>
                      </a:endParaRPr>
                    </a:p>
                  </a:txBody>
                  <a:tcPr marL="104407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806">
                <a:tc>
                  <a:txBody>
                    <a:bodyPr/>
                    <a:lstStyle/>
                    <a:p>
                      <a:pPr algn="r" fontAlgn="ctr"/>
                      <a:r>
                        <a:rPr lang="cs-CZ" sz="850" b="1" i="0" u="none" strike="noStrike">
                          <a:solidFill>
                            <a:srgbClr val="0073FF"/>
                          </a:solidFill>
                          <a:effectLst/>
                          <a:latin typeface="Courier" charset="0"/>
                        </a:rPr>
                        <a:t>21</a:t>
                      </a: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{</a:t>
                      </a:r>
                    </a:p>
                  </a:txBody>
                  <a:tcPr marL="104407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806">
                <a:tc>
                  <a:txBody>
                    <a:bodyPr/>
                    <a:lstStyle/>
                    <a:p>
                      <a:pPr algn="r" fontAlgn="ctr"/>
                      <a:r>
                        <a:rPr lang="is-IS" sz="850" b="1" i="0" u="none" strike="noStrike">
                          <a:solidFill>
                            <a:srgbClr val="0073FF"/>
                          </a:solidFill>
                          <a:effectLst/>
                          <a:latin typeface="Courier" charset="0"/>
                        </a:rPr>
                        <a:t>22</a:t>
                      </a: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xLeft</a:t>
                      </a: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 = x;</a:t>
                      </a:r>
                    </a:p>
                  </a:txBody>
                  <a:tcPr marL="15661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806">
                <a:tc>
                  <a:txBody>
                    <a:bodyPr/>
                    <a:lstStyle/>
                    <a:p>
                      <a:pPr algn="r" fontAlgn="ctr"/>
                      <a:r>
                        <a:rPr lang="is-IS" sz="850" b="1" i="0" u="none" strike="noStrike">
                          <a:solidFill>
                            <a:srgbClr val="0073FF"/>
                          </a:solidFill>
                          <a:effectLst/>
                          <a:latin typeface="Courier" charset="0"/>
                        </a:rPr>
                        <a:t>23</a:t>
                      </a: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yTop = y;</a:t>
                      </a:r>
                    </a:p>
                  </a:txBody>
                  <a:tcPr marL="15661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806">
                <a:tc>
                  <a:txBody>
                    <a:bodyPr/>
                    <a:lstStyle/>
                    <a:p>
                      <a:pPr algn="r" fontAlgn="ctr"/>
                      <a:r>
                        <a:rPr lang="is-IS" sz="850" b="1" i="0" u="none" strike="noStrike">
                          <a:solidFill>
                            <a:srgbClr val="0073FF"/>
                          </a:solidFill>
                          <a:effectLst/>
                          <a:latin typeface="Courier" charset="0"/>
                        </a:rPr>
                        <a:t>24</a:t>
                      </a: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}</a:t>
                      </a:r>
                    </a:p>
                  </a:txBody>
                  <a:tcPr marL="104407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806">
                <a:tc>
                  <a:txBody>
                    <a:bodyPr/>
                    <a:lstStyle/>
                    <a:p>
                      <a:pPr algn="r" fontAlgn="ctr"/>
                      <a:r>
                        <a:rPr lang="is-IS" sz="850" b="1" i="0" u="none" strike="noStrike">
                          <a:solidFill>
                            <a:srgbClr val="0073FF"/>
                          </a:solidFill>
                          <a:effectLst/>
                          <a:latin typeface="Courier" charset="0"/>
                        </a:rPr>
                        <a:t>25</a:t>
                      </a: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Courier" charset="0"/>
                      </a:endParaRPr>
                    </a:p>
                  </a:txBody>
                  <a:tcPr marL="5800" marR="5800" marT="58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806">
                <a:tc>
                  <a:txBody>
                    <a:bodyPr/>
                    <a:lstStyle/>
                    <a:p>
                      <a:pPr algn="r" fontAlgn="ctr"/>
                      <a:r>
                        <a:rPr lang="is-IS" sz="850" b="1" i="0" u="none" strike="noStrike">
                          <a:solidFill>
                            <a:srgbClr val="0073FF"/>
                          </a:solidFill>
                          <a:effectLst/>
                          <a:latin typeface="Courier" charset="0"/>
                        </a:rPr>
                        <a:t>26</a:t>
                      </a: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/**</a:t>
                      </a:r>
                    </a:p>
                  </a:txBody>
                  <a:tcPr marL="104407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806">
                <a:tc>
                  <a:txBody>
                    <a:bodyPr/>
                    <a:lstStyle/>
                    <a:p>
                      <a:pPr algn="r" fontAlgn="ctr"/>
                      <a:r>
                        <a:rPr lang="is-IS" sz="850" b="1" i="0" u="none" strike="noStrike">
                          <a:solidFill>
                            <a:srgbClr val="0073FF"/>
                          </a:solidFill>
                          <a:effectLst/>
                          <a:latin typeface="Courier" charset="0"/>
                        </a:rPr>
                        <a:t>27</a:t>
                      </a: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0073FF"/>
                          </a:solidFill>
                          <a:effectLst/>
                          <a:latin typeface="Courier" charset="0"/>
                        </a:rPr>
                        <a:t>Draws the car.</a:t>
                      </a:r>
                    </a:p>
                  </a:txBody>
                  <a:tcPr marL="15661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806">
                <a:tc>
                  <a:txBody>
                    <a:bodyPr/>
                    <a:lstStyle/>
                    <a:p>
                      <a:pPr algn="r" fontAlgn="ctr"/>
                      <a:r>
                        <a:rPr lang="is-IS" sz="850" b="1" i="0" u="none" strike="noStrike">
                          <a:solidFill>
                            <a:srgbClr val="0073FF"/>
                          </a:solidFill>
                          <a:effectLst/>
                          <a:latin typeface="Courier" charset="0"/>
                        </a:rPr>
                        <a:t>28</a:t>
                      </a: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@param g2 </a:t>
                      </a:r>
                      <a:r>
                        <a:rPr lang="en-US" sz="850" b="0" i="0" u="none" strike="noStrike">
                          <a:solidFill>
                            <a:srgbClr val="0073FF"/>
                          </a:solidFill>
                          <a:effectLst/>
                          <a:latin typeface="Courier" charset="0"/>
                        </a:rPr>
                        <a:t>the graphics context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Courier" charset="0"/>
                      </a:endParaRPr>
                    </a:p>
                  </a:txBody>
                  <a:tcPr marL="15661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806">
                <a:tc>
                  <a:txBody>
                    <a:bodyPr/>
                    <a:lstStyle/>
                    <a:p>
                      <a:pPr algn="r" fontAlgn="ctr"/>
                      <a:r>
                        <a:rPr lang="is-IS" sz="850" b="1" i="0" u="none" strike="noStrike">
                          <a:solidFill>
                            <a:srgbClr val="0073FF"/>
                          </a:solidFill>
                          <a:effectLst/>
                          <a:latin typeface="Courier" charset="0"/>
                        </a:rPr>
                        <a:t>29</a:t>
                      </a: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850" b="0" i="0" u="none" strike="noStrike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*/</a:t>
                      </a:r>
                    </a:p>
                  </a:txBody>
                  <a:tcPr marL="104407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8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50" b="1" i="0" u="none" strike="noStrike">
                          <a:solidFill>
                            <a:srgbClr val="0073FF"/>
                          </a:solidFill>
                          <a:effectLst/>
                          <a:latin typeface="Courier" charset="0"/>
                        </a:rPr>
                        <a:t>30</a:t>
                      </a: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CC0066"/>
                          </a:solidFill>
                          <a:effectLst/>
                          <a:latin typeface="Courier" charset="0"/>
                        </a:rPr>
                        <a:t>public void </a:t>
                      </a:r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draw(Graphics2D g2)</a:t>
                      </a:r>
                      <a:endParaRPr lang="en-US" sz="850" b="0" i="0" u="none" strike="noStrike">
                        <a:solidFill>
                          <a:srgbClr val="CC0066"/>
                        </a:solidFill>
                        <a:effectLst/>
                        <a:latin typeface="Courier" charset="0"/>
                      </a:endParaRPr>
                    </a:p>
                  </a:txBody>
                  <a:tcPr marL="104407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8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50" b="1" i="0" u="none" strike="noStrike">
                          <a:solidFill>
                            <a:srgbClr val="0073FF"/>
                          </a:solidFill>
                          <a:effectLst/>
                          <a:latin typeface="Courier" charset="0"/>
                        </a:rPr>
                        <a:t>31</a:t>
                      </a: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{</a:t>
                      </a:r>
                    </a:p>
                  </a:txBody>
                  <a:tcPr marL="104407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806">
                <a:tc>
                  <a:txBody>
                    <a:bodyPr/>
                    <a:lstStyle/>
                    <a:p>
                      <a:pPr algn="r" fontAlgn="ctr"/>
                      <a:r>
                        <a:rPr lang="is-IS" sz="850" b="1" i="0" u="none" strike="noStrike">
                          <a:solidFill>
                            <a:srgbClr val="0073FF"/>
                          </a:solidFill>
                          <a:effectLst/>
                          <a:latin typeface="Courier" charset="0"/>
                        </a:rPr>
                        <a:t>32</a:t>
                      </a: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Rectangle body = </a:t>
                      </a:r>
                      <a:r>
                        <a:rPr lang="en-US" sz="850" b="0" i="0" u="none" strike="noStrike" dirty="0">
                          <a:solidFill>
                            <a:srgbClr val="CC0066"/>
                          </a:solidFill>
                          <a:effectLst/>
                          <a:latin typeface="Courier" charset="0"/>
                        </a:rPr>
                        <a:t>new </a:t>
                      </a: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Rectangle(</a:t>
                      </a:r>
                      <a:r>
                        <a:rPr lang="en-US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xLeft</a:t>
                      </a: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, </a:t>
                      </a:r>
                      <a:r>
                        <a:rPr lang="en-US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yTop</a:t>
                      </a: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 + </a:t>
                      </a:r>
                      <a:r>
                        <a:rPr lang="en-US" sz="850" b="0" i="0" u="none" strike="noStrike" dirty="0">
                          <a:solidFill>
                            <a:srgbClr val="66FF18"/>
                          </a:solidFill>
                          <a:effectLst/>
                          <a:latin typeface="Courier" charset="0"/>
                        </a:rPr>
                        <a:t>10</a:t>
                      </a: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,</a:t>
                      </a: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s-IS" sz="850" b="0" i="0" u="none" strike="noStrike" dirty="0">
                          <a:solidFill>
                            <a:srgbClr val="66FF18"/>
                          </a:solidFill>
                          <a:effectLst/>
                          <a:latin typeface="Courier" charset="0"/>
                        </a:rPr>
                        <a:t>60</a:t>
                      </a:r>
                      <a:r>
                        <a:rPr lang="is-I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, </a:t>
                      </a:r>
                      <a:r>
                        <a:rPr lang="is-IS" sz="850" b="0" i="0" u="none" strike="noStrike" dirty="0">
                          <a:solidFill>
                            <a:srgbClr val="66FF18"/>
                          </a:solidFill>
                          <a:effectLst/>
                          <a:latin typeface="Courier" charset="0"/>
                        </a:rPr>
                        <a:t>10</a:t>
                      </a:r>
                      <a:r>
                        <a:rPr lang="is-I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);</a:t>
                      </a:r>
                      <a:endParaRPr lang="is-IS" sz="850" b="0" i="0" u="none" strike="noStrike" dirty="0">
                        <a:solidFill>
                          <a:srgbClr val="66FF18"/>
                        </a:solidFill>
                        <a:effectLst/>
                        <a:latin typeface="Courier" charset="0"/>
                      </a:endParaRP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8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50" b="1" i="0" u="none" strike="noStrike">
                          <a:solidFill>
                            <a:srgbClr val="0073FF"/>
                          </a:solidFill>
                          <a:effectLst/>
                          <a:latin typeface="Courier" charset="0"/>
                        </a:rPr>
                        <a:t>33</a:t>
                      </a: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Ellipse2D.Double frontTire</a:t>
                      </a:r>
                    </a:p>
                  </a:txBody>
                  <a:tcPr marL="15661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Courier" charset="0"/>
                      </a:endParaRPr>
                    </a:p>
                  </a:txBody>
                  <a:tcPr marL="5800" marR="5800" marT="58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8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>
                          <a:solidFill>
                            <a:srgbClr val="0073FF"/>
                          </a:solidFill>
                          <a:effectLst/>
                          <a:latin typeface="Courier" charset="0"/>
                        </a:rPr>
                        <a:t>34</a:t>
                      </a: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= </a:t>
                      </a:r>
                      <a:r>
                        <a:rPr lang="en-US" sz="850" b="0" i="0" u="none" strike="noStrike">
                          <a:solidFill>
                            <a:srgbClr val="CC0066"/>
                          </a:solidFill>
                          <a:effectLst/>
                          <a:latin typeface="Courier" charset="0"/>
                        </a:rPr>
                        <a:t>new </a:t>
                      </a:r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Ellipse2D.Double(xLeft + </a:t>
                      </a:r>
                      <a:r>
                        <a:rPr lang="en-US" sz="850" b="0" i="0" u="none" strike="noStrike">
                          <a:solidFill>
                            <a:srgbClr val="66FF18"/>
                          </a:solidFill>
                          <a:effectLst/>
                          <a:latin typeface="Courier" charset="0"/>
                        </a:rPr>
                        <a:t>10</a:t>
                      </a:r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, yTop + </a:t>
                      </a:r>
                      <a:r>
                        <a:rPr lang="en-US" sz="850" b="0" i="0" u="none" strike="noStrike">
                          <a:solidFill>
                            <a:srgbClr val="66FF18"/>
                          </a:solidFill>
                          <a:effectLst/>
                          <a:latin typeface="Courier" charset="0"/>
                        </a:rPr>
                        <a:t>20</a:t>
                      </a:r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,</a:t>
                      </a: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s-IS" sz="850" b="0" i="0" u="none" strike="noStrike" dirty="0">
                          <a:solidFill>
                            <a:srgbClr val="66FF18"/>
                          </a:solidFill>
                          <a:effectLst/>
                          <a:latin typeface="Courier" charset="0"/>
                        </a:rPr>
                        <a:t>10</a:t>
                      </a:r>
                      <a:r>
                        <a:rPr lang="is-I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, </a:t>
                      </a:r>
                      <a:r>
                        <a:rPr lang="is-IS" sz="850" b="0" i="0" u="none" strike="noStrike" dirty="0">
                          <a:solidFill>
                            <a:srgbClr val="66FF18"/>
                          </a:solidFill>
                          <a:effectLst/>
                          <a:latin typeface="Courier" charset="0"/>
                        </a:rPr>
                        <a:t>10</a:t>
                      </a:r>
                      <a:r>
                        <a:rPr lang="is-I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);</a:t>
                      </a:r>
                      <a:endParaRPr lang="is-IS" sz="850" b="0" i="0" u="none" strike="noStrike" dirty="0">
                        <a:solidFill>
                          <a:srgbClr val="66FF18"/>
                        </a:solidFill>
                        <a:effectLst/>
                        <a:latin typeface="Courier" charset="0"/>
                      </a:endParaRP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8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50" b="1" i="0" u="none" strike="noStrike" dirty="0">
                          <a:solidFill>
                            <a:srgbClr val="0073FF"/>
                          </a:solidFill>
                          <a:effectLst/>
                          <a:latin typeface="Courier" charset="0"/>
                        </a:rPr>
                        <a:t>35</a:t>
                      </a:r>
                    </a:p>
                  </a:txBody>
                  <a:tcPr marL="580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Ellipse2D.Double </a:t>
                      </a:r>
                      <a:r>
                        <a:rPr lang="en-US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urier" charset="0"/>
                        </a:rPr>
                        <a:t>rearTire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Courier" charset="0"/>
                      </a:endParaRPr>
                    </a:p>
                  </a:txBody>
                  <a:tcPr marL="156610" marR="5800" marT="5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Courier" charset="0"/>
                      </a:endParaRPr>
                    </a:p>
                  </a:txBody>
                  <a:tcPr marL="5800" marR="5800" marT="58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90341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/>
              <a:t>Self </a:t>
            </a:r>
            <a:r>
              <a:rPr spc="130" dirty="0"/>
              <a:t>Check</a:t>
            </a:r>
            <a:r>
              <a:rPr spc="-70" dirty="0"/>
              <a:t> </a:t>
            </a:r>
            <a:r>
              <a:rPr spc="35" dirty="0"/>
              <a:t>3.11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8015" y="782992"/>
            <a:ext cx="6003925" cy="703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30"/>
              </a:lnSpc>
            </a:pPr>
            <a:r>
              <a:rPr sz="1200" spc="5" dirty="0">
                <a:latin typeface="Arial"/>
                <a:cs typeface="Arial"/>
              </a:rPr>
              <a:t>Suppose we modify the </a:t>
            </a:r>
            <a:r>
              <a:rPr sz="1200" spc="5" dirty="0">
                <a:latin typeface="Courier" charset="0"/>
                <a:cs typeface="Courier" charset="0"/>
              </a:rPr>
              <a:t>BankAccount</a:t>
            </a:r>
            <a:r>
              <a:rPr sz="1200" spc="-475" dirty="0">
                <a:latin typeface="Courier" charset="0"/>
                <a:cs typeface="Courier" charset="0"/>
              </a:rPr>
              <a:t> </a:t>
            </a:r>
            <a:r>
              <a:rPr sz="1200" spc="5" dirty="0">
                <a:latin typeface="Arial"/>
                <a:cs typeface="Arial"/>
              </a:rPr>
              <a:t>class so </a:t>
            </a:r>
            <a:r>
              <a:rPr sz="1200" dirty="0">
                <a:latin typeface="Arial"/>
                <a:cs typeface="Arial"/>
              </a:rPr>
              <a:t>that </a:t>
            </a:r>
            <a:r>
              <a:rPr sz="1200" spc="5" dirty="0">
                <a:latin typeface="Arial"/>
                <a:cs typeface="Arial"/>
              </a:rPr>
              <a:t>each bank account has an account  number. How does </a:t>
            </a:r>
            <a:r>
              <a:rPr sz="1200" dirty="0">
                <a:latin typeface="Arial"/>
                <a:cs typeface="Arial"/>
              </a:rPr>
              <a:t>this </a:t>
            </a:r>
            <a:r>
              <a:rPr sz="1200" spc="5" dirty="0">
                <a:latin typeface="Arial"/>
                <a:cs typeface="Arial"/>
              </a:rPr>
              <a:t>change </a:t>
            </a:r>
            <a:r>
              <a:rPr sz="1200" dirty="0">
                <a:latin typeface="Arial"/>
                <a:cs typeface="Arial"/>
              </a:rPr>
              <a:t>affect </a:t>
            </a:r>
            <a:r>
              <a:rPr sz="1200" spc="5" dirty="0">
                <a:latin typeface="Arial"/>
                <a:cs typeface="Arial"/>
              </a:rPr>
              <a:t>the instance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variables?</a:t>
            </a:r>
            <a:endParaRPr sz="1200" dirty="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795"/>
              </a:spcBef>
            </a:pPr>
            <a:r>
              <a:rPr sz="1450" b="1" dirty="0">
                <a:latin typeface="Arial"/>
                <a:cs typeface="Arial"/>
              </a:rPr>
              <a:t>Answer: </a:t>
            </a:r>
            <a:r>
              <a:rPr sz="1450" dirty="0">
                <a:latin typeface="Arial"/>
                <a:cs typeface="Arial"/>
              </a:rPr>
              <a:t>An instance variable needs to be added to the</a:t>
            </a:r>
            <a:r>
              <a:rPr sz="1450" spc="-1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class: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5074" y="1554691"/>
            <a:ext cx="5357495" cy="184025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415"/>
              </a:spcBef>
            </a:pPr>
            <a:r>
              <a:rPr sz="850" spc="10" dirty="0">
                <a:latin typeface="Courier" charset="0"/>
                <a:cs typeface="Courier" charset="0"/>
              </a:rPr>
              <a:t>private int</a:t>
            </a:r>
            <a:r>
              <a:rPr sz="850" spc="-10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accountNumber;</a:t>
            </a:r>
            <a:endParaRPr sz="8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90214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/>
              <a:t>Self </a:t>
            </a:r>
            <a:r>
              <a:rPr spc="130" dirty="0"/>
              <a:t>Check</a:t>
            </a:r>
            <a:r>
              <a:rPr spc="-70" dirty="0"/>
              <a:t> </a:t>
            </a:r>
            <a:r>
              <a:rPr spc="35" dirty="0"/>
              <a:t>3.12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8015" y="767511"/>
            <a:ext cx="5107940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latin typeface="Arial"/>
                <a:cs typeface="Arial"/>
              </a:rPr>
              <a:t>Why does the </a:t>
            </a:r>
            <a:r>
              <a:rPr sz="1200" dirty="0">
                <a:latin typeface="Arial"/>
                <a:cs typeface="Arial"/>
              </a:rPr>
              <a:t>following </a:t>
            </a:r>
            <a:r>
              <a:rPr sz="1200" spc="5" dirty="0">
                <a:latin typeface="Arial"/>
                <a:cs typeface="Arial"/>
              </a:rPr>
              <a:t>code not succeed </a:t>
            </a:r>
            <a:r>
              <a:rPr sz="1200" dirty="0">
                <a:latin typeface="Arial"/>
                <a:cs typeface="Arial"/>
              </a:rPr>
              <a:t>in </a:t>
            </a:r>
            <a:r>
              <a:rPr sz="1200" spc="5" dirty="0">
                <a:latin typeface="Arial"/>
                <a:cs typeface="Arial"/>
              </a:rPr>
              <a:t>robbing mom's bank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account?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5501" y="1010572"/>
            <a:ext cx="5843905" cy="909223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370"/>
              </a:spcBef>
            </a:pPr>
            <a:r>
              <a:rPr sz="700" spc="15" dirty="0">
                <a:latin typeface="Courier" charset="0"/>
                <a:cs typeface="Courier" charset="0"/>
              </a:rPr>
              <a:t>public class</a:t>
            </a:r>
            <a:r>
              <a:rPr sz="700" spc="-60" dirty="0">
                <a:latin typeface="Courier" charset="0"/>
                <a:cs typeface="Courier" charset="0"/>
              </a:rPr>
              <a:t> </a:t>
            </a:r>
            <a:r>
              <a:rPr sz="700" spc="15" dirty="0">
                <a:latin typeface="Courier" charset="0"/>
                <a:cs typeface="Courier" charset="0"/>
              </a:rPr>
              <a:t>BankRobber</a:t>
            </a:r>
            <a:endParaRPr sz="700" dirty="0">
              <a:latin typeface="Courier" charset="0"/>
              <a:cs typeface="Courier" charset="0"/>
            </a:endParaRPr>
          </a:p>
          <a:p>
            <a:pPr marL="47625">
              <a:lnSpc>
                <a:spcPct val="100000"/>
              </a:lnSpc>
            </a:pPr>
            <a:r>
              <a:rPr sz="700" spc="15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213995">
              <a:lnSpc>
                <a:spcPct val="100000"/>
              </a:lnSpc>
            </a:pPr>
            <a:r>
              <a:rPr sz="700" spc="15" dirty="0">
                <a:latin typeface="Courier" charset="0"/>
                <a:cs typeface="Courier" charset="0"/>
              </a:rPr>
              <a:t>public static void main(String[]</a:t>
            </a:r>
            <a:r>
              <a:rPr sz="700" spc="-45" dirty="0">
                <a:latin typeface="Courier" charset="0"/>
                <a:cs typeface="Courier" charset="0"/>
              </a:rPr>
              <a:t> </a:t>
            </a:r>
            <a:r>
              <a:rPr sz="700" spc="15" dirty="0">
                <a:latin typeface="Courier" charset="0"/>
                <a:cs typeface="Courier" charset="0"/>
              </a:rPr>
              <a:t>args)</a:t>
            </a:r>
            <a:endParaRPr sz="700" dirty="0">
              <a:latin typeface="Courier" charset="0"/>
              <a:cs typeface="Courier" charset="0"/>
            </a:endParaRPr>
          </a:p>
          <a:p>
            <a:pPr marL="213995">
              <a:lnSpc>
                <a:spcPct val="100000"/>
              </a:lnSpc>
            </a:pPr>
            <a:r>
              <a:rPr sz="700" spc="15" dirty="0">
                <a:latin typeface="Courier" charset="0"/>
                <a:cs typeface="Courier" charset="0"/>
              </a:rPr>
              <a:t>{</a:t>
            </a:r>
            <a:endParaRPr sz="700" dirty="0">
              <a:latin typeface="Courier" charset="0"/>
              <a:cs typeface="Courier" charset="0"/>
            </a:endParaRPr>
          </a:p>
          <a:p>
            <a:pPr marL="381000" marR="2776220">
              <a:lnSpc>
                <a:spcPct val="100000"/>
              </a:lnSpc>
            </a:pPr>
            <a:r>
              <a:rPr sz="700" spc="15" dirty="0">
                <a:latin typeface="Courier" charset="0"/>
                <a:cs typeface="Courier" charset="0"/>
              </a:rPr>
              <a:t>BankAccount momsSavings = new BankAccount(1000);  momsSavings.balance =</a:t>
            </a:r>
            <a:r>
              <a:rPr sz="700" spc="-60" dirty="0">
                <a:latin typeface="Courier" charset="0"/>
                <a:cs typeface="Courier" charset="0"/>
              </a:rPr>
              <a:t> </a:t>
            </a:r>
            <a:r>
              <a:rPr sz="700" spc="15" dirty="0">
                <a:latin typeface="Courier" charset="0"/>
                <a:cs typeface="Courier" charset="0"/>
              </a:rPr>
              <a:t>0;</a:t>
            </a:r>
            <a:endParaRPr sz="700" dirty="0">
              <a:latin typeface="Courier" charset="0"/>
              <a:cs typeface="Courier" charset="0"/>
            </a:endParaRPr>
          </a:p>
          <a:p>
            <a:pPr marL="213995">
              <a:lnSpc>
                <a:spcPct val="100000"/>
              </a:lnSpc>
            </a:pPr>
            <a:r>
              <a:rPr sz="700" spc="15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  <a:p>
            <a:pPr marL="47625">
              <a:lnSpc>
                <a:spcPct val="100000"/>
              </a:lnSpc>
            </a:pPr>
            <a:r>
              <a:rPr sz="700" spc="15" dirty="0">
                <a:latin typeface="Courier" charset="0"/>
                <a:cs typeface="Courier" charset="0"/>
              </a:rPr>
              <a:t>}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4905" y="2036386"/>
            <a:ext cx="5502910" cy="107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9400"/>
              </a:lnSpc>
            </a:pPr>
            <a:r>
              <a:rPr sz="1450" b="1" dirty="0">
                <a:latin typeface="Arial"/>
                <a:cs typeface="Arial"/>
              </a:rPr>
              <a:t>Answer: </a:t>
            </a:r>
            <a:r>
              <a:rPr sz="1450" dirty="0">
                <a:latin typeface="Arial"/>
                <a:cs typeface="Arial"/>
              </a:rPr>
              <a:t>Because the </a:t>
            </a:r>
            <a:r>
              <a:rPr sz="1450" dirty="0">
                <a:latin typeface="Courier" charset="0"/>
                <a:cs typeface="Courier" charset="0"/>
              </a:rPr>
              <a:t>balance </a:t>
            </a:r>
            <a:r>
              <a:rPr sz="1450" dirty="0">
                <a:latin typeface="Arial"/>
                <a:cs typeface="Arial"/>
              </a:rPr>
              <a:t>instance variable is accessed  from the </a:t>
            </a:r>
            <a:r>
              <a:rPr sz="1450" dirty="0">
                <a:latin typeface="Courier" charset="0"/>
                <a:cs typeface="Courier" charset="0"/>
              </a:rPr>
              <a:t>main</a:t>
            </a:r>
            <a:r>
              <a:rPr sz="1450" spc="-475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method of </a:t>
            </a:r>
            <a:r>
              <a:rPr sz="1450" dirty="0">
                <a:latin typeface="Courier" charset="0"/>
                <a:cs typeface="Courier" charset="0"/>
              </a:rPr>
              <a:t>BankRobber</a:t>
            </a:r>
            <a:r>
              <a:rPr sz="1450" dirty="0">
                <a:latin typeface="Arial"/>
                <a:cs typeface="Arial"/>
              </a:rPr>
              <a:t>. The compiler will report an  error because </a:t>
            </a:r>
            <a:r>
              <a:rPr sz="1450" dirty="0">
                <a:latin typeface="Courier" charset="0"/>
                <a:cs typeface="Courier" charset="0"/>
              </a:rPr>
              <a:t>main </a:t>
            </a:r>
            <a:r>
              <a:rPr sz="1450" dirty="0">
                <a:latin typeface="Arial"/>
                <a:cs typeface="Arial"/>
              </a:rPr>
              <a:t>is not a method of the </a:t>
            </a:r>
            <a:r>
              <a:rPr sz="1450" dirty="0">
                <a:latin typeface="Courier" charset="0"/>
                <a:cs typeface="Courier" charset="0"/>
              </a:rPr>
              <a:t>BankAccount </a:t>
            </a:r>
            <a:r>
              <a:rPr sz="1450" dirty="0">
                <a:latin typeface="Arial"/>
                <a:cs typeface="Arial"/>
              </a:rPr>
              <a:t>class  and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dirty="0">
                <a:latin typeface="Courier" charset="0"/>
                <a:cs typeface="Courier" charset="0"/>
              </a:rPr>
              <a:t>main</a:t>
            </a:r>
            <a:r>
              <a:rPr sz="1450" spc="-475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has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no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access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to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dirty="0">
                <a:latin typeface="Courier" charset="0"/>
                <a:cs typeface="Courier" charset="0"/>
              </a:rPr>
              <a:t>BankAccount</a:t>
            </a:r>
            <a:r>
              <a:rPr sz="1450" spc="-480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instance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variables.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90087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/>
              <a:t>Self </a:t>
            </a:r>
            <a:r>
              <a:rPr spc="130" dirty="0"/>
              <a:t>Check</a:t>
            </a:r>
            <a:r>
              <a:rPr spc="-70" dirty="0"/>
              <a:t> </a:t>
            </a:r>
            <a:r>
              <a:rPr spc="35" dirty="0"/>
              <a:t>3.13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8015" y="768860"/>
            <a:ext cx="5808345" cy="725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699"/>
              </a:lnSpc>
            </a:pPr>
            <a:r>
              <a:rPr sz="1200" spc="5" dirty="0">
                <a:latin typeface="Arial"/>
                <a:cs typeface="Arial"/>
              </a:rPr>
              <a:t>The </a:t>
            </a:r>
            <a:r>
              <a:rPr sz="1200" spc="5" dirty="0">
                <a:latin typeface="Courier" charset="0"/>
                <a:cs typeface="Courier" charset="0"/>
              </a:rPr>
              <a:t>Rectangle</a:t>
            </a:r>
            <a:r>
              <a:rPr sz="1200" spc="-425" dirty="0">
                <a:latin typeface="Courier" charset="0"/>
                <a:cs typeface="Courier" charset="0"/>
              </a:rPr>
              <a:t> </a:t>
            </a:r>
            <a:r>
              <a:rPr sz="1200" spc="5" dirty="0">
                <a:latin typeface="Arial"/>
                <a:cs typeface="Arial"/>
              </a:rPr>
              <a:t>class has </a:t>
            </a:r>
            <a:r>
              <a:rPr sz="1200" dirty="0">
                <a:latin typeface="Arial"/>
                <a:cs typeface="Arial"/>
              </a:rPr>
              <a:t>four </a:t>
            </a:r>
            <a:r>
              <a:rPr sz="1200" spc="5" dirty="0">
                <a:latin typeface="Arial"/>
                <a:cs typeface="Arial"/>
              </a:rPr>
              <a:t>instance </a:t>
            </a:r>
            <a:r>
              <a:rPr sz="1200" dirty="0">
                <a:latin typeface="Arial"/>
                <a:cs typeface="Arial"/>
              </a:rPr>
              <a:t>variables: </a:t>
            </a:r>
            <a:r>
              <a:rPr sz="1200" dirty="0">
                <a:latin typeface="Courier" charset="0"/>
                <a:cs typeface="Courier" charset="0"/>
              </a:rPr>
              <a:t>x</a:t>
            </a:r>
            <a:r>
              <a:rPr sz="1200" dirty="0">
                <a:latin typeface="Arial"/>
                <a:cs typeface="Arial"/>
              </a:rPr>
              <a:t>, </a:t>
            </a:r>
            <a:r>
              <a:rPr sz="1200" dirty="0">
                <a:latin typeface="Courier" charset="0"/>
                <a:cs typeface="Courier" charset="0"/>
              </a:rPr>
              <a:t>y</a:t>
            </a:r>
            <a:r>
              <a:rPr sz="1200" dirty="0">
                <a:latin typeface="Arial"/>
                <a:cs typeface="Arial"/>
              </a:rPr>
              <a:t>, </a:t>
            </a:r>
            <a:r>
              <a:rPr sz="1200" spc="5" dirty="0">
                <a:latin typeface="Courier" charset="0"/>
                <a:cs typeface="Courier" charset="0"/>
              </a:rPr>
              <a:t>width</a:t>
            </a:r>
            <a:r>
              <a:rPr sz="1200" spc="5" dirty="0">
                <a:latin typeface="Arial"/>
                <a:cs typeface="Arial"/>
              </a:rPr>
              <a:t>, and </a:t>
            </a:r>
            <a:r>
              <a:rPr sz="1200" spc="5" dirty="0">
                <a:latin typeface="Courier" charset="0"/>
                <a:cs typeface="Courier" charset="0"/>
              </a:rPr>
              <a:t>height</a:t>
            </a:r>
            <a:r>
              <a:rPr sz="1200" spc="5" dirty="0">
                <a:latin typeface="Arial"/>
                <a:cs typeface="Arial"/>
              </a:rPr>
              <a:t>. Give a  possible implementation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5" dirty="0">
                <a:latin typeface="Arial"/>
                <a:cs typeface="Arial"/>
              </a:rPr>
              <a:t>the </a:t>
            </a:r>
            <a:r>
              <a:rPr sz="1200" spc="5" dirty="0">
                <a:latin typeface="Courier" charset="0"/>
                <a:cs typeface="Courier" charset="0"/>
              </a:rPr>
              <a:t>getWidth</a:t>
            </a:r>
            <a:r>
              <a:rPr sz="1200" spc="-475" dirty="0">
                <a:latin typeface="Courier" charset="0"/>
                <a:cs typeface="Courier" charset="0"/>
              </a:rPr>
              <a:t> </a:t>
            </a:r>
            <a:r>
              <a:rPr sz="1200" spc="5" dirty="0">
                <a:latin typeface="Arial"/>
                <a:cs typeface="Arial"/>
              </a:rPr>
              <a:t>method.</a:t>
            </a:r>
            <a:endParaRPr sz="1200" dirty="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840"/>
              </a:spcBef>
            </a:pPr>
            <a:r>
              <a:rPr sz="1450" b="1" dirty="0">
                <a:latin typeface="Arial"/>
                <a:cs typeface="Arial"/>
              </a:rPr>
              <a:t>Answer: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5074" y="1562679"/>
            <a:ext cx="5357495" cy="576440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415"/>
              </a:spcBef>
            </a:pPr>
            <a:r>
              <a:rPr sz="850" spc="10" dirty="0">
                <a:latin typeface="Courier" charset="0"/>
                <a:cs typeface="Courier" charset="0"/>
              </a:rPr>
              <a:t>public int</a:t>
            </a:r>
            <a:r>
              <a:rPr sz="850" spc="-30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getWidth()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209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return</a:t>
            </a:r>
            <a:r>
              <a:rPr sz="850" spc="-50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width;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89960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/>
              <a:t>Self </a:t>
            </a:r>
            <a:r>
              <a:rPr spc="130" dirty="0"/>
              <a:t>Check</a:t>
            </a:r>
            <a:r>
              <a:rPr spc="-70" dirty="0"/>
              <a:t> </a:t>
            </a:r>
            <a:r>
              <a:rPr spc="35" dirty="0"/>
              <a:t>3.14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8015" y="775499"/>
            <a:ext cx="5762625" cy="784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latin typeface="Arial"/>
                <a:cs typeface="Arial"/>
              </a:rPr>
              <a:t>Give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possible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implementation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5" dirty="0">
                <a:latin typeface="Courier" charset="0"/>
                <a:cs typeface="Courier" charset="0"/>
              </a:rPr>
              <a:t>translate</a:t>
            </a:r>
            <a:r>
              <a:rPr sz="1200" spc="-395" dirty="0">
                <a:latin typeface="Courier" charset="0"/>
                <a:cs typeface="Courier" charset="0"/>
              </a:rPr>
              <a:t> </a:t>
            </a:r>
            <a:r>
              <a:rPr sz="1200" spc="5" dirty="0">
                <a:latin typeface="Arial"/>
                <a:cs typeface="Arial"/>
              </a:rPr>
              <a:t>method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5" dirty="0">
                <a:latin typeface="Courier" charset="0"/>
                <a:cs typeface="Courier" charset="0"/>
              </a:rPr>
              <a:t>Rectangle</a:t>
            </a:r>
            <a:r>
              <a:rPr sz="1200" spc="-395" dirty="0">
                <a:latin typeface="Courier" charset="0"/>
                <a:cs typeface="Courier" charset="0"/>
              </a:rPr>
              <a:t> </a:t>
            </a:r>
            <a:r>
              <a:rPr sz="1200" dirty="0">
                <a:latin typeface="Arial"/>
                <a:cs typeface="Arial"/>
              </a:rPr>
              <a:t>class.</a:t>
            </a:r>
          </a:p>
          <a:p>
            <a:pPr marL="289560" marR="334645">
              <a:lnSpc>
                <a:spcPct val="115599"/>
              </a:lnSpc>
              <a:spcBef>
                <a:spcPts val="570"/>
              </a:spcBef>
            </a:pPr>
            <a:r>
              <a:rPr sz="1450" b="1" dirty="0">
                <a:latin typeface="Arial"/>
                <a:cs typeface="Arial"/>
              </a:rPr>
              <a:t>Answer: </a:t>
            </a:r>
            <a:r>
              <a:rPr sz="1450" dirty="0">
                <a:latin typeface="Arial"/>
                <a:cs typeface="Arial"/>
              </a:rPr>
              <a:t>There is more than one correct answer. One possible  implementation is as</a:t>
            </a:r>
            <a:r>
              <a:rPr sz="1450" spc="-6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follows: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5074" y="1628490"/>
            <a:ext cx="5357495" cy="979371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415"/>
              </a:spcBef>
            </a:pPr>
            <a:r>
              <a:rPr sz="850" spc="10" dirty="0">
                <a:latin typeface="Courier" charset="0"/>
                <a:cs typeface="Courier" charset="0"/>
              </a:rPr>
              <a:t>public void translate(int dx, int</a:t>
            </a:r>
            <a:r>
              <a:rPr sz="850" spc="15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dy)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2095" marR="3887470">
              <a:lnSpc>
                <a:spcPct val="101800"/>
              </a:lnSpc>
            </a:pPr>
            <a:r>
              <a:rPr sz="850" spc="10" dirty="0">
                <a:latin typeface="Courier" charset="0"/>
                <a:cs typeface="Courier" charset="0"/>
              </a:rPr>
              <a:t>int newx = x + dx;  x =</a:t>
            </a:r>
            <a:r>
              <a:rPr sz="850" spc="-70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newx;</a:t>
            </a:r>
            <a:endParaRPr sz="850" dirty="0">
              <a:latin typeface="Courier" charset="0"/>
              <a:cs typeface="Courier" charset="0"/>
            </a:endParaRPr>
          </a:p>
          <a:p>
            <a:pPr marL="252095" marR="3887470">
              <a:lnSpc>
                <a:spcPct val="101800"/>
              </a:lnSpc>
            </a:pPr>
            <a:r>
              <a:rPr sz="850" spc="10" dirty="0">
                <a:latin typeface="Courier" charset="0"/>
                <a:cs typeface="Courier" charset="0"/>
              </a:rPr>
              <a:t>int newy = y + dy;  y =</a:t>
            </a:r>
            <a:r>
              <a:rPr sz="850" spc="-70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newy;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89833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B4D6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5" dirty="0"/>
              <a:t>Unit</a:t>
            </a:r>
            <a:r>
              <a:rPr spc="-35" dirty="0"/>
              <a:t> </a:t>
            </a:r>
            <a:r>
              <a:rPr spc="150" dirty="0"/>
              <a:t>Testing</a:t>
            </a:r>
          </a:p>
        </p:txBody>
      </p:sp>
      <p:sp>
        <p:nvSpPr>
          <p:cNvPr id="4" name="object 4"/>
          <p:cNvSpPr/>
          <p:nvPr/>
        </p:nvSpPr>
        <p:spPr>
          <a:xfrm>
            <a:off x="756107" y="894798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6107" y="1735513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6107" y="2345443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4905" y="793076"/>
            <a:ext cx="5433060" cy="1945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dirty="0">
                <a:latin typeface="Courier" charset="0"/>
                <a:cs typeface="Courier" charset="0"/>
              </a:rPr>
              <a:t>BankAccount.java</a:t>
            </a:r>
            <a:r>
              <a:rPr sz="1450" spc="-509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can not be executed:</a:t>
            </a:r>
          </a:p>
          <a:p>
            <a:pPr marL="344805">
              <a:lnSpc>
                <a:spcPct val="100000"/>
              </a:lnSpc>
              <a:spcBef>
                <a:spcPts val="880"/>
              </a:spcBef>
            </a:pPr>
            <a:r>
              <a:rPr sz="1100" dirty="0">
                <a:latin typeface="Arial"/>
                <a:cs typeface="Arial"/>
              </a:rPr>
              <a:t>It </a:t>
            </a:r>
            <a:r>
              <a:rPr sz="1100" spc="5" dirty="0">
                <a:latin typeface="Arial"/>
                <a:cs typeface="Arial"/>
              </a:rPr>
              <a:t>has no main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method</a:t>
            </a:r>
            <a:endParaRPr sz="1100" dirty="0">
              <a:latin typeface="Arial"/>
              <a:cs typeface="Arial"/>
            </a:endParaRPr>
          </a:p>
          <a:p>
            <a:pPr marL="344805">
              <a:lnSpc>
                <a:spcPct val="100000"/>
              </a:lnSpc>
              <a:spcBef>
                <a:spcPts val="430"/>
              </a:spcBef>
            </a:pPr>
            <a:r>
              <a:rPr sz="1100" spc="5" dirty="0">
                <a:latin typeface="Arial"/>
                <a:cs typeface="Arial"/>
              </a:rPr>
              <a:t>Most classes do not have a main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method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450" dirty="0">
                <a:latin typeface="Arial"/>
                <a:cs typeface="Arial"/>
              </a:rPr>
              <a:t>Before using </a:t>
            </a:r>
            <a:r>
              <a:rPr sz="1450" dirty="0">
                <a:latin typeface="Courier" charset="0"/>
                <a:cs typeface="Courier" charset="0"/>
              </a:rPr>
              <a:t>BankAccount.java</a:t>
            </a:r>
            <a:r>
              <a:rPr sz="1450" spc="-490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in a larger program:</a:t>
            </a:r>
          </a:p>
          <a:p>
            <a:pPr marL="344805">
              <a:lnSpc>
                <a:spcPct val="100000"/>
              </a:lnSpc>
              <a:spcBef>
                <a:spcPts val="880"/>
              </a:spcBef>
            </a:pPr>
            <a:r>
              <a:rPr sz="1100" spc="5" dirty="0">
                <a:latin typeface="Arial"/>
                <a:cs typeface="Arial"/>
              </a:rPr>
              <a:t>You should </a:t>
            </a:r>
            <a:r>
              <a:rPr sz="1100" dirty="0">
                <a:latin typeface="Arial"/>
                <a:cs typeface="Arial"/>
              </a:rPr>
              <a:t>test in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isolation</a:t>
            </a:r>
          </a:p>
          <a:p>
            <a:pPr marL="12700" marR="5080">
              <a:lnSpc>
                <a:spcPct val="115599"/>
              </a:lnSpc>
              <a:spcBef>
                <a:spcPts val="590"/>
              </a:spcBef>
            </a:pPr>
            <a:r>
              <a:rPr sz="1450" i="1" dirty="0">
                <a:latin typeface="Arial"/>
                <a:cs typeface="Arial"/>
              </a:rPr>
              <a:t>Unit test</a:t>
            </a:r>
            <a:r>
              <a:rPr sz="1450" dirty="0">
                <a:latin typeface="Arial"/>
                <a:cs typeface="Arial"/>
              </a:rPr>
              <a:t>: verifies that a class works correctly in isolation, outside a  complete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program.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89706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B4D6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5" dirty="0"/>
              <a:t>Unit</a:t>
            </a:r>
            <a:r>
              <a:rPr spc="-35" dirty="0"/>
              <a:t> </a:t>
            </a:r>
            <a:r>
              <a:rPr spc="150" dirty="0"/>
              <a:t>Testing</a:t>
            </a:r>
          </a:p>
        </p:txBody>
      </p:sp>
      <p:sp>
        <p:nvSpPr>
          <p:cNvPr id="4" name="object 4"/>
          <p:cNvSpPr/>
          <p:nvPr/>
        </p:nvSpPr>
        <p:spPr>
          <a:xfrm>
            <a:off x="756107" y="886429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6107" y="1718901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6107" y="2279377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4905" y="784707"/>
            <a:ext cx="5402580" cy="270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dirty="0">
                <a:latin typeface="Arial"/>
                <a:cs typeface="Arial"/>
              </a:rPr>
              <a:t>To test a class,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either</a:t>
            </a:r>
            <a:endParaRPr sz="1450">
              <a:latin typeface="Arial"/>
              <a:cs typeface="Arial"/>
            </a:endParaRPr>
          </a:p>
          <a:p>
            <a:pPr marL="344805" marR="2130425">
              <a:lnSpc>
                <a:spcPct val="132800"/>
              </a:lnSpc>
              <a:spcBef>
                <a:spcPts val="445"/>
              </a:spcBef>
            </a:pPr>
            <a:r>
              <a:rPr sz="1100" spc="5" dirty="0">
                <a:latin typeface="Arial"/>
                <a:cs typeface="Arial"/>
              </a:rPr>
              <a:t>use an environment </a:t>
            </a:r>
            <a:r>
              <a:rPr sz="1100" dirty="0">
                <a:latin typeface="Arial"/>
                <a:cs typeface="Arial"/>
              </a:rPr>
              <a:t>for interactive testing, </a:t>
            </a:r>
            <a:r>
              <a:rPr sz="1100" spc="5" dirty="0">
                <a:latin typeface="Arial"/>
                <a:cs typeface="Arial"/>
              </a:rPr>
              <a:t>or  write a </a:t>
            </a:r>
            <a:r>
              <a:rPr sz="1100" dirty="0">
                <a:latin typeface="Arial"/>
                <a:cs typeface="Arial"/>
              </a:rPr>
              <a:t>tester </a:t>
            </a:r>
            <a:r>
              <a:rPr sz="1100" spc="5" dirty="0">
                <a:latin typeface="Arial"/>
                <a:cs typeface="Arial"/>
              </a:rPr>
              <a:t>class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5" dirty="0">
                <a:latin typeface="Arial"/>
                <a:cs typeface="Arial"/>
              </a:rPr>
              <a:t>execute </a:t>
            </a:r>
            <a:r>
              <a:rPr sz="1100" dirty="0">
                <a:latin typeface="Arial"/>
                <a:cs typeface="Arial"/>
              </a:rPr>
              <a:t>test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instructions.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15599"/>
              </a:lnSpc>
              <a:spcBef>
                <a:spcPts val="590"/>
              </a:spcBef>
            </a:pPr>
            <a:r>
              <a:rPr sz="1450" i="1" dirty="0">
                <a:latin typeface="Arial"/>
                <a:cs typeface="Arial"/>
              </a:rPr>
              <a:t>Tester class</a:t>
            </a:r>
            <a:r>
              <a:rPr sz="1450" dirty="0">
                <a:latin typeface="Arial"/>
                <a:cs typeface="Arial"/>
              </a:rPr>
              <a:t>: a class with a main method that contains statements  to test another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class.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450" dirty="0">
                <a:latin typeface="Arial"/>
                <a:cs typeface="Arial"/>
              </a:rPr>
              <a:t>Typically carries out the following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steps:</a:t>
            </a:r>
            <a:endParaRPr sz="1450">
              <a:latin typeface="Arial"/>
              <a:cs typeface="Arial"/>
            </a:endParaRPr>
          </a:p>
          <a:p>
            <a:pPr marL="524510" indent="-220345">
              <a:lnSpc>
                <a:spcPct val="100000"/>
              </a:lnSpc>
              <a:spcBef>
                <a:spcPts val="1040"/>
              </a:spcBef>
              <a:buAutoNum type="arabicPeriod"/>
              <a:tabLst>
                <a:tab pos="525145" algn="l"/>
              </a:tabLst>
            </a:pPr>
            <a:r>
              <a:rPr sz="1200" spc="15" dirty="0">
                <a:latin typeface="Arial"/>
                <a:cs typeface="Arial"/>
              </a:rPr>
              <a:t>Construct one or </a:t>
            </a:r>
            <a:r>
              <a:rPr sz="1200" spc="20" dirty="0">
                <a:latin typeface="Arial"/>
                <a:cs typeface="Arial"/>
              </a:rPr>
              <a:t>more </a:t>
            </a:r>
            <a:r>
              <a:rPr sz="1200" spc="15" dirty="0">
                <a:latin typeface="Arial"/>
                <a:cs typeface="Arial"/>
              </a:rPr>
              <a:t>objects </a:t>
            </a:r>
            <a:r>
              <a:rPr sz="1200" spc="10" dirty="0">
                <a:latin typeface="Arial"/>
                <a:cs typeface="Arial"/>
              </a:rPr>
              <a:t>of </a:t>
            </a:r>
            <a:r>
              <a:rPr sz="1200" spc="15" dirty="0">
                <a:latin typeface="Arial"/>
                <a:cs typeface="Arial"/>
              </a:rPr>
              <a:t>the class </a:t>
            </a:r>
            <a:r>
              <a:rPr sz="1200" spc="10" dirty="0">
                <a:latin typeface="Arial"/>
                <a:cs typeface="Arial"/>
              </a:rPr>
              <a:t>that is </a:t>
            </a:r>
            <a:r>
              <a:rPr sz="1200" spc="15" dirty="0">
                <a:latin typeface="Arial"/>
                <a:cs typeface="Arial"/>
              </a:rPr>
              <a:t>being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tested</a:t>
            </a:r>
            <a:endParaRPr sz="1200">
              <a:latin typeface="Arial"/>
              <a:cs typeface="Arial"/>
            </a:endParaRPr>
          </a:p>
          <a:p>
            <a:pPr marL="524510" indent="-220345">
              <a:lnSpc>
                <a:spcPct val="100000"/>
              </a:lnSpc>
              <a:spcBef>
                <a:spcPts val="570"/>
              </a:spcBef>
              <a:buAutoNum type="arabicPeriod"/>
              <a:tabLst>
                <a:tab pos="525145" algn="l"/>
              </a:tabLst>
            </a:pPr>
            <a:r>
              <a:rPr sz="1200" spc="15" dirty="0">
                <a:latin typeface="Arial"/>
                <a:cs typeface="Arial"/>
              </a:rPr>
              <a:t>Invoke one or </a:t>
            </a:r>
            <a:r>
              <a:rPr sz="1200" spc="20" dirty="0">
                <a:latin typeface="Arial"/>
                <a:cs typeface="Arial"/>
              </a:rPr>
              <a:t>more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methods</a:t>
            </a:r>
            <a:endParaRPr sz="1200">
              <a:latin typeface="Arial"/>
              <a:cs typeface="Arial"/>
            </a:endParaRPr>
          </a:p>
          <a:p>
            <a:pPr marL="524510" indent="-220345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525145" algn="l"/>
              </a:tabLst>
            </a:pPr>
            <a:r>
              <a:rPr sz="1200" spc="10" dirty="0">
                <a:latin typeface="Arial"/>
                <a:cs typeface="Arial"/>
              </a:rPr>
              <a:t>Print </a:t>
            </a:r>
            <a:r>
              <a:rPr sz="1200" spc="15" dirty="0">
                <a:latin typeface="Arial"/>
                <a:cs typeface="Arial"/>
              </a:rPr>
              <a:t>out one or </a:t>
            </a:r>
            <a:r>
              <a:rPr sz="1200" spc="20" dirty="0">
                <a:latin typeface="Arial"/>
                <a:cs typeface="Arial"/>
              </a:rPr>
              <a:t>more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results</a:t>
            </a:r>
            <a:endParaRPr sz="1200">
              <a:latin typeface="Arial"/>
              <a:cs typeface="Arial"/>
            </a:endParaRPr>
          </a:p>
          <a:p>
            <a:pPr marL="524510" indent="-220345">
              <a:lnSpc>
                <a:spcPct val="100000"/>
              </a:lnSpc>
              <a:spcBef>
                <a:spcPts val="570"/>
              </a:spcBef>
              <a:buAutoNum type="arabicPeriod"/>
              <a:tabLst>
                <a:tab pos="525145" algn="l"/>
              </a:tabLst>
            </a:pPr>
            <a:r>
              <a:rPr sz="1200" spc="10" dirty="0">
                <a:latin typeface="Arial"/>
                <a:cs typeface="Arial"/>
              </a:rPr>
              <a:t>Print </a:t>
            </a:r>
            <a:r>
              <a:rPr sz="1200" spc="15" dirty="0">
                <a:latin typeface="Arial"/>
                <a:cs typeface="Arial"/>
              </a:rPr>
              <a:t>the expected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results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89579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B4D6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5" dirty="0"/>
              <a:t>Unit</a:t>
            </a:r>
            <a:r>
              <a:rPr spc="-35" dirty="0"/>
              <a:t> </a:t>
            </a:r>
            <a:r>
              <a:rPr spc="150" dirty="0"/>
              <a:t>Testing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71800" y="1136650"/>
            <a:ext cx="266700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30"/>
              </a:lnSpc>
            </a:pPr>
            <a:r>
              <a:rPr sz="1200" spc="5" dirty="0">
                <a:latin typeface="Arial"/>
                <a:cs typeface="Arial"/>
              </a:rPr>
              <a:t>An engineer </a:t>
            </a:r>
            <a:r>
              <a:rPr sz="1200" dirty="0">
                <a:latin typeface="Arial"/>
                <a:cs typeface="Arial"/>
              </a:rPr>
              <a:t>tests </a:t>
            </a:r>
            <a:r>
              <a:rPr sz="1200" spc="5" dirty="0">
                <a:latin typeface="Arial"/>
                <a:cs typeface="Arial"/>
              </a:rPr>
              <a:t>a </a:t>
            </a:r>
            <a:r>
              <a:rPr sz="1200" dirty="0">
                <a:latin typeface="Arial"/>
                <a:cs typeface="Arial"/>
              </a:rPr>
              <a:t>part in isolation.  </a:t>
            </a:r>
            <a:r>
              <a:rPr sz="1200" spc="5" dirty="0">
                <a:latin typeface="Arial"/>
                <a:cs typeface="Arial"/>
              </a:rPr>
              <a:t>This </a:t>
            </a:r>
            <a:r>
              <a:rPr sz="1200" dirty="0">
                <a:latin typeface="Arial"/>
                <a:cs typeface="Arial"/>
              </a:rPr>
              <a:t>is </a:t>
            </a:r>
            <a:r>
              <a:rPr sz="1200" spc="5" dirty="0">
                <a:latin typeface="Arial"/>
                <a:cs typeface="Arial"/>
              </a:rPr>
              <a:t>an example </a:t>
            </a:r>
            <a:r>
              <a:rPr sz="1200" dirty="0">
                <a:latin typeface="Arial"/>
                <a:cs typeface="Arial"/>
              </a:rPr>
              <a:t>of unit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testing.</a:t>
            </a:r>
          </a:p>
        </p:txBody>
      </p:sp>
      <p:pic>
        <p:nvPicPr>
          <p:cNvPr id="6" name="Picture 5" descr="horstmann_6e_figun_03_p100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715" y="730435"/>
            <a:ext cx="2131934" cy="347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88182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B4D6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5" dirty="0"/>
              <a:t>Unit </a:t>
            </a:r>
            <a:r>
              <a:rPr spc="150" dirty="0"/>
              <a:t>Testing </a:t>
            </a:r>
            <a:r>
              <a:rPr spc="105" dirty="0"/>
              <a:t>with</a:t>
            </a:r>
            <a:r>
              <a:rPr spc="-185" dirty="0"/>
              <a:t> </a:t>
            </a:r>
            <a:r>
              <a:rPr spc="60" dirty="0"/>
              <a:t>Bluej</a:t>
            </a:r>
          </a:p>
        </p:txBody>
      </p:sp>
      <p:pic>
        <p:nvPicPr>
          <p:cNvPr id="5" name="Picture 4" descr="horstmann_6e_fig_03_06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015" y="749524"/>
            <a:ext cx="4944607" cy="390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0715" y="4747214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spc="5" dirty="0">
                <a:latin typeface="Arial"/>
                <a:cs typeface="Arial"/>
              </a:rPr>
              <a:t>Figure 6 </a:t>
            </a:r>
            <a:r>
              <a:rPr lang="en-US" spc="5" dirty="0">
                <a:latin typeface="Arial"/>
                <a:cs typeface="Arial"/>
              </a:rPr>
              <a:t>The Return Value </a:t>
            </a:r>
            <a:r>
              <a:rPr lang="en-US" dirty="0">
                <a:latin typeface="Arial"/>
                <a:cs typeface="Arial"/>
              </a:rPr>
              <a:t>of </a:t>
            </a:r>
            <a:r>
              <a:rPr lang="en-US" spc="5" dirty="0">
                <a:latin typeface="Arial"/>
                <a:cs typeface="Arial"/>
              </a:rPr>
              <a:t>the </a:t>
            </a:r>
            <a:r>
              <a:rPr lang="en-US" spc="5" dirty="0" err="1">
                <a:latin typeface="Courier" charset="0"/>
                <a:cs typeface="Courier" charset="0"/>
              </a:rPr>
              <a:t>getBalance</a:t>
            </a:r>
            <a:r>
              <a:rPr lang="en-US" spc="-470" dirty="0">
                <a:latin typeface="Courier" charset="0"/>
                <a:cs typeface="Courier" charset="0"/>
              </a:rPr>
              <a:t> </a:t>
            </a:r>
            <a:r>
              <a:rPr lang="en-US" spc="5" dirty="0">
                <a:latin typeface="Arial"/>
                <a:cs typeface="Arial"/>
              </a:rPr>
              <a:t>Method </a:t>
            </a:r>
            <a:r>
              <a:rPr lang="en-US" dirty="0">
                <a:latin typeface="Arial"/>
                <a:cs typeface="Arial"/>
              </a:rPr>
              <a:t>in </a:t>
            </a:r>
            <a:r>
              <a:rPr lang="en-US" spc="5" dirty="0" err="1">
                <a:latin typeface="Arial"/>
                <a:cs typeface="Arial"/>
              </a:rPr>
              <a:t>BlueJ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605332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14" dirty="0"/>
              <a:t>Instance</a:t>
            </a:r>
            <a:r>
              <a:rPr spc="-15" dirty="0"/>
              <a:t> </a:t>
            </a:r>
            <a:r>
              <a:rPr spc="125" dirty="0"/>
              <a:t>Variables</a:t>
            </a:r>
          </a:p>
        </p:txBody>
      </p:sp>
      <p:sp>
        <p:nvSpPr>
          <p:cNvPr id="4" name="object 4"/>
          <p:cNvSpPr/>
          <p:nvPr/>
        </p:nvSpPr>
        <p:spPr>
          <a:xfrm>
            <a:off x="756107" y="902054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4905" y="800328"/>
            <a:ext cx="4879975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dirty="0">
                <a:latin typeface="Arial"/>
                <a:cs typeface="Arial"/>
              </a:rPr>
              <a:t>Each object of a class has its own set of instance</a:t>
            </a:r>
            <a:r>
              <a:rPr sz="1450" spc="-1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variables.</a:t>
            </a:r>
            <a:endParaRPr sz="14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7351" y="1201242"/>
            <a:ext cx="3264141" cy="1475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1785" y="2703080"/>
            <a:ext cx="1931670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5" dirty="0">
                <a:latin typeface="Arial"/>
                <a:cs typeface="Arial"/>
              </a:rPr>
              <a:t>Figure 2 </a:t>
            </a:r>
            <a:r>
              <a:rPr sz="1200" spc="5" dirty="0">
                <a:latin typeface="Arial"/>
                <a:cs typeface="Arial"/>
              </a:rPr>
              <a:t>Instance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Variables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87928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B4D6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0" dirty="0"/>
              <a:t>section_4/</a:t>
            </a:r>
            <a:r>
              <a:rPr spc="100" dirty="0">
                <a:solidFill>
                  <a:srgbClr val="000080"/>
                </a:solidFill>
                <a:hlinkClick r:id="rId2"/>
              </a:rPr>
              <a:t>BankAccountTester.java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8278" y="854247"/>
            <a:ext cx="3754754" cy="2323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985"/>
              </a:lnSpc>
              <a:tabLst>
                <a:tab pos="269240" algn="l"/>
              </a:tabLst>
            </a:pPr>
            <a:r>
              <a:rPr sz="850" b="1" spc="-5" dirty="0">
                <a:solidFill>
                  <a:srgbClr val="0073FF"/>
                </a:solidFill>
                <a:latin typeface="Courier New"/>
                <a:cs typeface="Courier New"/>
              </a:rPr>
              <a:t>1	</a:t>
            </a:r>
            <a:r>
              <a:rPr sz="850" spc="-5" dirty="0">
                <a:latin typeface="Courier New"/>
                <a:cs typeface="Courier New"/>
              </a:rPr>
              <a:t>/**</a:t>
            </a:r>
            <a:endParaRPr sz="850">
              <a:latin typeface="Courier New"/>
              <a:cs typeface="Courier New"/>
            </a:endParaRPr>
          </a:p>
          <a:p>
            <a:pPr marL="76835">
              <a:lnSpc>
                <a:spcPts val="1160"/>
              </a:lnSpc>
              <a:tabLst>
                <a:tab pos="462280" algn="l"/>
              </a:tabLst>
            </a:pPr>
            <a:r>
              <a:rPr sz="850" b="1" spc="-5" dirty="0">
                <a:solidFill>
                  <a:srgbClr val="0073FF"/>
                </a:solidFill>
                <a:latin typeface="Courier New"/>
                <a:cs typeface="Courier New"/>
              </a:rPr>
              <a:t>2	</a:t>
            </a:r>
            <a:r>
              <a:rPr sz="1000" spc="25" dirty="0">
                <a:solidFill>
                  <a:srgbClr val="0073FF"/>
                </a:solidFill>
                <a:latin typeface="Times New Roman"/>
                <a:cs typeface="Times New Roman"/>
              </a:rPr>
              <a:t>A </a:t>
            </a:r>
            <a:r>
              <a:rPr sz="1000" spc="15" dirty="0">
                <a:solidFill>
                  <a:srgbClr val="0073FF"/>
                </a:solidFill>
                <a:latin typeface="Times New Roman"/>
                <a:cs typeface="Times New Roman"/>
              </a:rPr>
              <a:t>class to </a:t>
            </a:r>
            <a:r>
              <a:rPr sz="1000" spc="10" dirty="0">
                <a:solidFill>
                  <a:srgbClr val="0073FF"/>
                </a:solidFill>
                <a:latin typeface="Times New Roman"/>
                <a:cs typeface="Times New Roman"/>
              </a:rPr>
              <a:t>test </a:t>
            </a:r>
            <a:r>
              <a:rPr sz="1000" spc="15" dirty="0">
                <a:solidFill>
                  <a:srgbClr val="0073FF"/>
                </a:solidFill>
                <a:latin typeface="Times New Roman"/>
                <a:cs typeface="Times New Roman"/>
              </a:rPr>
              <a:t>the BankAccount</a:t>
            </a:r>
            <a:r>
              <a:rPr sz="1000" spc="-65" dirty="0">
                <a:solidFill>
                  <a:srgbClr val="0073FF"/>
                </a:solidFill>
                <a:latin typeface="Times New Roman"/>
                <a:cs typeface="Times New Roman"/>
              </a:rPr>
              <a:t> </a:t>
            </a:r>
            <a:r>
              <a:rPr sz="1000" spc="10" dirty="0">
                <a:solidFill>
                  <a:srgbClr val="0073FF"/>
                </a:solidFill>
                <a:latin typeface="Times New Roman"/>
                <a:cs typeface="Times New Roman"/>
              </a:rPr>
              <a:t>class.</a:t>
            </a:r>
            <a:endParaRPr sz="1000">
              <a:latin typeface="Times New Roman"/>
              <a:cs typeface="Times New Roman"/>
            </a:endParaRPr>
          </a:p>
          <a:p>
            <a:pPr marL="76835">
              <a:lnSpc>
                <a:spcPts val="990"/>
              </a:lnSpc>
              <a:tabLst>
                <a:tab pos="269240" algn="l"/>
              </a:tabLst>
            </a:pPr>
            <a:r>
              <a:rPr sz="850" b="1" spc="-5" dirty="0">
                <a:solidFill>
                  <a:srgbClr val="0073FF"/>
                </a:solidFill>
                <a:latin typeface="Courier New"/>
                <a:cs typeface="Courier New"/>
              </a:rPr>
              <a:t>3	</a:t>
            </a:r>
            <a:r>
              <a:rPr sz="850" spc="-5" dirty="0">
                <a:latin typeface="Courier New"/>
                <a:cs typeface="Courier New"/>
              </a:rPr>
              <a:t>*/</a:t>
            </a:r>
            <a:endParaRPr sz="850">
              <a:latin typeface="Courier New"/>
              <a:cs typeface="Courier New"/>
            </a:endParaRPr>
          </a:p>
          <a:p>
            <a:pPr marL="76835">
              <a:lnSpc>
                <a:spcPts val="975"/>
              </a:lnSpc>
              <a:tabLst>
                <a:tab pos="269240" algn="l"/>
              </a:tabLst>
            </a:pPr>
            <a:r>
              <a:rPr sz="850" b="1" spc="-5" dirty="0">
                <a:solidFill>
                  <a:srgbClr val="0073FF"/>
                </a:solidFill>
                <a:latin typeface="Courier New"/>
                <a:cs typeface="Courier New"/>
              </a:rPr>
              <a:t>4	</a:t>
            </a:r>
            <a:r>
              <a:rPr sz="850" spc="-5" dirty="0">
                <a:solidFill>
                  <a:srgbClr val="CC0066"/>
                </a:solidFill>
                <a:latin typeface="Courier New"/>
                <a:cs typeface="Courier New"/>
              </a:rPr>
              <a:t>public class</a:t>
            </a:r>
            <a:r>
              <a:rPr sz="850" spc="-7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spc="-5" dirty="0">
                <a:latin typeface="Courier New"/>
                <a:cs typeface="Courier New"/>
              </a:rPr>
              <a:t>BankAccountTester</a:t>
            </a:r>
            <a:endParaRPr sz="850">
              <a:latin typeface="Courier New"/>
              <a:cs typeface="Courier New"/>
            </a:endParaRPr>
          </a:p>
          <a:p>
            <a:pPr marL="76835">
              <a:lnSpc>
                <a:spcPts val="975"/>
              </a:lnSpc>
              <a:tabLst>
                <a:tab pos="269240" algn="l"/>
              </a:tabLst>
            </a:pPr>
            <a:r>
              <a:rPr sz="850" b="1" spc="-5" dirty="0">
                <a:solidFill>
                  <a:srgbClr val="0073FF"/>
                </a:solidFill>
                <a:latin typeface="Courier New"/>
                <a:cs typeface="Courier New"/>
              </a:rPr>
              <a:t>5	</a:t>
            </a:r>
            <a:r>
              <a:rPr sz="850" spc="-5" dirty="0">
                <a:latin typeface="Courier New"/>
                <a:cs typeface="Courier New"/>
              </a:rPr>
              <a:t>{</a:t>
            </a:r>
            <a:endParaRPr sz="850">
              <a:latin typeface="Courier New"/>
              <a:cs typeface="Courier New"/>
            </a:endParaRPr>
          </a:p>
          <a:p>
            <a:pPr marL="76835">
              <a:lnSpc>
                <a:spcPts val="965"/>
              </a:lnSpc>
              <a:tabLst>
                <a:tab pos="462280" algn="l"/>
              </a:tabLst>
            </a:pPr>
            <a:r>
              <a:rPr sz="850" b="1" spc="-5" dirty="0">
                <a:solidFill>
                  <a:srgbClr val="0073FF"/>
                </a:solidFill>
                <a:latin typeface="Courier New"/>
                <a:cs typeface="Courier New"/>
              </a:rPr>
              <a:t>6	</a:t>
            </a:r>
            <a:r>
              <a:rPr sz="850" spc="-5" dirty="0">
                <a:latin typeface="Courier New"/>
                <a:cs typeface="Courier New"/>
              </a:rPr>
              <a:t>/**</a:t>
            </a:r>
            <a:endParaRPr sz="850">
              <a:latin typeface="Courier New"/>
              <a:cs typeface="Courier New"/>
            </a:endParaRPr>
          </a:p>
          <a:p>
            <a:pPr marL="655320" indent="-578485">
              <a:lnSpc>
                <a:spcPts val="1150"/>
              </a:lnSpc>
              <a:buSzPct val="85000"/>
              <a:buFont typeface="Courier New"/>
              <a:buAutoNum type="arabicPlain" startAt="7"/>
              <a:tabLst>
                <a:tab pos="655955" algn="l"/>
              </a:tabLst>
            </a:pPr>
            <a:r>
              <a:rPr sz="1000" spc="15" dirty="0">
                <a:solidFill>
                  <a:srgbClr val="0073FF"/>
                </a:solidFill>
                <a:latin typeface="Times New Roman"/>
                <a:cs typeface="Times New Roman"/>
              </a:rPr>
              <a:t>Tests the methods of the BankAccount</a:t>
            </a:r>
            <a:r>
              <a:rPr sz="1000" spc="-40" dirty="0">
                <a:solidFill>
                  <a:srgbClr val="0073FF"/>
                </a:solidFill>
                <a:latin typeface="Times New Roman"/>
                <a:cs typeface="Times New Roman"/>
              </a:rPr>
              <a:t> </a:t>
            </a:r>
            <a:r>
              <a:rPr sz="1000" spc="10" dirty="0">
                <a:solidFill>
                  <a:srgbClr val="0073FF"/>
                </a:solidFill>
                <a:latin typeface="Times New Roman"/>
                <a:cs typeface="Times New Roman"/>
              </a:rPr>
              <a:t>class.</a:t>
            </a:r>
            <a:endParaRPr sz="1000">
              <a:latin typeface="Times New Roman"/>
              <a:cs typeface="Times New Roman"/>
            </a:endParaRPr>
          </a:p>
          <a:p>
            <a:pPr marL="655320" indent="-578485">
              <a:lnSpc>
                <a:spcPts val="1180"/>
              </a:lnSpc>
              <a:buClr>
                <a:srgbClr val="0073FF"/>
              </a:buClr>
              <a:buFont typeface="Courier New"/>
              <a:buAutoNum type="arabicPlain" startAt="7"/>
              <a:tabLst>
                <a:tab pos="655955" algn="l"/>
              </a:tabLst>
            </a:pPr>
            <a:r>
              <a:rPr sz="850" spc="-5" dirty="0">
                <a:latin typeface="Courier New"/>
                <a:cs typeface="Courier New"/>
              </a:rPr>
              <a:t>@param args</a:t>
            </a:r>
            <a:r>
              <a:rPr sz="850" spc="-340" dirty="0">
                <a:latin typeface="Courier New"/>
                <a:cs typeface="Courier New"/>
              </a:rPr>
              <a:t> </a:t>
            </a:r>
            <a:r>
              <a:rPr sz="1000" spc="15" dirty="0">
                <a:solidFill>
                  <a:srgbClr val="0073FF"/>
                </a:solidFill>
                <a:latin typeface="Times New Roman"/>
                <a:cs typeface="Times New Roman"/>
              </a:rPr>
              <a:t>not used</a:t>
            </a:r>
            <a:endParaRPr sz="1000">
              <a:latin typeface="Times New Roman"/>
              <a:cs typeface="Times New Roman"/>
            </a:endParaRPr>
          </a:p>
          <a:p>
            <a:pPr marL="76835">
              <a:lnSpc>
                <a:spcPts val="990"/>
              </a:lnSpc>
              <a:tabLst>
                <a:tab pos="462280" algn="l"/>
              </a:tabLst>
            </a:pPr>
            <a:r>
              <a:rPr sz="850" b="1" spc="-5" dirty="0">
                <a:solidFill>
                  <a:srgbClr val="0073FF"/>
                </a:solidFill>
                <a:latin typeface="Courier New"/>
                <a:cs typeface="Courier New"/>
              </a:rPr>
              <a:t>9	</a:t>
            </a:r>
            <a:r>
              <a:rPr sz="850" spc="-5" dirty="0">
                <a:latin typeface="Courier New"/>
                <a:cs typeface="Courier New"/>
              </a:rPr>
              <a:t>*/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75"/>
              </a:lnSpc>
              <a:tabLst>
                <a:tab pos="462280" algn="l"/>
              </a:tabLst>
            </a:pPr>
            <a:r>
              <a:rPr sz="850" b="1" spc="-5" dirty="0">
                <a:solidFill>
                  <a:srgbClr val="0073FF"/>
                </a:solidFill>
                <a:latin typeface="Courier New"/>
                <a:cs typeface="Courier New"/>
              </a:rPr>
              <a:t>10	</a:t>
            </a:r>
            <a:r>
              <a:rPr sz="850" spc="-5" dirty="0">
                <a:solidFill>
                  <a:srgbClr val="CC0066"/>
                </a:solidFill>
                <a:latin typeface="Courier New"/>
                <a:cs typeface="Courier New"/>
              </a:rPr>
              <a:t>public static void </a:t>
            </a:r>
            <a:r>
              <a:rPr sz="850" spc="-5" dirty="0">
                <a:latin typeface="Courier New"/>
                <a:cs typeface="Courier New"/>
              </a:rPr>
              <a:t>main(String[]</a:t>
            </a:r>
            <a:r>
              <a:rPr sz="850" spc="-65" dirty="0">
                <a:latin typeface="Courier New"/>
                <a:cs typeface="Courier New"/>
              </a:rPr>
              <a:t> </a:t>
            </a:r>
            <a:r>
              <a:rPr sz="850" spc="-5" dirty="0">
                <a:latin typeface="Courier New"/>
                <a:cs typeface="Courier New"/>
              </a:rPr>
              <a:t>args)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75"/>
              </a:lnSpc>
              <a:tabLst>
                <a:tab pos="462280" algn="l"/>
              </a:tabLst>
            </a:pPr>
            <a:r>
              <a:rPr sz="850" b="1" spc="-5" dirty="0">
                <a:solidFill>
                  <a:srgbClr val="0073FF"/>
                </a:solidFill>
                <a:latin typeface="Courier New"/>
                <a:cs typeface="Courier New"/>
              </a:rPr>
              <a:t>11	</a:t>
            </a:r>
            <a:r>
              <a:rPr sz="850" spc="-5" dirty="0">
                <a:latin typeface="Courier New"/>
                <a:cs typeface="Courier New"/>
              </a:rPr>
              <a:t>{</a:t>
            </a:r>
            <a:endParaRPr sz="850">
              <a:latin typeface="Courier New"/>
              <a:cs typeface="Courier New"/>
            </a:endParaRPr>
          </a:p>
          <a:p>
            <a:pPr marL="655320" indent="-642620">
              <a:lnSpc>
                <a:spcPts val="975"/>
              </a:lnSpc>
              <a:buClr>
                <a:srgbClr val="0073FF"/>
              </a:buClr>
              <a:buFont typeface="Courier New"/>
              <a:buAutoNum type="arabicPlain" startAt="12"/>
              <a:tabLst>
                <a:tab pos="655955" algn="l"/>
              </a:tabLst>
            </a:pPr>
            <a:r>
              <a:rPr sz="850" spc="-5" dirty="0">
                <a:latin typeface="Courier New"/>
                <a:cs typeface="Courier New"/>
              </a:rPr>
              <a:t>BankAccount harrysChecking = </a:t>
            </a:r>
            <a:r>
              <a:rPr sz="850" spc="-5" dirty="0">
                <a:solidFill>
                  <a:srgbClr val="CC0066"/>
                </a:solidFill>
                <a:latin typeface="Courier New"/>
                <a:cs typeface="Courier New"/>
              </a:rPr>
              <a:t>new</a:t>
            </a:r>
            <a:r>
              <a:rPr sz="850" spc="-55" dirty="0">
                <a:solidFill>
                  <a:srgbClr val="CC0066"/>
                </a:solidFill>
                <a:latin typeface="Courier New"/>
                <a:cs typeface="Courier New"/>
              </a:rPr>
              <a:t> </a:t>
            </a:r>
            <a:r>
              <a:rPr sz="850" spc="-5" dirty="0">
                <a:latin typeface="Courier New"/>
                <a:cs typeface="Courier New"/>
              </a:rPr>
              <a:t>BankAccount();</a:t>
            </a:r>
            <a:endParaRPr sz="850">
              <a:latin typeface="Courier New"/>
              <a:cs typeface="Courier New"/>
            </a:endParaRPr>
          </a:p>
          <a:p>
            <a:pPr marL="655320" indent="-642620">
              <a:lnSpc>
                <a:spcPts val="975"/>
              </a:lnSpc>
              <a:buClr>
                <a:srgbClr val="0073FF"/>
              </a:buClr>
              <a:buFont typeface="Courier New"/>
              <a:buAutoNum type="arabicPlain" startAt="12"/>
              <a:tabLst>
                <a:tab pos="655955" algn="l"/>
              </a:tabLst>
            </a:pPr>
            <a:r>
              <a:rPr sz="850" spc="-5" dirty="0">
                <a:latin typeface="Courier New"/>
                <a:cs typeface="Courier New"/>
              </a:rPr>
              <a:t>harrysChecking.deposit(</a:t>
            </a:r>
            <a:r>
              <a:rPr sz="850" spc="-5" dirty="0">
                <a:solidFill>
                  <a:srgbClr val="66FF18"/>
                </a:solidFill>
                <a:latin typeface="Courier New"/>
                <a:cs typeface="Courier New"/>
              </a:rPr>
              <a:t>2000</a:t>
            </a:r>
            <a:r>
              <a:rPr sz="850" spc="-5" dirty="0">
                <a:latin typeface="Courier New"/>
                <a:cs typeface="Courier New"/>
              </a:rPr>
              <a:t>);</a:t>
            </a:r>
            <a:endParaRPr sz="850">
              <a:latin typeface="Courier New"/>
              <a:cs typeface="Courier New"/>
            </a:endParaRPr>
          </a:p>
          <a:p>
            <a:pPr marL="655320" indent="-642620">
              <a:lnSpc>
                <a:spcPts val="975"/>
              </a:lnSpc>
              <a:buClr>
                <a:srgbClr val="0073FF"/>
              </a:buClr>
              <a:buFont typeface="Courier New"/>
              <a:buAutoNum type="arabicPlain" startAt="12"/>
              <a:tabLst>
                <a:tab pos="655955" algn="l"/>
              </a:tabLst>
            </a:pPr>
            <a:r>
              <a:rPr sz="850" spc="-5" dirty="0">
                <a:latin typeface="Courier New"/>
                <a:cs typeface="Courier New"/>
              </a:rPr>
              <a:t>harrysChecking.withdraw(</a:t>
            </a:r>
            <a:r>
              <a:rPr sz="850" spc="-5" dirty="0">
                <a:solidFill>
                  <a:srgbClr val="66FF18"/>
                </a:solidFill>
                <a:latin typeface="Courier New"/>
                <a:cs typeface="Courier New"/>
              </a:rPr>
              <a:t>500</a:t>
            </a:r>
            <a:r>
              <a:rPr sz="850" spc="-5" dirty="0">
                <a:latin typeface="Courier New"/>
                <a:cs typeface="Courier New"/>
              </a:rPr>
              <a:t>);</a:t>
            </a:r>
            <a:endParaRPr sz="850">
              <a:latin typeface="Courier New"/>
              <a:cs typeface="Courier New"/>
            </a:endParaRPr>
          </a:p>
          <a:p>
            <a:pPr marL="655320" indent="-642620">
              <a:lnSpc>
                <a:spcPts val="975"/>
              </a:lnSpc>
              <a:buClr>
                <a:srgbClr val="0073FF"/>
              </a:buClr>
              <a:buFont typeface="Courier New"/>
              <a:buAutoNum type="arabicPlain" startAt="12"/>
              <a:tabLst>
                <a:tab pos="655955" algn="l"/>
              </a:tabLst>
            </a:pPr>
            <a:r>
              <a:rPr sz="850" spc="-5" dirty="0">
                <a:latin typeface="Courier New"/>
                <a:cs typeface="Courier New"/>
              </a:rPr>
              <a:t>System.out.println(harrysChecking.getBalance());</a:t>
            </a:r>
            <a:endParaRPr sz="850">
              <a:latin typeface="Courier New"/>
              <a:cs typeface="Courier New"/>
            </a:endParaRPr>
          </a:p>
          <a:p>
            <a:pPr marL="655320" indent="-642620">
              <a:lnSpc>
                <a:spcPts val="975"/>
              </a:lnSpc>
              <a:buClr>
                <a:srgbClr val="0073FF"/>
              </a:buClr>
              <a:buFont typeface="Courier New"/>
              <a:buAutoNum type="arabicPlain" startAt="12"/>
              <a:tabLst>
                <a:tab pos="655955" algn="l"/>
              </a:tabLst>
            </a:pPr>
            <a:r>
              <a:rPr sz="850" spc="-5" dirty="0">
                <a:latin typeface="Courier New"/>
                <a:cs typeface="Courier New"/>
              </a:rPr>
              <a:t>System.out.println(</a:t>
            </a:r>
            <a:r>
              <a:rPr sz="850" spc="-5" dirty="0">
                <a:solidFill>
                  <a:srgbClr val="1F9060"/>
                </a:solidFill>
                <a:latin typeface="Courier New"/>
                <a:cs typeface="Courier New"/>
              </a:rPr>
              <a:t>"Expected:</a:t>
            </a:r>
            <a:r>
              <a:rPr sz="850" spc="-75" dirty="0">
                <a:solidFill>
                  <a:srgbClr val="1F9060"/>
                </a:solidFill>
                <a:latin typeface="Courier New"/>
                <a:cs typeface="Courier New"/>
              </a:rPr>
              <a:t> </a:t>
            </a:r>
            <a:r>
              <a:rPr sz="850" spc="-5" dirty="0">
                <a:solidFill>
                  <a:srgbClr val="1F9060"/>
                </a:solidFill>
                <a:latin typeface="Courier New"/>
                <a:cs typeface="Courier New"/>
              </a:rPr>
              <a:t>1500"</a:t>
            </a:r>
            <a:r>
              <a:rPr sz="850" spc="-5" dirty="0">
                <a:latin typeface="Courier New"/>
                <a:cs typeface="Courier New"/>
              </a:rPr>
              <a:t>);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75"/>
              </a:lnSpc>
              <a:tabLst>
                <a:tab pos="462280" algn="l"/>
              </a:tabLst>
            </a:pPr>
            <a:r>
              <a:rPr sz="850" b="1" spc="-5" dirty="0">
                <a:solidFill>
                  <a:srgbClr val="0073FF"/>
                </a:solidFill>
                <a:latin typeface="Courier New"/>
                <a:cs typeface="Courier New"/>
              </a:rPr>
              <a:t>17	</a:t>
            </a:r>
            <a:r>
              <a:rPr sz="850" spc="-5" dirty="0">
                <a:latin typeface="Courier New"/>
                <a:cs typeface="Courier New"/>
              </a:rPr>
              <a:t>}</a:t>
            </a:r>
            <a:endParaRPr sz="850">
              <a:latin typeface="Courier New"/>
              <a:cs typeface="Courier New"/>
            </a:endParaRPr>
          </a:p>
          <a:p>
            <a:pPr marL="12700">
              <a:lnSpc>
                <a:spcPts val="994"/>
              </a:lnSpc>
              <a:tabLst>
                <a:tab pos="269240" algn="l"/>
              </a:tabLst>
            </a:pPr>
            <a:r>
              <a:rPr sz="850" b="1" spc="-5" dirty="0">
                <a:solidFill>
                  <a:srgbClr val="0073FF"/>
                </a:solidFill>
                <a:latin typeface="Courier New"/>
                <a:cs typeface="Courier New"/>
              </a:rPr>
              <a:t>18	</a:t>
            </a:r>
            <a:r>
              <a:rPr sz="850" spc="-5" dirty="0">
                <a:latin typeface="Courier New"/>
                <a:cs typeface="Courier New"/>
              </a:rPr>
              <a:t>}</a:t>
            </a:r>
            <a:endParaRPr sz="85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1785" y="4210507"/>
            <a:ext cx="1050925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5" dirty="0">
                <a:latin typeface="Arial"/>
                <a:cs typeface="Arial"/>
              </a:rPr>
              <a:t>Program</a:t>
            </a:r>
            <a:r>
              <a:rPr sz="1200" b="1" spc="-85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Run: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5074" y="4568959"/>
            <a:ext cx="5357495" cy="314830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415"/>
              </a:spcBef>
            </a:pPr>
            <a:r>
              <a:rPr sz="850" spc="10" dirty="0">
                <a:latin typeface="Courier" charset="0"/>
                <a:cs typeface="Courier" charset="0"/>
              </a:rPr>
              <a:t>1500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Expected:</a:t>
            </a:r>
            <a:r>
              <a:rPr sz="850" spc="-50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1500</a:t>
            </a:r>
            <a:endParaRPr sz="8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87674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B4D6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5" dirty="0"/>
              <a:t>Unit </a:t>
            </a:r>
            <a:r>
              <a:rPr spc="150" dirty="0"/>
              <a:t>Testing </a:t>
            </a:r>
            <a:r>
              <a:rPr spc="-114" dirty="0"/>
              <a:t>- </a:t>
            </a:r>
            <a:r>
              <a:rPr spc="135" dirty="0"/>
              <a:t>Building </a:t>
            </a:r>
            <a:r>
              <a:rPr spc="125" dirty="0"/>
              <a:t>a</a:t>
            </a:r>
            <a:r>
              <a:rPr spc="-85" dirty="0"/>
              <a:t> </a:t>
            </a:r>
            <a:r>
              <a:rPr spc="165" dirty="0"/>
              <a:t>program</a:t>
            </a:r>
          </a:p>
        </p:txBody>
      </p:sp>
      <p:sp>
        <p:nvSpPr>
          <p:cNvPr id="4" name="object 4"/>
          <p:cNvSpPr/>
          <p:nvPr/>
        </p:nvSpPr>
        <p:spPr>
          <a:xfrm>
            <a:off x="756107" y="892639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6107" y="1453115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6107" y="1758080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6107" y="3175756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4905" y="790918"/>
            <a:ext cx="5144770" cy="3493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dirty="0">
                <a:latin typeface="Arial"/>
                <a:cs typeface="Arial"/>
              </a:rPr>
              <a:t>To produce a program: combine both </a:t>
            </a:r>
            <a:r>
              <a:rPr sz="1450" dirty="0">
                <a:latin typeface="Courier" charset="0"/>
                <a:cs typeface="Courier" charset="0"/>
              </a:rPr>
              <a:t>BankAccount</a:t>
            </a:r>
            <a:r>
              <a:rPr sz="1450" spc="-490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and</a:t>
            </a: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50" dirty="0">
                <a:latin typeface="Courier" charset="0"/>
                <a:cs typeface="Courier" charset="0"/>
              </a:rPr>
              <a:t>BankAccountTester</a:t>
            </a:r>
            <a:r>
              <a:rPr sz="1450" spc="-525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classes.</a:t>
            </a: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450" dirty="0">
                <a:latin typeface="Arial"/>
                <a:cs typeface="Arial"/>
              </a:rPr>
              <a:t>Details for building the program</a:t>
            </a:r>
            <a:r>
              <a:rPr sz="1450" spc="-4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vary.</a:t>
            </a: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450" dirty="0">
                <a:latin typeface="Arial"/>
                <a:cs typeface="Arial"/>
              </a:rPr>
              <a:t>In most environments, you need to carry out these</a:t>
            </a:r>
            <a:r>
              <a:rPr sz="1450" spc="-1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steps:</a:t>
            </a:r>
          </a:p>
          <a:p>
            <a:pPr marL="524510" indent="-220345">
              <a:lnSpc>
                <a:spcPct val="100000"/>
              </a:lnSpc>
              <a:spcBef>
                <a:spcPts val="1040"/>
              </a:spcBef>
              <a:buAutoNum type="arabicPeriod"/>
              <a:tabLst>
                <a:tab pos="525145" algn="l"/>
              </a:tabLst>
            </a:pPr>
            <a:r>
              <a:rPr sz="1200" spc="20" dirty="0">
                <a:latin typeface="Arial"/>
                <a:cs typeface="Arial"/>
              </a:rPr>
              <a:t>Make </a:t>
            </a:r>
            <a:r>
              <a:rPr sz="1200" spc="15" dirty="0">
                <a:latin typeface="Arial"/>
                <a:cs typeface="Arial"/>
              </a:rPr>
              <a:t>a </a:t>
            </a:r>
            <a:r>
              <a:rPr sz="1200" spc="20" dirty="0">
                <a:latin typeface="Arial"/>
                <a:cs typeface="Arial"/>
              </a:rPr>
              <a:t>new </a:t>
            </a:r>
            <a:r>
              <a:rPr sz="1200" spc="15" dirty="0">
                <a:latin typeface="Arial"/>
                <a:cs typeface="Arial"/>
              </a:rPr>
              <a:t>subfolder </a:t>
            </a:r>
            <a:r>
              <a:rPr sz="1200" spc="10" dirty="0">
                <a:latin typeface="Arial"/>
                <a:cs typeface="Arial"/>
              </a:rPr>
              <a:t>for </a:t>
            </a:r>
            <a:r>
              <a:rPr sz="1200" spc="15" dirty="0">
                <a:latin typeface="Arial"/>
                <a:cs typeface="Arial"/>
              </a:rPr>
              <a:t>your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program</a:t>
            </a:r>
            <a:endParaRPr sz="1200" dirty="0">
              <a:latin typeface="Arial"/>
              <a:cs typeface="Arial"/>
            </a:endParaRPr>
          </a:p>
          <a:p>
            <a:pPr marL="524510" indent="-220345">
              <a:lnSpc>
                <a:spcPct val="100000"/>
              </a:lnSpc>
              <a:spcBef>
                <a:spcPts val="570"/>
              </a:spcBef>
              <a:buAutoNum type="arabicPeriod"/>
              <a:tabLst>
                <a:tab pos="525145" algn="l"/>
              </a:tabLst>
            </a:pPr>
            <a:r>
              <a:rPr sz="1200" spc="20" dirty="0">
                <a:latin typeface="Arial"/>
                <a:cs typeface="Arial"/>
              </a:rPr>
              <a:t>Make </a:t>
            </a:r>
            <a:r>
              <a:rPr sz="1200" spc="15" dirty="0">
                <a:latin typeface="Arial"/>
                <a:cs typeface="Arial"/>
              </a:rPr>
              <a:t>two </a:t>
            </a:r>
            <a:r>
              <a:rPr sz="1200" spc="10" dirty="0">
                <a:latin typeface="Arial"/>
                <a:cs typeface="Arial"/>
              </a:rPr>
              <a:t>files, </a:t>
            </a:r>
            <a:r>
              <a:rPr sz="1200" spc="15" dirty="0">
                <a:latin typeface="Arial"/>
                <a:cs typeface="Arial"/>
              </a:rPr>
              <a:t>one </a:t>
            </a:r>
            <a:r>
              <a:rPr sz="1200" spc="10" dirty="0">
                <a:latin typeface="Arial"/>
                <a:cs typeface="Arial"/>
              </a:rPr>
              <a:t>for </a:t>
            </a:r>
            <a:r>
              <a:rPr sz="1200" spc="15" dirty="0">
                <a:latin typeface="Arial"/>
                <a:cs typeface="Arial"/>
              </a:rPr>
              <a:t>each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class</a:t>
            </a:r>
            <a:endParaRPr sz="1200" dirty="0">
              <a:latin typeface="Arial"/>
              <a:cs typeface="Arial"/>
            </a:endParaRPr>
          </a:p>
          <a:p>
            <a:pPr marL="524510" indent="-220345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525145" algn="l"/>
              </a:tabLst>
            </a:pPr>
            <a:r>
              <a:rPr sz="1200" spc="15" dirty="0">
                <a:latin typeface="Arial"/>
                <a:cs typeface="Arial"/>
              </a:rPr>
              <a:t>Compile both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files</a:t>
            </a:r>
            <a:endParaRPr sz="1200" dirty="0">
              <a:latin typeface="Arial"/>
              <a:cs typeface="Arial"/>
            </a:endParaRPr>
          </a:p>
          <a:p>
            <a:pPr marL="524510" indent="-220345">
              <a:lnSpc>
                <a:spcPct val="100000"/>
              </a:lnSpc>
              <a:spcBef>
                <a:spcPts val="570"/>
              </a:spcBef>
              <a:buAutoNum type="arabicPeriod"/>
              <a:tabLst>
                <a:tab pos="525145" algn="l"/>
              </a:tabLst>
            </a:pPr>
            <a:r>
              <a:rPr sz="1200" spc="20" dirty="0">
                <a:latin typeface="Arial"/>
                <a:cs typeface="Arial"/>
              </a:rPr>
              <a:t>Run </a:t>
            </a:r>
            <a:r>
              <a:rPr sz="1200" spc="15" dirty="0">
                <a:latin typeface="Arial"/>
                <a:cs typeface="Arial"/>
              </a:rPr>
              <a:t>the </a:t>
            </a:r>
            <a:r>
              <a:rPr sz="1200" spc="10" dirty="0">
                <a:latin typeface="Arial"/>
                <a:cs typeface="Arial"/>
              </a:rPr>
              <a:t>test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program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15599"/>
              </a:lnSpc>
              <a:spcBef>
                <a:spcPts val="700"/>
              </a:spcBef>
            </a:pPr>
            <a:r>
              <a:rPr sz="1450" dirty="0">
                <a:latin typeface="Courier" charset="0"/>
                <a:cs typeface="Courier" charset="0"/>
              </a:rPr>
              <a:t>BankAccount</a:t>
            </a:r>
            <a:r>
              <a:rPr sz="1450" spc="-480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and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dirty="0">
                <a:latin typeface="Courier" charset="0"/>
                <a:cs typeface="Courier" charset="0"/>
              </a:rPr>
              <a:t>BankAccountTest</a:t>
            </a:r>
            <a:r>
              <a:rPr sz="1450" spc="-480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have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entirely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different  purposes:</a:t>
            </a:r>
          </a:p>
          <a:p>
            <a:pPr marL="344805">
              <a:lnSpc>
                <a:spcPct val="100000"/>
              </a:lnSpc>
              <a:spcBef>
                <a:spcPts val="944"/>
              </a:spcBef>
            </a:pPr>
            <a:r>
              <a:rPr sz="1100" spc="5" dirty="0">
                <a:latin typeface="Courier" charset="0"/>
                <a:cs typeface="Courier" charset="0"/>
              </a:rPr>
              <a:t>BankAccount</a:t>
            </a:r>
            <a:r>
              <a:rPr sz="1100" spc="-409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Arial"/>
                <a:cs typeface="Arial"/>
              </a:rPr>
              <a:t>class describes objects </a:t>
            </a:r>
            <a:r>
              <a:rPr sz="1100" dirty="0">
                <a:latin typeface="Arial"/>
                <a:cs typeface="Arial"/>
              </a:rPr>
              <a:t>that </a:t>
            </a:r>
            <a:r>
              <a:rPr sz="1100" spc="5" dirty="0">
                <a:latin typeface="Arial"/>
                <a:cs typeface="Arial"/>
              </a:rPr>
              <a:t>compute bank balances</a:t>
            </a:r>
            <a:endParaRPr sz="1100" dirty="0">
              <a:latin typeface="Arial"/>
              <a:cs typeface="Arial"/>
            </a:endParaRPr>
          </a:p>
          <a:p>
            <a:pPr marL="344805" marR="314325">
              <a:lnSpc>
                <a:spcPct val="113100"/>
              </a:lnSpc>
              <a:spcBef>
                <a:spcPts val="390"/>
              </a:spcBef>
            </a:pPr>
            <a:r>
              <a:rPr sz="1100" spc="5" dirty="0">
                <a:latin typeface="Courier" charset="0"/>
                <a:cs typeface="Courier" charset="0"/>
              </a:rPr>
              <a:t>BankAccountTester</a:t>
            </a:r>
            <a:r>
              <a:rPr sz="1100" spc="-360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Arial"/>
                <a:cs typeface="Arial"/>
              </a:rPr>
              <a:t>class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runs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tests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that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put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a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5" dirty="0">
                <a:latin typeface="Courier" charset="0"/>
                <a:cs typeface="Courier" charset="0"/>
              </a:rPr>
              <a:t>BankAccount</a:t>
            </a:r>
            <a:r>
              <a:rPr sz="1100" spc="-360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Arial"/>
                <a:cs typeface="Arial"/>
              </a:rPr>
              <a:t>object  through </a:t>
            </a:r>
            <a:r>
              <a:rPr sz="1100" dirty="0">
                <a:latin typeface="Arial"/>
                <a:cs typeface="Arial"/>
              </a:rPr>
              <a:t>its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paces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87546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/>
              <a:t>Self </a:t>
            </a:r>
            <a:r>
              <a:rPr spc="130" dirty="0"/>
              <a:t>Check</a:t>
            </a:r>
            <a:r>
              <a:rPr spc="-70" dirty="0"/>
              <a:t> </a:t>
            </a:r>
            <a:r>
              <a:rPr spc="35" dirty="0"/>
              <a:t>3.15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8015" y="773086"/>
            <a:ext cx="5740400" cy="1254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latin typeface="Arial"/>
                <a:cs typeface="Arial"/>
              </a:rPr>
              <a:t>When you run the </a:t>
            </a:r>
            <a:r>
              <a:rPr sz="1200" spc="5" dirty="0">
                <a:latin typeface="Courier" charset="0"/>
                <a:cs typeface="Courier" charset="0"/>
              </a:rPr>
              <a:t>BankAccountTester</a:t>
            </a:r>
            <a:r>
              <a:rPr sz="1200" spc="-465" dirty="0">
                <a:latin typeface="Courier" charset="0"/>
                <a:cs typeface="Courier" charset="0"/>
              </a:rPr>
              <a:t> </a:t>
            </a:r>
            <a:r>
              <a:rPr sz="1200" spc="5" dirty="0">
                <a:latin typeface="Arial"/>
                <a:cs typeface="Arial"/>
              </a:rPr>
              <a:t>program, how many objects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5" dirty="0">
                <a:latin typeface="Arial"/>
                <a:cs typeface="Arial"/>
              </a:rPr>
              <a:t>class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200" spc="5" dirty="0">
                <a:latin typeface="Courier" charset="0"/>
                <a:cs typeface="Courier" charset="0"/>
              </a:rPr>
              <a:t>BankAccount</a:t>
            </a:r>
            <a:r>
              <a:rPr sz="1200" spc="-450" dirty="0">
                <a:latin typeface="Courier" charset="0"/>
                <a:cs typeface="Courier" charset="0"/>
              </a:rPr>
              <a:t> </a:t>
            </a:r>
            <a:r>
              <a:rPr sz="1200" spc="5" dirty="0">
                <a:latin typeface="Arial"/>
                <a:cs typeface="Arial"/>
              </a:rPr>
              <a:t>are constructed? How many objects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5" dirty="0">
                <a:latin typeface="Arial"/>
                <a:cs typeface="Arial"/>
              </a:rPr>
              <a:t>type </a:t>
            </a:r>
            <a:r>
              <a:rPr sz="1200" spc="5" dirty="0">
                <a:latin typeface="Courier" charset="0"/>
                <a:cs typeface="Courier" charset="0"/>
              </a:rPr>
              <a:t>BankAccountTester</a:t>
            </a:r>
            <a:r>
              <a:rPr sz="1200" spc="5" dirty="0">
                <a:latin typeface="Arial"/>
                <a:cs typeface="Arial"/>
              </a:rPr>
              <a:t>?</a:t>
            </a:r>
            <a:endParaRPr sz="1200" dirty="0">
              <a:latin typeface="Arial"/>
              <a:cs typeface="Arial"/>
            </a:endParaRPr>
          </a:p>
          <a:p>
            <a:pPr marL="289560" marR="93345">
              <a:lnSpc>
                <a:spcPct val="119400"/>
              </a:lnSpc>
              <a:spcBef>
                <a:spcPts val="565"/>
              </a:spcBef>
            </a:pPr>
            <a:r>
              <a:rPr sz="1450" b="1" dirty="0">
                <a:latin typeface="Arial"/>
                <a:cs typeface="Arial"/>
              </a:rPr>
              <a:t>Answer: </a:t>
            </a:r>
            <a:r>
              <a:rPr sz="1450" dirty="0">
                <a:latin typeface="Arial"/>
                <a:cs typeface="Arial"/>
              </a:rPr>
              <a:t>One </a:t>
            </a:r>
            <a:r>
              <a:rPr sz="1450" dirty="0">
                <a:latin typeface="Courier" charset="0"/>
                <a:cs typeface="Courier" charset="0"/>
              </a:rPr>
              <a:t>BankAccount </a:t>
            </a:r>
            <a:r>
              <a:rPr sz="1450" dirty="0">
                <a:latin typeface="Arial"/>
                <a:cs typeface="Arial"/>
              </a:rPr>
              <a:t>object, no </a:t>
            </a:r>
            <a:r>
              <a:rPr sz="1450" dirty="0">
                <a:latin typeface="Courier" charset="0"/>
                <a:cs typeface="Courier" charset="0"/>
              </a:rPr>
              <a:t>BankAccountTester  </a:t>
            </a:r>
            <a:r>
              <a:rPr sz="1450" dirty="0">
                <a:latin typeface="Arial"/>
                <a:cs typeface="Arial"/>
              </a:rPr>
              <a:t>object. The purpose of the </a:t>
            </a:r>
            <a:r>
              <a:rPr sz="1450" dirty="0">
                <a:latin typeface="Courier" charset="0"/>
                <a:cs typeface="Courier" charset="0"/>
              </a:rPr>
              <a:t>BankAccountTester</a:t>
            </a:r>
            <a:r>
              <a:rPr sz="1450" spc="-475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class is merely  to hold the </a:t>
            </a:r>
            <a:r>
              <a:rPr sz="1450" dirty="0">
                <a:latin typeface="Courier" charset="0"/>
                <a:cs typeface="Courier" charset="0"/>
              </a:rPr>
              <a:t>main</a:t>
            </a:r>
            <a:r>
              <a:rPr sz="1450" spc="-540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method.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87419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/>
              <a:t>Self </a:t>
            </a:r>
            <a:r>
              <a:rPr spc="130" dirty="0"/>
              <a:t>Check</a:t>
            </a:r>
            <a:r>
              <a:rPr spc="-70" dirty="0"/>
              <a:t> </a:t>
            </a:r>
            <a:r>
              <a:rPr spc="35" dirty="0"/>
              <a:t>3.16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8015" y="780072"/>
            <a:ext cx="6020435" cy="1223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30"/>
              </a:lnSpc>
            </a:pPr>
            <a:r>
              <a:rPr sz="1200" spc="5" dirty="0">
                <a:latin typeface="Arial"/>
                <a:cs typeface="Arial"/>
              </a:rPr>
              <a:t>Why </a:t>
            </a:r>
            <a:r>
              <a:rPr sz="1200" dirty="0">
                <a:latin typeface="Arial"/>
                <a:cs typeface="Arial"/>
              </a:rPr>
              <a:t>is </a:t>
            </a:r>
            <a:r>
              <a:rPr sz="1200" spc="5" dirty="0">
                <a:latin typeface="Arial"/>
                <a:cs typeface="Arial"/>
              </a:rPr>
              <a:t>the </a:t>
            </a:r>
            <a:r>
              <a:rPr sz="1200" spc="5" dirty="0">
                <a:latin typeface="Courier" charset="0"/>
                <a:cs typeface="Courier" charset="0"/>
              </a:rPr>
              <a:t>BankAccountTester</a:t>
            </a:r>
            <a:r>
              <a:rPr sz="1200" spc="-430" dirty="0">
                <a:latin typeface="Courier" charset="0"/>
                <a:cs typeface="Courier" charset="0"/>
              </a:rPr>
              <a:t> </a:t>
            </a:r>
            <a:r>
              <a:rPr sz="1200" spc="5" dirty="0">
                <a:latin typeface="Arial"/>
                <a:cs typeface="Arial"/>
              </a:rPr>
              <a:t>class unnecessary </a:t>
            </a:r>
            <a:r>
              <a:rPr sz="1200" dirty="0">
                <a:latin typeface="Arial"/>
                <a:cs typeface="Arial"/>
              </a:rPr>
              <a:t>in </a:t>
            </a:r>
            <a:r>
              <a:rPr sz="1200" spc="5" dirty="0">
                <a:latin typeface="Arial"/>
                <a:cs typeface="Arial"/>
              </a:rPr>
              <a:t>development environments </a:t>
            </a:r>
            <a:r>
              <a:rPr sz="1200" dirty="0">
                <a:latin typeface="Arial"/>
                <a:cs typeface="Arial"/>
              </a:rPr>
              <a:t>that  </a:t>
            </a:r>
            <a:r>
              <a:rPr sz="1200" spc="5" dirty="0">
                <a:latin typeface="Arial"/>
                <a:cs typeface="Arial"/>
              </a:rPr>
              <a:t>allow </a:t>
            </a:r>
            <a:r>
              <a:rPr sz="1200" dirty="0">
                <a:latin typeface="Arial"/>
                <a:cs typeface="Arial"/>
              </a:rPr>
              <a:t>interactive testing, </a:t>
            </a:r>
            <a:r>
              <a:rPr sz="1200" spc="5" dirty="0">
                <a:latin typeface="Arial"/>
                <a:cs typeface="Arial"/>
              </a:rPr>
              <a:t>such as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BlueJ?</a:t>
            </a:r>
            <a:endParaRPr sz="1200" dirty="0">
              <a:latin typeface="Arial"/>
              <a:cs typeface="Arial"/>
            </a:endParaRPr>
          </a:p>
          <a:p>
            <a:pPr marL="289560" marR="455930">
              <a:lnSpc>
                <a:spcPct val="117500"/>
              </a:lnSpc>
              <a:spcBef>
                <a:spcPts val="490"/>
              </a:spcBef>
            </a:pPr>
            <a:r>
              <a:rPr sz="1450" b="1" dirty="0">
                <a:latin typeface="Arial"/>
                <a:cs typeface="Arial"/>
              </a:rPr>
              <a:t>Answer: </a:t>
            </a:r>
            <a:r>
              <a:rPr sz="1450" dirty="0">
                <a:latin typeface="Arial"/>
                <a:cs typeface="Arial"/>
              </a:rPr>
              <a:t>In those environments, you can issue interactive  commands to construct </a:t>
            </a:r>
            <a:r>
              <a:rPr sz="1450" dirty="0">
                <a:latin typeface="Courier" charset="0"/>
                <a:cs typeface="Courier" charset="0"/>
              </a:rPr>
              <a:t>BankAccount</a:t>
            </a:r>
            <a:r>
              <a:rPr sz="1450" spc="-475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objects, invoke methods,  and display their return</a:t>
            </a:r>
            <a:r>
              <a:rPr sz="1450" spc="-5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values.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86022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0" dirty="0"/>
              <a:t>Problem </a:t>
            </a:r>
            <a:r>
              <a:rPr spc="100" dirty="0"/>
              <a:t>Solving: </a:t>
            </a:r>
            <a:r>
              <a:rPr spc="135" dirty="0"/>
              <a:t>Tracing</a:t>
            </a:r>
            <a:r>
              <a:rPr spc="-95" dirty="0"/>
              <a:t> </a:t>
            </a:r>
            <a:r>
              <a:rPr spc="110" dirty="0"/>
              <a:t>Objects</a:t>
            </a:r>
          </a:p>
        </p:txBody>
      </p:sp>
      <p:sp>
        <p:nvSpPr>
          <p:cNvPr id="4" name="object 4"/>
          <p:cNvSpPr/>
          <p:nvPr/>
        </p:nvSpPr>
        <p:spPr>
          <a:xfrm>
            <a:off x="756107" y="882745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6107" y="1434979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6107" y="2283936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4905" y="746551"/>
            <a:ext cx="5413375" cy="167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599"/>
              </a:lnSpc>
            </a:pPr>
            <a:r>
              <a:rPr sz="1450" dirty="0">
                <a:latin typeface="Arial"/>
                <a:cs typeface="Arial"/>
              </a:rPr>
              <a:t>Important skill: the ability to simulate the actions of a program with  pencil and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paper.</a:t>
            </a: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450" dirty="0">
                <a:latin typeface="Arial"/>
                <a:cs typeface="Arial"/>
              </a:rPr>
              <a:t>Use an index card or a sticky note for each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object:</a:t>
            </a:r>
          </a:p>
          <a:p>
            <a:pPr marL="344805">
              <a:lnSpc>
                <a:spcPct val="100000"/>
              </a:lnSpc>
              <a:spcBef>
                <a:spcPts val="880"/>
              </a:spcBef>
            </a:pPr>
            <a:r>
              <a:rPr sz="1100" spc="5" dirty="0">
                <a:latin typeface="Arial"/>
                <a:cs typeface="Arial"/>
              </a:rPr>
              <a:t>Write the methods on the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front</a:t>
            </a:r>
          </a:p>
          <a:p>
            <a:pPr marL="344805">
              <a:lnSpc>
                <a:spcPct val="100000"/>
              </a:lnSpc>
              <a:spcBef>
                <a:spcPts val="495"/>
              </a:spcBef>
            </a:pPr>
            <a:r>
              <a:rPr sz="1100" spc="5" dirty="0">
                <a:latin typeface="Arial"/>
                <a:cs typeface="Arial"/>
              </a:rPr>
              <a:t>Make a table </a:t>
            </a:r>
            <a:r>
              <a:rPr sz="1100" dirty="0">
                <a:latin typeface="Arial"/>
                <a:cs typeface="Arial"/>
              </a:rPr>
              <a:t>for </a:t>
            </a:r>
            <a:r>
              <a:rPr sz="1100" spc="5" dirty="0">
                <a:latin typeface="Arial"/>
                <a:cs typeface="Arial"/>
              </a:rPr>
              <a:t>the values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5" dirty="0">
                <a:latin typeface="Arial"/>
                <a:cs typeface="Arial"/>
              </a:rPr>
              <a:t>the instance variables on the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back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450" dirty="0">
                <a:latin typeface="Courier" charset="0"/>
                <a:cs typeface="Courier" charset="0"/>
              </a:rPr>
              <a:t>CashRegister</a:t>
            </a:r>
            <a:r>
              <a:rPr sz="1450" spc="-540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class</a:t>
            </a:r>
          </a:p>
        </p:txBody>
      </p:sp>
      <p:sp>
        <p:nvSpPr>
          <p:cNvPr id="8" name="object 8"/>
          <p:cNvSpPr/>
          <p:nvPr/>
        </p:nvSpPr>
        <p:spPr>
          <a:xfrm>
            <a:off x="920993" y="2454160"/>
            <a:ext cx="4360430" cy="1401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85895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0" dirty="0"/>
              <a:t>Problem </a:t>
            </a:r>
            <a:r>
              <a:rPr spc="100" dirty="0"/>
              <a:t>Solving: </a:t>
            </a:r>
            <a:r>
              <a:rPr spc="135" dirty="0"/>
              <a:t>Tracing</a:t>
            </a:r>
            <a:r>
              <a:rPr spc="-95" dirty="0"/>
              <a:t> </a:t>
            </a:r>
            <a:r>
              <a:rPr spc="110" dirty="0"/>
              <a:t>Objects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8016" y="746424"/>
            <a:ext cx="1898405" cy="1294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lnSpc>
                <a:spcPct val="115599"/>
              </a:lnSpc>
              <a:buFont typeface="Arial" charset="0"/>
              <a:buChar char="•"/>
            </a:pPr>
            <a:r>
              <a:rPr sz="1450" dirty="0">
                <a:latin typeface="Arial"/>
                <a:cs typeface="Arial"/>
              </a:rPr>
              <a:t>When an object is constructed, fill in the initial values of</a:t>
            </a:r>
            <a:r>
              <a:rPr sz="1450" spc="-15" dirty="0">
                <a:latin typeface="Arial"/>
                <a:cs typeface="Arial"/>
              </a:rPr>
              <a:t> </a:t>
            </a:r>
            <a:r>
              <a:rPr sz="1450" dirty="0" smtClean="0">
                <a:latin typeface="Arial"/>
                <a:cs typeface="Arial"/>
              </a:rPr>
              <a:t>the</a:t>
            </a:r>
            <a:r>
              <a:rPr lang="en-US" sz="1450" dirty="0" smtClean="0">
                <a:latin typeface="Arial"/>
                <a:cs typeface="Arial"/>
              </a:rPr>
              <a:t> </a:t>
            </a:r>
            <a:r>
              <a:rPr sz="1450" dirty="0" smtClean="0">
                <a:latin typeface="Arial"/>
                <a:cs typeface="Arial"/>
              </a:rPr>
              <a:t>instance</a:t>
            </a:r>
            <a:r>
              <a:rPr lang="en-US" sz="1450" spc="-70" dirty="0" smtClean="0">
                <a:latin typeface="Arial"/>
                <a:cs typeface="Arial"/>
              </a:rPr>
              <a:t> </a:t>
            </a:r>
            <a:r>
              <a:rPr sz="1450" dirty="0" smtClean="0">
                <a:latin typeface="Arial"/>
                <a:cs typeface="Arial"/>
              </a:rPr>
              <a:t>variables</a:t>
            </a:r>
            <a:r>
              <a:rPr sz="1450" dirty="0">
                <a:latin typeface="Arial"/>
                <a:cs typeface="Arial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4585252" y="902075"/>
            <a:ext cx="1898407" cy="9775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28015" y="2129798"/>
            <a:ext cx="3486785" cy="1312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172085" indent="-285750">
              <a:lnSpc>
                <a:spcPct val="115599"/>
              </a:lnSpc>
              <a:buFont typeface="Arial" charset="0"/>
              <a:buChar char="•"/>
            </a:pPr>
            <a:r>
              <a:rPr sz="1450" dirty="0">
                <a:latin typeface="Arial"/>
                <a:cs typeface="Arial"/>
              </a:rPr>
              <a:t>Update the values of the instance variables when a </a:t>
            </a:r>
            <a:r>
              <a:rPr sz="1450" dirty="0" smtClean="0">
                <a:latin typeface="Arial"/>
                <a:cs typeface="Arial"/>
              </a:rPr>
              <a:t>mutator</a:t>
            </a:r>
            <a:r>
              <a:rPr lang="en-US" sz="1450" dirty="0" smtClean="0">
                <a:latin typeface="Arial"/>
                <a:cs typeface="Arial"/>
              </a:rPr>
              <a:t> </a:t>
            </a:r>
            <a:r>
              <a:rPr sz="1450" dirty="0" smtClean="0">
                <a:latin typeface="Arial"/>
                <a:cs typeface="Arial"/>
              </a:rPr>
              <a:t>method </a:t>
            </a:r>
            <a:r>
              <a:rPr sz="1450" dirty="0">
                <a:latin typeface="Arial"/>
                <a:cs typeface="Arial"/>
              </a:rPr>
              <a:t>is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called.</a:t>
            </a:r>
          </a:p>
          <a:p>
            <a:pPr marL="298450" indent="-285750">
              <a:lnSpc>
                <a:spcPct val="100000"/>
              </a:lnSpc>
              <a:spcBef>
                <a:spcPts val="725"/>
              </a:spcBef>
              <a:buFont typeface="Arial" charset="0"/>
              <a:buChar char="•"/>
            </a:pPr>
            <a:r>
              <a:rPr sz="1450" dirty="0">
                <a:latin typeface="Arial"/>
                <a:cs typeface="Arial"/>
              </a:rPr>
              <a:t>After a call to </a:t>
            </a:r>
            <a:r>
              <a:rPr sz="1450" dirty="0">
                <a:latin typeface="Courier" charset="0"/>
                <a:cs typeface="Courier" charset="0"/>
              </a:rPr>
              <a:t>cashRegister's recordPurchase</a:t>
            </a:r>
            <a:r>
              <a:rPr sz="1450" spc="-484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method</a:t>
            </a:r>
          </a:p>
        </p:txBody>
      </p:sp>
      <p:sp>
        <p:nvSpPr>
          <p:cNvPr id="10" name="object 10"/>
          <p:cNvSpPr/>
          <p:nvPr/>
        </p:nvSpPr>
        <p:spPr>
          <a:xfrm>
            <a:off x="4572000" y="2258630"/>
            <a:ext cx="1898407" cy="1054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28016" y="3581978"/>
            <a:ext cx="3105784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Font typeface="Arial" charset="0"/>
              <a:buChar char="•"/>
            </a:pPr>
            <a:r>
              <a:rPr sz="1450" dirty="0">
                <a:latin typeface="Arial"/>
                <a:cs typeface="Arial"/>
              </a:rPr>
              <a:t>More than one object: create multiple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cards</a:t>
            </a:r>
          </a:p>
        </p:txBody>
      </p:sp>
      <p:sp>
        <p:nvSpPr>
          <p:cNvPr id="13" name="object 2"/>
          <p:cNvSpPr/>
          <p:nvPr/>
        </p:nvSpPr>
        <p:spPr>
          <a:xfrm>
            <a:off x="3913376" y="3481440"/>
            <a:ext cx="3242157" cy="9623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85641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0" dirty="0"/>
              <a:t>Problem </a:t>
            </a:r>
            <a:r>
              <a:rPr spc="100" dirty="0"/>
              <a:t>Solving: </a:t>
            </a:r>
            <a:r>
              <a:rPr spc="135" dirty="0"/>
              <a:t>Tracing</a:t>
            </a:r>
            <a:r>
              <a:rPr spc="-95" dirty="0"/>
              <a:t> </a:t>
            </a:r>
            <a:r>
              <a:rPr spc="110" dirty="0"/>
              <a:t>Objects</a:t>
            </a:r>
          </a:p>
        </p:txBody>
      </p:sp>
      <p:sp>
        <p:nvSpPr>
          <p:cNvPr id="4" name="object 4"/>
          <p:cNvSpPr/>
          <p:nvPr/>
        </p:nvSpPr>
        <p:spPr>
          <a:xfrm>
            <a:off x="756107" y="882364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6107" y="1187329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6107" y="1500536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6107" y="2052770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6107" y="2893485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04905" y="780643"/>
            <a:ext cx="5340350" cy="2788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dirty="0">
                <a:latin typeface="Arial"/>
                <a:cs typeface="Arial"/>
              </a:rPr>
              <a:t>Useful when enhancing a</a:t>
            </a:r>
            <a:r>
              <a:rPr sz="1450" spc="-5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class..</a:t>
            </a: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450" dirty="0">
                <a:latin typeface="Arial"/>
                <a:cs typeface="Arial"/>
              </a:rPr>
              <a:t>Enhance </a:t>
            </a:r>
            <a:r>
              <a:rPr sz="1450" dirty="0">
                <a:latin typeface="Courier" charset="0"/>
                <a:cs typeface="Courier" charset="0"/>
              </a:rPr>
              <a:t>CashRegister</a:t>
            </a:r>
            <a:r>
              <a:rPr sz="1450" spc="-490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class to compute the sales tax.</a:t>
            </a:r>
          </a:p>
          <a:p>
            <a:pPr marL="12700" marR="5080">
              <a:lnSpc>
                <a:spcPct val="115599"/>
              </a:lnSpc>
              <a:spcBef>
                <a:spcPts val="455"/>
              </a:spcBef>
            </a:pPr>
            <a:r>
              <a:rPr sz="1450" dirty="0">
                <a:latin typeface="Arial"/>
                <a:cs typeface="Arial"/>
              </a:rPr>
              <a:t>Add methods </a:t>
            </a:r>
            <a:r>
              <a:rPr sz="1450" dirty="0">
                <a:latin typeface="Courier" charset="0"/>
                <a:cs typeface="Courier" charset="0"/>
              </a:rPr>
              <a:t>recordTaxablePurchase</a:t>
            </a:r>
            <a:r>
              <a:rPr sz="1450" spc="-475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and </a:t>
            </a:r>
            <a:r>
              <a:rPr sz="1450" dirty="0">
                <a:latin typeface="Courier" charset="0"/>
                <a:cs typeface="Courier" charset="0"/>
              </a:rPr>
              <a:t>getSalesTax</a:t>
            </a:r>
            <a:r>
              <a:rPr sz="1450" spc="-475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to  the front of the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card.</a:t>
            </a: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450" dirty="0">
                <a:latin typeface="Arial"/>
                <a:cs typeface="Arial"/>
              </a:rPr>
              <a:t>Don’t have enough information to compute sales</a:t>
            </a:r>
            <a:r>
              <a:rPr sz="1450" spc="-2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tax:</a:t>
            </a:r>
          </a:p>
          <a:p>
            <a:pPr marL="344805">
              <a:lnSpc>
                <a:spcPct val="100000"/>
              </a:lnSpc>
              <a:spcBef>
                <a:spcPts val="880"/>
              </a:spcBef>
            </a:pPr>
            <a:r>
              <a:rPr sz="1100" spc="5" dirty="0">
                <a:latin typeface="Arial"/>
                <a:cs typeface="Arial"/>
              </a:rPr>
              <a:t>need tax</a:t>
            </a:r>
            <a:r>
              <a:rPr sz="1100" spc="-10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rate</a:t>
            </a:r>
            <a:endParaRPr sz="1100" dirty="0">
              <a:latin typeface="Arial"/>
              <a:cs typeface="Arial"/>
            </a:endParaRPr>
          </a:p>
          <a:p>
            <a:pPr marL="344805">
              <a:lnSpc>
                <a:spcPct val="100000"/>
              </a:lnSpc>
              <a:spcBef>
                <a:spcPts val="495"/>
              </a:spcBef>
            </a:pPr>
            <a:r>
              <a:rPr sz="1100" spc="5" dirty="0">
                <a:latin typeface="Arial"/>
                <a:cs typeface="Arial"/>
              </a:rPr>
              <a:t>need </a:t>
            </a:r>
            <a:r>
              <a:rPr sz="1100" dirty="0">
                <a:latin typeface="Arial"/>
                <a:cs typeface="Arial"/>
              </a:rPr>
              <a:t>total of </a:t>
            </a:r>
            <a:r>
              <a:rPr sz="1100" spc="5" dirty="0">
                <a:latin typeface="Arial"/>
                <a:cs typeface="Arial"/>
              </a:rPr>
              <a:t>the taxable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items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450" dirty="0">
                <a:latin typeface="Arial"/>
                <a:cs typeface="Arial"/>
              </a:rPr>
              <a:t>Need additional instance variables</a:t>
            </a:r>
            <a:r>
              <a:rPr sz="1450" spc="-4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for:</a:t>
            </a:r>
          </a:p>
          <a:p>
            <a:pPr marL="344805" marR="3935095">
              <a:lnSpc>
                <a:spcPct val="132700"/>
              </a:lnSpc>
              <a:spcBef>
                <a:spcPts val="450"/>
              </a:spcBef>
            </a:pPr>
            <a:r>
              <a:rPr sz="1100" spc="5" dirty="0">
                <a:latin typeface="Arial"/>
                <a:cs typeface="Arial"/>
              </a:rPr>
              <a:t>taxRate  taxablePurchase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85514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0" dirty="0"/>
              <a:t>Problem </a:t>
            </a:r>
            <a:r>
              <a:rPr spc="100" dirty="0"/>
              <a:t>Solving: </a:t>
            </a:r>
            <a:r>
              <a:rPr spc="135" dirty="0"/>
              <a:t>Tracing</a:t>
            </a:r>
            <a:r>
              <a:rPr spc="-95" dirty="0"/>
              <a:t> </a:t>
            </a:r>
            <a:r>
              <a:rPr spc="110" dirty="0"/>
              <a:t>Objects</a:t>
            </a:r>
          </a:p>
        </p:txBody>
      </p:sp>
      <p:sp>
        <p:nvSpPr>
          <p:cNvPr id="4" name="object 4"/>
          <p:cNvSpPr/>
          <p:nvPr/>
        </p:nvSpPr>
        <p:spPr>
          <a:xfrm>
            <a:off x="756107" y="890479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4905" y="788758"/>
            <a:ext cx="3823335" cy="518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dirty="0">
                <a:latin typeface="Arial"/>
                <a:cs typeface="Arial"/>
              </a:rPr>
              <a:t>Example: </a:t>
            </a:r>
            <a:r>
              <a:rPr sz="1450" dirty="0">
                <a:latin typeface="Courier" charset="0"/>
                <a:cs typeface="Courier" charset="0"/>
              </a:rPr>
              <a:t>CashRegister</a:t>
            </a:r>
            <a:r>
              <a:rPr sz="1450" spc="-505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class enhancement</a:t>
            </a:r>
          </a:p>
          <a:p>
            <a:pPr marL="344805">
              <a:lnSpc>
                <a:spcPct val="100000"/>
              </a:lnSpc>
              <a:spcBef>
                <a:spcPts val="880"/>
              </a:spcBef>
            </a:pPr>
            <a:r>
              <a:rPr sz="1100" spc="5" dirty="0">
                <a:latin typeface="Arial"/>
                <a:cs typeface="Arial"/>
              </a:rPr>
              <a:t>The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code: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54766" y="1368532"/>
            <a:ext cx="4789170" cy="387286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48895" marR="1841500">
              <a:lnSpc>
                <a:spcPct val="100000"/>
              </a:lnSpc>
              <a:spcBef>
                <a:spcPts val="320"/>
              </a:spcBef>
            </a:pPr>
            <a:r>
              <a:rPr sz="750" spc="20" dirty="0">
                <a:latin typeface="Courier" charset="0"/>
                <a:cs typeface="Courier" charset="0"/>
              </a:rPr>
              <a:t>CashRegister reg3(7.5); // 7.5 percent sales tax  reg3.recordPurchase(3.95); // Not taxable  reg3.recordTaxablePurchase(19.95); //</a:t>
            </a:r>
            <a:r>
              <a:rPr sz="750" spc="-45" dirty="0">
                <a:latin typeface="Courier" charset="0"/>
                <a:cs typeface="Courier" charset="0"/>
              </a:rPr>
              <a:t> </a:t>
            </a:r>
            <a:r>
              <a:rPr sz="750" spc="20" dirty="0">
                <a:latin typeface="Courier" charset="0"/>
                <a:cs typeface="Courier" charset="0"/>
              </a:rPr>
              <a:t>Taxable</a:t>
            </a:r>
            <a:endParaRPr sz="75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7170" y="1871738"/>
            <a:ext cx="62230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The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card: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50706" y="2083250"/>
            <a:ext cx="3577374" cy="1170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85387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/>
              <a:t>Self </a:t>
            </a:r>
            <a:r>
              <a:rPr spc="130" dirty="0"/>
              <a:t>Check</a:t>
            </a:r>
            <a:r>
              <a:rPr spc="-70" dirty="0"/>
              <a:t> </a:t>
            </a:r>
            <a:r>
              <a:rPr spc="35" dirty="0"/>
              <a:t>3.17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8015" y="778040"/>
            <a:ext cx="5949950" cy="1247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30"/>
              </a:lnSpc>
            </a:pPr>
            <a:r>
              <a:rPr sz="1200" spc="5" dirty="0">
                <a:latin typeface="Arial"/>
                <a:cs typeface="Arial"/>
              </a:rPr>
              <a:t>Consider a </a:t>
            </a:r>
            <a:r>
              <a:rPr sz="1200" spc="5" dirty="0">
                <a:latin typeface="Courier" charset="0"/>
                <a:cs typeface="Courier" charset="0"/>
              </a:rPr>
              <a:t>Car </a:t>
            </a:r>
            <a:r>
              <a:rPr sz="1200" spc="5" dirty="0">
                <a:latin typeface="Arial"/>
                <a:cs typeface="Arial"/>
              </a:rPr>
              <a:t>class </a:t>
            </a:r>
            <a:r>
              <a:rPr sz="1200" dirty="0">
                <a:latin typeface="Arial"/>
                <a:cs typeface="Arial"/>
              </a:rPr>
              <a:t>that </a:t>
            </a:r>
            <a:r>
              <a:rPr sz="1200" spc="5" dirty="0">
                <a:latin typeface="Arial"/>
                <a:cs typeface="Arial"/>
              </a:rPr>
              <a:t>simulates </a:t>
            </a:r>
            <a:r>
              <a:rPr sz="1200" dirty="0">
                <a:latin typeface="Arial"/>
                <a:cs typeface="Arial"/>
              </a:rPr>
              <a:t>fuel </a:t>
            </a:r>
            <a:r>
              <a:rPr sz="1200" spc="5" dirty="0">
                <a:latin typeface="Arial"/>
                <a:cs typeface="Arial"/>
              </a:rPr>
              <a:t>consumption </a:t>
            </a:r>
            <a:r>
              <a:rPr sz="1200" dirty="0">
                <a:latin typeface="Arial"/>
                <a:cs typeface="Arial"/>
              </a:rPr>
              <a:t>in </a:t>
            </a:r>
            <a:r>
              <a:rPr sz="1200" spc="5" dirty="0">
                <a:latin typeface="Arial"/>
                <a:cs typeface="Arial"/>
              </a:rPr>
              <a:t>a </a:t>
            </a:r>
            <a:r>
              <a:rPr sz="1200" dirty="0">
                <a:latin typeface="Arial"/>
                <a:cs typeface="Arial"/>
              </a:rPr>
              <a:t>car. </a:t>
            </a:r>
            <a:r>
              <a:rPr sz="1200" spc="5" dirty="0">
                <a:latin typeface="Arial"/>
                <a:cs typeface="Arial"/>
              </a:rPr>
              <a:t>We </a:t>
            </a:r>
            <a:r>
              <a:rPr sz="1200" dirty="0">
                <a:latin typeface="Arial"/>
                <a:cs typeface="Arial"/>
              </a:rPr>
              <a:t>will </a:t>
            </a:r>
            <a:r>
              <a:rPr sz="1200" spc="5" dirty="0">
                <a:latin typeface="Arial"/>
                <a:cs typeface="Arial"/>
              </a:rPr>
              <a:t>assume a </a:t>
            </a:r>
            <a:r>
              <a:rPr sz="1200" dirty="0">
                <a:latin typeface="Arial"/>
                <a:cs typeface="Arial"/>
              </a:rPr>
              <a:t>fixed  efficiency (in </a:t>
            </a:r>
            <a:r>
              <a:rPr sz="1200" spc="5" dirty="0">
                <a:latin typeface="Arial"/>
                <a:cs typeface="Arial"/>
              </a:rPr>
              <a:t>miles per </a:t>
            </a:r>
            <a:r>
              <a:rPr sz="1200" dirty="0">
                <a:latin typeface="Arial"/>
                <a:cs typeface="Arial"/>
              </a:rPr>
              <a:t>gallon) that is </a:t>
            </a:r>
            <a:r>
              <a:rPr sz="1200" spc="5" dirty="0">
                <a:latin typeface="Arial"/>
                <a:cs typeface="Arial"/>
              </a:rPr>
              <a:t>supplied </a:t>
            </a:r>
            <a:r>
              <a:rPr sz="1200" dirty="0">
                <a:latin typeface="Arial"/>
                <a:cs typeface="Arial"/>
              </a:rPr>
              <a:t>in </a:t>
            </a:r>
            <a:r>
              <a:rPr sz="1200" spc="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constructor. </a:t>
            </a:r>
            <a:r>
              <a:rPr sz="1200" spc="5" dirty="0">
                <a:latin typeface="Arial"/>
                <a:cs typeface="Arial"/>
              </a:rPr>
              <a:t>There are methods </a:t>
            </a:r>
            <a:r>
              <a:rPr sz="1200" dirty="0">
                <a:latin typeface="Arial"/>
                <a:cs typeface="Arial"/>
              </a:rPr>
              <a:t>for  </a:t>
            </a:r>
            <a:r>
              <a:rPr sz="1200" spc="5" dirty="0">
                <a:latin typeface="Arial"/>
                <a:cs typeface="Arial"/>
              </a:rPr>
              <a:t>adding gas, </a:t>
            </a:r>
            <a:r>
              <a:rPr sz="1200" dirty="0">
                <a:latin typeface="Arial"/>
                <a:cs typeface="Arial"/>
              </a:rPr>
              <a:t>driving </a:t>
            </a:r>
            <a:r>
              <a:rPr sz="1200" spc="5" dirty="0">
                <a:latin typeface="Arial"/>
                <a:cs typeface="Arial"/>
              </a:rPr>
              <a:t>a given distance, and checking the amount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5" dirty="0">
                <a:latin typeface="Arial"/>
                <a:cs typeface="Arial"/>
              </a:rPr>
              <a:t>gas </a:t>
            </a:r>
            <a:r>
              <a:rPr sz="1200" dirty="0">
                <a:latin typeface="Arial"/>
                <a:cs typeface="Arial"/>
              </a:rPr>
              <a:t>left in </a:t>
            </a:r>
            <a:r>
              <a:rPr sz="1200" spc="5" dirty="0">
                <a:latin typeface="Arial"/>
                <a:cs typeface="Arial"/>
              </a:rPr>
              <a:t>the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tank.</a:t>
            </a:r>
          </a:p>
          <a:p>
            <a:pPr marL="12700">
              <a:lnSpc>
                <a:spcPts val="1375"/>
              </a:lnSpc>
            </a:pPr>
            <a:r>
              <a:rPr sz="1200" spc="5" dirty="0">
                <a:latin typeface="Arial"/>
                <a:cs typeface="Arial"/>
              </a:rPr>
              <a:t>Make a card </a:t>
            </a:r>
            <a:r>
              <a:rPr sz="1200" dirty="0">
                <a:latin typeface="Arial"/>
                <a:cs typeface="Arial"/>
              </a:rPr>
              <a:t>for </a:t>
            </a:r>
            <a:r>
              <a:rPr sz="1200" spc="5" dirty="0">
                <a:latin typeface="Arial"/>
                <a:cs typeface="Arial"/>
              </a:rPr>
              <a:t>a Car </a:t>
            </a:r>
            <a:r>
              <a:rPr sz="1200" dirty="0">
                <a:latin typeface="Arial"/>
                <a:cs typeface="Arial"/>
              </a:rPr>
              <a:t>object, </a:t>
            </a:r>
            <a:r>
              <a:rPr sz="1200" spc="5" dirty="0">
                <a:latin typeface="Arial"/>
                <a:cs typeface="Arial"/>
              </a:rPr>
              <a:t>choosing </a:t>
            </a:r>
            <a:r>
              <a:rPr sz="1200" dirty="0">
                <a:latin typeface="Arial"/>
                <a:cs typeface="Arial"/>
              </a:rPr>
              <a:t>suitable </a:t>
            </a:r>
            <a:r>
              <a:rPr sz="1200" spc="5" dirty="0">
                <a:latin typeface="Arial"/>
                <a:cs typeface="Arial"/>
              </a:rPr>
              <a:t>instance variables and showing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their</a:t>
            </a:r>
          </a:p>
          <a:p>
            <a:pPr marL="12700">
              <a:lnSpc>
                <a:spcPts val="1435"/>
              </a:lnSpc>
            </a:pPr>
            <a:r>
              <a:rPr sz="1200" spc="5" dirty="0">
                <a:latin typeface="Arial"/>
                <a:cs typeface="Arial"/>
              </a:rPr>
              <a:t>values </a:t>
            </a:r>
            <a:r>
              <a:rPr sz="1200" dirty="0">
                <a:latin typeface="Arial"/>
                <a:cs typeface="Arial"/>
              </a:rPr>
              <a:t>after </a:t>
            </a:r>
            <a:r>
              <a:rPr sz="1200" spc="5" dirty="0">
                <a:latin typeface="Arial"/>
                <a:cs typeface="Arial"/>
              </a:rPr>
              <a:t>the object was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constructed.</a:t>
            </a:r>
            <a:endParaRPr sz="1200" dirty="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840"/>
              </a:spcBef>
            </a:pPr>
            <a:r>
              <a:rPr sz="1450" b="1" dirty="0">
                <a:latin typeface="Arial"/>
                <a:cs typeface="Arial"/>
              </a:rPr>
              <a:t>Answer: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0993" y="2058492"/>
            <a:ext cx="1986508" cy="26459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85260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/>
              <a:t>Self </a:t>
            </a:r>
            <a:r>
              <a:rPr spc="130" dirty="0"/>
              <a:t>Check</a:t>
            </a:r>
            <a:r>
              <a:rPr spc="-70" dirty="0"/>
              <a:t> </a:t>
            </a:r>
            <a:r>
              <a:rPr spc="35" dirty="0"/>
              <a:t>3.18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1785" y="787285"/>
            <a:ext cx="2265680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latin typeface="Arial"/>
                <a:cs typeface="Arial"/>
              </a:rPr>
              <a:t>Trace the </a:t>
            </a:r>
            <a:r>
              <a:rPr sz="1200" dirty="0">
                <a:latin typeface="Arial"/>
                <a:cs typeface="Arial"/>
              </a:rPr>
              <a:t>following </a:t>
            </a:r>
            <a:r>
              <a:rPr sz="1200" spc="5" dirty="0">
                <a:latin typeface="Arial"/>
                <a:cs typeface="Arial"/>
              </a:rPr>
              <a:t>method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calls: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5501" y="1145736"/>
            <a:ext cx="5843905" cy="586058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47625" marR="4834255">
              <a:lnSpc>
                <a:spcPct val="100000"/>
              </a:lnSpc>
              <a:spcBef>
                <a:spcPts val="370"/>
              </a:spcBef>
            </a:pPr>
            <a:r>
              <a:rPr sz="700" spc="15" dirty="0">
                <a:latin typeface="Courier" charset="0"/>
                <a:cs typeface="Courier" charset="0"/>
              </a:rPr>
              <a:t>Car myCar(25);  myCar.addGas(20);  myCar.drive(100);  myCar.drive(200);  myCar.addGas(5);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4905" y="1876488"/>
            <a:ext cx="754380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dirty="0">
                <a:latin typeface="Arial"/>
                <a:cs typeface="Arial"/>
              </a:rPr>
              <a:t>Answer: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20993" y="2149151"/>
            <a:ext cx="2002993" cy="1186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605078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24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5" dirty="0">
                <a:solidFill>
                  <a:srgbClr val="125859"/>
                </a:solidFill>
              </a:rPr>
              <a:t>Syntax </a:t>
            </a:r>
            <a:r>
              <a:rPr spc="10" dirty="0">
                <a:solidFill>
                  <a:srgbClr val="125859"/>
                </a:solidFill>
              </a:rPr>
              <a:t>3.1 </a:t>
            </a:r>
            <a:r>
              <a:rPr spc="114" dirty="0"/>
              <a:t>Instance </a:t>
            </a:r>
            <a:r>
              <a:rPr spc="105" dirty="0"/>
              <a:t>Variable</a:t>
            </a:r>
            <a:r>
              <a:rPr spc="-65" dirty="0"/>
              <a:t> </a:t>
            </a:r>
            <a:r>
              <a:rPr spc="110" dirty="0"/>
              <a:t>Declaration</a:t>
            </a:r>
          </a:p>
        </p:txBody>
      </p:sp>
      <p:sp>
        <p:nvSpPr>
          <p:cNvPr id="4" name="object 4"/>
          <p:cNvSpPr/>
          <p:nvPr/>
        </p:nvSpPr>
        <p:spPr>
          <a:xfrm>
            <a:off x="797351" y="822083"/>
            <a:ext cx="3841140" cy="1516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85133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/>
              <a:t>Self </a:t>
            </a:r>
            <a:r>
              <a:rPr spc="130" dirty="0"/>
              <a:t>Check</a:t>
            </a:r>
            <a:r>
              <a:rPr spc="-70" dirty="0"/>
              <a:t> </a:t>
            </a:r>
            <a:r>
              <a:rPr spc="35" dirty="0"/>
              <a:t>3.19</a:t>
            </a:r>
          </a:p>
        </p:txBody>
      </p:sp>
      <p:sp>
        <p:nvSpPr>
          <p:cNvPr id="4" name="object 4"/>
          <p:cNvSpPr/>
          <p:nvPr/>
        </p:nvSpPr>
        <p:spPr>
          <a:xfrm>
            <a:off x="797351" y="822071"/>
            <a:ext cx="1121018" cy="85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1785" y="1800961"/>
            <a:ext cx="5497830" cy="141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latin typeface="Arial"/>
                <a:cs typeface="Arial"/>
              </a:rPr>
              <a:t>Suppose you are asked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5" dirty="0">
                <a:latin typeface="Arial"/>
                <a:cs typeface="Arial"/>
              </a:rPr>
              <a:t>simulate the odometer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car, </a:t>
            </a:r>
            <a:r>
              <a:rPr sz="1200" spc="5" dirty="0">
                <a:latin typeface="Arial"/>
                <a:cs typeface="Arial"/>
              </a:rPr>
              <a:t>by adding a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method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435"/>
              </a:lnSpc>
              <a:spcBef>
                <a:spcPts val="50"/>
              </a:spcBef>
            </a:pPr>
            <a:r>
              <a:rPr sz="1200" spc="5" dirty="0">
                <a:latin typeface="Courier" charset="0"/>
                <a:cs typeface="Courier" charset="0"/>
              </a:rPr>
              <a:t>getMilesDriven</a:t>
            </a:r>
            <a:r>
              <a:rPr sz="1200" spc="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12700" marR="175895">
              <a:lnSpc>
                <a:spcPts val="1430"/>
              </a:lnSpc>
              <a:spcBef>
                <a:spcPts val="50"/>
              </a:spcBef>
            </a:pPr>
            <a:r>
              <a:rPr sz="1200" spc="5" dirty="0">
                <a:latin typeface="Arial"/>
                <a:cs typeface="Arial"/>
              </a:rPr>
              <a:t>Add an instance </a:t>
            </a:r>
            <a:r>
              <a:rPr sz="1200" dirty="0">
                <a:latin typeface="Arial"/>
                <a:cs typeface="Arial"/>
              </a:rPr>
              <a:t>variable to </a:t>
            </a:r>
            <a:r>
              <a:rPr sz="1200" spc="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object’s </a:t>
            </a:r>
            <a:r>
              <a:rPr sz="1200" spc="5" dirty="0">
                <a:latin typeface="Arial"/>
                <a:cs typeface="Arial"/>
              </a:rPr>
              <a:t>card </a:t>
            </a:r>
            <a:r>
              <a:rPr sz="1200" dirty="0">
                <a:latin typeface="Arial"/>
                <a:cs typeface="Arial"/>
              </a:rPr>
              <a:t>that is suitable for </a:t>
            </a:r>
            <a:r>
              <a:rPr sz="1200" spc="5" dirty="0">
                <a:latin typeface="Arial"/>
                <a:cs typeface="Arial"/>
              </a:rPr>
              <a:t>computing </a:t>
            </a:r>
            <a:r>
              <a:rPr sz="1200" dirty="0">
                <a:latin typeface="Arial"/>
                <a:cs typeface="Arial"/>
              </a:rPr>
              <a:t>this  </a:t>
            </a:r>
            <a:r>
              <a:rPr sz="1200" spc="5" dirty="0">
                <a:latin typeface="Arial"/>
                <a:cs typeface="Arial"/>
              </a:rPr>
              <a:t>method’s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result.</a:t>
            </a: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marL="135255">
              <a:lnSpc>
                <a:spcPct val="100000"/>
              </a:lnSpc>
              <a:spcBef>
                <a:spcPts val="695"/>
              </a:spcBef>
            </a:pPr>
            <a:r>
              <a:rPr sz="1450" b="1" dirty="0">
                <a:latin typeface="Arial"/>
                <a:cs typeface="Arial"/>
              </a:rPr>
              <a:t>Answer: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0993" y="3253709"/>
            <a:ext cx="2406891" cy="1162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83736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/>
              <a:t>Self </a:t>
            </a:r>
            <a:r>
              <a:rPr spc="130" dirty="0"/>
              <a:t>Check</a:t>
            </a:r>
            <a:r>
              <a:rPr spc="-70" dirty="0"/>
              <a:t> </a:t>
            </a:r>
            <a:r>
              <a:rPr spc="35" dirty="0"/>
              <a:t>3.20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8015" y="768146"/>
            <a:ext cx="5831205" cy="703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30"/>
              </a:lnSpc>
            </a:pPr>
            <a:r>
              <a:rPr sz="1200" spc="5" dirty="0">
                <a:latin typeface="Arial"/>
                <a:cs typeface="Arial"/>
              </a:rPr>
              <a:t>Trace the methods </a:t>
            </a:r>
            <a:r>
              <a:rPr sz="1200" dirty="0">
                <a:latin typeface="Arial"/>
                <a:cs typeface="Arial"/>
              </a:rPr>
              <a:t>of Self </a:t>
            </a:r>
            <a:r>
              <a:rPr sz="1200" spc="5" dirty="0">
                <a:latin typeface="Arial"/>
                <a:cs typeface="Arial"/>
              </a:rPr>
              <a:t>Check 18, updating the instance </a:t>
            </a:r>
            <a:r>
              <a:rPr sz="1200" dirty="0">
                <a:latin typeface="Arial"/>
                <a:cs typeface="Arial"/>
              </a:rPr>
              <a:t>variable that </a:t>
            </a:r>
            <a:r>
              <a:rPr sz="1200" spc="5" dirty="0">
                <a:latin typeface="Arial"/>
                <a:cs typeface="Arial"/>
              </a:rPr>
              <a:t>you added </a:t>
            </a:r>
            <a:r>
              <a:rPr sz="1200" dirty="0">
                <a:latin typeface="Arial"/>
                <a:cs typeface="Arial"/>
              </a:rPr>
              <a:t>in  Self </a:t>
            </a:r>
            <a:r>
              <a:rPr sz="1200" spc="5" dirty="0">
                <a:latin typeface="Arial"/>
                <a:cs typeface="Arial"/>
              </a:rPr>
              <a:t>Check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19.</a:t>
            </a:r>
            <a:endParaRPr sz="1200" dirty="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795"/>
              </a:spcBef>
            </a:pPr>
            <a:r>
              <a:rPr sz="1450" b="1" dirty="0">
                <a:latin typeface="Arial"/>
                <a:cs typeface="Arial"/>
              </a:rPr>
              <a:t>Answer: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0993" y="1506240"/>
            <a:ext cx="2415133" cy="1153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83608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5" dirty="0"/>
              <a:t>Local</a:t>
            </a:r>
            <a:r>
              <a:rPr spc="-30" dirty="0"/>
              <a:t> </a:t>
            </a:r>
            <a:r>
              <a:rPr spc="125" dirty="0"/>
              <a:t>Variables</a:t>
            </a:r>
          </a:p>
        </p:txBody>
      </p:sp>
      <p:sp>
        <p:nvSpPr>
          <p:cNvPr id="4" name="object 4"/>
          <p:cNvSpPr/>
          <p:nvPr/>
        </p:nvSpPr>
        <p:spPr>
          <a:xfrm>
            <a:off x="756107" y="880331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4905" y="778611"/>
            <a:ext cx="4469765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dirty="0">
                <a:latin typeface="Arial"/>
                <a:cs typeface="Arial"/>
              </a:rPr>
              <a:t>Local variables </a:t>
            </a:r>
            <a:r>
              <a:rPr sz="1450" dirty="0">
                <a:latin typeface="Arial"/>
                <a:cs typeface="Arial"/>
              </a:rPr>
              <a:t>are declared in the body of a</a:t>
            </a:r>
            <a:r>
              <a:rPr sz="1450" spc="-2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method:</a:t>
            </a:r>
            <a:endParaRPr sz="1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5074" y="1086389"/>
            <a:ext cx="5357495" cy="979371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415"/>
              </a:spcBef>
            </a:pPr>
            <a:r>
              <a:rPr sz="850" spc="10" dirty="0">
                <a:latin typeface="Courier" charset="0"/>
                <a:cs typeface="Courier" charset="0"/>
              </a:rPr>
              <a:t>public double</a:t>
            </a:r>
            <a:r>
              <a:rPr sz="850" spc="-10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giveChange()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2095" marR="2753360" indent="-635">
              <a:lnSpc>
                <a:spcPct val="101800"/>
              </a:lnSpc>
            </a:pPr>
            <a:r>
              <a:rPr sz="850" spc="10" dirty="0">
                <a:latin typeface="Courier" charset="0"/>
                <a:cs typeface="Courier" charset="0"/>
              </a:rPr>
              <a:t>double change = payment - purchase;  purchase =</a:t>
            </a:r>
            <a:r>
              <a:rPr sz="850" spc="-55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0;</a:t>
            </a:r>
            <a:endParaRPr sz="850" dirty="0">
              <a:latin typeface="Courier" charset="0"/>
              <a:cs typeface="Courier" charset="0"/>
            </a:endParaRPr>
          </a:p>
          <a:p>
            <a:pPr marL="252095" marR="4154804">
              <a:lnSpc>
                <a:spcPct val="101800"/>
              </a:lnSpc>
            </a:pPr>
            <a:r>
              <a:rPr sz="850" spc="10" dirty="0">
                <a:latin typeface="Courier" charset="0"/>
                <a:cs typeface="Courier" charset="0"/>
              </a:rPr>
              <a:t>payment = 0;  return</a:t>
            </a:r>
            <a:r>
              <a:rPr sz="850" spc="-50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change;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6107" y="2289765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6107" y="2594730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04905" y="2188044"/>
            <a:ext cx="5065395" cy="54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dirty="0">
                <a:latin typeface="Arial"/>
                <a:cs typeface="Arial"/>
              </a:rPr>
              <a:t>When a method exits, its local variables are</a:t>
            </a:r>
            <a:r>
              <a:rPr sz="1450" spc="-2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removed.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450" b="1" dirty="0">
                <a:latin typeface="Arial"/>
                <a:cs typeface="Arial"/>
              </a:rPr>
              <a:t>Parameter variables </a:t>
            </a:r>
            <a:r>
              <a:rPr sz="1450" dirty="0">
                <a:latin typeface="Arial"/>
                <a:cs typeface="Arial"/>
              </a:rPr>
              <a:t>are declared in the header of a</a:t>
            </a:r>
            <a:r>
              <a:rPr sz="1450" spc="-1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method: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5074" y="2809029"/>
            <a:ext cx="5357495" cy="184025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415"/>
              </a:spcBef>
            </a:pPr>
            <a:r>
              <a:rPr sz="850" spc="10" dirty="0">
                <a:latin typeface="Courier" charset="0"/>
                <a:cs typeface="Courier" charset="0"/>
              </a:rPr>
              <a:t>public void enterPayment(double</a:t>
            </a:r>
            <a:r>
              <a:rPr sz="850" spc="20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amount)</a:t>
            </a:r>
            <a:endParaRPr sz="8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83481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5" dirty="0"/>
              <a:t>Local</a:t>
            </a:r>
            <a:r>
              <a:rPr spc="-30" dirty="0"/>
              <a:t> </a:t>
            </a:r>
            <a:r>
              <a:rPr spc="125" dirty="0"/>
              <a:t>Variables</a:t>
            </a:r>
          </a:p>
        </p:txBody>
      </p:sp>
      <p:sp>
        <p:nvSpPr>
          <p:cNvPr id="4" name="object 4"/>
          <p:cNvSpPr/>
          <p:nvPr/>
        </p:nvSpPr>
        <p:spPr>
          <a:xfrm>
            <a:off x="756107" y="880204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6107" y="1712677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6107" y="2545149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82522" y="333640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32969" y="16484"/>
                </a:moveTo>
                <a:lnTo>
                  <a:pt x="32969" y="24726"/>
                </a:lnTo>
                <a:lnTo>
                  <a:pt x="27471" y="32969"/>
                </a:lnTo>
                <a:lnTo>
                  <a:pt x="16484" y="32969"/>
                </a:lnTo>
                <a:lnTo>
                  <a:pt x="5497" y="32969"/>
                </a:lnTo>
                <a:lnTo>
                  <a:pt x="0" y="24726"/>
                </a:lnTo>
                <a:lnTo>
                  <a:pt x="0" y="16484"/>
                </a:lnTo>
                <a:lnTo>
                  <a:pt x="0" y="8242"/>
                </a:lnTo>
                <a:lnTo>
                  <a:pt x="5497" y="0"/>
                </a:lnTo>
                <a:lnTo>
                  <a:pt x="16484" y="0"/>
                </a:lnTo>
                <a:lnTo>
                  <a:pt x="27471" y="0"/>
                </a:lnTo>
                <a:lnTo>
                  <a:pt x="32969" y="8242"/>
                </a:lnTo>
                <a:lnTo>
                  <a:pt x="32969" y="16484"/>
                </a:lnTo>
                <a:close/>
              </a:path>
            </a:pathLst>
          </a:custGeom>
          <a:ln w="82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6107" y="3616648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04905" y="778484"/>
            <a:ext cx="5090795" cy="3254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dirty="0">
                <a:latin typeface="Arial"/>
                <a:cs typeface="Arial"/>
              </a:rPr>
              <a:t>Local and parameter variables belong to</a:t>
            </a:r>
            <a:r>
              <a:rPr sz="1450" spc="-2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methods:</a:t>
            </a:r>
          </a:p>
          <a:p>
            <a:pPr marL="344805" marR="554355">
              <a:lnSpc>
                <a:spcPct val="132800"/>
              </a:lnSpc>
              <a:spcBef>
                <a:spcPts val="445"/>
              </a:spcBef>
            </a:pPr>
            <a:r>
              <a:rPr sz="1100" spc="5" dirty="0">
                <a:latin typeface="Arial"/>
                <a:cs typeface="Arial"/>
              </a:rPr>
              <a:t>When a method runs, </a:t>
            </a:r>
            <a:r>
              <a:rPr sz="1100" dirty="0">
                <a:latin typeface="Arial"/>
                <a:cs typeface="Arial"/>
              </a:rPr>
              <a:t>its local </a:t>
            </a:r>
            <a:r>
              <a:rPr sz="1100" spc="5" dirty="0">
                <a:latin typeface="Arial"/>
                <a:cs typeface="Arial"/>
              </a:rPr>
              <a:t>and parameter variables come </a:t>
            </a:r>
            <a:r>
              <a:rPr sz="1100" dirty="0">
                <a:latin typeface="Arial"/>
                <a:cs typeface="Arial"/>
              </a:rPr>
              <a:t>to life  </a:t>
            </a:r>
            <a:r>
              <a:rPr sz="1100" spc="5" dirty="0">
                <a:latin typeface="Arial"/>
                <a:cs typeface="Arial"/>
              </a:rPr>
              <a:t>When the method </a:t>
            </a:r>
            <a:r>
              <a:rPr sz="1100" dirty="0">
                <a:latin typeface="Arial"/>
                <a:cs typeface="Arial"/>
              </a:rPr>
              <a:t>exits, </a:t>
            </a:r>
            <a:r>
              <a:rPr sz="1100" spc="5" dirty="0">
                <a:latin typeface="Arial"/>
                <a:cs typeface="Arial"/>
              </a:rPr>
              <a:t>they are removed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immediately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450" dirty="0">
                <a:latin typeface="Arial"/>
                <a:cs typeface="Arial"/>
              </a:rPr>
              <a:t>Instance variables belong to objects, not</a:t>
            </a:r>
            <a:r>
              <a:rPr sz="1450" spc="-2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methods:</a:t>
            </a:r>
          </a:p>
          <a:p>
            <a:pPr marL="344805">
              <a:lnSpc>
                <a:spcPct val="100000"/>
              </a:lnSpc>
              <a:spcBef>
                <a:spcPts val="880"/>
              </a:spcBef>
            </a:pPr>
            <a:r>
              <a:rPr sz="1100" spc="5" dirty="0">
                <a:latin typeface="Arial"/>
                <a:cs typeface="Arial"/>
              </a:rPr>
              <a:t>When an object </a:t>
            </a:r>
            <a:r>
              <a:rPr sz="1100" dirty="0">
                <a:latin typeface="Arial"/>
                <a:cs typeface="Arial"/>
              </a:rPr>
              <a:t>is </a:t>
            </a:r>
            <a:r>
              <a:rPr sz="1100" spc="5" dirty="0">
                <a:latin typeface="Arial"/>
                <a:cs typeface="Arial"/>
              </a:rPr>
              <a:t>constructed, </a:t>
            </a:r>
            <a:r>
              <a:rPr sz="1100" dirty="0">
                <a:latin typeface="Arial"/>
                <a:cs typeface="Arial"/>
              </a:rPr>
              <a:t>its </a:t>
            </a:r>
            <a:r>
              <a:rPr sz="1100" spc="5" dirty="0">
                <a:latin typeface="Arial"/>
                <a:cs typeface="Arial"/>
              </a:rPr>
              <a:t>instance variables are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created</a:t>
            </a:r>
            <a:endParaRPr sz="1100" dirty="0">
              <a:latin typeface="Arial"/>
              <a:cs typeface="Arial"/>
            </a:endParaRPr>
          </a:p>
          <a:p>
            <a:pPr marL="344805">
              <a:lnSpc>
                <a:spcPct val="100000"/>
              </a:lnSpc>
              <a:spcBef>
                <a:spcPts val="430"/>
              </a:spcBef>
            </a:pPr>
            <a:r>
              <a:rPr sz="1100" spc="5" dirty="0">
                <a:latin typeface="Arial"/>
                <a:cs typeface="Arial"/>
              </a:rPr>
              <a:t>The instance variables stay </a:t>
            </a:r>
            <a:r>
              <a:rPr sz="1100" dirty="0">
                <a:latin typeface="Arial"/>
                <a:cs typeface="Arial"/>
              </a:rPr>
              <a:t>alive until </a:t>
            </a:r>
            <a:r>
              <a:rPr sz="1100" spc="5" dirty="0">
                <a:latin typeface="Arial"/>
                <a:cs typeface="Arial"/>
              </a:rPr>
              <a:t>no method uses the object any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longer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450" dirty="0">
                <a:latin typeface="Arial"/>
                <a:cs typeface="Arial"/>
              </a:rPr>
              <a:t>Instance variables are initialized to a default</a:t>
            </a:r>
            <a:r>
              <a:rPr sz="1450" spc="-2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value:</a:t>
            </a:r>
          </a:p>
          <a:p>
            <a:pPr marL="344805">
              <a:lnSpc>
                <a:spcPct val="100000"/>
              </a:lnSpc>
              <a:spcBef>
                <a:spcPts val="944"/>
              </a:spcBef>
            </a:pPr>
            <a:r>
              <a:rPr sz="1100" spc="5" dirty="0">
                <a:latin typeface="Arial"/>
                <a:cs typeface="Arial"/>
              </a:rPr>
              <a:t>Numbers are </a:t>
            </a:r>
            <a:r>
              <a:rPr sz="1100" dirty="0">
                <a:latin typeface="Arial"/>
                <a:cs typeface="Arial"/>
              </a:rPr>
              <a:t>initialized to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0</a:t>
            </a:r>
            <a:endParaRPr sz="1100" dirty="0">
              <a:latin typeface="Arial"/>
              <a:cs typeface="Arial"/>
            </a:endParaRPr>
          </a:p>
          <a:p>
            <a:pPr marL="344805">
              <a:lnSpc>
                <a:spcPct val="100000"/>
              </a:lnSpc>
              <a:spcBef>
                <a:spcPts val="495"/>
              </a:spcBef>
            </a:pPr>
            <a:r>
              <a:rPr sz="1100" spc="5" dirty="0">
                <a:latin typeface="Arial"/>
                <a:cs typeface="Arial"/>
              </a:rPr>
              <a:t>Object references are set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5" dirty="0">
                <a:latin typeface="Arial"/>
                <a:cs typeface="Arial"/>
              </a:rPr>
              <a:t>a special value called</a:t>
            </a:r>
            <a:r>
              <a:rPr sz="1100" spc="-100" dirty="0">
                <a:latin typeface="Arial"/>
                <a:cs typeface="Arial"/>
              </a:rPr>
              <a:t> </a:t>
            </a:r>
            <a:r>
              <a:rPr sz="1100" spc="5" dirty="0">
                <a:latin typeface="Courier" charset="0"/>
                <a:cs typeface="Courier" charset="0"/>
              </a:rPr>
              <a:t>null</a:t>
            </a:r>
            <a:endParaRPr sz="1100" dirty="0">
              <a:latin typeface="Courier" charset="0"/>
              <a:cs typeface="Courier" charset="0"/>
            </a:endParaRPr>
          </a:p>
          <a:p>
            <a:pPr marL="598805">
              <a:lnSpc>
                <a:spcPct val="100000"/>
              </a:lnSpc>
              <a:spcBef>
                <a:spcPts val="745"/>
              </a:spcBef>
            </a:pPr>
            <a:r>
              <a:rPr sz="850" dirty="0">
                <a:latin typeface="Arial"/>
                <a:cs typeface="Arial"/>
              </a:rPr>
              <a:t>A </a:t>
            </a:r>
            <a:r>
              <a:rPr sz="850" dirty="0">
                <a:latin typeface="Courier" charset="0"/>
                <a:cs typeface="Courier" charset="0"/>
              </a:rPr>
              <a:t>null</a:t>
            </a:r>
            <a:r>
              <a:rPr sz="850" spc="-385" dirty="0">
                <a:latin typeface="Courier" charset="0"/>
                <a:cs typeface="Courier" charset="0"/>
              </a:rPr>
              <a:t> </a:t>
            </a:r>
            <a:r>
              <a:rPr sz="850" dirty="0">
                <a:latin typeface="Arial"/>
                <a:cs typeface="Arial"/>
              </a:rPr>
              <a:t>object reference refers to no object at all</a:t>
            </a: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50" dirty="0">
                <a:latin typeface="Arial"/>
                <a:cs typeface="Arial"/>
              </a:rPr>
              <a:t>You must initialize local</a:t>
            </a:r>
            <a:r>
              <a:rPr sz="1450" spc="-5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variables:</a:t>
            </a:r>
          </a:p>
          <a:p>
            <a:pPr marL="344805">
              <a:lnSpc>
                <a:spcPct val="100000"/>
              </a:lnSpc>
              <a:spcBef>
                <a:spcPts val="880"/>
              </a:spcBef>
            </a:pPr>
            <a:r>
              <a:rPr sz="1100" spc="5" dirty="0">
                <a:latin typeface="Arial"/>
                <a:cs typeface="Arial"/>
              </a:rPr>
              <a:t>The compiler complains </a:t>
            </a:r>
            <a:r>
              <a:rPr sz="1100" dirty="0">
                <a:latin typeface="Arial"/>
                <a:cs typeface="Arial"/>
              </a:rPr>
              <a:t>if </a:t>
            </a:r>
            <a:r>
              <a:rPr sz="1100" spc="5" dirty="0">
                <a:latin typeface="Arial"/>
                <a:cs typeface="Arial"/>
              </a:rPr>
              <a:t>you do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not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83354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/>
              <a:t>Self </a:t>
            </a:r>
            <a:r>
              <a:rPr spc="130" dirty="0"/>
              <a:t>Check</a:t>
            </a:r>
            <a:r>
              <a:rPr spc="-70" dirty="0"/>
              <a:t> </a:t>
            </a:r>
            <a:r>
              <a:rPr spc="35" dirty="0"/>
              <a:t>3.21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8015" y="767765"/>
            <a:ext cx="5830570" cy="1725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30"/>
              </a:lnSpc>
            </a:pPr>
            <a:r>
              <a:rPr sz="1200" spc="5" dirty="0">
                <a:latin typeface="Arial"/>
                <a:cs typeface="Arial"/>
              </a:rPr>
              <a:t>What do </a:t>
            </a:r>
            <a:r>
              <a:rPr sz="1200" dirty="0">
                <a:latin typeface="Arial"/>
                <a:cs typeface="Arial"/>
              </a:rPr>
              <a:t>local </a:t>
            </a:r>
            <a:r>
              <a:rPr sz="1200" spc="5" dirty="0">
                <a:latin typeface="Arial"/>
                <a:cs typeface="Arial"/>
              </a:rPr>
              <a:t>variables and parameter variables have </a:t>
            </a:r>
            <a:r>
              <a:rPr sz="1200" dirty="0">
                <a:latin typeface="Arial"/>
                <a:cs typeface="Arial"/>
              </a:rPr>
              <a:t>in </a:t>
            </a:r>
            <a:r>
              <a:rPr sz="1200" spc="5" dirty="0">
                <a:latin typeface="Arial"/>
                <a:cs typeface="Arial"/>
              </a:rPr>
              <a:t>common? </a:t>
            </a:r>
            <a:r>
              <a:rPr sz="1200" dirty="0">
                <a:latin typeface="Arial"/>
                <a:cs typeface="Arial"/>
              </a:rPr>
              <a:t>In </a:t>
            </a:r>
            <a:r>
              <a:rPr sz="1200" spc="5" dirty="0">
                <a:latin typeface="Arial"/>
                <a:cs typeface="Arial"/>
              </a:rPr>
              <a:t>which </a:t>
            </a:r>
            <a:r>
              <a:rPr sz="1200" dirty="0">
                <a:latin typeface="Arial"/>
                <a:cs typeface="Arial"/>
              </a:rPr>
              <a:t>essential  </a:t>
            </a:r>
            <a:r>
              <a:rPr sz="1200" spc="5" dirty="0">
                <a:latin typeface="Arial"/>
                <a:cs typeface="Arial"/>
              </a:rPr>
              <a:t>aspect do they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differ?</a:t>
            </a:r>
          </a:p>
          <a:p>
            <a:pPr marL="289560" marR="124460">
              <a:lnSpc>
                <a:spcPct val="115599"/>
              </a:lnSpc>
              <a:spcBef>
                <a:spcPts val="520"/>
              </a:spcBef>
            </a:pPr>
            <a:r>
              <a:rPr sz="1450" b="1" dirty="0">
                <a:latin typeface="Arial"/>
                <a:cs typeface="Arial"/>
              </a:rPr>
              <a:t>Answer: </a:t>
            </a:r>
            <a:r>
              <a:rPr sz="1450" dirty="0">
                <a:latin typeface="Arial"/>
                <a:cs typeface="Arial"/>
              </a:rPr>
              <a:t>Variables of both categories belong to methods – they  come alive when the method is called, and they die when the  method exits. They differ in their initialization. Parameter variables  are initialized with the call values; local variables must be explicitly  initialized.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80687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/>
              <a:t>Self </a:t>
            </a:r>
            <a:r>
              <a:rPr spc="130" dirty="0"/>
              <a:t>Check</a:t>
            </a:r>
            <a:r>
              <a:rPr spc="-70" dirty="0"/>
              <a:t> </a:t>
            </a:r>
            <a:r>
              <a:rPr spc="35" dirty="0"/>
              <a:t>3.22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8015" y="766229"/>
            <a:ext cx="554355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200" spc="5" dirty="0">
                <a:latin typeface="Arial"/>
                <a:cs typeface="Arial"/>
              </a:rPr>
              <a:t>Why was </a:t>
            </a:r>
            <a:r>
              <a:rPr sz="1200" dirty="0">
                <a:latin typeface="Arial"/>
                <a:cs typeface="Arial"/>
              </a:rPr>
              <a:t>it </a:t>
            </a:r>
            <a:r>
              <a:rPr sz="1200" spc="5" dirty="0">
                <a:latin typeface="Arial"/>
                <a:cs typeface="Arial"/>
              </a:rPr>
              <a:t>necessary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5" dirty="0">
                <a:latin typeface="Arial"/>
                <a:cs typeface="Arial"/>
              </a:rPr>
              <a:t>introduce the </a:t>
            </a:r>
            <a:r>
              <a:rPr sz="1200" dirty="0">
                <a:latin typeface="Arial"/>
                <a:cs typeface="Arial"/>
              </a:rPr>
              <a:t>local variable </a:t>
            </a:r>
            <a:r>
              <a:rPr sz="1200" spc="5" dirty="0">
                <a:latin typeface="Courier" charset="0"/>
                <a:cs typeface="Courier" charset="0"/>
              </a:rPr>
              <a:t>change</a:t>
            </a:r>
            <a:r>
              <a:rPr sz="1200" spc="-395" dirty="0">
                <a:latin typeface="Courier" charset="0"/>
                <a:cs typeface="Courier" charset="0"/>
              </a:rPr>
              <a:t> </a:t>
            </a:r>
            <a:r>
              <a:rPr sz="1200" dirty="0">
                <a:latin typeface="Arial"/>
                <a:cs typeface="Arial"/>
              </a:rPr>
              <a:t>in </a:t>
            </a:r>
            <a:r>
              <a:rPr sz="1200" spc="5" dirty="0">
                <a:latin typeface="Arial"/>
                <a:cs typeface="Arial"/>
              </a:rPr>
              <a:t>the </a:t>
            </a:r>
            <a:r>
              <a:rPr sz="1200" spc="5" dirty="0">
                <a:latin typeface="Courier" charset="0"/>
                <a:cs typeface="Courier" charset="0"/>
              </a:rPr>
              <a:t>giveChange</a:t>
            </a:r>
            <a:endParaRPr sz="1200" dirty="0">
              <a:latin typeface="Courier" charset="0"/>
              <a:cs typeface="Courier" charset="0"/>
            </a:endParaRPr>
          </a:p>
          <a:p>
            <a:pPr marL="12700">
              <a:lnSpc>
                <a:spcPts val="1435"/>
              </a:lnSpc>
            </a:pPr>
            <a:r>
              <a:rPr sz="1200" spc="5" dirty="0">
                <a:latin typeface="Arial"/>
                <a:cs typeface="Arial"/>
              </a:rPr>
              <a:t>method? That </a:t>
            </a:r>
            <a:r>
              <a:rPr sz="1200" dirty="0">
                <a:latin typeface="Arial"/>
                <a:cs typeface="Arial"/>
              </a:rPr>
              <a:t>is, </a:t>
            </a:r>
            <a:r>
              <a:rPr sz="1200" spc="5" dirty="0">
                <a:latin typeface="Arial"/>
                <a:cs typeface="Arial"/>
              </a:rPr>
              <a:t>why </a:t>
            </a:r>
            <a:r>
              <a:rPr sz="1200" dirty="0">
                <a:latin typeface="Arial"/>
                <a:cs typeface="Arial"/>
              </a:rPr>
              <a:t>didn’t </a:t>
            </a:r>
            <a:r>
              <a:rPr sz="1200" spc="5" dirty="0">
                <a:latin typeface="Arial"/>
                <a:cs typeface="Arial"/>
              </a:rPr>
              <a:t>the method simply end with the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statement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5501" y="1190617"/>
            <a:ext cx="5843905" cy="155171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370"/>
              </a:spcBef>
            </a:pPr>
            <a:r>
              <a:rPr sz="700" spc="15" dirty="0">
                <a:latin typeface="Courier" charset="0"/>
                <a:cs typeface="Courier" charset="0"/>
              </a:rPr>
              <a:t>return payment -</a:t>
            </a:r>
            <a:r>
              <a:rPr sz="700" spc="-60" dirty="0">
                <a:latin typeface="Courier" charset="0"/>
                <a:cs typeface="Courier" charset="0"/>
              </a:rPr>
              <a:t> </a:t>
            </a:r>
            <a:r>
              <a:rPr sz="700" spc="15" dirty="0">
                <a:latin typeface="Courier" charset="0"/>
                <a:cs typeface="Courier" charset="0"/>
              </a:rPr>
              <a:t>purchase;</a:t>
            </a:r>
            <a:endParaRPr sz="700" dirty="0">
              <a:latin typeface="Courier" charset="0"/>
              <a:cs typeface="Courier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4905" y="1466385"/>
            <a:ext cx="5252085" cy="810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9400"/>
              </a:lnSpc>
            </a:pPr>
            <a:r>
              <a:rPr sz="1450" b="1" dirty="0">
                <a:latin typeface="Arial"/>
                <a:cs typeface="Arial"/>
              </a:rPr>
              <a:t>Answer: </a:t>
            </a:r>
            <a:r>
              <a:rPr sz="1450" dirty="0">
                <a:latin typeface="Arial"/>
                <a:cs typeface="Arial"/>
              </a:rPr>
              <a:t>After computing the change due, </a:t>
            </a:r>
            <a:r>
              <a:rPr sz="1450" dirty="0">
                <a:latin typeface="Courier" charset="0"/>
                <a:cs typeface="Courier" charset="0"/>
              </a:rPr>
              <a:t>payment </a:t>
            </a:r>
            <a:r>
              <a:rPr sz="1450" dirty="0">
                <a:latin typeface="Arial"/>
                <a:cs typeface="Arial"/>
              </a:rPr>
              <a:t>and  </a:t>
            </a:r>
            <a:r>
              <a:rPr sz="1450" dirty="0">
                <a:latin typeface="Courier" charset="0"/>
                <a:cs typeface="Courier" charset="0"/>
              </a:rPr>
              <a:t>purchase </a:t>
            </a:r>
            <a:r>
              <a:rPr sz="1450" dirty="0">
                <a:latin typeface="Arial"/>
                <a:cs typeface="Arial"/>
              </a:rPr>
              <a:t>were set to zero. If the method returned </a:t>
            </a:r>
            <a:r>
              <a:rPr sz="1450" dirty="0">
                <a:latin typeface="Courier" charset="0"/>
                <a:cs typeface="Courier" charset="0"/>
              </a:rPr>
              <a:t>payment</a:t>
            </a:r>
            <a:r>
              <a:rPr sz="1450" spc="-484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Courier" charset="0"/>
                <a:cs typeface="Courier" charset="0"/>
              </a:rPr>
              <a:t>-  purchase</a:t>
            </a:r>
            <a:r>
              <a:rPr sz="1450" dirty="0">
                <a:latin typeface="Arial"/>
                <a:cs typeface="Arial"/>
              </a:rPr>
              <a:t>, it would always return</a:t>
            </a:r>
            <a:r>
              <a:rPr sz="1450" spc="-4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zero.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79290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/>
              <a:t>Self </a:t>
            </a:r>
            <a:r>
              <a:rPr spc="130" dirty="0"/>
              <a:t>Check</a:t>
            </a:r>
            <a:r>
              <a:rPr spc="-70" dirty="0"/>
              <a:t> </a:t>
            </a:r>
            <a:r>
              <a:rPr spc="35" dirty="0"/>
              <a:t>3.23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8015" y="760808"/>
            <a:ext cx="6038215" cy="1094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200"/>
              </a:lnSpc>
            </a:pPr>
            <a:r>
              <a:rPr sz="1200" spc="5" dirty="0">
                <a:latin typeface="Arial"/>
                <a:cs typeface="Arial"/>
              </a:rPr>
              <a:t>Consider a </a:t>
            </a:r>
            <a:r>
              <a:rPr sz="1200" spc="5" dirty="0">
                <a:latin typeface="Courier" charset="0"/>
                <a:cs typeface="Courier" charset="0"/>
              </a:rPr>
              <a:t>CashRegister </a:t>
            </a:r>
            <a:r>
              <a:rPr sz="1200" spc="5" dirty="0">
                <a:latin typeface="Arial"/>
                <a:cs typeface="Arial"/>
              </a:rPr>
              <a:t>object </a:t>
            </a:r>
            <a:r>
              <a:rPr sz="1200" spc="5" dirty="0">
                <a:latin typeface="Courier" charset="0"/>
                <a:cs typeface="Courier" charset="0"/>
              </a:rPr>
              <a:t>reg1 </a:t>
            </a:r>
            <a:r>
              <a:rPr sz="1200" spc="5" dirty="0">
                <a:latin typeface="Arial"/>
                <a:cs typeface="Arial"/>
              </a:rPr>
              <a:t>whose </a:t>
            </a:r>
            <a:r>
              <a:rPr sz="1200" spc="5" dirty="0">
                <a:latin typeface="Courier" charset="0"/>
                <a:cs typeface="Courier" charset="0"/>
              </a:rPr>
              <a:t>payment </a:t>
            </a:r>
            <a:r>
              <a:rPr sz="1200" spc="5" dirty="0">
                <a:latin typeface="Arial"/>
                <a:cs typeface="Arial"/>
              </a:rPr>
              <a:t>instance </a:t>
            </a:r>
            <a:r>
              <a:rPr sz="1200" dirty="0">
                <a:latin typeface="Arial"/>
                <a:cs typeface="Arial"/>
              </a:rPr>
              <a:t>variable </a:t>
            </a:r>
            <a:r>
              <a:rPr sz="1200" spc="5" dirty="0">
                <a:latin typeface="Arial"/>
                <a:cs typeface="Arial"/>
              </a:rPr>
              <a:t>has the  value 20 and whose </a:t>
            </a:r>
            <a:r>
              <a:rPr sz="1200" spc="5" dirty="0">
                <a:latin typeface="Courier" charset="0"/>
                <a:cs typeface="Courier" charset="0"/>
              </a:rPr>
              <a:t>purchase </a:t>
            </a:r>
            <a:r>
              <a:rPr sz="1200" spc="5" dirty="0">
                <a:latin typeface="Arial"/>
                <a:cs typeface="Arial"/>
              </a:rPr>
              <a:t>instance </a:t>
            </a:r>
            <a:r>
              <a:rPr sz="1200" dirty="0">
                <a:latin typeface="Arial"/>
                <a:cs typeface="Arial"/>
              </a:rPr>
              <a:t>variable </a:t>
            </a:r>
            <a:r>
              <a:rPr sz="1200" spc="5" dirty="0">
                <a:latin typeface="Arial"/>
                <a:cs typeface="Arial"/>
              </a:rPr>
              <a:t>has the value 19.5. Trace the </a:t>
            </a:r>
            <a:r>
              <a:rPr sz="1200" dirty="0">
                <a:latin typeface="Arial"/>
                <a:cs typeface="Arial"/>
              </a:rPr>
              <a:t>call  </a:t>
            </a:r>
            <a:r>
              <a:rPr sz="1200" spc="5" dirty="0">
                <a:latin typeface="Courier" charset="0"/>
                <a:cs typeface="Courier" charset="0"/>
              </a:rPr>
              <a:t>reg1.giveChange()</a:t>
            </a:r>
            <a:r>
              <a:rPr sz="1200" spc="5" dirty="0">
                <a:latin typeface="Arial"/>
                <a:cs typeface="Arial"/>
              </a:rPr>
              <a:t>. Include the </a:t>
            </a:r>
            <a:r>
              <a:rPr sz="1200" dirty="0">
                <a:latin typeface="Arial"/>
                <a:cs typeface="Arial"/>
              </a:rPr>
              <a:t>local variable </a:t>
            </a:r>
            <a:r>
              <a:rPr sz="1200" spc="5" dirty="0">
                <a:latin typeface="Arial"/>
                <a:cs typeface="Arial"/>
              </a:rPr>
              <a:t>change. Draw an X </a:t>
            </a:r>
            <a:r>
              <a:rPr sz="1200" dirty="0">
                <a:latin typeface="Arial"/>
                <a:cs typeface="Arial"/>
              </a:rPr>
              <a:t>in its </a:t>
            </a:r>
            <a:r>
              <a:rPr sz="1200" spc="5" dirty="0">
                <a:latin typeface="Arial"/>
                <a:cs typeface="Arial"/>
              </a:rPr>
              <a:t>column when  the </a:t>
            </a:r>
            <a:r>
              <a:rPr sz="1200" dirty="0">
                <a:latin typeface="Arial"/>
                <a:cs typeface="Arial"/>
              </a:rPr>
              <a:t>variable </a:t>
            </a:r>
            <a:r>
              <a:rPr sz="1200" spc="5" dirty="0">
                <a:latin typeface="Arial"/>
                <a:cs typeface="Arial"/>
              </a:rPr>
              <a:t>ceases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exist.</a:t>
            </a:r>
          </a:p>
          <a:p>
            <a:pPr marL="289560">
              <a:lnSpc>
                <a:spcPct val="100000"/>
              </a:lnSpc>
              <a:spcBef>
                <a:spcPts val="840"/>
              </a:spcBef>
            </a:pPr>
            <a:r>
              <a:rPr sz="1450" b="1" dirty="0">
                <a:latin typeface="Arial"/>
                <a:cs typeface="Arial"/>
              </a:rPr>
              <a:t>Answer: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0993" y="1893639"/>
            <a:ext cx="2563507" cy="11787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77893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0" dirty="0"/>
              <a:t>The </a:t>
            </a:r>
            <a:r>
              <a:rPr spc="350" dirty="0">
                <a:latin typeface="Trebuchet MS"/>
                <a:cs typeface="Trebuchet MS"/>
              </a:rPr>
              <a:t>this</a:t>
            </a:r>
            <a:r>
              <a:rPr spc="-110" dirty="0">
                <a:latin typeface="Trebuchet MS"/>
                <a:cs typeface="Trebuchet MS"/>
              </a:rPr>
              <a:t> </a:t>
            </a:r>
            <a:r>
              <a:rPr spc="80" dirty="0"/>
              <a:t>Reference</a:t>
            </a:r>
          </a:p>
        </p:txBody>
      </p:sp>
      <p:sp>
        <p:nvSpPr>
          <p:cNvPr id="4" name="object 4"/>
          <p:cNvSpPr/>
          <p:nvPr/>
        </p:nvSpPr>
        <p:spPr>
          <a:xfrm>
            <a:off x="756107" y="874616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6107" y="1715330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6107" y="2819799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6107" y="3380275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4905" y="772896"/>
            <a:ext cx="5271770" cy="2745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dirty="0">
                <a:latin typeface="Arial"/>
                <a:cs typeface="Arial"/>
              </a:rPr>
              <a:t>Two types of inputs are passed when a method is</a:t>
            </a:r>
            <a:r>
              <a:rPr sz="1450" spc="-2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called:</a:t>
            </a:r>
          </a:p>
          <a:p>
            <a:pPr marL="344805" marR="2202815">
              <a:lnSpc>
                <a:spcPct val="132800"/>
              </a:lnSpc>
              <a:spcBef>
                <a:spcPts val="445"/>
              </a:spcBef>
            </a:pPr>
            <a:r>
              <a:rPr sz="1100" spc="5" dirty="0">
                <a:latin typeface="Arial"/>
                <a:cs typeface="Arial"/>
              </a:rPr>
              <a:t>The object on which you invoke the</a:t>
            </a:r>
            <a:r>
              <a:rPr sz="1100" spc="-10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method  The method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arguments</a:t>
            </a:r>
            <a:endParaRPr sz="1100" dirty="0">
              <a:latin typeface="Arial"/>
              <a:cs typeface="Arial"/>
            </a:endParaRPr>
          </a:p>
          <a:p>
            <a:pPr marL="12700" marR="5080">
              <a:lnSpc>
                <a:spcPct val="115599"/>
              </a:lnSpc>
              <a:spcBef>
                <a:spcPts val="655"/>
              </a:spcBef>
            </a:pPr>
            <a:r>
              <a:rPr sz="1450" dirty="0">
                <a:latin typeface="Arial"/>
                <a:cs typeface="Arial"/>
              </a:rPr>
              <a:t>In the call </a:t>
            </a:r>
            <a:r>
              <a:rPr sz="1450" dirty="0">
                <a:latin typeface="Courier" charset="0"/>
                <a:cs typeface="Courier" charset="0"/>
              </a:rPr>
              <a:t>momsSavings.deposit(500)</a:t>
            </a:r>
            <a:r>
              <a:rPr sz="1450" spc="-475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the method needs to  know:</a:t>
            </a:r>
          </a:p>
          <a:p>
            <a:pPr marL="344805" marR="2656205">
              <a:lnSpc>
                <a:spcPct val="137700"/>
              </a:lnSpc>
              <a:spcBef>
                <a:spcPts val="445"/>
              </a:spcBef>
            </a:pPr>
            <a:r>
              <a:rPr sz="1100" spc="5" dirty="0">
                <a:latin typeface="Arial"/>
                <a:cs typeface="Arial"/>
              </a:rPr>
              <a:t>The account object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(</a:t>
            </a:r>
            <a:r>
              <a:rPr sz="1100" spc="5" dirty="0">
                <a:latin typeface="Courier" charset="0"/>
                <a:cs typeface="Courier" charset="0"/>
              </a:rPr>
              <a:t>momsSavings</a:t>
            </a:r>
            <a:r>
              <a:rPr sz="1100" spc="5" dirty="0">
                <a:latin typeface="Arial"/>
                <a:cs typeface="Arial"/>
              </a:rPr>
              <a:t>)  The amount being deposited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</a:t>
            </a:r>
            <a:r>
              <a:rPr sz="1100" dirty="0">
                <a:latin typeface="Courier" charset="0"/>
                <a:cs typeface="Courier" charset="0"/>
              </a:rPr>
              <a:t>500</a:t>
            </a:r>
            <a:r>
              <a:rPr sz="1100" dirty="0">
                <a:latin typeface="Arial"/>
                <a:cs typeface="Arial"/>
              </a:rPr>
              <a:t>)</a:t>
            </a:r>
          </a:p>
          <a:p>
            <a:pPr marL="12700" marR="140335">
              <a:lnSpc>
                <a:spcPct val="115599"/>
              </a:lnSpc>
              <a:spcBef>
                <a:spcPts val="590"/>
              </a:spcBef>
            </a:pPr>
            <a:r>
              <a:rPr sz="1450" dirty="0">
                <a:latin typeface="Arial"/>
                <a:cs typeface="Arial"/>
              </a:rPr>
              <a:t>The </a:t>
            </a:r>
            <a:r>
              <a:rPr sz="1450" b="1" dirty="0">
                <a:latin typeface="Arial"/>
                <a:cs typeface="Arial"/>
              </a:rPr>
              <a:t>implicit parameter </a:t>
            </a:r>
            <a:r>
              <a:rPr sz="1450" dirty="0">
                <a:latin typeface="Arial"/>
                <a:cs typeface="Arial"/>
              </a:rPr>
              <a:t>of a method is the object on which the  method is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invoked.</a:t>
            </a: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450" dirty="0">
                <a:latin typeface="Arial"/>
                <a:cs typeface="Arial"/>
              </a:rPr>
              <a:t>All other parameter variables are called </a:t>
            </a:r>
            <a:r>
              <a:rPr sz="1450" b="1" dirty="0">
                <a:latin typeface="Arial"/>
                <a:cs typeface="Arial"/>
              </a:rPr>
              <a:t>explicit</a:t>
            </a:r>
            <a:r>
              <a:rPr sz="1450" b="1" spc="-15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parameters</a:t>
            </a:r>
            <a:r>
              <a:rPr sz="1450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76496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0" dirty="0"/>
              <a:t>The </a:t>
            </a:r>
            <a:r>
              <a:rPr spc="350" dirty="0">
                <a:latin typeface="Trebuchet MS"/>
                <a:cs typeface="Trebuchet MS"/>
              </a:rPr>
              <a:t>this</a:t>
            </a:r>
            <a:r>
              <a:rPr spc="-110" dirty="0">
                <a:latin typeface="Trebuchet MS"/>
                <a:cs typeface="Trebuchet MS"/>
              </a:rPr>
              <a:t> </a:t>
            </a:r>
            <a:r>
              <a:rPr spc="80" dirty="0"/>
              <a:t>Reference</a:t>
            </a:r>
          </a:p>
        </p:txBody>
      </p:sp>
      <p:sp>
        <p:nvSpPr>
          <p:cNvPr id="4" name="object 4"/>
          <p:cNvSpPr/>
          <p:nvPr/>
        </p:nvSpPr>
        <p:spPr>
          <a:xfrm>
            <a:off x="756107" y="873219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4905" y="771499"/>
            <a:ext cx="1688464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dirty="0">
                <a:latin typeface="Arial"/>
                <a:cs typeface="Arial"/>
              </a:rPr>
              <a:t>Look at this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method:</a:t>
            </a:r>
            <a:endParaRPr sz="1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5074" y="1079276"/>
            <a:ext cx="5357495" cy="576440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415"/>
              </a:spcBef>
            </a:pPr>
            <a:r>
              <a:rPr sz="850" spc="10" dirty="0">
                <a:latin typeface="Courier" charset="0"/>
                <a:cs typeface="Courier" charset="0"/>
              </a:rPr>
              <a:t>public void deposit(double</a:t>
            </a:r>
            <a:r>
              <a:rPr sz="850" spc="15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amount)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R="3034665" algn="ctr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balance = balance +</a:t>
            </a:r>
            <a:r>
              <a:rPr sz="850" spc="-15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amount;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6107" y="2661798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904905" y="1009022"/>
            <a:ext cx="5505389" cy="2051143"/>
          </a:xfrm>
          <a:prstGeom prst="rect">
            <a:avLst/>
          </a:prstGeom>
        </p:spPr>
        <p:txBody>
          <a:bodyPr vert="horz" wrap="square" lIns="0" tIns="812487" rIns="0" bIns="0" rtlCol="0">
            <a:spAutoFit/>
          </a:bodyPr>
          <a:lstStyle/>
          <a:p>
            <a:pPr marL="344805">
              <a:lnSpc>
                <a:spcPct val="100000"/>
              </a:lnSpc>
            </a:pPr>
            <a:r>
              <a:rPr sz="1100" spc="5" dirty="0">
                <a:latin typeface="Courier" charset="0"/>
                <a:cs typeface="Courier" charset="0"/>
              </a:rPr>
              <a:t>amount</a:t>
            </a:r>
            <a:r>
              <a:rPr sz="1100" spc="-395" dirty="0">
                <a:latin typeface="Courier" charset="0"/>
                <a:cs typeface="Courier" charset="0"/>
              </a:rPr>
              <a:t> </a:t>
            </a:r>
            <a:r>
              <a:rPr sz="1100" dirty="0">
                <a:latin typeface="Arial"/>
                <a:cs typeface="Arial"/>
              </a:rPr>
              <a:t>is </a:t>
            </a:r>
            <a:r>
              <a:rPr sz="1100" spc="5" dirty="0">
                <a:latin typeface="Arial"/>
                <a:cs typeface="Arial"/>
              </a:rPr>
              <a:t>the </a:t>
            </a:r>
            <a:r>
              <a:rPr sz="1100" dirty="0">
                <a:latin typeface="Arial"/>
                <a:cs typeface="Arial"/>
              </a:rPr>
              <a:t>explicit </a:t>
            </a:r>
            <a:r>
              <a:rPr sz="1100" spc="5" dirty="0">
                <a:latin typeface="Arial"/>
                <a:cs typeface="Arial"/>
              </a:rPr>
              <a:t>parameter</a:t>
            </a:r>
            <a:endParaRPr sz="1100" dirty="0">
              <a:latin typeface="Arial"/>
              <a:cs typeface="Arial"/>
            </a:endParaRPr>
          </a:p>
          <a:p>
            <a:pPr marL="344805">
              <a:lnSpc>
                <a:spcPct val="100000"/>
              </a:lnSpc>
              <a:spcBef>
                <a:spcPts val="495"/>
              </a:spcBef>
            </a:pPr>
            <a:r>
              <a:rPr sz="1100" spc="5" dirty="0">
                <a:latin typeface="Arial"/>
                <a:cs typeface="Arial"/>
              </a:rPr>
              <a:t>The </a:t>
            </a:r>
            <a:r>
              <a:rPr sz="1100" dirty="0">
                <a:latin typeface="Arial"/>
                <a:cs typeface="Arial"/>
              </a:rPr>
              <a:t>implicit </a:t>
            </a:r>
            <a:r>
              <a:rPr sz="1100" spc="5" dirty="0">
                <a:latin typeface="Arial"/>
                <a:cs typeface="Arial"/>
              </a:rPr>
              <a:t>parameter(</a:t>
            </a:r>
            <a:r>
              <a:rPr sz="1100" spc="5" dirty="0">
                <a:latin typeface="Courier" charset="0"/>
                <a:cs typeface="Courier" charset="0"/>
              </a:rPr>
              <a:t>momSavings</a:t>
            </a:r>
            <a:r>
              <a:rPr sz="1100" spc="5" dirty="0">
                <a:latin typeface="Arial"/>
                <a:cs typeface="Arial"/>
              </a:rPr>
              <a:t>) </a:t>
            </a:r>
            <a:r>
              <a:rPr sz="1100" dirty="0">
                <a:latin typeface="Arial"/>
                <a:cs typeface="Arial"/>
              </a:rPr>
              <a:t>is </a:t>
            </a:r>
            <a:r>
              <a:rPr sz="1100" spc="5" dirty="0">
                <a:latin typeface="Arial"/>
                <a:cs typeface="Arial"/>
              </a:rPr>
              <a:t>not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seen</a:t>
            </a:r>
            <a:endParaRPr sz="1100" dirty="0">
              <a:latin typeface="Arial"/>
              <a:cs typeface="Arial"/>
            </a:endParaRPr>
          </a:p>
          <a:p>
            <a:pPr marL="344805">
              <a:lnSpc>
                <a:spcPct val="100000"/>
              </a:lnSpc>
              <a:spcBef>
                <a:spcPts val="495"/>
              </a:spcBef>
            </a:pPr>
            <a:r>
              <a:rPr sz="1100" spc="5" dirty="0">
                <a:latin typeface="Courier" charset="0"/>
                <a:cs typeface="Courier" charset="0"/>
              </a:rPr>
              <a:t>balance</a:t>
            </a:r>
            <a:r>
              <a:rPr sz="1100" spc="-400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Arial"/>
                <a:cs typeface="Arial"/>
              </a:rPr>
              <a:t>means </a:t>
            </a:r>
            <a:r>
              <a:rPr sz="1100" spc="5" dirty="0">
                <a:latin typeface="Courier" charset="0"/>
                <a:cs typeface="Courier" charset="0"/>
              </a:rPr>
              <a:t>momSavings.balance</a:t>
            </a:r>
            <a:endParaRPr sz="1100" dirty="0">
              <a:latin typeface="Courier" charset="0"/>
              <a:cs typeface="Courier" charset="0"/>
            </a:endParaRPr>
          </a:p>
          <a:p>
            <a:pPr marL="12700" marR="5080">
              <a:lnSpc>
                <a:spcPct val="115599"/>
              </a:lnSpc>
              <a:spcBef>
                <a:spcPts val="590"/>
              </a:spcBef>
            </a:pPr>
            <a:r>
              <a:rPr dirty="0"/>
              <a:t>When you refer to an instance variable inside a method, it means  the instance variable of the implicit</a:t>
            </a:r>
            <a:r>
              <a:rPr spc="-30" dirty="0"/>
              <a:t> </a:t>
            </a:r>
            <a:r>
              <a:rPr dirty="0"/>
              <a:t>parameter.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87799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0" dirty="0"/>
              <a:t>The </a:t>
            </a:r>
            <a:r>
              <a:rPr spc="350" dirty="0">
                <a:latin typeface="Trebuchet MS"/>
                <a:cs typeface="Trebuchet MS"/>
              </a:rPr>
              <a:t>this</a:t>
            </a:r>
            <a:r>
              <a:rPr spc="-110" dirty="0">
                <a:latin typeface="Trebuchet MS"/>
                <a:cs typeface="Trebuchet MS"/>
              </a:rPr>
              <a:t> </a:t>
            </a:r>
            <a:r>
              <a:rPr spc="80" dirty="0"/>
              <a:t>Reference</a:t>
            </a:r>
          </a:p>
        </p:txBody>
      </p:sp>
      <p:sp>
        <p:nvSpPr>
          <p:cNvPr id="4" name="object 4"/>
          <p:cNvSpPr/>
          <p:nvPr/>
        </p:nvSpPr>
        <p:spPr>
          <a:xfrm>
            <a:off x="756107" y="892764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4905" y="791044"/>
            <a:ext cx="4196080" cy="223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dirty="0">
                <a:latin typeface="Arial"/>
                <a:cs typeface="Arial"/>
              </a:rPr>
              <a:t>The </a:t>
            </a:r>
            <a:r>
              <a:rPr sz="1450" dirty="0">
                <a:latin typeface="Courier" charset="0"/>
                <a:cs typeface="Courier" charset="0"/>
              </a:rPr>
              <a:t>this</a:t>
            </a:r>
            <a:r>
              <a:rPr sz="1450" spc="-495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reference denotes the implicit parameter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32224" y="1098821"/>
            <a:ext cx="5250815" cy="184025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415"/>
              </a:spcBef>
            </a:pPr>
            <a:r>
              <a:rPr sz="850" spc="10" dirty="0">
                <a:latin typeface="Courier" charset="0"/>
                <a:cs typeface="Courier" charset="0"/>
              </a:rPr>
              <a:t>balance = balance +</a:t>
            </a:r>
            <a:r>
              <a:rPr sz="850" spc="-15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amount;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6107" y="1510936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4905" y="1409217"/>
            <a:ext cx="1257300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dirty="0">
                <a:latin typeface="Arial"/>
                <a:cs typeface="Arial"/>
              </a:rPr>
              <a:t>actually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means</a:t>
            </a:r>
            <a:endParaRPr sz="14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2224" y="1725236"/>
            <a:ext cx="5250815" cy="184025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415"/>
              </a:spcBef>
            </a:pPr>
            <a:r>
              <a:rPr sz="850" spc="10" dirty="0">
                <a:latin typeface="Courier" charset="0"/>
                <a:cs typeface="Courier" charset="0"/>
              </a:rPr>
              <a:t>this.balance = this.balance +</a:t>
            </a:r>
            <a:r>
              <a:rPr sz="850" spc="20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amount;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6107" y="2137351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04905" y="1992762"/>
            <a:ext cx="5311140" cy="546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9400"/>
              </a:lnSpc>
            </a:pPr>
            <a:r>
              <a:rPr sz="1450" dirty="0">
                <a:latin typeface="Arial"/>
                <a:cs typeface="Arial"/>
              </a:rPr>
              <a:t>When you refer to an instance variable in a method, the compiler  automatically applies it to the </a:t>
            </a:r>
            <a:r>
              <a:rPr sz="1450" dirty="0">
                <a:latin typeface="Courier" charset="0"/>
                <a:cs typeface="Courier" charset="0"/>
              </a:rPr>
              <a:t>this</a:t>
            </a:r>
            <a:r>
              <a:rPr sz="1450" spc="-500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reference.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14" dirty="0"/>
              <a:t>Instance</a:t>
            </a:r>
            <a:r>
              <a:rPr spc="-15" dirty="0"/>
              <a:t> </a:t>
            </a:r>
            <a:r>
              <a:rPr spc="125" dirty="0"/>
              <a:t>Variables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0600" y="813955"/>
            <a:ext cx="3429000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30"/>
              </a:lnSpc>
            </a:pPr>
            <a:r>
              <a:rPr sz="1200" spc="5" dirty="0">
                <a:latin typeface="Arial"/>
                <a:cs typeface="Arial"/>
              </a:rPr>
              <a:t>These clocks have common behavior, but  each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5" dirty="0">
                <a:latin typeface="Arial"/>
                <a:cs typeface="Arial"/>
              </a:rPr>
              <a:t>them has a </a:t>
            </a:r>
            <a:r>
              <a:rPr sz="1200" dirty="0">
                <a:latin typeface="Arial"/>
                <a:cs typeface="Arial"/>
              </a:rPr>
              <a:t>different state. Similarly,  </a:t>
            </a:r>
            <a:r>
              <a:rPr sz="1200" spc="5" dirty="0">
                <a:latin typeface="Arial"/>
                <a:cs typeface="Arial"/>
              </a:rPr>
              <a:t>objects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5" dirty="0">
                <a:latin typeface="Arial"/>
                <a:cs typeface="Arial"/>
              </a:rPr>
              <a:t>a class can have </a:t>
            </a:r>
            <a:r>
              <a:rPr sz="1200" dirty="0">
                <a:latin typeface="Arial"/>
                <a:cs typeface="Arial"/>
              </a:rPr>
              <a:t>their </a:t>
            </a:r>
            <a:r>
              <a:rPr sz="1200" spc="5" dirty="0">
                <a:latin typeface="Arial"/>
                <a:cs typeface="Arial"/>
              </a:rPr>
              <a:t>instance  variables set </a:t>
            </a:r>
            <a:r>
              <a:rPr sz="1200" dirty="0">
                <a:latin typeface="Arial"/>
                <a:cs typeface="Arial"/>
              </a:rPr>
              <a:t>to different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values.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5" name="Picture 4" descr="horstmann_6e_figun_03_p08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37765"/>
            <a:ext cx="4156492" cy="331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86402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0" dirty="0"/>
              <a:t>The </a:t>
            </a:r>
            <a:r>
              <a:rPr spc="350" dirty="0">
                <a:latin typeface="Trebuchet MS"/>
                <a:cs typeface="Trebuchet MS"/>
              </a:rPr>
              <a:t>this</a:t>
            </a:r>
            <a:r>
              <a:rPr spc="-110" dirty="0">
                <a:latin typeface="Trebuchet MS"/>
                <a:cs typeface="Trebuchet MS"/>
              </a:rPr>
              <a:t> </a:t>
            </a:r>
            <a:r>
              <a:rPr spc="80" dirty="0"/>
              <a:t>Reference</a:t>
            </a:r>
          </a:p>
        </p:txBody>
      </p:sp>
      <p:sp>
        <p:nvSpPr>
          <p:cNvPr id="4" name="object 4"/>
          <p:cNvSpPr/>
          <p:nvPr/>
        </p:nvSpPr>
        <p:spPr>
          <a:xfrm>
            <a:off x="756107" y="891367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4905" y="755175"/>
            <a:ext cx="5324475" cy="77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599"/>
              </a:lnSpc>
            </a:pPr>
            <a:r>
              <a:rPr sz="1450" dirty="0">
                <a:latin typeface="Arial"/>
                <a:cs typeface="Arial"/>
              </a:rPr>
              <a:t>Some programmers feel that inserting the </a:t>
            </a:r>
            <a:r>
              <a:rPr sz="1450" dirty="0">
                <a:latin typeface="Courier" charset="0"/>
                <a:cs typeface="Courier" charset="0"/>
              </a:rPr>
              <a:t>this</a:t>
            </a:r>
            <a:r>
              <a:rPr sz="1450" spc="-475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reference before  every instance variable reference makes the code</a:t>
            </a:r>
            <a:r>
              <a:rPr sz="1450" spc="-1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clearer: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78851" y="1676400"/>
            <a:ext cx="5357495" cy="576440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415"/>
              </a:spcBef>
            </a:pPr>
            <a:r>
              <a:rPr sz="850" spc="10" dirty="0">
                <a:latin typeface="Courier" charset="0"/>
                <a:cs typeface="Courier" charset="0"/>
              </a:rPr>
              <a:t>public BankAccount(double</a:t>
            </a:r>
            <a:r>
              <a:rPr sz="850" spc="40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initialBalance)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209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this.balance =</a:t>
            </a:r>
            <a:r>
              <a:rPr sz="850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initialBalance;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0" dirty="0"/>
              <a:t>The </a:t>
            </a:r>
            <a:r>
              <a:rPr spc="350" dirty="0">
                <a:latin typeface="Trebuchet MS"/>
                <a:cs typeface="Trebuchet MS"/>
              </a:rPr>
              <a:t>this</a:t>
            </a:r>
            <a:r>
              <a:rPr spc="-110" dirty="0">
                <a:latin typeface="Trebuchet MS"/>
                <a:cs typeface="Trebuchet MS"/>
              </a:rPr>
              <a:t> </a:t>
            </a:r>
            <a:r>
              <a:rPr spc="80" dirty="0"/>
              <a:t>Reference</a:t>
            </a:r>
          </a:p>
        </p:txBody>
      </p:sp>
      <p:sp>
        <p:nvSpPr>
          <p:cNvPr id="3" name="object 3"/>
          <p:cNvSpPr/>
          <p:nvPr/>
        </p:nvSpPr>
        <p:spPr>
          <a:xfrm>
            <a:off x="797350" y="822078"/>
            <a:ext cx="5146249" cy="1997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0600" y="3125037"/>
            <a:ext cx="3376295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5" dirty="0">
                <a:latin typeface="Arial"/>
                <a:cs typeface="Arial"/>
              </a:rPr>
              <a:t>Figure 7 </a:t>
            </a:r>
            <a:r>
              <a:rPr sz="1200" spc="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Implicit </a:t>
            </a:r>
            <a:r>
              <a:rPr sz="1200" spc="5" dirty="0">
                <a:latin typeface="Arial"/>
                <a:cs typeface="Arial"/>
              </a:rPr>
              <a:t>Parameter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5" dirty="0">
                <a:latin typeface="Arial"/>
                <a:cs typeface="Arial"/>
              </a:rPr>
              <a:t>a Method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Call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83608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0" dirty="0"/>
              <a:t>The </a:t>
            </a:r>
            <a:r>
              <a:rPr spc="350" dirty="0">
                <a:latin typeface="Trebuchet MS"/>
                <a:cs typeface="Trebuchet MS"/>
              </a:rPr>
              <a:t>this</a:t>
            </a:r>
            <a:r>
              <a:rPr spc="-110" dirty="0">
                <a:latin typeface="Trebuchet MS"/>
                <a:cs typeface="Trebuchet MS"/>
              </a:rPr>
              <a:t> </a:t>
            </a:r>
            <a:r>
              <a:rPr spc="80" dirty="0"/>
              <a:t>Reference</a:t>
            </a:r>
          </a:p>
        </p:txBody>
      </p:sp>
      <p:sp>
        <p:nvSpPr>
          <p:cNvPr id="4" name="object 4"/>
          <p:cNvSpPr/>
          <p:nvPr/>
        </p:nvSpPr>
        <p:spPr>
          <a:xfrm>
            <a:off x="756107" y="888573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4905" y="752381"/>
            <a:ext cx="5345430" cy="529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599"/>
              </a:lnSpc>
            </a:pPr>
            <a:r>
              <a:rPr sz="1450" dirty="0">
                <a:latin typeface="Arial"/>
                <a:cs typeface="Arial"/>
              </a:rPr>
              <a:t>The </a:t>
            </a:r>
            <a:r>
              <a:rPr sz="1450" dirty="0">
                <a:latin typeface="Courier" charset="0"/>
                <a:cs typeface="Courier" charset="0"/>
              </a:rPr>
              <a:t>this</a:t>
            </a:r>
            <a:r>
              <a:rPr sz="1450" spc="-475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reference can be used to distinguish between instance  variables and local or parameter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variables: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5074" y="1350142"/>
            <a:ext cx="5357495" cy="576440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415"/>
              </a:spcBef>
            </a:pPr>
            <a:r>
              <a:rPr sz="850" spc="10" dirty="0">
                <a:latin typeface="Courier" charset="0"/>
                <a:cs typeface="Courier" charset="0"/>
              </a:rPr>
              <a:t>public BankAccount(double</a:t>
            </a:r>
            <a:r>
              <a:rPr sz="850" spc="15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balance)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209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this.balance =</a:t>
            </a:r>
            <a:r>
              <a:rPr sz="850" spc="-20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balance;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6107" y="2157887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6107" y="3039813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6107" y="3592047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904905" y="1009022"/>
            <a:ext cx="5505389" cy="2732517"/>
          </a:xfrm>
          <a:prstGeom prst="rect">
            <a:avLst/>
          </a:prstGeom>
        </p:spPr>
        <p:txBody>
          <a:bodyPr vert="horz" wrap="square" lIns="0" tIns="1012672" rIns="0" bIns="0" rtlCol="0">
            <a:spAutoFit/>
          </a:bodyPr>
          <a:lstStyle/>
          <a:p>
            <a:pPr marL="12700" marR="323215">
              <a:lnSpc>
                <a:spcPct val="115599"/>
              </a:lnSpc>
            </a:pPr>
            <a:r>
              <a:rPr dirty="0"/>
              <a:t>A local variable shadows an instance variable with the same  name.</a:t>
            </a:r>
          </a:p>
          <a:p>
            <a:pPr marL="344805">
              <a:lnSpc>
                <a:spcPct val="100000"/>
              </a:lnSpc>
              <a:spcBef>
                <a:spcPts val="1010"/>
              </a:spcBef>
            </a:pPr>
            <a:r>
              <a:rPr sz="1100" spc="5" dirty="0">
                <a:latin typeface="Arial"/>
                <a:cs typeface="Arial"/>
              </a:rPr>
              <a:t>You can access the instance variable name through the </a:t>
            </a:r>
            <a:r>
              <a:rPr sz="1100" spc="5" dirty="0">
                <a:latin typeface="Courier" charset="0"/>
                <a:cs typeface="Courier" charset="0"/>
              </a:rPr>
              <a:t>this</a:t>
            </a:r>
            <a:r>
              <a:rPr sz="1100" spc="-455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Arial"/>
                <a:cs typeface="Arial"/>
              </a:rPr>
              <a:t>reference.</a:t>
            </a:r>
            <a:endParaRPr sz="1100" dirty="0">
              <a:latin typeface="Arial"/>
              <a:cs typeface="Arial"/>
            </a:endParaRPr>
          </a:p>
          <a:p>
            <a:pPr marL="12700" marR="5080">
              <a:lnSpc>
                <a:spcPct val="115599"/>
              </a:lnSpc>
              <a:spcBef>
                <a:spcPts val="590"/>
              </a:spcBef>
            </a:pPr>
            <a:r>
              <a:rPr dirty="0"/>
              <a:t>In Java, local and parameter variables are considered first when  looking up variable</a:t>
            </a:r>
            <a:r>
              <a:rPr spc="-60" dirty="0"/>
              <a:t> </a:t>
            </a:r>
            <a:r>
              <a:rPr dirty="0"/>
              <a:t>names.</a:t>
            </a: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dirty="0"/>
              <a:t>Statement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5074" y="3806347"/>
            <a:ext cx="5357495" cy="184025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415"/>
              </a:spcBef>
            </a:pPr>
            <a:r>
              <a:rPr sz="850" spc="10" dirty="0">
                <a:latin typeface="Courier" charset="0"/>
                <a:cs typeface="Courier" charset="0"/>
              </a:rPr>
              <a:t>this.balance =</a:t>
            </a:r>
            <a:r>
              <a:rPr sz="850" spc="-20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balance;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4905" y="4082115"/>
            <a:ext cx="5005705" cy="546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9400"/>
              </a:lnSpc>
            </a:pPr>
            <a:r>
              <a:rPr sz="1450" dirty="0">
                <a:latin typeface="Arial"/>
                <a:cs typeface="Arial"/>
              </a:rPr>
              <a:t>means: "Set the instance variable </a:t>
            </a:r>
            <a:r>
              <a:rPr sz="1450" dirty="0">
                <a:latin typeface="Courier" charset="0"/>
                <a:cs typeface="Courier" charset="0"/>
              </a:rPr>
              <a:t>balance</a:t>
            </a:r>
            <a:r>
              <a:rPr sz="1450" spc="-484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to the parameter  variable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dirty="0">
                <a:latin typeface="Courier" charset="0"/>
                <a:cs typeface="Courier" charset="0"/>
              </a:rPr>
              <a:t>balance</a:t>
            </a:r>
            <a:r>
              <a:rPr sz="1450" dirty="0">
                <a:latin typeface="Arial"/>
                <a:cs typeface="Arial"/>
              </a:rPr>
              <a:t>".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82211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0" dirty="0"/>
              <a:t>The </a:t>
            </a:r>
            <a:r>
              <a:rPr spc="350" dirty="0">
                <a:latin typeface="Trebuchet MS"/>
                <a:cs typeface="Trebuchet MS"/>
              </a:rPr>
              <a:t>this</a:t>
            </a:r>
            <a:r>
              <a:rPr spc="-110" dirty="0">
                <a:latin typeface="Trebuchet MS"/>
                <a:cs typeface="Trebuchet MS"/>
              </a:rPr>
              <a:t> </a:t>
            </a:r>
            <a:r>
              <a:rPr spc="80" dirty="0"/>
              <a:t>Reference</a:t>
            </a:r>
          </a:p>
        </p:txBody>
      </p:sp>
      <p:sp>
        <p:nvSpPr>
          <p:cNvPr id="4" name="object 4"/>
          <p:cNvSpPr/>
          <p:nvPr/>
        </p:nvSpPr>
        <p:spPr>
          <a:xfrm>
            <a:off x="756107" y="878933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6107" y="1431167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4905" y="742741"/>
            <a:ext cx="5393055" cy="826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599"/>
              </a:lnSpc>
            </a:pPr>
            <a:r>
              <a:rPr sz="1450" dirty="0">
                <a:latin typeface="Arial"/>
                <a:cs typeface="Arial"/>
              </a:rPr>
              <a:t>A method call without an implicit parameter is applied to the same  object.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450" dirty="0">
                <a:latin typeface="Arial"/>
                <a:cs typeface="Arial"/>
              </a:rPr>
              <a:t>Example: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5074" y="1645467"/>
            <a:ext cx="5357495" cy="1099660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415"/>
              </a:spcBef>
            </a:pPr>
            <a:r>
              <a:rPr sz="850" spc="10" dirty="0">
                <a:latin typeface="Courier" charset="0"/>
                <a:cs typeface="Courier" charset="0"/>
              </a:rPr>
              <a:t>public class</a:t>
            </a:r>
            <a:r>
              <a:rPr sz="850" spc="-15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BankAccount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209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. .</a:t>
            </a:r>
            <a:r>
              <a:rPr sz="850" spc="-80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.</a:t>
            </a:r>
            <a:endParaRPr sz="850" dirty="0">
              <a:latin typeface="Courier" charset="0"/>
              <a:cs typeface="Courier" charset="0"/>
            </a:endParaRPr>
          </a:p>
          <a:p>
            <a:pPr marL="25209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public void</a:t>
            </a:r>
            <a:r>
              <a:rPr sz="850" spc="-15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monthlyFee()</a:t>
            </a:r>
            <a:endParaRPr sz="850" dirty="0">
              <a:latin typeface="Courier" charset="0"/>
              <a:cs typeface="Courier" charset="0"/>
            </a:endParaRPr>
          </a:p>
          <a:p>
            <a:pPr marL="25209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452120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withdraw(10); // Withdraw $10 from this</a:t>
            </a:r>
            <a:r>
              <a:rPr sz="850" spc="45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account</a:t>
            </a:r>
            <a:endParaRPr sz="850" dirty="0">
              <a:latin typeface="Courier" charset="0"/>
              <a:cs typeface="Courier" charset="0"/>
            </a:endParaRPr>
          </a:p>
          <a:p>
            <a:pPr marL="25209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6107" y="2988962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6107" y="3565923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04905" y="2844373"/>
            <a:ext cx="5297170" cy="1115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9400"/>
              </a:lnSpc>
            </a:pPr>
            <a:r>
              <a:rPr sz="1450" dirty="0">
                <a:latin typeface="Arial"/>
                <a:cs typeface="Arial"/>
              </a:rPr>
              <a:t>The implicit parameter of the </a:t>
            </a:r>
            <a:r>
              <a:rPr sz="1450" dirty="0">
                <a:latin typeface="Courier" charset="0"/>
                <a:cs typeface="Courier" charset="0"/>
              </a:rPr>
              <a:t>withdraw</a:t>
            </a:r>
            <a:r>
              <a:rPr sz="1450" spc="-480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method is the (invisible)  implicit parameter of the </a:t>
            </a:r>
            <a:r>
              <a:rPr sz="1450" dirty="0">
                <a:latin typeface="Courier" charset="0"/>
                <a:cs typeface="Courier" charset="0"/>
              </a:rPr>
              <a:t>monthlyFee</a:t>
            </a:r>
            <a:r>
              <a:rPr sz="1450" spc="-505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method</a:t>
            </a:r>
          </a:p>
          <a:p>
            <a:pPr marL="12700" marR="171450">
              <a:lnSpc>
                <a:spcPct val="115599"/>
              </a:lnSpc>
              <a:spcBef>
                <a:spcPts val="455"/>
              </a:spcBef>
            </a:pPr>
            <a:r>
              <a:rPr sz="1450" dirty="0">
                <a:latin typeface="Arial"/>
                <a:cs typeface="Arial"/>
              </a:rPr>
              <a:t>You can use the </a:t>
            </a:r>
            <a:r>
              <a:rPr sz="1450" dirty="0">
                <a:latin typeface="Courier" charset="0"/>
                <a:cs typeface="Courier" charset="0"/>
              </a:rPr>
              <a:t>this</a:t>
            </a:r>
            <a:r>
              <a:rPr sz="1450" spc="-480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reference to make the method easier to  read: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5074" y="4027492"/>
            <a:ext cx="5357495" cy="1099660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415"/>
              </a:spcBef>
            </a:pPr>
            <a:r>
              <a:rPr sz="850" spc="10" dirty="0">
                <a:latin typeface="Courier" charset="0"/>
                <a:cs typeface="Courier" charset="0"/>
              </a:rPr>
              <a:t>public class</a:t>
            </a:r>
            <a:r>
              <a:rPr sz="850" spc="-15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BankAccount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209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. .</a:t>
            </a:r>
            <a:r>
              <a:rPr sz="850" spc="-80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.</a:t>
            </a:r>
            <a:endParaRPr sz="850" dirty="0">
              <a:latin typeface="Courier" charset="0"/>
              <a:cs typeface="Courier" charset="0"/>
            </a:endParaRPr>
          </a:p>
          <a:p>
            <a:pPr marL="25209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public void</a:t>
            </a:r>
            <a:r>
              <a:rPr sz="850" spc="-15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monthlyFee()</a:t>
            </a:r>
            <a:endParaRPr sz="850" dirty="0">
              <a:latin typeface="Courier" charset="0"/>
              <a:cs typeface="Courier" charset="0"/>
            </a:endParaRPr>
          </a:p>
          <a:p>
            <a:pPr marL="25209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452120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solidFill>
                  <a:srgbClr val="006BB8"/>
                </a:solidFill>
                <a:latin typeface="Courier" charset="0"/>
                <a:cs typeface="Courier" charset="0"/>
              </a:rPr>
              <a:t>this</a:t>
            </a:r>
            <a:r>
              <a:rPr sz="850" spc="10" dirty="0">
                <a:latin typeface="Courier" charset="0"/>
                <a:cs typeface="Courier" charset="0"/>
              </a:rPr>
              <a:t>.withdraw(10); // Withdraw $10 from this</a:t>
            </a:r>
            <a:r>
              <a:rPr sz="850" spc="60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account</a:t>
            </a:r>
            <a:endParaRPr sz="850" dirty="0">
              <a:latin typeface="Courier" charset="0"/>
              <a:cs typeface="Courier" charset="0"/>
            </a:endParaRPr>
          </a:p>
          <a:p>
            <a:pPr marL="25209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79416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/>
              <a:t>Self </a:t>
            </a:r>
            <a:r>
              <a:rPr spc="130" dirty="0"/>
              <a:t>Check</a:t>
            </a:r>
            <a:r>
              <a:rPr spc="-70" dirty="0"/>
              <a:t> </a:t>
            </a:r>
            <a:r>
              <a:rPr spc="35" dirty="0"/>
              <a:t>3.24</a:t>
            </a:r>
          </a:p>
        </p:txBody>
      </p:sp>
      <p:sp>
        <p:nvSpPr>
          <p:cNvPr id="4" name="object 4"/>
          <p:cNvSpPr/>
          <p:nvPr/>
        </p:nvSpPr>
        <p:spPr>
          <a:xfrm>
            <a:off x="756107" y="1354193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8015" y="764959"/>
            <a:ext cx="5764530" cy="1254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latin typeface="Arial"/>
                <a:cs typeface="Arial"/>
              </a:rPr>
              <a:t>How many </a:t>
            </a:r>
            <a:r>
              <a:rPr sz="1200" dirty="0">
                <a:latin typeface="Arial"/>
                <a:cs typeface="Arial"/>
              </a:rPr>
              <a:t>implicit </a:t>
            </a:r>
            <a:r>
              <a:rPr sz="1200" spc="5" dirty="0">
                <a:latin typeface="Arial"/>
                <a:cs typeface="Arial"/>
              </a:rPr>
              <a:t>and </a:t>
            </a:r>
            <a:r>
              <a:rPr sz="1200" dirty="0">
                <a:latin typeface="Arial"/>
                <a:cs typeface="Arial"/>
              </a:rPr>
              <a:t>explicit </a:t>
            </a:r>
            <a:r>
              <a:rPr sz="1200" spc="5" dirty="0">
                <a:latin typeface="Arial"/>
                <a:cs typeface="Arial"/>
              </a:rPr>
              <a:t>parameters does the </a:t>
            </a:r>
            <a:r>
              <a:rPr sz="1200" spc="5" dirty="0">
                <a:latin typeface="Courier" charset="0"/>
                <a:cs typeface="Courier" charset="0"/>
              </a:rPr>
              <a:t>withdraw</a:t>
            </a:r>
            <a:r>
              <a:rPr sz="1200" spc="-405" dirty="0">
                <a:latin typeface="Courier" charset="0"/>
                <a:cs typeface="Courier" charset="0"/>
              </a:rPr>
              <a:t> </a:t>
            </a:r>
            <a:r>
              <a:rPr sz="1200" spc="5" dirty="0">
                <a:latin typeface="Arial"/>
                <a:cs typeface="Arial"/>
              </a:rPr>
              <a:t>method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5" dirty="0">
                <a:latin typeface="Arial"/>
                <a:cs typeface="Arial"/>
              </a:rPr>
              <a:t>the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200" spc="5" dirty="0">
                <a:latin typeface="Courier" charset="0"/>
                <a:cs typeface="Courier" charset="0"/>
              </a:rPr>
              <a:t>BankAccount</a:t>
            </a:r>
            <a:r>
              <a:rPr sz="1200" spc="-465" dirty="0">
                <a:latin typeface="Courier" charset="0"/>
                <a:cs typeface="Courier" charset="0"/>
              </a:rPr>
              <a:t> </a:t>
            </a:r>
            <a:r>
              <a:rPr sz="1200" spc="5" dirty="0">
                <a:latin typeface="Arial"/>
                <a:cs typeface="Arial"/>
              </a:rPr>
              <a:t>class have, and what are </a:t>
            </a:r>
            <a:r>
              <a:rPr sz="1200" dirty="0">
                <a:latin typeface="Arial"/>
                <a:cs typeface="Arial"/>
              </a:rPr>
              <a:t>their </a:t>
            </a:r>
            <a:r>
              <a:rPr sz="1200" spc="5" dirty="0">
                <a:latin typeface="Arial"/>
                <a:cs typeface="Arial"/>
              </a:rPr>
              <a:t>names and types?</a:t>
            </a:r>
            <a:endParaRPr sz="1200" dirty="0">
              <a:latin typeface="Arial"/>
              <a:cs typeface="Arial"/>
            </a:endParaRPr>
          </a:p>
          <a:p>
            <a:pPr marL="289560" marR="5080">
              <a:lnSpc>
                <a:spcPct val="119400"/>
              </a:lnSpc>
              <a:spcBef>
                <a:spcPts val="565"/>
              </a:spcBef>
            </a:pPr>
            <a:r>
              <a:rPr sz="1450" b="1" dirty="0">
                <a:latin typeface="Arial"/>
                <a:cs typeface="Arial"/>
              </a:rPr>
              <a:t>Answer: </a:t>
            </a:r>
            <a:r>
              <a:rPr sz="1450" dirty="0">
                <a:latin typeface="Arial"/>
                <a:cs typeface="Arial"/>
              </a:rPr>
              <a:t>One implicit parameter, called </a:t>
            </a:r>
            <a:r>
              <a:rPr sz="1450" dirty="0">
                <a:latin typeface="Courier" charset="0"/>
                <a:cs typeface="Courier" charset="0"/>
              </a:rPr>
              <a:t>this</a:t>
            </a:r>
            <a:r>
              <a:rPr sz="1450" dirty="0">
                <a:latin typeface="Arial"/>
                <a:cs typeface="Arial"/>
              </a:rPr>
              <a:t>, of type  </a:t>
            </a:r>
            <a:r>
              <a:rPr sz="1450" dirty="0">
                <a:latin typeface="Courier" charset="0"/>
                <a:cs typeface="Courier" charset="0"/>
              </a:rPr>
              <a:t>BankAccount</a:t>
            </a:r>
            <a:r>
              <a:rPr sz="1450" dirty="0">
                <a:latin typeface="Arial"/>
                <a:cs typeface="Arial"/>
              </a:rPr>
              <a:t>, and one explicit parameter, called </a:t>
            </a:r>
            <a:r>
              <a:rPr sz="1450" dirty="0">
                <a:latin typeface="Courier" charset="0"/>
                <a:cs typeface="Courier" charset="0"/>
              </a:rPr>
              <a:t>amount</a:t>
            </a:r>
            <a:r>
              <a:rPr sz="1450" dirty="0">
                <a:latin typeface="Arial"/>
                <a:cs typeface="Arial"/>
              </a:rPr>
              <a:t>, of type  </a:t>
            </a:r>
            <a:r>
              <a:rPr sz="1450" dirty="0">
                <a:latin typeface="Courier" charset="0"/>
                <a:cs typeface="Courier" charset="0"/>
              </a:rPr>
              <a:t>double</a:t>
            </a:r>
            <a:r>
              <a:rPr sz="1450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78019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/>
              <a:t>Self </a:t>
            </a:r>
            <a:r>
              <a:rPr spc="130" dirty="0"/>
              <a:t>Check</a:t>
            </a:r>
            <a:r>
              <a:rPr spc="-70" dirty="0"/>
              <a:t> </a:t>
            </a:r>
            <a:r>
              <a:rPr spc="35" dirty="0"/>
              <a:t>3.25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8015" y="770673"/>
            <a:ext cx="5848350" cy="1239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30"/>
              </a:lnSpc>
            </a:pPr>
            <a:r>
              <a:rPr sz="1200" dirty="0">
                <a:latin typeface="Arial"/>
                <a:cs typeface="Arial"/>
              </a:rPr>
              <a:t>In </a:t>
            </a:r>
            <a:r>
              <a:rPr sz="1200" spc="5" dirty="0">
                <a:latin typeface="Arial"/>
                <a:cs typeface="Arial"/>
              </a:rPr>
              <a:t>the </a:t>
            </a:r>
            <a:r>
              <a:rPr sz="1200" spc="5" dirty="0">
                <a:latin typeface="Courier" charset="0"/>
                <a:cs typeface="Courier" charset="0"/>
              </a:rPr>
              <a:t>deposit</a:t>
            </a:r>
            <a:r>
              <a:rPr sz="1200" spc="-455" dirty="0">
                <a:latin typeface="Courier" charset="0"/>
                <a:cs typeface="Courier" charset="0"/>
              </a:rPr>
              <a:t> </a:t>
            </a:r>
            <a:r>
              <a:rPr sz="1200" spc="5" dirty="0">
                <a:latin typeface="Arial"/>
                <a:cs typeface="Arial"/>
              </a:rPr>
              <a:t>method, what </a:t>
            </a:r>
            <a:r>
              <a:rPr sz="1200" dirty="0">
                <a:latin typeface="Arial"/>
                <a:cs typeface="Arial"/>
              </a:rPr>
              <a:t>is </a:t>
            </a:r>
            <a:r>
              <a:rPr sz="1200" spc="5" dirty="0">
                <a:latin typeface="Arial"/>
                <a:cs typeface="Arial"/>
              </a:rPr>
              <a:t>the meaning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5" dirty="0">
                <a:latin typeface="Courier" charset="0"/>
                <a:cs typeface="Courier" charset="0"/>
              </a:rPr>
              <a:t>this.amount</a:t>
            </a:r>
            <a:r>
              <a:rPr sz="1200" spc="5" dirty="0">
                <a:latin typeface="Arial"/>
                <a:cs typeface="Arial"/>
              </a:rPr>
              <a:t>? Or, </a:t>
            </a:r>
            <a:r>
              <a:rPr sz="1200" dirty="0">
                <a:latin typeface="Arial"/>
                <a:cs typeface="Arial"/>
              </a:rPr>
              <a:t>if </a:t>
            </a:r>
            <a:r>
              <a:rPr sz="1200" spc="5" dirty="0">
                <a:latin typeface="Arial"/>
                <a:cs typeface="Arial"/>
              </a:rPr>
              <a:t>the expression  has no meaning, why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not?</a:t>
            </a:r>
            <a:endParaRPr sz="1200" dirty="0">
              <a:latin typeface="Arial"/>
              <a:cs typeface="Arial"/>
            </a:endParaRPr>
          </a:p>
          <a:p>
            <a:pPr marL="289560" marR="568325">
              <a:lnSpc>
                <a:spcPct val="119400"/>
              </a:lnSpc>
              <a:spcBef>
                <a:spcPts val="520"/>
              </a:spcBef>
            </a:pPr>
            <a:r>
              <a:rPr sz="1450" b="1" dirty="0">
                <a:latin typeface="Arial"/>
                <a:cs typeface="Arial"/>
              </a:rPr>
              <a:t>Answer: </a:t>
            </a:r>
            <a:r>
              <a:rPr sz="1450" dirty="0">
                <a:latin typeface="Arial"/>
                <a:cs typeface="Arial"/>
              </a:rPr>
              <a:t>It is not a legal expression. </a:t>
            </a:r>
            <a:r>
              <a:rPr sz="1450" dirty="0">
                <a:latin typeface="Courier" charset="0"/>
                <a:cs typeface="Courier" charset="0"/>
              </a:rPr>
              <a:t>this </a:t>
            </a:r>
            <a:r>
              <a:rPr sz="1450" dirty="0">
                <a:latin typeface="Arial"/>
                <a:cs typeface="Arial"/>
              </a:rPr>
              <a:t>is of type  </a:t>
            </a:r>
            <a:r>
              <a:rPr sz="1450" dirty="0">
                <a:latin typeface="Courier" charset="0"/>
                <a:cs typeface="Courier" charset="0"/>
              </a:rPr>
              <a:t>BankAccount</a:t>
            </a:r>
            <a:r>
              <a:rPr sz="1450" spc="-480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and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the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dirty="0">
                <a:latin typeface="Courier" charset="0"/>
                <a:cs typeface="Courier" charset="0"/>
              </a:rPr>
              <a:t>BankAccount</a:t>
            </a:r>
            <a:r>
              <a:rPr sz="1450" spc="-480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class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has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no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instance  variable named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dirty="0">
                <a:latin typeface="Courier" charset="0"/>
                <a:cs typeface="Courier" charset="0"/>
              </a:rPr>
              <a:t>amount</a:t>
            </a:r>
            <a:r>
              <a:rPr sz="1450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76622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/>
              <a:t>Self </a:t>
            </a:r>
            <a:r>
              <a:rPr spc="130" dirty="0"/>
              <a:t>Check</a:t>
            </a:r>
            <a:r>
              <a:rPr spc="-70" dirty="0"/>
              <a:t> </a:t>
            </a:r>
            <a:r>
              <a:rPr spc="35" dirty="0"/>
              <a:t>3.26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8015" y="762165"/>
            <a:ext cx="5713730" cy="990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latin typeface="Arial"/>
                <a:cs typeface="Arial"/>
              </a:rPr>
              <a:t>How many </a:t>
            </a:r>
            <a:r>
              <a:rPr sz="1200" dirty="0">
                <a:latin typeface="Arial"/>
                <a:cs typeface="Arial"/>
              </a:rPr>
              <a:t>implicit </a:t>
            </a:r>
            <a:r>
              <a:rPr sz="1200" spc="5" dirty="0">
                <a:latin typeface="Arial"/>
                <a:cs typeface="Arial"/>
              </a:rPr>
              <a:t>and </a:t>
            </a:r>
            <a:r>
              <a:rPr sz="1200" dirty="0">
                <a:latin typeface="Arial"/>
                <a:cs typeface="Arial"/>
              </a:rPr>
              <a:t>explicit </a:t>
            </a:r>
            <a:r>
              <a:rPr sz="1200" spc="5" dirty="0">
                <a:latin typeface="Arial"/>
                <a:cs typeface="Arial"/>
              </a:rPr>
              <a:t>parameters does the </a:t>
            </a:r>
            <a:r>
              <a:rPr sz="1200" spc="5" dirty="0">
                <a:latin typeface="Courier" charset="0"/>
                <a:cs typeface="Courier" charset="0"/>
              </a:rPr>
              <a:t>main</a:t>
            </a:r>
            <a:r>
              <a:rPr sz="1200" spc="-409" dirty="0">
                <a:latin typeface="Courier" charset="0"/>
                <a:cs typeface="Courier" charset="0"/>
              </a:rPr>
              <a:t> </a:t>
            </a:r>
            <a:r>
              <a:rPr sz="1200" spc="5" dirty="0">
                <a:latin typeface="Arial"/>
                <a:cs typeface="Arial"/>
              </a:rPr>
              <a:t>method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5" dirty="0">
                <a:latin typeface="Arial"/>
                <a:cs typeface="Arial"/>
              </a:rPr>
              <a:t>the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200" spc="5" dirty="0">
                <a:latin typeface="Courier" charset="0"/>
                <a:cs typeface="Courier" charset="0"/>
              </a:rPr>
              <a:t>BankAccountTester</a:t>
            </a:r>
            <a:r>
              <a:rPr sz="1200" spc="-484" dirty="0">
                <a:latin typeface="Courier" charset="0"/>
                <a:cs typeface="Courier" charset="0"/>
              </a:rPr>
              <a:t> </a:t>
            </a:r>
            <a:r>
              <a:rPr sz="1200" spc="5" dirty="0">
                <a:latin typeface="Arial"/>
                <a:cs typeface="Arial"/>
              </a:rPr>
              <a:t>class have, and what are they called?</a:t>
            </a:r>
            <a:endParaRPr sz="1200" dirty="0">
              <a:latin typeface="Arial"/>
              <a:cs typeface="Arial"/>
            </a:endParaRPr>
          </a:p>
          <a:p>
            <a:pPr marL="289560" marR="5080">
              <a:lnSpc>
                <a:spcPct val="119400"/>
              </a:lnSpc>
              <a:spcBef>
                <a:spcPts val="565"/>
              </a:spcBef>
            </a:pPr>
            <a:r>
              <a:rPr sz="1450" b="1" dirty="0">
                <a:latin typeface="Arial"/>
                <a:cs typeface="Arial"/>
              </a:rPr>
              <a:t>Answer: </a:t>
            </a:r>
            <a:r>
              <a:rPr sz="1450" dirty="0">
                <a:latin typeface="Arial"/>
                <a:cs typeface="Arial"/>
              </a:rPr>
              <a:t>No implicit parameter — the </a:t>
            </a:r>
            <a:r>
              <a:rPr sz="1450" dirty="0">
                <a:latin typeface="Courier" charset="0"/>
                <a:cs typeface="Courier" charset="0"/>
              </a:rPr>
              <a:t>main</a:t>
            </a:r>
            <a:r>
              <a:rPr sz="1450" spc="-475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method is not invoked  on any object — and one explicit parameter, called</a:t>
            </a:r>
            <a:r>
              <a:rPr sz="1450" spc="-20" dirty="0">
                <a:latin typeface="Arial"/>
                <a:cs typeface="Arial"/>
              </a:rPr>
              <a:t> </a:t>
            </a:r>
            <a:r>
              <a:rPr sz="1450" dirty="0">
                <a:latin typeface="Courier" charset="0"/>
                <a:cs typeface="Courier" charset="0"/>
              </a:rPr>
              <a:t>args</a:t>
            </a:r>
            <a:r>
              <a:rPr sz="1450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75225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AFA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5" dirty="0"/>
              <a:t>Shape</a:t>
            </a:r>
            <a:r>
              <a:rPr spc="-20" dirty="0"/>
              <a:t> </a:t>
            </a:r>
            <a:r>
              <a:rPr spc="180" dirty="0"/>
              <a:t>Classes</a:t>
            </a:r>
          </a:p>
        </p:txBody>
      </p:sp>
      <p:sp>
        <p:nvSpPr>
          <p:cNvPr id="4" name="object 4"/>
          <p:cNvSpPr/>
          <p:nvPr/>
        </p:nvSpPr>
        <p:spPr>
          <a:xfrm>
            <a:off x="756107" y="871948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4905" y="735756"/>
            <a:ext cx="5454650" cy="529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599"/>
              </a:lnSpc>
            </a:pPr>
            <a:r>
              <a:rPr sz="1450" dirty="0">
                <a:latin typeface="Arial"/>
                <a:cs typeface="Arial"/>
              </a:rPr>
              <a:t>Good practice: Make a class for each part of a drawing that occurs  more than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once.</a:t>
            </a:r>
            <a:endParaRPr sz="1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5074" y="1333517"/>
            <a:ext cx="5357495" cy="1753685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415"/>
              </a:spcBef>
            </a:pPr>
            <a:r>
              <a:rPr sz="850" spc="10" dirty="0">
                <a:latin typeface="Courier" charset="0"/>
                <a:cs typeface="Courier" charset="0"/>
              </a:rPr>
              <a:t>public class</a:t>
            </a:r>
            <a:r>
              <a:rPr sz="850" spc="-45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Car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209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public Car(int x, int</a:t>
            </a:r>
            <a:r>
              <a:rPr sz="850" spc="-25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y)</a:t>
            </a:r>
            <a:endParaRPr sz="850" dirty="0">
              <a:latin typeface="Courier" charset="0"/>
              <a:cs typeface="Courier" charset="0"/>
            </a:endParaRPr>
          </a:p>
          <a:p>
            <a:pPr marL="25209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452120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// </a:t>
            </a:r>
            <a:r>
              <a:rPr sz="850" spc="10" dirty="0">
                <a:latin typeface="Trebuchet MS" charset="0"/>
                <a:cs typeface="Trebuchet MS" charset="0"/>
              </a:rPr>
              <a:t>Remember</a:t>
            </a:r>
            <a:r>
              <a:rPr sz="850" spc="-60" dirty="0">
                <a:latin typeface="Trebuchet MS" charset="0"/>
                <a:cs typeface="Trebuchet MS" charset="0"/>
              </a:rPr>
              <a:t> </a:t>
            </a:r>
            <a:r>
              <a:rPr sz="850" spc="10" dirty="0">
                <a:latin typeface="Trebuchet MS" charset="0"/>
                <a:cs typeface="Trebuchet MS" charset="0"/>
              </a:rPr>
              <a:t>position</a:t>
            </a:r>
            <a:endParaRPr sz="850" dirty="0">
              <a:latin typeface="Trebuchet MS" charset="0"/>
              <a:cs typeface="Trebuchet MS" charset="0"/>
            </a:endParaRPr>
          </a:p>
          <a:p>
            <a:pPr marL="452120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. .</a:t>
            </a:r>
            <a:r>
              <a:rPr sz="850" spc="-80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.</a:t>
            </a:r>
            <a:endParaRPr sz="850" dirty="0">
              <a:latin typeface="Courier" charset="0"/>
              <a:cs typeface="Courier" charset="0"/>
            </a:endParaRPr>
          </a:p>
          <a:p>
            <a:pPr marL="25209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  <a:p>
            <a:pPr marL="25209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public void draw(Graphics2D</a:t>
            </a:r>
            <a:r>
              <a:rPr sz="850" spc="5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g2)</a:t>
            </a:r>
            <a:endParaRPr sz="850" dirty="0">
              <a:latin typeface="Courier" charset="0"/>
              <a:cs typeface="Courier" charset="0"/>
            </a:endParaRPr>
          </a:p>
          <a:p>
            <a:pPr marL="25209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452120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// </a:t>
            </a:r>
            <a:r>
              <a:rPr sz="850" spc="10" dirty="0">
                <a:latin typeface="Trebuchet MS" charset="0"/>
                <a:cs typeface="Trebuchet MS" charset="0"/>
              </a:rPr>
              <a:t>Drawing</a:t>
            </a:r>
            <a:r>
              <a:rPr sz="850" spc="-75" dirty="0">
                <a:latin typeface="Trebuchet MS" charset="0"/>
                <a:cs typeface="Trebuchet MS" charset="0"/>
              </a:rPr>
              <a:t> </a:t>
            </a:r>
            <a:r>
              <a:rPr sz="850" spc="10" dirty="0">
                <a:latin typeface="Trebuchet MS" charset="0"/>
                <a:cs typeface="Trebuchet MS" charset="0"/>
              </a:rPr>
              <a:t>instructions</a:t>
            </a:r>
            <a:endParaRPr sz="850" dirty="0">
              <a:latin typeface="Trebuchet MS" charset="0"/>
              <a:cs typeface="Trebuchet MS" charset="0"/>
            </a:endParaRPr>
          </a:p>
          <a:p>
            <a:pPr marL="452120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. .</a:t>
            </a:r>
            <a:r>
              <a:rPr sz="850" spc="-80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.</a:t>
            </a:r>
            <a:endParaRPr sz="850" dirty="0">
              <a:latin typeface="Courier" charset="0"/>
              <a:cs typeface="Courier" charset="0"/>
            </a:endParaRPr>
          </a:p>
          <a:p>
            <a:pPr marL="25209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73828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AFA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75" dirty="0"/>
              <a:t>Drawing</a:t>
            </a:r>
            <a:r>
              <a:rPr spc="-35" dirty="0"/>
              <a:t> </a:t>
            </a:r>
            <a:r>
              <a:rPr spc="170" dirty="0"/>
              <a:t>Cars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8015" y="751128"/>
            <a:ext cx="5882005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latin typeface="Arial"/>
                <a:cs typeface="Arial"/>
              </a:rPr>
              <a:t>Goal: draw two cars </a:t>
            </a:r>
            <a:r>
              <a:rPr sz="1200" dirty="0">
                <a:latin typeface="Arial"/>
                <a:cs typeface="Arial"/>
              </a:rPr>
              <a:t>- </a:t>
            </a:r>
            <a:r>
              <a:rPr sz="1200" spc="5" dirty="0">
                <a:latin typeface="Arial"/>
                <a:cs typeface="Arial"/>
              </a:rPr>
              <a:t>one </a:t>
            </a:r>
            <a:r>
              <a:rPr sz="1200" dirty="0">
                <a:latin typeface="Arial"/>
                <a:cs typeface="Arial"/>
              </a:rPr>
              <a:t>in top-left </a:t>
            </a:r>
            <a:r>
              <a:rPr sz="1200" spc="5" dirty="0">
                <a:latin typeface="Arial"/>
                <a:cs typeface="Arial"/>
              </a:rPr>
              <a:t>corner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5" dirty="0">
                <a:latin typeface="Arial"/>
                <a:cs typeface="Arial"/>
              </a:rPr>
              <a:t>window, and another </a:t>
            </a:r>
            <a:r>
              <a:rPr sz="1200" dirty="0">
                <a:latin typeface="Arial"/>
                <a:cs typeface="Arial"/>
              </a:rPr>
              <a:t>in </a:t>
            </a:r>
            <a:r>
              <a:rPr sz="1200" spc="5" dirty="0">
                <a:latin typeface="Arial"/>
                <a:cs typeface="Arial"/>
              </a:rPr>
              <a:t>the bottom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right.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0739" y="978687"/>
            <a:ext cx="1607350" cy="21348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8015" y="3108426"/>
            <a:ext cx="3726815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5" dirty="0">
                <a:latin typeface="Arial"/>
                <a:cs typeface="Arial"/>
              </a:rPr>
              <a:t>Figure 8 </a:t>
            </a:r>
            <a:r>
              <a:rPr sz="1200" spc="5" dirty="0">
                <a:latin typeface="Arial"/>
                <a:cs typeface="Arial"/>
              </a:rPr>
              <a:t>The Car Component Draws Two Car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Shapes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72431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AFA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5" dirty="0"/>
              <a:t>Plan </a:t>
            </a:r>
            <a:r>
              <a:rPr spc="140" dirty="0"/>
              <a:t>Complex </a:t>
            </a:r>
            <a:r>
              <a:rPr spc="150" dirty="0"/>
              <a:t>Shapes </a:t>
            </a:r>
            <a:r>
              <a:rPr spc="155" dirty="0"/>
              <a:t>on </a:t>
            </a:r>
            <a:r>
              <a:rPr spc="135" dirty="0"/>
              <a:t>Graph</a:t>
            </a:r>
            <a:r>
              <a:rPr spc="-350" dirty="0"/>
              <a:t> </a:t>
            </a:r>
            <a:r>
              <a:rPr spc="95" dirty="0"/>
              <a:t>Paper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8015" y="4724400"/>
            <a:ext cx="3855720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5" dirty="0">
                <a:latin typeface="Arial"/>
                <a:cs typeface="Arial"/>
              </a:rPr>
              <a:t>Figure 9 </a:t>
            </a:r>
            <a:r>
              <a:rPr sz="1200" spc="5" dirty="0">
                <a:latin typeface="Arial"/>
                <a:cs typeface="Arial"/>
              </a:rPr>
              <a:t>Using Graph Paper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5" dirty="0">
                <a:latin typeface="Arial"/>
                <a:cs typeface="Arial"/>
              </a:rPr>
              <a:t>Find Shape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Coordinates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Picture 5" descr="horstmann_6e_fig_03_09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015" y="924594"/>
            <a:ext cx="4792098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604442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FFD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20" dirty="0"/>
              <a:t>The </a:t>
            </a:r>
            <a:r>
              <a:rPr spc="165" dirty="0"/>
              <a:t>Methods </a:t>
            </a:r>
            <a:r>
              <a:rPr spc="130" dirty="0"/>
              <a:t>of </a:t>
            </a:r>
            <a:r>
              <a:rPr spc="70" dirty="0"/>
              <a:t>the </a:t>
            </a:r>
            <a:r>
              <a:rPr spc="114" dirty="0"/>
              <a:t>Counter</a:t>
            </a:r>
            <a:r>
              <a:rPr spc="-270" dirty="0"/>
              <a:t> </a:t>
            </a:r>
            <a:r>
              <a:rPr spc="190" dirty="0"/>
              <a:t>Class</a:t>
            </a:r>
          </a:p>
        </p:txBody>
      </p:sp>
      <p:sp>
        <p:nvSpPr>
          <p:cNvPr id="4" name="object 4"/>
          <p:cNvSpPr/>
          <p:nvPr/>
        </p:nvSpPr>
        <p:spPr>
          <a:xfrm>
            <a:off x="756107" y="909407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4905" y="807681"/>
            <a:ext cx="4378960" cy="223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dirty="0">
                <a:latin typeface="Arial"/>
                <a:cs typeface="Arial"/>
              </a:rPr>
              <a:t>The </a:t>
            </a:r>
            <a:r>
              <a:rPr sz="1450" dirty="0">
                <a:latin typeface="Courier" charset="0"/>
                <a:cs typeface="Courier" charset="0"/>
              </a:rPr>
              <a:t>click</a:t>
            </a:r>
            <a:r>
              <a:rPr sz="1450" spc="-495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method advances the counter value by 1: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5074" y="1111344"/>
            <a:ext cx="5357495" cy="580287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445"/>
              </a:spcBef>
            </a:pPr>
            <a:r>
              <a:rPr sz="850" spc="10" dirty="0">
                <a:latin typeface="Courier" charset="0"/>
                <a:cs typeface="Courier" charset="0"/>
              </a:rPr>
              <a:t>public void</a:t>
            </a:r>
            <a:r>
              <a:rPr sz="850" spc="-35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click()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{</a:t>
            </a:r>
            <a:endParaRPr sz="850" dirty="0">
              <a:latin typeface="Courier" charset="0"/>
              <a:cs typeface="Courier" charset="0"/>
            </a:endParaRPr>
          </a:p>
          <a:p>
            <a:pPr marL="25209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solidFill>
                  <a:srgbClr val="006BB8"/>
                </a:solidFill>
                <a:latin typeface="Courier" charset="0"/>
                <a:cs typeface="Courier" charset="0"/>
              </a:rPr>
              <a:t>value = value +</a:t>
            </a:r>
            <a:r>
              <a:rPr sz="850" spc="-45" dirty="0">
                <a:solidFill>
                  <a:srgbClr val="006BB8"/>
                </a:solidFill>
                <a:latin typeface="Courier" charset="0"/>
                <a:cs typeface="Courier" charset="0"/>
              </a:rPr>
              <a:t> </a:t>
            </a:r>
            <a:r>
              <a:rPr sz="850" spc="10" dirty="0">
                <a:solidFill>
                  <a:srgbClr val="006BB8"/>
                </a:solidFill>
                <a:latin typeface="Courier" charset="0"/>
                <a:cs typeface="Courier" charset="0"/>
              </a:rPr>
              <a:t>1;</a:t>
            </a:r>
            <a:endParaRPr sz="850" dirty="0">
              <a:latin typeface="Courier" charset="0"/>
              <a:cs typeface="Courier" charset="0"/>
            </a:endParaRPr>
          </a:p>
          <a:p>
            <a:pPr marL="51435">
              <a:lnSpc>
                <a:spcPct val="100000"/>
              </a:lnSpc>
              <a:spcBef>
                <a:spcPts val="15"/>
              </a:spcBef>
            </a:pPr>
            <a:r>
              <a:rPr sz="850" spc="10" dirty="0">
                <a:latin typeface="Courier" charset="0"/>
                <a:cs typeface="Courier" charset="0"/>
              </a:rPr>
              <a:t>}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10526" y="1931453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605" y="41211"/>
                </a:moveTo>
                <a:lnTo>
                  <a:pt x="11589" y="39927"/>
                </a:lnTo>
                <a:lnTo>
                  <a:pt x="5150" y="36070"/>
                </a:lnTo>
                <a:lnTo>
                  <a:pt x="1287" y="29632"/>
                </a:lnTo>
                <a:lnTo>
                  <a:pt x="0" y="20605"/>
                </a:lnTo>
                <a:lnTo>
                  <a:pt x="1287" y="11579"/>
                </a:lnTo>
                <a:lnTo>
                  <a:pt x="5150" y="5141"/>
                </a:lnTo>
                <a:lnTo>
                  <a:pt x="11589" y="1283"/>
                </a:lnTo>
                <a:lnTo>
                  <a:pt x="20605" y="0"/>
                </a:lnTo>
                <a:lnTo>
                  <a:pt x="29621" y="1283"/>
                </a:lnTo>
                <a:lnTo>
                  <a:pt x="36061" y="5141"/>
                </a:lnTo>
                <a:lnTo>
                  <a:pt x="39924" y="11579"/>
                </a:lnTo>
                <a:lnTo>
                  <a:pt x="41211" y="20605"/>
                </a:lnTo>
                <a:lnTo>
                  <a:pt x="39924" y="29632"/>
                </a:lnTo>
                <a:lnTo>
                  <a:pt x="36061" y="36070"/>
                </a:lnTo>
                <a:lnTo>
                  <a:pt x="29621" y="39927"/>
                </a:lnTo>
                <a:lnTo>
                  <a:pt x="20605" y="412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0526" y="2351810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605" y="41211"/>
                </a:moveTo>
                <a:lnTo>
                  <a:pt x="11589" y="39927"/>
                </a:lnTo>
                <a:lnTo>
                  <a:pt x="5150" y="36070"/>
                </a:lnTo>
                <a:lnTo>
                  <a:pt x="1287" y="29632"/>
                </a:lnTo>
                <a:lnTo>
                  <a:pt x="0" y="20605"/>
                </a:lnTo>
                <a:lnTo>
                  <a:pt x="1287" y="11579"/>
                </a:lnTo>
                <a:lnTo>
                  <a:pt x="5150" y="5141"/>
                </a:lnTo>
                <a:lnTo>
                  <a:pt x="11589" y="1283"/>
                </a:lnTo>
                <a:lnTo>
                  <a:pt x="20605" y="0"/>
                </a:lnTo>
                <a:lnTo>
                  <a:pt x="29621" y="1283"/>
                </a:lnTo>
                <a:lnTo>
                  <a:pt x="36061" y="5141"/>
                </a:lnTo>
                <a:lnTo>
                  <a:pt x="39924" y="11579"/>
                </a:lnTo>
                <a:lnTo>
                  <a:pt x="41211" y="20605"/>
                </a:lnTo>
                <a:lnTo>
                  <a:pt x="39924" y="29632"/>
                </a:lnTo>
                <a:lnTo>
                  <a:pt x="36061" y="36070"/>
                </a:lnTo>
                <a:lnTo>
                  <a:pt x="29621" y="39927"/>
                </a:lnTo>
                <a:lnTo>
                  <a:pt x="20605" y="412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82522" y="258259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19">
                <a:moveTo>
                  <a:pt x="32969" y="16484"/>
                </a:moveTo>
                <a:lnTo>
                  <a:pt x="32969" y="27446"/>
                </a:lnTo>
                <a:lnTo>
                  <a:pt x="27471" y="32969"/>
                </a:lnTo>
                <a:lnTo>
                  <a:pt x="16484" y="32969"/>
                </a:lnTo>
                <a:lnTo>
                  <a:pt x="5497" y="32969"/>
                </a:lnTo>
                <a:lnTo>
                  <a:pt x="0" y="27446"/>
                </a:lnTo>
                <a:lnTo>
                  <a:pt x="0" y="16484"/>
                </a:lnTo>
                <a:lnTo>
                  <a:pt x="0" y="5522"/>
                </a:lnTo>
                <a:lnTo>
                  <a:pt x="5497" y="0"/>
                </a:lnTo>
                <a:lnTo>
                  <a:pt x="16484" y="0"/>
                </a:lnTo>
                <a:lnTo>
                  <a:pt x="27471" y="0"/>
                </a:lnTo>
                <a:lnTo>
                  <a:pt x="32969" y="5522"/>
                </a:lnTo>
                <a:lnTo>
                  <a:pt x="32969" y="16484"/>
                </a:lnTo>
                <a:close/>
              </a:path>
            </a:pathLst>
          </a:custGeom>
          <a:ln w="82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37170" y="1827489"/>
            <a:ext cx="4852670" cy="842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3100"/>
              </a:lnSpc>
            </a:pPr>
            <a:r>
              <a:rPr sz="1100" spc="5" dirty="0">
                <a:latin typeface="Arial"/>
                <a:cs typeface="Arial"/>
              </a:rPr>
              <a:t>Affects the value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5" dirty="0">
                <a:latin typeface="Arial"/>
                <a:cs typeface="Arial"/>
              </a:rPr>
              <a:t>the instance variable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5" dirty="0">
                <a:latin typeface="Arial"/>
                <a:cs typeface="Arial"/>
              </a:rPr>
              <a:t>the object on which the method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is  </a:t>
            </a:r>
            <a:r>
              <a:rPr sz="1100" spc="5" dirty="0">
                <a:latin typeface="Arial"/>
                <a:cs typeface="Arial"/>
              </a:rPr>
              <a:t>invoked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100" spc="5" dirty="0">
                <a:latin typeface="Arial"/>
                <a:cs typeface="Arial"/>
              </a:rPr>
              <a:t>The method </a:t>
            </a:r>
            <a:r>
              <a:rPr sz="1100" dirty="0">
                <a:latin typeface="Arial"/>
                <a:cs typeface="Arial"/>
              </a:rPr>
              <a:t>call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5" dirty="0">
                <a:latin typeface="Courier" charset="0"/>
                <a:cs typeface="Courier" charset="0"/>
              </a:rPr>
              <a:t>concertCounter.click();</a:t>
            </a:r>
            <a:endParaRPr sz="1100" dirty="0">
              <a:latin typeface="Courier" charset="0"/>
              <a:cs typeface="Courier" charset="0"/>
            </a:endParaRPr>
          </a:p>
          <a:p>
            <a:pPr marL="266700">
              <a:lnSpc>
                <a:spcPct val="100000"/>
              </a:lnSpc>
              <a:spcBef>
                <a:spcPts val="680"/>
              </a:spcBef>
            </a:pPr>
            <a:r>
              <a:rPr sz="850" dirty="0">
                <a:latin typeface="Arial"/>
                <a:cs typeface="Arial"/>
              </a:rPr>
              <a:t>Advances the value variable of the concertCounter</a:t>
            </a:r>
            <a:r>
              <a:rPr sz="850" spc="-10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object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83734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AFA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75" dirty="0"/>
              <a:t>Drawing</a:t>
            </a:r>
            <a:r>
              <a:rPr spc="-35" dirty="0"/>
              <a:t> </a:t>
            </a:r>
            <a:r>
              <a:rPr spc="170" dirty="0"/>
              <a:t>Cars</a:t>
            </a:r>
          </a:p>
        </p:txBody>
      </p:sp>
      <p:sp>
        <p:nvSpPr>
          <p:cNvPr id="4" name="object 4"/>
          <p:cNvSpPr/>
          <p:nvPr/>
        </p:nvSpPr>
        <p:spPr>
          <a:xfrm>
            <a:off x="756107" y="1251360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6107" y="1869533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6107" y="2182740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1785" y="785761"/>
            <a:ext cx="4787265" cy="179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latin typeface="Arial"/>
                <a:cs typeface="Arial"/>
              </a:rPr>
              <a:t>The program </a:t>
            </a:r>
            <a:r>
              <a:rPr sz="1200" dirty="0">
                <a:latin typeface="Arial"/>
                <a:cs typeface="Arial"/>
              </a:rPr>
              <a:t>that </a:t>
            </a:r>
            <a:r>
              <a:rPr sz="1200" spc="5" dirty="0">
                <a:latin typeface="Arial"/>
                <a:cs typeface="Arial"/>
              </a:rPr>
              <a:t>produces the drawing </a:t>
            </a:r>
            <a:r>
              <a:rPr sz="1200" dirty="0">
                <a:latin typeface="Arial"/>
                <a:cs typeface="Arial"/>
              </a:rPr>
              <a:t>is </a:t>
            </a:r>
            <a:r>
              <a:rPr sz="1200" spc="5" dirty="0">
                <a:latin typeface="Arial"/>
                <a:cs typeface="Arial"/>
              </a:rPr>
              <a:t>composed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5" dirty="0">
                <a:latin typeface="Arial"/>
                <a:cs typeface="Arial"/>
              </a:rPr>
              <a:t>three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classes: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35255">
              <a:lnSpc>
                <a:spcPct val="100000"/>
              </a:lnSpc>
            </a:pPr>
            <a:r>
              <a:rPr sz="1450" dirty="0">
                <a:latin typeface="Arial"/>
                <a:cs typeface="Arial"/>
              </a:rPr>
              <a:t>The </a:t>
            </a:r>
            <a:r>
              <a:rPr sz="1450" dirty="0">
                <a:latin typeface="Courier" charset="0"/>
                <a:cs typeface="Courier" charset="0"/>
              </a:rPr>
              <a:t>Car</a:t>
            </a:r>
            <a:r>
              <a:rPr sz="1450" spc="-500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class is responsible for drawing a single car.</a:t>
            </a:r>
          </a:p>
          <a:p>
            <a:pPr marR="162560" algn="ctr">
              <a:lnSpc>
                <a:spcPct val="100000"/>
              </a:lnSpc>
              <a:spcBef>
                <a:spcPts val="880"/>
              </a:spcBef>
            </a:pPr>
            <a:r>
              <a:rPr sz="1100" spc="5" dirty="0">
                <a:latin typeface="Arial"/>
                <a:cs typeface="Arial"/>
              </a:rPr>
              <a:t>Two objects </a:t>
            </a:r>
            <a:r>
              <a:rPr sz="1100" dirty="0">
                <a:latin typeface="Arial"/>
                <a:cs typeface="Arial"/>
              </a:rPr>
              <a:t>of this </a:t>
            </a:r>
            <a:r>
              <a:rPr sz="1100" spc="5" dirty="0">
                <a:latin typeface="Arial"/>
                <a:cs typeface="Arial"/>
              </a:rPr>
              <a:t>class are constructed, one </a:t>
            </a:r>
            <a:r>
              <a:rPr sz="1100" dirty="0">
                <a:latin typeface="Arial"/>
                <a:cs typeface="Arial"/>
              </a:rPr>
              <a:t>for </a:t>
            </a:r>
            <a:r>
              <a:rPr sz="1100" spc="5" dirty="0">
                <a:latin typeface="Arial"/>
                <a:cs typeface="Arial"/>
              </a:rPr>
              <a:t>each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car.</a:t>
            </a:r>
          </a:p>
          <a:p>
            <a:pPr marL="135255">
              <a:lnSpc>
                <a:spcPct val="100000"/>
              </a:lnSpc>
              <a:spcBef>
                <a:spcPts val="925"/>
              </a:spcBef>
            </a:pPr>
            <a:r>
              <a:rPr sz="1450" dirty="0">
                <a:latin typeface="Arial"/>
                <a:cs typeface="Arial"/>
              </a:rPr>
              <a:t>The </a:t>
            </a:r>
            <a:r>
              <a:rPr sz="1450" dirty="0">
                <a:latin typeface="Courier" charset="0"/>
                <a:cs typeface="Courier" charset="0"/>
              </a:rPr>
              <a:t>CarComponent</a:t>
            </a:r>
            <a:r>
              <a:rPr sz="1450" spc="-500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class displays the drawing.</a:t>
            </a:r>
          </a:p>
          <a:p>
            <a:pPr marL="135255">
              <a:lnSpc>
                <a:spcPct val="100000"/>
              </a:lnSpc>
              <a:spcBef>
                <a:spcPts val="725"/>
              </a:spcBef>
            </a:pPr>
            <a:r>
              <a:rPr sz="1450" dirty="0">
                <a:latin typeface="Arial"/>
                <a:cs typeface="Arial"/>
              </a:rPr>
              <a:t>The </a:t>
            </a:r>
            <a:r>
              <a:rPr sz="1450" dirty="0">
                <a:latin typeface="Courier" charset="0"/>
                <a:cs typeface="Courier" charset="0"/>
              </a:rPr>
              <a:t>CarViewer</a:t>
            </a:r>
            <a:r>
              <a:rPr sz="1450" spc="-490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class shows a frame that contains a</a:t>
            </a:r>
          </a:p>
          <a:p>
            <a:pPr marL="135255">
              <a:lnSpc>
                <a:spcPct val="100000"/>
              </a:lnSpc>
              <a:spcBef>
                <a:spcPts val="335"/>
              </a:spcBef>
            </a:pPr>
            <a:r>
              <a:rPr sz="1450" dirty="0">
                <a:latin typeface="Courier" charset="0"/>
                <a:cs typeface="Courier" charset="0"/>
              </a:rPr>
              <a:t>CarComponent</a:t>
            </a:r>
            <a:r>
              <a:rPr sz="1450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82337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AFA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75" dirty="0"/>
              <a:t>Drawing</a:t>
            </a:r>
            <a:r>
              <a:rPr spc="-35" dirty="0"/>
              <a:t> </a:t>
            </a:r>
            <a:r>
              <a:rPr spc="170" dirty="0"/>
              <a:t>Cars</a:t>
            </a:r>
          </a:p>
        </p:txBody>
      </p:sp>
      <p:sp>
        <p:nvSpPr>
          <p:cNvPr id="4" name="object 4"/>
          <p:cNvSpPr/>
          <p:nvPr/>
        </p:nvSpPr>
        <p:spPr>
          <a:xfrm>
            <a:off x="756107" y="887302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6107" y="1439536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4905" y="751110"/>
            <a:ext cx="4991100" cy="826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599"/>
              </a:lnSpc>
            </a:pPr>
            <a:r>
              <a:rPr sz="1450" dirty="0">
                <a:latin typeface="Arial"/>
                <a:cs typeface="Arial"/>
              </a:rPr>
              <a:t>The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dirty="0">
                <a:latin typeface="Courier" charset="0"/>
                <a:cs typeface="Courier" charset="0"/>
              </a:rPr>
              <a:t>paintComponent</a:t>
            </a:r>
            <a:r>
              <a:rPr sz="1450" spc="-475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method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of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the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dirty="0">
                <a:latin typeface="Courier" charset="0"/>
                <a:cs typeface="Courier" charset="0"/>
              </a:rPr>
              <a:t>CarComponent</a:t>
            </a:r>
            <a:r>
              <a:rPr sz="1450" spc="-480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class  draws the two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cars.</a:t>
            </a: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450" dirty="0">
                <a:latin typeface="Arial"/>
                <a:cs typeface="Arial"/>
              </a:rPr>
              <a:t>To compute bottom right</a:t>
            </a:r>
            <a:r>
              <a:rPr sz="1450" spc="-5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position: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5074" y="1653836"/>
            <a:ext cx="5357495" cy="584391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51435" marR="3620770">
              <a:lnSpc>
                <a:spcPct val="101800"/>
              </a:lnSpc>
              <a:spcBef>
                <a:spcPts val="395"/>
              </a:spcBef>
            </a:pPr>
            <a:r>
              <a:rPr sz="850" spc="10" dirty="0">
                <a:latin typeface="Courier" charset="0"/>
                <a:cs typeface="Courier" charset="0"/>
              </a:rPr>
              <a:t>Car car1 = new Car(0, 0);  int x = getWidth() - 60;  int y = getHeight() - 30;  Car car2 = new Car(x,</a:t>
            </a:r>
            <a:r>
              <a:rPr sz="850" spc="-25" dirty="0">
                <a:latin typeface="Courier" charset="0"/>
                <a:cs typeface="Courier" charset="0"/>
              </a:rPr>
              <a:t> </a:t>
            </a:r>
            <a:r>
              <a:rPr sz="850" spc="10" dirty="0">
                <a:latin typeface="Courier" charset="0"/>
                <a:cs typeface="Courier" charset="0"/>
              </a:rPr>
              <a:t>y);</a:t>
            </a:r>
            <a:endParaRPr sz="850" dirty="0">
              <a:latin typeface="Courier" charset="0"/>
              <a:cs typeface="Courier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6107" y="2997331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7696" y="0"/>
                </a:lnTo>
                <a:lnTo>
                  <a:pt x="57696" y="57696"/>
                </a:lnTo>
                <a:lnTo>
                  <a:pt x="0" y="57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04905" y="2324628"/>
            <a:ext cx="4904105" cy="1320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4805" marR="5080">
              <a:lnSpc>
                <a:spcPct val="137700"/>
              </a:lnSpc>
            </a:pPr>
            <a:r>
              <a:rPr sz="1100" spc="5" dirty="0">
                <a:latin typeface="Courier" charset="0"/>
                <a:cs typeface="Courier" charset="0"/>
              </a:rPr>
              <a:t>getWidth</a:t>
            </a:r>
            <a:r>
              <a:rPr sz="1100" spc="-360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Arial"/>
                <a:cs typeface="Arial"/>
              </a:rPr>
              <a:t>and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5" dirty="0">
                <a:latin typeface="Courier" charset="0"/>
                <a:cs typeface="Courier" charset="0"/>
              </a:rPr>
              <a:t>getHeight</a:t>
            </a:r>
            <a:r>
              <a:rPr sz="1100" spc="-360" dirty="0">
                <a:latin typeface="Courier" charset="0"/>
                <a:cs typeface="Courier" charset="0"/>
              </a:rPr>
              <a:t> </a:t>
            </a:r>
            <a:r>
              <a:rPr sz="1100" spc="5" dirty="0">
                <a:latin typeface="Arial"/>
                <a:cs typeface="Arial"/>
              </a:rPr>
              <a:t>return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the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dimensions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the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CarComponent  Subtract the dimensions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5" dirty="0">
                <a:latin typeface="Arial"/>
                <a:cs typeface="Arial"/>
              </a:rPr>
              <a:t>the car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5" dirty="0">
                <a:latin typeface="Arial"/>
                <a:cs typeface="Arial"/>
              </a:rPr>
              <a:t>determine the position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car2: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450" dirty="0">
                <a:latin typeface="Arial"/>
                <a:cs typeface="Arial"/>
              </a:rPr>
              <a:t>When window is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resized</a:t>
            </a:r>
          </a:p>
          <a:p>
            <a:pPr marL="344805">
              <a:lnSpc>
                <a:spcPct val="100000"/>
              </a:lnSpc>
              <a:spcBef>
                <a:spcPts val="944"/>
              </a:spcBef>
            </a:pPr>
            <a:r>
              <a:rPr sz="1100" spc="5" dirty="0">
                <a:latin typeface="Courier" charset="0"/>
                <a:cs typeface="Courier" charset="0"/>
              </a:rPr>
              <a:t>paintComponent</a:t>
            </a:r>
            <a:r>
              <a:rPr sz="1100" spc="-420" dirty="0">
                <a:latin typeface="Courier" charset="0"/>
                <a:cs typeface="Courier" charset="0"/>
              </a:rPr>
              <a:t> </a:t>
            </a:r>
            <a:r>
              <a:rPr sz="1100" dirty="0">
                <a:latin typeface="Arial"/>
                <a:cs typeface="Arial"/>
              </a:rPr>
              <a:t>is </a:t>
            </a:r>
            <a:r>
              <a:rPr sz="1100" spc="5" dirty="0">
                <a:latin typeface="Arial"/>
                <a:cs typeface="Arial"/>
              </a:rPr>
              <a:t>called</a:t>
            </a:r>
            <a:endParaRPr sz="1100" dirty="0">
              <a:latin typeface="Arial"/>
              <a:cs typeface="Arial"/>
            </a:endParaRPr>
          </a:p>
          <a:p>
            <a:pPr marL="344805">
              <a:lnSpc>
                <a:spcPct val="100000"/>
              </a:lnSpc>
              <a:spcBef>
                <a:spcPts val="430"/>
              </a:spcBef>
            </a:pPr>
            <a:r>
              <a:rPr sz="1100" spc="5" dirty="0">
                <a:latin typeface="Arial"/>
                <a:cs typeface="Arial"/>
              </a:rPr>
              <a:t>car position </a:t>
            </a:r>
            <a:r>
              <a:rPr sz="1100" dirty="0">
                <a:latin typeface="Arial"/>
                <a:cs typeface="Arial"/>
              </a:rPr>
              <a:t>is </a:t>
            </a:r>
            <a:r>
              <a:rPr sz="1100" spc="5" dirty="0">
                <a:latin typeface="Arial"/>
                <a:cs typeface="Arial"/>
              </a:rPr>
              <a:t>recomputed using current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dimensions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80940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AFA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75" dirty="0" smtClean="0"/>
              <a:t>s</a:t>
            </a:r>
            <a:r>
              <a:rPr spc="40" dirty="0" smtClean="0"/>
              <a:t>e</a:t>
            </a:r>
            <a:r>
              <a:rPr spc="55" dirty="0" smtClean="0"/>
              <a:t>c</a:t>
            </a:r>
            <a:r>
              <a:rPr spc="30" dirty="0" smtClean="0"/>
              <a:t>t</a:t>
            </a:r>
            <a:r>
              <a:rPr spc="60" dirty="0" smtClean="0"/>
              <a:t>i</a:t>
            </a:r>
            <a:r>
              <a:rPr spc="160" dirty="0" smtClean="0"/>
              <a:t>o</a:t>
            </a:r>
            <a:r>
              <a:rPr spc="150" dirty="0" smtClean="0"/>
              <a:t>n</a:t>
            </a:r>
            <a:r>
              <a:rPr spc="-145" dirty="0" smtClean="0"/>
              <a:t>_</a:t>
            </a:r>
            <a:r>
              <a:rPr spc="120" dirty="0" smtClean="0"/>
              <a:t>8</a:t>
            </a:r>
            <a:r>
              <a:rPr spc="310" dirty="0" smtClean="0"/>
              <a:t>/</a:t>
            </a:r>
            <a:r>
              <a:rPr spc="215" dirty="0" smtClean="0">
                <a:solidFill>
                  <a:srgbClr val="000080"/>
                </a:solidFill>
                <a:hlinkClick r:id="rId2"/>
              </a:rPr>
              <a:t>C</a:t>
            </a:r>
            <a:r>
              <a:rPr spc="125" dirty="0" smtClean="0">
                <a:solidFill>
                  <a:srgbClr val="000080"/>
                </a:solidFill>
                <a:hlinkClick r:id="rId2"/>
              </a:rPr>
              <a:t>a</a:t>
            </a:r>
            <a:r>
              <a:rPr spc="65" dirty="0" smtClean="0">
                <a:solidFill>
                  <a:srgbClr val="000080"/>
                </a:solidFill>
                <a:hlinkClick r:id="rId2"/>
              </a:rPr>
              <a:t>r</a:t>
            </a:r>
            <a:r>
              <a:rPr spc="-220" dirty="0" smtClean="0">
                <a:solidFill>
                  <a:srgbClr val="000080"/>
                </a:solidFill>
                <a:hlinkClick r:id="rId2"/>
              </a:rPr>
              <a:t>.</a:t>
            </a:r>
            <a:r>
              <a:rPr spc="-55" dirty="0" smtClean="0">
                <a:solidFill>
                  <a:srgbClr val="000080"/>
                </a:solidFill>
                <a:hlinkClick r:id="rId2"/>
              </a:rPr>
              <a:t>j</a:t>
            </a:r>
            <a:r>
              <a:rPr spc="125" dirty="0" smtClean="0">
                <a:solidFill>
                  <a:srgbClr val="000080"/>
                </a:solidFill>
                <a:hlinkClick r:id="rId2"/>
              </a:rPr>
              <a:t>a</a:t>
            </a:r>
            <a:r>
              <a:rPr spc="145" dirty="0" smtClean="0">
                <a:solidFill>
                  <a:srgbClr val="000080"/>
                </a:solidFill>
                <a:hlinkClick r:id="rId2"/>
              </a:rPr>
              <a:t>v</a:t>
            </a:r>
            <a:r>
              <a:rPr spc="125" dirty="0" smtClean="0">
                <a:solidFill>
                  <a:srgbClr val="000080"/>
                </a:solidFill>
                <a:hlinkClick r:id="rId2"/>
              </a:rPr>
              <a:t>a</a:t>
            </a:r>
            <a:endParaRPr spc="125" dirty="0">
              <a:solidFill>
                <a:srgbClr val="000080"/>
              </a:solidFill>
              <a:hlinkClick r:id="rId2"/>
            </a:endParaRPr>
          </a:p>
        </p:txBody>
      </p:sp>
      <p:graphicFrame>
        <p:nvGraphicFramePr>
          <p:cNvPr id="4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7835041"/>
              </p:ext>
            </p:extLst>
          </p:nvPr>
        </p:nvGraphicFramePr>
        <p:xfrm>
          <a:off x="1447801" y="838197"/>
          <a:ext cx="4267199" cy="44958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914"/>
                <a:gridCol w="3498824"/>
                <a:gridCol w="557461"/>
              </a:tblGrid>
              <a:tr h="163978"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50" b="1" dirty="0">
                          <a:solidFill>
                            <a:srgbClr val="0073FF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85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50" spc="-5" dirty="0">
                          <a:solidFill>
                            <a:srgbClr val="CC0066"/>
                          </a:solidFill>
                          <a:latin typeface="Courier New"/>
                          <a:cs typeface="Courier New"/>
                        </a:rPr>
                        <a:t>import</a:t>
                      </a:r>
                      <a:r>
                        <a:rPr sz="850" spc="-75" dirty="0">
                          <a:solidFill>
                            <a:srgbClr val="CC0066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850" spc="-5" dirty="0">
                          <a:latin typeface="Courier New"/>
                          <a:cs typeface="Courier New"/>
                        </a:rPr>
                        <a:t>java.awt.Graphics2D;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rowSpan="31">
                  <a:txBody>
                    <a:bodyPr/>
                    <a:lstStyle/>
                    <a:p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121738">
                <a:tc>
                  <a:txBody>
                    <a:bodyPr/>
                    <a:lstStyle/>
                    <a:p>
                      <a:pPr marR="56515" algn="r">
                        <a:lnSpc>
                          <a:spcPts val="869"/>
                        </a:lnSpc>
                      </a:pPr>
                      <a:r>
                        <a:rPr sz="850" b="1" dirty="0">
                          <a:solidFill>
                            <a:srgbClr val="0073FF"/>
                          </a:solidFill>
                          <a:latin typeface="Courier New"/>
                          <a:cs typeface="Courier New"/>
                        </a:rPr>
                        <a:t>2</a:t>
                      </a:r>
                      <a:endParaRPr sz="85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869"/>
                        </a:lnSpc>
                      </a:pPr>
                      <a:r>
                        <a:rPr sz="850" spc="-5" dirty="0">
                          <a:solidFill>
                            <a:srgbClr val="CC0066"/>
                          </a:solidFill>
                          <a:latin typeface="Courier New"/>
                          <a:cs typeface="Courier New"/>
                        </a:rPr>
                        <a:t>import</a:t>
                      </a:r>
                      <a:r>
                        <a:rPr sz="850" spc="-75" dirty="0">
                          <a:solidFill>
                            <a:srgbClr val="CC0066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850" spc="-5" dirty="0">
                          <a:latin typeface="Courier New"/>
                          <a:cs typeface="Courier New"/>
                        </a:rPr>
                        <a:t>java.awt.Rectangle;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1738">
                <a:tc>
                  <a:txBody>
                    <a:bodyPr/>
                    <a:lstStyle/>
                    <a:p>
                      <a:pPr marR="56515" algn="r">
                        <a:lnSpc>
                          <a:spcPts val="869"/>
                        </a:lnSpc>
                      </a:pPr>
                      <a:r>
                        <a:rPr sz="850" b="1" dirty="0">
                          <a:solidFill>
                            <a:srgbClr val="0073FF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869"/>
                        </a:lnSpc>
                      </a:pPr>
                      <a:r>
                        <a:rPr sz="850" spc="-5" dirty="0">
                          <a:solidFill>
                            <a:srgbClr val="CC0066"/>
                          </a:solidFill>
                          <a:latin typeface="Courier New"/>
                          <a:cs typeface="Courier New"/>
                        </a:rPr>
                        <a:t>import</a:t>
                      </a:r>
                      <a:r>
                        <a:rPr sz="850" spc="-70" dirty="0">
                          <a:solidFill>
                            <a:srgbClr val="CC0066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850" spc="-5" dirty="0">
                          <a:latin typeface="Courier New"/>
                          <a:cs typeface="Courier New"/>
                        </a:rPr>
                        <a:t>java.awt.geom.Ellipse2D;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1738">
                <a:tc>
                  <a:txBody>
                    <a:bodyPr/>
                    <a:lstStyle/>
                    <a:p>
                      <a:pPr marR="56515" algn="r">
                        <a:lnSpc>
                          <a:spcPts val="869"/>
                        </a:lnSpc>
                      </a:pPr>
                      <a:r>
                        <a:rPr sz="850" b="1" dirty="0">
                          <a:solidFill>
                            <a:srgbClr val="0073FF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869"/>
                        </a:lnSpc>
                      </a:pPr>
                      <a:r>
                        <a:rPr sz="850" spc="-5" dirty="0">
                          <a:solidFill>
                            <a:srgbClr val="CC0066"/>
                          </a:solidFill>
                          <a:latin typeface="Courier New"/>
                          <a:cs typeface="Courier New"/>
                        </a:rPr>
                        <a:t>import</a:t>
                      </a:r>
                      <a:r>
                        <a:rPr sz="850" spc="-75" dirty="0">
                          <a:solidFill>
                            <a:srgbClr val="CC0066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850" spc="-5" dirty="0">
                          <a:latin typeface="Courier New"/>
                          <a:cs typeface="Courier New"/>
                        </a:rPr>
                        <a:t>java.awt.geom.Line2D;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1738">
                <a:tc>
                  <a:txBody>
                    <a:bodyPr/>
                    <a:lstStyle/>
                    <a:p>
                      <a:pPr marR="56515" algn="r">
                        <a:lnSpc>
                          <a:spcPts val="869"/>
                        </a:lnSpc>
                      </a:pPr>
                      <a:r>
                        <a:rPr sz="850" b="1" dirty="0">
                          <a:solidFill>
                            <a:srgbClr val="0073FF"/>
                          </a:solidFill>
                          <a:latin typeface="Courier New"/>
                          <a:cs typeface="Courier New"/>
                        </a:rPr>
                        <a:t>5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869"/>
                        </a:lnSpc>
                      </a:pPr>
                      <a:r>
                        <a:rPr sz="850" spc="-5" dirty="0">
                          <a:solidFill>
                            <a:srgbClr val="CC0066"/>
                          </a:solidFill>
                          <a:latin typeface="Courier New"/>
                          <a:cs typeface="Courier New"/>
                        </a:rPr>
                        <a:t>import</a:t>
                      </a:r>
                      <a:r>
                        <a:rPr sz="850" spc="-75" dirty="0">
                          <a:solidFill>
                            <a:srgbClr val="CC0066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850" spc="-5" dirty="0">
                          <a:latin typeface="Courier New"/>
                          <a:cs typeface="Courier New"/>
                        </a:rPr>
                        <a:t>java.awt.geom.Point2D;</a:t>
                      </a:r>
                      <a:endParaRPr sz="85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7970">
                <a:tc>
                  <a:txBody>
                    <a:bodyPr/>
                    <a:lstStyle/>
                    <a:p>
                      <a:pPr marR="56515" algn="r">
                        <a:lnSpc>
                          <a:spcPts val="869"/>
                        </a:lnSpc>
                      </a:pPr>
                      <a:r>
                        <a:rPr sz="850" b="1" dirty="0">
                          <a:solidFill>
                            <a:srgbClr val="0073FF"/>
                          </a:solidFill>
                          <a:latin typeface="Courier New"/>
                          <a:cs typeface="Courier New"/>
                        </a:rPr>
                        <a:t>6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1738">
                <a:tc>
                  <a:txBody>
                    <a:bodyPr/>
                    <a:lstStyle/>
                    <a:p>
                      <a:pPr marR="56515" algn="r">
                        <a:lnSpc>
                          <a:spcPts val="869"/>
                        </a:lnSpc>
                      </a:pPr>
                      <a:r>
                        <a:rPr sz="850" b="1" dirty="0">
                          <a:solidFill>
                            <a:srgbClr val="0073FF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869"/>
                        </a:lnSpc>
                      </a:pPr>
                      <a:r>
                        <a:rPr sz="850" spc="-5" dirty="0">
                          <a:latin typeface="Courier New"/>
                          <a:cs typeface="Courier New"/>
                        </a:rPr>
                        <a:t>/**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5993">
                <a:tc>
                  <a:txBody>
                    <a:bodyPr/>
                    <a:lstStyle/>
                    <a:p>
                      <a:pPr marR="56515" algn="r">
                        <a:lnSpc>
                          <a:spcPts val="1005"/>
                        </a:lnSpc>
                      </a:pPr>
                      <a:r>
                        <a:rPr sz="850" b="1" dirty="0">
                          <a:solidFill>
                            <a:srgbClr val="0073FF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6540">
                        <a:lnSpc>
                          <a:spcPts val="1035"/>
                        </a:lnSpc>
                      </a:pPr>
                      <a:r>
                        <a:rPr sz="1000" spc="25" dirty="0">
                          <a:solidFill>
                            <a:srgbClr val="0073FF"/>
                          </a:solidFill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1000" spc="15" dirty="0">
                          <a:solidFill>
                            <a:srgbClr val="0073FF"/>
                          </a:solidFill>
                          <a:latin typeface="Times New Roman"/>
                          <a:cs typeface="Times New Roman"/>
                        </a:rPr>
                        <a:t>car shape </a:t>
                      </a:r>
                      <a:r>
                        <a:rPr sz="1000" spc="10" dirty="0">
                          <a:solidFill>
                            <a:srgbClr val="0073FF"/>
                          </a:solidFill>
                          <a:latin typeface="Times New Roman"/>
                          <a:cs typeface="Times New Roman"/>
                        </a:rPr>
                        <a:t>that </a:t>
                      </a:r>
                      <a:r>
                        <a:rPr sz="1000" spc="15" dirty="0">
                          <a:solidFill>
                            <a:srgbClr val="0073FF"/>
                          </a:solidFill>
                          <a:latin typeface="Times New Roman"/>
                          <a:cs typeface="Times New Roman"/>
                        </a:rPr>
                        <a:t>can be positioned anywhere on the</a:t>
                      </a:r>
                      <a:r>
                        <a:rPr sz="1000" spc="-90" dirty="0">
                          <a:solidFill>
                            <a:srgbClr val="0073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solidFill>
                            <a:srgbClr val="0073FF"/>
                          </a:solidFill>
                          <a:latin typeface="Times New Roman"/>
                          <a:cs typeface="Times New Roman"/>
                        </a:rPr>
                        <a:t>screen.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1738">
                <a:tc>
                  <a:txBody>
                    <a:bodyPr/>
                    <a:lstStyle/>
                    <a:p>
                      <a:pPr marR="56515" algn="r">
                        <a:lnSpc>
                          <a:spcPts val="875"/>
                        </a:lnSpc>
                      </a:pPr>
                      <a:r>
                        <a:rPr sz="850" b="1" dirty="0">
                          <a:solidFill>
                            <a:srgbClr val="0073FF"/>
                          </a:solidFill>
                          <a:latin typeface="Courier New"/>
                          <a:cs typeface="Courier New"/>
                        </a:rPr>
                        <a:t>9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875"/>
                        </a:lnSpc>
                      </a:pPr>
                      <a:r>
                        <a:rPr sz="850" spc="-5" dirty="0">
                          <a:latin typeface="Courier New"/>
                          <a:cs typeface="Courier New"/>
                        </a:rPr>
                        <a:t>*/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1738">
                <a:tc>
                  <a:txBody>
                    <a:bodyPr/>
                    <a:lstStyle/>
                    <a:p>
                      <a:pPr marR="56515" algn="r">
                        <a:lnSpc>
                          <a:spcPts val="869"/>
                        </a:lnSpc>
                      </a:pPr>
                      <a:r>
                        <a:rPr sz="850" b="1" dirty="0">
                          <a:solidFill>
                            <a:srgbClr val="0073FF"/>
                          </a:solidFill>
                          <a:latin typeface="Courier New"/>
                          <a:cs typeface="Courier New"/>
                        </a:rPr>
                        <a:t>10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869"/>
                        </a:lnSpc>
                      </a:pPr>
                      <a:r>
                        <a:rPr sz="850" spc="-5" dirty="0">
                          <a:solidFill>
                            <a:srgbClr val="CC0066"/>
                          </a:solidFill>
                          <a:latin typeface="Courier New"/>
                          <a:cs typeface="Courier New"/>
                        </a:rPr>
                        <a:t>public class</a:t>
                      </a:r>
                      <a:r>
                        <a:rPr sz="850" spc="-90" dirty="0">
                          <a:solidFill>
                            <a:srgbClr val="CC0066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850" spc="-5" dirty="0">
                          <a:latin typeface="Courier New"/>
                          <a:cs typeface="Courier New"/>
                        </a:rPr>
                        <a:t>Car</a:t>
                      </a:r>
                      <a:endParaRPr sz="85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1738">
                <a:tc>
                  <a:txBody>
                    <a:bodyPr/>
                    <a:lstStyle/>
                    <a:p>
                      <a:pPr marR="56515" algn="r">
                        <a:lnSpc>
                          <a:spcPts val="869"/>
                        </a:lnSpc>
                      </a:pPr>
                      <a:r>
                        <a:rPr sz="850" b="1" dirty="0">
                          <a:solidFill>
                            <a:srgbClr val="0073FF"/>
                          </a:solidFill>
                          <a:latin typeface="Courier New"/>
                          <a:cs typeface="Courier New"/>
                        </a:rPr>
                        <a:t>11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869"/>
                        </a:lnSpc>
                      </a:pPr>
                      <a:r>
                        <a:rPr sz="850" dirty="0">
                          <a:latin typeface="Courier New"/>
                          <a:cs typeface="Courier New"/>
                        </a:rPr>
                        <a:t>{</a:t>
                      </a: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1738">
                <a:tc>
                  <a:txBody>
                    <a:bodyPr/>
                    <a:lstStyle/>
                    <a:p>
                      <a:pPr marR="56515" algn="r">
                        <a:lnSpc>
                          <a:spcPts val="869"/>
                        </a:lnSpc>
                      </a:pPr>
                      <a:r>
                        <a:rPr sz="850" b="1" dirty="0">
                          <a:solidFill>
                            <a:srgbClr val="0073FF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6540">
                        <a:lnSpc>
                          <a:spcPts val="869"/>
                        </a:lnSpc>
                      </a:pPr>
                      <a:r>
                        <a:rPr sz="850" spc="-5" dirty="0">
                          <a:solidFill>
                            <a:srgbClr val="CC0066"/>
                          </a:solidFill>
                          <a:latin typeface="Courier New"/>
                          <a:cs typeface="Courier New"/>
                        </a:rPr>
                        <a:t>private int</a:t>
                      </a:r>
                      <a:r>
                        <a:rPr sz="850" spc="-90" dirty="0">
                          <a:solidFill>
                            <a:srgbClr val="CC0066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850" spc="-5" dirty="0">
                          <a:latin typeface="Courier New"/>
                          <a:cs typeface="Courier New"/>
                        </a:rPr>
                        <a:t>xLeft;</a:t>
                      </a:r>
                      <a:endParaRPr sz="85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1738">
                <a:tc>
                  <a:txBody>
                    <a:bodyPr/>
                    <a:lstStyle/>
                    <a:p>
                      <a:pPr marR="56515" algn="r">
                        <a:lnSpc>
                          <a:spcPts val="869"/>
                        </a:lnSpc>
                      </a:pPr>
                      <a:r>
                        <a:rPr sz="850" b="1" dirty="0">
                          <a:solidFill>
                            <a:srgbClr val="0073FF"/>
                          </a:solidFill>
                          <a:latin typeface="Courier New"/>
                          <a:cs typeface="Courier New"/>
                        </a:rPr>
                        <a:t>13</a:t>
                      </a:r>
                      <a:endParaRPr sz="85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6540">
                        <a:lnSpc>
                          <a:spcPts val="869"/>
                        </a:lnSpc>
                      </a:pPr>
                      <a:r>
                        <a:rPr sz="850" spc="-5" dirty="0">
                          <a:solidFill>
                            <a:srgbClr val="CC0066"/>
                          </a:solidFill>
                          <a:latin typeface="Courier New"/>
                          <a:cs typeface="Courier New"/>
                        </a:rPr>
                        <a:t>private int</a:t>
                      </a:r>
                      <a:r>
                        <a:rPr sz="850" spc="-90" dirty="0">
                          <a:solidFill>
                            <a:srgbClr val="CC0066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850" spc="-5" dirty="0">
                          <a:latin typeface="Courier New"/>
                          <a:cs typeface="Courier New"/>
                        </a:rPr>
                        <a:t>yTop;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7970">
                <a:tc>
                  <a:txBody>
                    <a:bodyPr/>
                    <a:lstStyle/>
                    <a:p>
                      <a:pPr marR="56515" algn="r">
                        <a:lnSpc>
                          <a:spcPts val="869"/>
                        </a:lnSpc>
                      </a:pPr>
                      <a:r>
                        <a:rPr sz="850" b="1" dirty="0">
                          <a:solidFill>
                            <a:srgbClr val="0073FF"/>
                          </a:solidFill>
                          <a:latin typeface="Courier New"/>
                          <a:cs typeface="Courier New"/>
                        </a:rPr>
                        <a:t>14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1738">
                <a:tc>
                  <a:txBody>
                    <a:bodyPr/>
                    <a:lstStyle/>
                    <a:p>
                      <a:pPr marR="56515" algn="r">
                        <a:lnSpc>
                          <a:spcPts val="869"/>
                        </a:lnSpc>
                      </a:pPr>
                      <a:r>
                        <a:rPr sz="850" b="1" dirty="0">
                          <a:solidFill>
                            <a:srgbClr val="0073FF"/>
                          </a:solidFill>
                          <a:latin typeface="Courier New"/>
                          <a:cs typeface="Courier New"/>
                        </a:rPr>
                        <a:t>15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ts val="869"/>
                        </a:lnSpc>
                      </a:pPr>
                      <a:r>
                        <a:rPr sz="850" spc="-5" dirty="0">
                          <a:latin typeface="Courier New"/>
                          <a:cs typeface="Courier New"/>
                        </a:rPr>
                        <a:t>/**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5263">
                <a:tc>
                  <a:txBody>
                    <a:bodyPr/>
                    <a:lstStyle/>
                    <a:p>
                      <a:pPr marR="56515" algn="r">
                        <a:lnSpc>
                          <a:spcPts val="1005"/>
                        </a:lnSpc>
                      </a:pPr>
                      <a:r>
                        <a:rPr sz="850" b="1" dirty="0">
                          <a:solidFill>
                            <a:srgbClr val="0073FF"/>
                          </a:solidFill>
                          <a:latin typeface="Courier New"/>
                          <a:cs typeface="Courier New"/>
                        </a:rPr>
                        <a:t>16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ts val="1035"/>
                        </a:lnSpc>
                      </a:pPr>
                      <a:r>
                        <a:rPr sz="1000" spc="15" dirty="0">
                          <a:solidFill>
                            <a:srgbClr val="0073FF"/>
                          </a:solidFill>
                          <a:latin typeface="Times New Roman"/>
                          <a:cs typeface="Times New Roman"/>
                        </a:rPr>
                        <a:t>Constructs a car with a given top </a:t>
                      </a:r>
                      <a:r>
                        <a:rPr sz="1000" spc="10" dirty="0">
                          <a:solidFill>
                            <a:srgbClr val="0073FF"/>
                          </a:solidFill>
                          <a:latin typeface="Times New Roman"/>
                          <a:cs typeface="Times New Roman"/>
                        </a:rPr>
                        <a:t>left</a:t>
                      </a:r>
                      <a:r>
                        <a:rPr sz="1000" spc="-110" dirty="0">
                          <a:solidFill>
                            <a:srgbClr val="0073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solidFill>
                            <a:srgbClr val="0073FF"/>
                          </a:solidFill>
                          <a:latin typeface="Times New Roman"/>
                          <a:cs typeface="Times New Roman"/>
                        </a:rPr>
                        <a:t>corner.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5993">
                <a:tc>
                  <a:txBody>
                    <a:bodyPr/>
                    <a:lstStyle/>
                    <a:p>
                      <a:pPr marR="56515" algn="r">
                        <a:lnSpc>
                          <a:spcPts val="1015"/>
                        </a:lnSpc>
                      </a:pPr>
                      <a:r>
                        <a:rPr sz="850" b="1" dirty="0">
                          <a:solidFill>
                            <a:srgbClr val="0073FF"/>
                          </a:solidFill>
                          <a:latin typeface="Courier New"/>
                          <a:cs typeface="Courier New"/>
                        </a:rPr>
                        <a:t>17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ts val="1045"/>
                        </a:lnSpc>
                      </a:pPr>
                      <a:r>
                        <a:rPr sz="850" spc="-5" dirty="0">
                          <a:latin typeface="Courier New"/>
                          <a:cs typeface="Courier New"/>
                        </a:rPr>
                        <a:t>@param x</a:t>
                      </a:r>
                      <a:r>
                        <a:rPr sz="850" spc="-37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000" spc="15" dirty="0">
                          <a:solidFill>
                            <a:srgbClr val="0073FF"/>
                          </a:solidFill>
                          <a:latin typeface="Times New Roman"/>
                          <a:cs typeface="Times New Roman"/>
                        </a:rPr>
                        <a:t>the x coordinate of the top </a:t>
                      </a:r>
                      <a:r>
                        <a:rPr sz="1000" spc="10" dirty="0">
                          <a:solidFill>
                            <a:srgbClr val="0073FF"/>
                          </a:solidFill>
                          <a:latin typeface="Times New Roman"/>
                          <a:cs typeface="Times New Roman"/>
                        </a:rPr>
                        <a:t>left </a:t>
                      </a:r>
                      <a:r>
                        <a:rPr sz="1000" spc="15" dirty="0">
                          <a:solidFill>
                            <a:srgbClr val="0073FF"/>
                          </a:solidFill>
                          <a:latin typeface="Times New Roman"/>
                          <a:cs typeface="Times New Roman"/>
                        </a:rPr>
                        <a:t>corner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6745">
                <a:tc>
                  <a:txBody>
                    <a:bodyPr/>
                    <a:lstStyle/>
                    <a:p>
                      <a:pPr marR="56515" algn="r">
                        <a:lnSpc>
                          <a:spcPts val="1015"/>
                        </a:lnSpc>
                      </a:pPr>
                      <a:r>
                        <a:rPr sz="850" b="1" dirty="0">
                          <a:solidFill>
                            <a:srgbClr val="0073FF"/>
                          </a:solidFill>
                          <a:latin typeface="Courier New"/>
                          <a:cs typeface="Courier New"/>
                        </a:rPr>
                        <a:t>18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ts val="1045"/>
                        </a:lnSpc>
                      </a:pPr>
                      <a:r>
                        <a:rPr sz="850" spc="-5" dirty="0">
                          <a:latin typeface="Courier New"/>
                          <a:cs typeface="Courier New"/>
                        </a:rPr>
                        <a:t>@param y</a:t>
                      </a:r>
                      <a:r>
                        <a:rPr sz="850" spc="-37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000" spc="15" dirty="0">
                          <a:solidFill>
                            <a:srgbClr val="0073FF"/>
                          </a:solidFill>
                          <a:latin typeface="Times New Roman"/>
                          <a:cs typeface="Times New Roman"/>
                        </a:rPr>
                        <a:t>the y coordinate of the top </a:t>
                      </a:r>
                      <a:r>
                        <a:rPr sz="1000" spc="10" dirty="0">
                          <a:solidFill>
                            <a:srgbClr val="0073FF"/>
                          </a:solidFill>
                          <a:latin typeface="Times New Roman"/>
                          <a:cs typeface="Times New Roman"/>
                        </a:rPr>
                        <a:t>left </a:t>
                      </a:r>
                      <a:r>
                        <a:rPr sz="1000" spc="15" dirty="0">
                          <a:solidFill>
                            <a:srgbClr val="0073FF"/>
                          </a:solidFill>
                          <a:latin typeface="Times New Roman"/>
                          <a:cs typeface="Times New Roman"/>
                        </a:rPr>
                        <a:t>corner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1738">
                <a:tc>
                  <a:txBody>
                    <a:bodyPr/>
                    <a:lstStyle/>
                    <a:p>
                      <a:pPr marR="56515" algn="r">
                        <a:lnSpc>
                          <a:spcPts val="875"/>
                        </a:lnSpc>
                      </a:pPr>
                      <a:r>
                        <a:rPr sz="850" b="1" dirty="0">
                          <a:solidFill>
                            <a:srgbClr val="0073FF"/>
                          </a:solidFill>
                          <a:latin typeface="Courier New"/>
                          <a:cs typeface="Courier New"/>
                        </a:rPr>
                        <a:t>19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6540">
                        <a:lnSpc>
                          <a:spcPts val="875"/>
                        </a:lnSpc>
                      </a:pPr>
                      <a:r>
                        <a:rPr sz="850" spc="-5" dirty="0">
                          <a:latin typeface="Courier New"/>
                          <a:cs typeface="Courier New"/>
                        </a:rPr>
                        <a:t>*/</a:t>
                      </a:r>
                      <a:endParaRPr sz="85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1738">
                <a:tc>
                  <a:txBody>
                    <a:bodyPr/>
                    <a:lstStyle/>
                    <a:p>
                      <a:pPr marR="56515" algn="r">
                        <a:lnSpc>
                          <a:spcPts val="869"/>
                        </a:lnSpc>
                      </a:pPr>
                      <a:r>
                        <a:rPr sz="850" b="1" dirty="0">
                          <a:solidFill>
                            <a:srgbClr val="0073FF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6540">
                        <a:lnSpc>
                          <a:spcPts val="869"/>
                        </a:lnSpc>
                      </a:pPr>
                      <a:r>
                        <a:rPr sz="850" spc="-5" dirty="0">
                          <a:solidFill>
                            <a:srgbClr val="CC0066"/>
                          </a:solidFill>
                          <a:latin typeface="Courier New"/>
                          <a:cs typeface="Courier New"/>
                        </a:rPr>
                        <a:t>public </a:t>
                      </a:r>
                      <a:r>
                        <a:rPr sz="850" spc="-5" dirty="0">
                          <a:latin typeface="Courier New"/>
                          <a:cs typeface="Courier New"/>
                        </a:rPr>
                        <a:t>Car(</a:t>
                      </a:r>
                      <a:r>
                        <a:rPr sz="850" spc="-5" dirty="0">
                          <a:solidFill>
                            <a:srgbClr val="CC0066"/>
                          </a:solidFill>
                          <a:latin typeface="Courier New"/>
                          <a:cs typeface="Courier New"/>
                        </a:rPr>
                        <a:t>int </a:t>
                      </a:r>
                      <a:r>
                        <a:rPr sz="850" spc="-5" dirty="0">
                          <a:latin typeface="Courier New"/>
                          <a:cs typeface="Courier New"/>
                        </a:rPr>
                        <a:t>x, </a:t>
                      </a:r>
                      <a:r>
                        <a:rPr sz="850" spc="-5" dirty="0">
                          <a:solidFill>
                            <a:srgbClr val="CC0066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r>
                        <a:rPr sz="850" spc="-90" dirty="0">
                          <a:solidFill>
                            <a:srgbClr val="CC0066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850" spc="-5" dirty="0">
                          <a:latin typeface="Courier New"/>
                          <a:cs typeface="Courier New"/>
                        </a:rPr>
                        <a:t>y)</a:t>
                      </a:r>
                      <a:endParaRPr sz="85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1738">
                <a:tc>
                  <a:txBody>
                    <a:bodyPr/>
                    <a:lstStyle/>
                    <a:p>
                      <a:pPr marR="56515" algn="r">
                        <a:lnSpc>
                          <a:spcPts val="869"/>
                        </a:lnSpc>
                      </a:pPr>
                      <a:r>
                        <a:rPr sz="850" b="1" dirty="0">
                          <a:solidFill>
                            <a:srgbClr val="0073FF"/>
                          </a:solidFill>
                          <a:latin typeface="Courier New"/>
                          <a:cs typeface="Courier New"/>
                        </a:rPr>
                        <a:t>21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ts val="869"/>
                        </a:lnSpc>
                      </a:pPr>
                      <a:r>
                        <a:rPr sz="850" dirty="0">
                          <a:latin typeface="Courier New"/>
                          <a:cs typeface="Courier New"/>
                        </a:rPr>
                        <a:t>{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1738">
                <a:tc>
                  <a:txBody>
                    <a:bodyPr/>
                    <a:lstStyle/>
                    <a:p>
                      <a:pPr marR="56515" algn="r">
                        <a:lnSpc>
                          <a:spcPts val="869"/>
                        </a:lnSpc>
                      </a:pPr>
                      <a:r>
                        <a:rPr sz="850" b="1" dirty="0">
                          <a:solidFill>
                            <a:srgbClr val="0073FF"/>
                          </a:solidFill>
                          <a:latin typeface="Courier New"/>
                          <a:cs typeface="Courier New"/>
                        </a:rPr>
                        <a:t>22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ts val="869"/>
                        </a:lnSpc>
                      </a:pPr>
                      <a:r>
                        <a:rPr sz="850" spc="-5" dirty="0">
                          <a:latin typeface="Courier New"/>
                          <a:cs typeface="Courier New"/>
                        </a:rPr>
                        <a:t>xLeft =</a:t>
                      </a:r>
                      <a:r>
                        <a:rPr sz="85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850" spc="-5" dirty="0">
                          <a:latin typeface="Courier New"/>
                          <a:cs typeface="Courier New"/>
                        </a:rPr>
                        <a:t>x;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1738">
                <a:tc>
                  <a:txBody>
                    <a:bodyPr/>
                    <a:lstStyle/>
                    <a:p>
                      <a:pPr marR="56515" algn="r">
                        <a:lnSpc>
                          <a:spcPts val="869"/>
                        </a:lnSpc>
                      </a:pPr>
                      <a:r>
                        <a:rPr sz="850" b="1" dirty="0">
                          <a:solidFill>
                            <a:srgbClr val="0073FF"/>
                          </a:solidFill>
                          <a:latin typeface="Courier New"/>
                          <a:cs typeface="Courier New"/>
                        </a:rPr>
                        <a:t>23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ts val="869"/>
                        </a:lnSpc>
                      </a:pPr>
                      <a:r>
                        <a:rPr sz="850" spc="-5" dirty="0">
                          <a:latin typeface="Courier New"/>
                          <a:cs typeface="Courier New"/>
                        </a:rPr>
                        <a:t>yTop =</a:t>
                      </a:r>
                      <a:r>
                        <a:rPr sz="85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850" spc="-5" dirty="0">
                          <a:latin typeface="Courier New"/>
                          <a:cs typeface="Courier New"/>
                        </a:rPr>
                        <a:t>y;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1738">
                <a:tc>
                  <a:txBody>
                    <a:bodyPr/>
                    <a:lstStyle/>
                    <a:p>
                      <a:pPr marR="56515" algn="r">
                        <a:lnSpc>
                          <a:spcPts val="869"/>
                        </a:lnSpc>
                      </a:pPr>
                      <a:r>
                        <a:rPr sz="850" b="1" dirty="0">
                          <a:solidFill>
                            <a:srgbClr val="0073FF"/>
                          </a:solidFill>
                          <a:latin typeface="Courier New"/>
                          <a:cs typeface="Courier New"/>
                        </a:rPr>
                        <a:t>24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ts val="869"/>
                        </a:lnSpc>
                      </a:pPr>
                      <a:r>
                        <a:rPr sz="850" dirty="0">
                          <a:latin typeface="Courier New"/>
                          <a:cs typeface="Courier New"/>
                        </a:rPr>
                        <a:t>}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7970">
                <a:tc>
                  <a:txBody>
                    <a:bodyPr/>
                    <a:lstStyle/>
                    <a:p>
                      <a:pPr marR="56515" algn="r">
                        <a:lnSpc>
                          <a:spcPts val="869"/>
                        </a:lnSpc>
                      </a:pPr>
                      <a:r>
                        <a:rPr sz="850" b="1" dirty="0">
                          <a:solidFill>
                            <a:srgbClr val="0073FF"/>
                          </a:solidFill>
                          <a:latin typeface="Courier New"/>
                          <a:cs typeface="Courier New"/>
                        </a:rPr>
                        <a:t>25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1738">
                <a:tc>
                  <a:txBody>
                    <a:bodyPr/>
                    <a:lstStyle/>
                    <a:p>
                      <a:pPr marR="56515" algn="r">
                        <a:lnSpc>
                          <a:spcPts val="869"/>
                        </a:lnSpc>
                      </a:pPr>
                      <a:r>
                        <a:rPr sz="850" b="1" dirty="0">
                          <a:solidFill>
                            <a:srgbClr val="0073FF"/>
                          </a:solidFill>
                          <a:latin typeface="Courier New"/>
                          <a:cs typeface="Courier New"/>
                        </a:rPr>
                        <a:t>26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ts val="869"/>
                        </a:lnSpc>
                      </a:pPr>
                      <a:r>
                        <a:rPr sz="850" spc="-5" dirty="0">
                          <a:latin typeface="Courier New"/>
                          <a:cs typeface="Courier New"/>
                        </a:rPr>
                        <a:t>/**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5263">
                <a:tc>
                  <a:txBody>
                    <a:bodyPr/>
                    <a:lstStyle/>
                    <a:p>
                      <a:pPr marR="56515" algn="r">
                        <a:lnSpc>
                          <a:spcPts val="1005"/>
                        </a:lnSpc>
                      </a:pPr>
                      <a:r>
                        <a:rPr sz="850" b="1" dirty="0">
                          <a:solidFill>
                            <a:srgbClr val="0073FF"/>
                          </a:solidFill>
                          <a:latin typeface="Courier New"/>
                          <a:cs typeface="Courier New"/>
                        </a:rPr>
                        <a:t>27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ts val="1035"/>
                        </a:lnSpc>
                      </a:pPr>
                      <a:r>
                        <a:rPr sz="1000" spc="20" dirty="0">
                          <a:solidFill>
                            <a:srgbClr val="0073FF"/>
                          </a:solidFill>
                          <a:latin typeface="Times New Roman"/>
                          <a:cs typeface="Times New Roman"/>
                        </a:rPr>
                        <a:t>Draws </a:t>
                      </a:r>
                      <a:r>
                        <a:rPr sz="1000" spc="15" dirty="0">
                          <a:solidFill>
                            <a:srgbClr val="0073FF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000" spc="-95" dirty="0">
                          <a:solidFill>
                            <a:srgbClr val="0073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0073FF"/>
                          </a:solidFill>
                          <a:latin typeface="Times New Roman"/>
                          <a:cs typeface="Times New Roman"/>
                        </a:rPr>
                        <a:t>car.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6745">
                <a:tc>
                  <a:txBody>
                    <a:bodyPr/>
                    <a:lstStyle/>
                    <a:p>
                      <a:pPr marR="56515" algn="r">
                        <a:lnSpc>
                          <a:spcPts val="1015"/>
                        </a:lnSpc>
                      </a:pPr>
                      <a:r>
                        <a:rPr sz="850" b="1" dirty="0">
                          <a:solidFill>
                            <a:srgbClr val="0073FF"/>
                          </a:solidFill>
                          <a:latin typeface="Courier New"/>
                          <a:cs typeface="Courier New"/>
                        </a:rPr>
                        <a:t>28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ts val="1045"/>
                        </a:lnSpc>
                      </a:pPr>
                      <a:r>
                        <a:rPr sz="850" spc="-5" dirty="0">
                          <a:latin typeface="Courier New"/>
                          <a:cs typeface="Courier New"/>
                        </a:rPr>
                        <a:t>@param g2</a:t>
                      </a:r>
                      <a:r>
                        <a:rPr sz="850" spc="-35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000" spc="15" dirty="0">
                          <a:solidFill>
                            <a:srgbClr val="0073FF"/>
                          </a:solidFill>
                          <a:latin typeface="Times New Roman"/>
                          <a:cs typeface="Times New Roman"/>
                        </a:rPr>
                        <a:t>the graphics context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1738">
                <a:tc>
                  <a:txBody>
                    <a:bodyPr/>
                    <a:lstStyle/>
                    <a:p>
                      <a:pPr marR="56515" algn="r">
                        <a:lnSpc>
                          <a:spcPts val="875"/>
                        </a:lnSpc>
                      </a:pPr>
                      <a:r>
                        <a:rPr sz="850" b="1" dirty="0">
                          <a:solidFill>
                            <a:srgbClr val="0073FF"/>
                          </a:solidFill>
                          <a:latin typeface="Courier New"/>
                          <a:cs typeface="Courier New"/>
                        </a:rPr>
                        <a:t>29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6540">
                        <a:lnSpc>
                          <a:spcPts val="875"/>
                        </a:lnSpc>
                      </a:pPr>
                      <a:r>
                        <a:rPr sz="850" spc="-5" dirty="0">
                          <a:latin typeface="Courier New"/>
                          <a:cs typeface="Courier New"/>
                        </a:rPr>
                        <a:t>*/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1738">
                <a:tc>
                  <a:txBody>
                    <a:bodyPr/>
                    <a:lstStyle/>
                    <a:p>
                      <a:pPr marR="56515" algn="r">
                        <a:lnSpc>
                          <a:spcPts val="869"/>
                        </a:lnSpc>
                      </a:pPr>
                      <a:r>
                        <a:rPr sz="850" b="1" dirty="0">
                          <a:solidFill>
                            <a:srgbClr val="0073FF"/>
                          </a:solidFill>
                          <a:latin typeface="Courier New"/>
                          <a:cs typeface="Courier New"/>
                        </a:rPr>
                        <a:t>30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6540">
                        <a:lnSpc>
                          <a:spcPts val="869"/>
                        </a:lnSpc>
                      </a:pPr>
                      <a:r>
                        <a:rPr sz="850" spc="-5" dirty="0">
                          <a:solidFill>
                            <a:srgbClr val="CC0066"/>
                          </a:solidFill>
                          <a:latin typeface="Courier New"/>
                          <a:cs typeface="Courier New"/>
                        </a:rPr>
                        <a:t>public void </a:t>
                      </a:r>
                      <a:r>
                        <a:rPr sz="850" spc="-5" dirty="0">
                          <a:latin typeface="Courier New"/>
                          <a:cs typeface="Courier New"/>
                        </a:rPr>
                        <a:t>draw(Graphics2D</a:t>
                      </a:r>
                      <a:r>
                        <a:rPr sz="850" spc="-7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850" spc="-5" dirty="0">
                          <a:latin typeface="Courier New"/>
                          <a:cs typeface="Courier New"/>
                        </a:rPr>
                        <a:t>g2)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1738">
                <a:tc>
                  <a:txBody>
                    <a:bodyPr/>
                    <a:lstStyle/>
                    <a:p>
                      <a:pPr marR="56515" algn="r">
                        <a:lnSpc>
                          <a:spcPts val="869"/>
                        </a:lnSpc>
                      </a:pPr>
                      <a:r>
                        <a:rPr sz="850" b="1" dirty="0">
                          <a:solidFill>
                            <a:srgbClr val="0073FF"/>
                          </a:solidFill>
                          <a:latin typeface="Courier New"/>
                          <a:cs typeface="Courier New"/>
                        </a:rPr>
                        <a:t>31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ts val="869"/>
                        </a:lnSpc>
                      </a:pPr>
                      <a:r>
                        <a:rPr sz="850" dirty="0">
                          <a:latin typeface="Courier New"/>
                          <a:cs typeface="Courier New"/>
                        </a:rPr>
                        <a:t>{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1738">
                <a:tc>
                  <a:txBody>
                    <a:bodyPr/>
                    <a:lstStyle/>
                    <a:p>
                      <a:pPr marR="56515" algn="r">
                        <a:lnSpc>
                          <a:spcPts val="869"/>
                        </a:lnSpc>
                      </a:pPr>
                      <a:r>
                        <a:rPr sz="850" b="1" dirty="0">
                          <a:solidFill>
                            <a:srgbClr val="0073FF"/>
                          </a:solidFill>
                          <a:latin typeface="Courier New"/>
                          <a:cs typeface="Courier New"/>
                        </a:rPr>
                        <a:t>32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869"/>
                        </a:lnSpc>
                      </a:pPr>
                      <a:r>
                        <a:rPr sz="850" spc="-5" dirty="0">
                          <a:latin typeface="Courier New"/>
                          <a:cs typeface="Courier New"/>
                        </a:rPr>
                        <a:t>Rectangle body = </a:t>
                      </a:r>
                      <a:r>
                        <a:rPr sz="850" spc="-5" dirty="0">
                          <a:solidFill>
                            <a:srgbClr val="CC0066"/>
                          </a:solidFill>
                          <a:latin typeface="Courier New"/>
                          <a:cs typeface="Courier New"/>
                        </a:rPr>
                        <a:t>new </a:t>
                      </a:r>
                      <a:r>
                        <a:rPr sz="850" spc="-5" dirty="0">
                          <a:latin typeface="Courier New"/>
                          <a:cs typeface="Courier New"/>
                        </a:rPr>
                        <a:t>Rectangle(xLeft, yTop +</a:t>
                      </a:r>
                      <a:r>
                        <a:rPr sz="850" spc="-4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850" spc="-10" dirty="0">
                          <a:solidFill>
                            <a:srgbClr val="66FF18"/>
                          </a:solidFill>
                          <a:latin typeface="Courier New"/>
                          <a:cs typeface="Courier New"/>
                        </a:rPr>
                        <a:t>10</a:t>
                      </a:r>
                      <a:r>
                        <a:rPr sz="850" spc="-10" dirty="0">
                          <a:latin typeface="Courier New"/>
                          <a:cs typeface="Courier New"/>
                        </a:rPr>
                        <a:t>,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869"/>
                        </a:lnSpc>
                      </a:pPr>
                      <a:r>
                        <a:rPr sz="850" spc="-10" dirty="0">
                          <a:solidFill>
                            <a:srgbClr val="66FF18"/>
                          </a:solidFill>
                          <a:latin typeface="Courier New"/>
                          <a:cs typeface="Courier New"/>
                        </a:rPr>
                        <a:t>60</a:t>
                      </a:r>
                      <a:r>
                        <a:rPr sz="850" spc="-10" dirty="0">
                          <a:latin typeface="Courier New"/>
                          <a:cs typeface="Courier New"/>
                        </a:rPr>
                        <a:t>,</a:t>
                      </a:r>
                      <a:r>
                        <a:rPr sz="850" spc="-9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850" spc="-5" dirty="0">
                          <a:solidFill>
                            <a:srgbClr val="66FF18"/>
                          </a:solidFill>
                          <a:latin typeface="Courier New"/>
                          <a:cs typeface="Courier New"/>
                        </a:rPr>
                        <a:t>10</a:t>
                      </a:r>
                      <a:r>
                        <a:rPr sz="850" spc="-5" dirty="0">
                          <a:latin typeface="Courier New"/>
                          <a:cs typeface="Courier New"/>
                        </a:rPr>
                        <a:t>);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137970">
                <a:tc>
                  <a:txBody>
                    <a:bodyPr/>
                    <a:lstStyle/>
                    <a:p>
                      <a:pPr marR="56515" algn="r">
                        <a:lnSpc>
                          <a:spcPts val="869"/>
                        </a:lnSpc>
                      </a:pPr>
                      <a:r>
                        <a:rPr sz="850" b="1" dirty="0">
                          <a:solidFill>
                            <a:srgbClr val="0073FF"/>
                          </a:solidFill>
                          <a:latin typeface="Courier New"/>
                          <a:cs typeface="Courier New"/>
                        </a:rPr>
                        <a:t>33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ts val="869"/>
                        </a:lnSpc>
                      </a:pPr>
                      <a:r>
                        <a:rPr sz="850" spc="-5" dirty="0">
                          <a:latin typeface="Courier New"/>
                          <a:cs typeface="Courier New"/>
                        </a:rPr>
                        <a:t>Ellipse2D.Double</a:t>
                      </a:r>
                      <a:r>
                        <a:rPr sz="850" spc="-7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850" spc="-5" dirty="0">
                          <a:latin typeface="Courier New"/>
                          <a:cs typeface="Courier New"/>
                        </a:rPr>
                        <a:t>frontTire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121738">
                <a:tc>
                  <a:txBody>
                    <a:bodyPr/>
                    <a:lstStyle/>
                    <a:p>
                      <a:pPr marR="56515" algn="r">
                        <a:lnSpc>
                          <a:spcPts val="869"/>
                        </a:lnSpc>
                      </a:pPr>
                      <a:r>
                        <a:rPr sz="850" b="1" dirty="0">
                          <a:solidFill>
                            <a:srgbClr val="0073FF"/>
                          </a:solidFill>
                          <a:latin typeface="Courier New"/>
                          <a:cs typeface="Courier New"/>
                        </a:rPr>
                        <a:t>34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869"/>
                        </a:lnSpc>
                      </a:pPr>
                      <a:r>
                        <a:rPr sz="850" spc="-5" dirty="0">
                          <a:latin typeface="Courier New"/>
                          <a:cs typeface="Courier New"/>
                        </a:rPr>
                        <a:t>= </a:t>
                      </a:r>
                      <a:r>
                        <a:rPr sz="850" spc="-5" dirty="0">
                          <a:solidFill>
                            <a:srgbClr val="CC0066"/>
                          </a:solidFill>
                          <a:latin typeface="Courier New"/>
                          <a:cs typeface="Courier New"/>
                        </a:rPr>
                        <a:t>new </a:t>
                      </a:r>
                      <a:r>
                        <a:rPr sz="850" spc="-5" dirty="0">
                          <a:latin typeface="Courier New"/>
                          <a:cs typeface="Courier New"/>
                        </a:rPr>
                        <a:t>Ellipse2D.Double(xLeft + </a:t>
                      </a:r>
                      <a:r>
                        <a:rPr sz="850" spc="-10" dirty="0">
                          <a:solidFill>
                            <a:srgbClr val="66FF18"/>
                          </a:solidFill>
                          <a:latin typeface="Courier New"/>
                          <a:cs typeface="Courier New"/>
                        </a:rPr>
                        <a:t>10</a:t>
                      </a:r>
                      <a:r>
                        <a:rPr sz="850" spc="-10" dirty="0">
                          <a:latin typeface="Courier New"/>
                          <a:cs typeface="Courier New"/>
                        </a:rPr>
                        <a:t>, </a:t>
                      </a:r>
                      <a:r>
                        <a:rPr sz="850" spc="-5" dirty="0">
                          <a:latin typeface="Courier New"/>
                          <a:cs typeface="Courier New"/>
                        </a:rPr>
                        <a:t>yTop +</a:t>
                      </a:r>
                      <a:r>
                        <a:rPr sz="850" spc="-3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850" spc="-10" dirty="0">
                          <a:solidFill>
                            <a:srgbClr val="66FF18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  <a:r>
                        <a:rPr sz="850" spc="-10" dirty="0">
                          <a:latin typeface="Courier New"/>
                          <a:cs typeface="Courier New"/>
                        </a:rPr>
                        <a:t>,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869"/>
                        </a:lnSpc>
                      </a:pPr>
                      <a:r>
                        <a:rPr sz="850" spc="-10" dirty="0">
                          <a:solidFill>
                            <a:srgbClr val="66FF18"/>
                          </a:solidFill>
                          <a:latin typeface="Courier New"/>
                          <a:cs typeface="Courier New"/>
                        </a:rPr>
                        <a:t>10</a:t>
                      </a:r>
                      <a:r>
                        <a:rPr sz="850" spc="-10" dirty="0">
                          <a:latin typeface="Courier New"/>
                          <a:cs typeface="Courier New"/>
                        </a:rPr>
                        <a:t>,</a:t>
                      </a:r>
                      <a:r>
                        <a:rPr sz="850" spc="-9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850" spc="-5" dirty="0">
                          <a:solidFill>
                            <a:srgbClr val="66FF18"/>
                          </a:solidFill>
                          <a:latin typeface="Courier New"/>
                          <a:cs typeface="Courier New"/>
                        </a:rPr>
                        <a:t>10</a:t>
                      </a:r>
                      <a:r>
                        <a:rPr sz="850" spc="-5" dirty="0">
                          <a:latin typeface="Courier New"/>
                          <a:cs typeface="Courier New"/>
                        </a:rPr>
                        <a:t>);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163978">
                <a:tc>
                  <a:txBody>
                    <a:bodyPr/>
                    <a:lstStyle/>
                    <a:p>
                      <a:pPr marR="56515" algn="r">
                        <a:lnSpc>
                          <a:spcPts val="869"/>
                        </a:lnSpc>
                      </a:pPr>
                      <a:r>
                        <a:rPr sz="850" b="1" dirty="0">
                          <a:solidFill>
                            <a:srgbClr val="0073FF"/>
                          </a:solidFill>
                          <a:latin typeface="Courier New"/>
                          <a:cs typeface="Courier New"/>
                        </a:rPr>
                        <a:t>35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ts val="869"/>
                        </a:lnSpc>
                      </a:pPr>
                      <a:r>
                        <a:rPr sz="850" spc="-5" dirty="0">
                          <a:latin typeface="Courier New"/>
                          <a:cs typeface="Courier New"/>
                        </a:rPr>
                        <a:t>Ellipse2D.Double</a:t>
                      </a:r>
                      <a:r>
                        <a:rPr sz="850" spc="-8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850" spc="-5" dirty="0">
                          <a:latin typeface="Courier New"/>
                          <a:cs typeface="Courier New"/>
                        </a:rPr>
                        <a:t>rearTire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5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78146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AFA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75" dirty="0"/>
              <a:t>s</a:t>
            </a:r>
            <a:r>
              <a:rPr spc="40" dirty="0"/>
              <a:t>e</a:t>
            </a:r>
            <a:r>
              <a:rPr spc="55" dirty="0"/>
              <a:t>c</a:t>
            </a:r>
            <a:r>
              <a:rPr spc="30" dirty="0"/>
              <a:t>t</a:t>
            </a:r>
            <a:r>
              <a:rPr spc="60" dirty="0"/>
              <a:t>i</a:t>
            </a:r>
            <a:r>
              <a:rPr spc="160" dirty="0"/>
              <a:t>o</a:t>
            </a:r>
            <a:r>
              <a:rPr spc="150" dirty="0"/>
              <a:t>n</a:t>
            </a:r>
            <a:r>
              <a:rPr spc="-145" dirty="0"/>
              <a:t>_</a:t>
            </a:r>
            <a:r>
              <a:rPr spc="120" dirty="0"/>
              <a:t>8</a:t>
            </a:r>
            <a:r>
              <a:rPr spc="310" dirty="0"/>
              <a:t>/</a:t>
            </a:r>
            <a:r>
              <a:rPr spc="215" dirty="0">
                <a:solidFill>
                  <a:srgbClr val="000080"/>
                </a:solidFill>
                <a:hlinkClick r:id="rId2"/>
              </a:rPr>
              <a:t>C</a:t>
            </a:r>
            <a:r>
              <a:rPr spc="125" dirty="0">
                <a:solidFill>
                  <a:srgbClr val="000080"/>
                </a:solidFill>
                <a:hlinkClick r:id="rId2"/>
              </a:rPr>
              <a:t>a</a:t>
            </a:r>
            <a:r>
              <a:rPr spc="65" dirty="0">
                <a:solidFill>
                  <a:srgbClr val="000080"/>
                </a:solidFill>
                <a:hlinkClick r:id="rId2"/>
              </a:rPr>
              <a:t>r</a:t>
            </a:r>
            <a:r>
              <a:rPr spc="215" dirty="0">
                <a:solidFill>
                  <a:srgbClr val="000080"/>
                </a:solidFill>
                <a:hlinkClick r:id="rId2"/>
              </a:rPr>
              <a:t>C</a:t>
            </a:r>
            <a:r>
              <a:rPr spc="160" dirty="0">
                <a:solidFill>
                  <a:srgbClr val="000080"/>
                </a:solidFill>
                <a:hlinkClick r:id="rId2"/>
              </a:rPr>
              <a:t>o</a:t>
            </a:r>
            <a:r>
              <a:rPr spc="245" dirty="0">
                <a:solidFill>
                  <a:srgbClr val="000080"/>
                </a:solidFill>
                <a:hlinkClick r:id="rId2"/>
              </a:rPr>
              <a:t>m</a:t>
            </a:r>
            <a:r>
              <a:rPr spc="175" dirty="0">
                <a:solidFill>
                  <a:srgbClr val="000080"/>
                </a:solidFill>
                <a:hlinkClick r:id="rId2"/>
              </a:rPr>
              <a:t>p</a:t>
            </a:r>
            <a:r>
              <a:rPr spc="160" dirty="0">
                <a:solidFill>
                  <a:srgbClr val="000080"/>
                </a:solidFill>
                <a:hlinkClick r:id="rId2"/>
              </a:rPr>
              <a:t>o</a:t>
            </a:r>
            <a:r>
              <a:rPr spc="150" dirty="0">
                <a:solidFill>
                  <a:srgbClr val="000080"/>
                </a:solidFill>
                <a:hlinkClick r:id="rId2"/>
              </a:rPr>
              <a:t>n</a:t>
            </a:r>
            <a:r>
              <a:rPr spc="40" dirty="0">
                <a:solidFill>
                  <a:srgbClr val="000080"/>
                </a:solidFill>
                <a:hlinkClick r:id="rId2"/>
              </a:rPr>
              <a:t>e</a:t>
            </a:r>
            <a:r>
              <a:rPr spc="150" dirty="0">
                <a:solidFill>
                  <a:srgbClr val="000080"/>
                </a:solidFill>
                <a:hlinkClick r:id="rId2"/>
              </a:rPr>
              <a:t>n</a:t>
            </a:r>
            <a:r>
              <a:rPr spc="30" dirty="0">
                <a:solidFill>
                  <a:srgbClr val="000080"/>
                </a:solidFill>
                <a:hlinkClick r:id="rId2"/>
              </a:rPr>
              <a:t>t</a:t>
            </a:r>
            <a:r>
              <a:rPr spc="-220" dirty="0">
                <a:solidFill>
                  <a:srgbClr val="000080"/>
                </a:solidFill>
                <a:hlinkClick r:id="rId2"/>
              </a:rPr>
              <a:t>.</a:t>
            </a:r>
            <a:r>
              <a:rPr spc="-55" dirty="0">
                <a:solidFill>
                  <a:srgbClr val="000080"/>
                </a:solidFill>
                <a:hlinkClick r:id="rId2"/>
              </a:rPr>
              <a:t>j</a:t>
            </a:r>
            <a:r>
              <a:rPr spc="125" dirty="0">
                <a:solidFill>
                  <a:srgbClr val="000080"/>
                </a:solidFill>
                <a:hlinkClick r:id="rId2"/>
              </a:rPr>
              <a:t>a</a:t>
            </a:r>
            <a:r>
              <a:rPr spc="145" dirty="0">
                <a:solidFill>
                  <a:srgbClr val="000080"/>
                </a:solidFill>
                <a:hlinkClick r:id="rId2"/>
              </a:rPr>
              <a:t>v</a:t>
            </a:r>
            <a:r>
              <a:rPr spc="125" dirty="0">
                <a:solidFill>
                  <a:srgbClr val="000080"/>
                </a:solidFill>
                <a:hlinkClick r:id="rId2"/>
              </a:rPr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628015" y="714195"/>
            <a:ext cx="485838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1 </a:t>
            </a:r>
            <a:r>
              <a:rPr lang="en-US" sz="1100" dirty="0">
                <a:solidFill>
                  <a:srgbClr val="CC0066"/>
                </a:solidFill>
                <a:latin typeface="Courier" charset="0"/>
                <a:ea typeface="Courier" charset="0"/>
                <a:cs typeface="Courier" charset="0"/>
              </a:rPr>
              <a:t>import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100" dirty="0" err="1">
                <a:latin typeface="Courier" charset="0"/>
                <a:ea typeface="Courier" charset="0"/>
                <a:cs typeface="Courier" charset="0"/>
              </a:rPr>
              <a:t>java.awt.Graphics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;</a:t>
            </a:r>
            <a:r>
              <a:rPr lang="en-US" sz="110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110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10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2 </a:t>
            </a:r>
            <a:r>
              <a:rPr lang="en-US" sz="1100" dirty="0">
                <a:solidFill>
                  <a:srgbClr val="CC0066"/>
                </a:solidFill>
                <a:latin typeface="Courier" charset="0"/>
                <a:ea typeface="Courier" charset="0"/>
                <a:cs typeface="Courier" charset="0"/>
              </a:rPr>
              <a:t>import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 java.awt.Graphics2D;</a:t>
            </a:r>
            <a:r>
              <a:rPr lang="en-US" sz="110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110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10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3 </a:t>
            </a:r>
            <a:r>
              <a:rPr lang="en-US" sz="1100" dirty="0">
                <a:solidFill>
                  <a:srgbClr val="CC0066"/>
                </a:solidFill>
                <a:latin typeface="Courier" charset="0"/>
                <a:ea typeface="Courier" charset="0"/>
                <a:cs typeface="Courier" charset="0"/>
              </a:rPr>
              <a:t>import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100" dirty="0" err="1">
                <a:latin typeface="Courier" charset="0"/>
                <a:ea typeface="Courier" charset="0"/>
                <a:cs typeface="Courier" charset="0"/>
              </a:rPr>
              <a:t>javax.swing.JComponent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;</a:t>
            </a:r>
            <a:r>
              <a:rPr lang="en-US" sz="110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110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10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4 </a:t>
            </a:r>
          </a:p>
          <a:p>
            <a:r>
              <a:rPr lang="en-US" sz="110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5 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/**</a:t>
            </a:r>
            <a:r>
              <a:rPr lang="en-US" sz="110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110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10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6 </a:t>
            </a:r>
            <a:r>
              <a:rPr lang="en-US" sz="1100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This component draws two car shapes.</a:t>
            </a:r>
            <a:r>
              <a:rPr lang="en-US" sz="110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110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10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7 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*/</a:t>
            </a:r>
            <a:r>
              <a:rPr lang="en-US" sz="110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110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10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8 </a:t>
            </a:r>
            <a:r>
              <a:rPr lang="en-US" sz="1100" dirty="0">
                <a:solidFill>
                  <a:srgbClr val="CC0066"/>
                </a:solidFill>
                <a:latin typeface="Courier" charset="0"/>
                <a:ea typeface="Courier" charset="0"/>
                <a:cs typeface="Courier" charset="0"/>
              </a:rPr>
              <a:t>public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100" dirty="0">
                <a:solidFill>
                  <a:srgbClr val="CC0066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100" dirty="0" err="1">
                <a:latin typeface="Courier" charset="0"/>
                <a:ea typeface="Courier" charset="0"/>
                <a:cs typeface="Courier" charset="0"/>
              </a:rPr>
              <a:t>CarComponent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100" dirty="0">
                <a:solidFill>
                  <a:srgbClr val="CC0066"/>
                </a:solidFill>
                <a:latin typeface="Courier" charset="0"/>
                <a:ea typeface="Courier" charset="0"/>
                <a:cs typeface="Courier" charset="0"/>
              </a:rPr>
              <a:t>extends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100" dirty="0" err="1">
                <a:latin typeface="Courier" charset="0"/>
                <a:ea typeface="Courier" charset="0"/>
                <a:cs typeface="Courier" charset="0"/>
              </a:rPr>
              <a:t>JComponent</a:t>
            </a:r>
            <a:r>
              <a:rPr lang="en-US" sz="110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110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10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9 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{ </a:t>
            </a:r>
            <a:endParaRPr lang="en-US" sz="11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10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10 </a:t>
            </a:r>
            <a:r>
              <a:rPr lang="en-US" sz="1100" dirty="0">
                <a:solidFill>
                  <a:srgbClr val="CC0066"/>
                </a:solidFill>
                <a:latin typeface="Courier" charset="0"/>
                <a:ea typeface="Courier" charset="0"/>
                <a:cs typeface="Courier" charset="0"/>
              </a:rPr>
              <a:t>public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100" dirty="0">
                <a:solidFill>
                  <a:srgbClr val="CC0066"/>
                </a:solidFill>
                <a:latin typeface="Courier" charset="0"/>
                <a:ea typeface="Courier" charset="0"/>
                <a:cs typeface="Courier" charset="0"/>
              </a:rPr>
              <a:t>void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100" dirty="0" err="1">
                <a:latin typeface="Courier" charset="0"/>
                <a:ea typeface="Courier" charset="0"/>
                <a:cs typeface="Courier" charset="0"/>
              </a:rPr>
              <a:t>paintComponent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(Graphics g)</a:t>
            </a:r>
            <a:r>
              <a:rPr lang="en-US" sz="110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110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10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11 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{ </a:t>
            </a:r>
            <a:endParaRPr lang="en-US" sz="11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10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12 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Graphics2D g2 = (Graphics2D) g;</a:t>
            </a:r>
            <a:r>
              <a:rPr lang="en-US" sz="110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110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10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13 </a:t>
            </a:r>
          </a:p>
          <a:p>
            <a:r>
              <a:rPr lang="en-US" sz="110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14 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Car car1 = </a:t>
            </a:r>
            <a:r>
              <a:rPr lang="en-US" sz="1100" dirty="0">
                <a:solidFill>
                  <a:srgbClr val="CC0066"/>
                </a:solidFill>
                <a:latin typeface="Courier" charset="0"/>
                <a:ea typeface="Courier" charset="0"/>
                <a:cs typeface="Courier" charset="0"/>
              </a:rPr>
              <a:t>new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 Car(</a:t>
            </a:r>
            <a:r>
              <a:rPr lang="en-US" sz="1100" dirty="0">
                <a:solidFill>
                  <a:srgbClr val="66FF19"/>
                </a:solidFill>
                <a:latin typeface="Courier" charset="0"/>
                <a:ea typeface="Courier" charset="0"/>
                <a:cs typeface="Courier" charset="0"/>
              </a:rPr>
              <a:t>0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100" dirty="0">
                <a:solidFill>
                  <a:srgbClr val="66FF19"/>
                </a:solidFill>
                <a:latin typeface="Courier" charset="0"/>
                <a:ea typeface="Courier" charset="0"/>
                <a:cs typeface="Courier" charset="0"/>
              </a:rPr>
              <a:t>0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);</a:t>
            </a:r>
            <a:r>
              <a:rPr lang="en-US" sz="110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110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10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15 </a:t>
            </a:r>
          </a:p>
          <a:p>
            <a:r>
              <a:rPr lang="en-US" sz="110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16 </a:t>
            </a:r>
            <a:r>
              <a:rPr lang="en-US" sz="1100" dirty="0" err="1">
                <a:solidFill>
                  <a:srgbClr val="CC0066"/>
                </a:solid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 x = </a:t>
            </a:r>
            <a:r>
              <a:rPr lang="en-US" sz="1100" dirty="0" err="1">
                <a:latin typeface="Courier" charset="0"/>
                <a:ea typeface="Courier" charset="0"/>
                <a:cs typeface="Courier" charset="0"/>
              </a:rPr>
              <a:t>getWidth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() - </a:t>
            </a:r>
            <a:r>
              <a:rPr lang="en-US" sz="1100" dirty="0">
                <a:solidFill>
                  <a:srgbClr val="66FF19"/>
                </a:solidFill>
                <a:latin typeface="Courier" charset="0"/>
                <a:ea typeface="Courier" charset="0"/>
                <a:cs typeface="Courier" charset="0"/>
              </a:rPr>
              <a:t>60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;</a:t>
            </a:r>
            <a:r>
              <a:rPr lang="en-US" sz="110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110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10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17 </a:t>
            </a:r>
            <a:r>
              <a:rPr lang="en-US" sz="1100" dirty="0" err="1">
                <a:solidFill>
                  <a:srgbClr val="CC0066"/>
                </a:solid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 y = </a:t>
            </a:r>
            <a:r>
              <a:rPr lang="en-US" sz="1100" dirty="0" err="1">
                <a:latin typeface="Courier" charset="0"/>
                <a:ea typeface="Courier" charset="0"/>
                <a:cs typeface="Courier" charset="0"/>
              </a:rPr>
              <a:t>getHeight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() - </a:t>
            </a:r>
            <a:r>
              <a:rPr lang="en-US" sz="1100" dirty="0">
                <a:solidFill>
                  <a:srgbClr val="66FF19"/>
                </a:solidFill>
                <a:latin typeface="Courier" charset="0"/>
                <a:ea typeface="Courier" charset="0"/>
                <a:cs typeface="Courier" charset="0"/>
              </a:rPr>
              <a:t>30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;</a:t>
            </a:r>
            <a:r>
              <a:rPr lang="en-US" sz="110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110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10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18 </a:t>
            </a:r>
          </a:p>
          <a:p>
            <a:r>
              <a:rPr lang="en-US" sz="110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19 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Car car2 = </a:t>
            </a:r>
            <a:r>
              <a:rPr lang="en-US" sz="1100" dirty="0">
                <a:solidFill>
                  <a:srgbClr val="CC0066"/>
                </a:solidFill>
                <a:latin typeface="Courier" charset="0"/>
                <a:ea typeface="Courier" charset="0"/>
                <a:cs typeface="Courier" charset="0"/>
              </a:rPr>
              <a:t>new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 Car(x, y);</a:t>
            </a:r>
            <a:r>
              <a:rPr lang="en-US" sz="110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110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10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20 </a:t>
            </a:r>
          </a:p>
          <a:p>
            <a:r>
              <a:rPr lang="en-US" sz="110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21 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car1.draw(g2);</a:t>
            </a:r>
            <a:r>
              <a:rPr lang="en-US" sz="110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110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10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22 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car2.draw(g2); </a:t>
            </a:r>
            <a:endParaRPr lang="en-US" sz="11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10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23 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}</a:t>
            </a:r>
            <a:r>
              <a:rPr lang="en-US" sz="110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110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10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24 </a:t>
            </a:r>
            <a:r>
              <a:rPr lang="en-US" sz="1100" dirty="0" smtClean="0">
                <a:latin typeface="Courier" charset="0"/>
                <a:ea typeface="Courier" charset="0"/>
                <a:cs typeface="Courier" charset="0"/>
              </a:rPr>
              <a:t>}</a:t>
            </a:r>
            <a:endParaRPr lang="en-US" sz="1100" dirty="0">
              <a:latin typeface="Courier" charset="0"/>
              <a:ea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75351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AFA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0" dirty="0"/>
              <a:t>section_8/</a:t>
            </a:r>
            <a:r>
              <a:rPr spc="90" dirty="0">
                <a:solidFill>
                  <a:srgbClr val="000080"/>
                </a:solidFill>
                <a:hlinkClick r:id="rId2"/>
              </a:rPr>
              <a:t>CarViewer.java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715" y="914400"/>
            <a:ext cx="4845685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1 </a:t>
            </a:r>
            <a:r>
              <a:rPr lang="en-US" sz="1100" dirty="0">
                <a:solidFill>
                  <a:srgbClr val="CC0066"/>
                </a:solidFill>
                <a:latin typeface="Courier" charset="0"/>
                <a:ea typeface="Courier" charset="0"/>
                <a:cs typeface="Courier" charset="0"/>
              </a:rPr>
              <a:t>import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100" dirty="0" err="1">
                <a:latin typeface="Courier" charset="0"/>
                <a:ea typeface="Courier" charset="0"/>
                <a:cs typeface="Courier" charset="0"/>
              </a:rPr>
              <a:t>javax.swing.JFrame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;</a:t>
            </a:r>
            <a:r>
              <a:rPr lang="en-US" sz="110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110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10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2 </a:t>
            </a:r>
          </a:p>
          <a:p>
            <a:r>
              <a:rPr lang="en-US" sz="110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3 </a:t>
            </a:r>
            <a:r>
              <a:rPr lang="en-US" sz="1100" dirty="0">
                <a:solidFill>
                  <a:srgbClr val="CC0066"/>
                </a:solidFill>
                <a:latin typeface="Courier" charset="0"/>
                <a:ea typeface="Courier" charset="0"/>
                <a:cs typeface="Courier" charset="0"/>
              </a:rPr>
              <a:t>public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100" dirty="0">
                <a:solidFill>
                  <a:srgbClr val="CC0066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100" dirty="0" err="1">
                <a:latin typeface="Courier" charset="0"/>
                <a:ea typeface="Courier" charset="0"/>
                <a:cs typeface="Courier" charset="0"/>
              </a:rPr>
              <a:t>CarViewer</a:t>
            </a:r>
            <a:r>
              <a:rPr lang="en-US" sz="110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110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10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4 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{</a:t>
            </a:r>
            <a:r>
              <a:rPr lang="en-US" sz="110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110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10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5 </a:t>
            </a:r>
            <a:r>
              <a:rPr lang="en-US" sz="1100" dirty="0">
                <a:solidFill>
                  <a:srgbClr val="CC0066"/>
                </a:solidFill>
                <a:latin typeface="Courier" charset="0"/>
                <a:ea typeface="Courier" charset="0"/>
                <a:cs typeface="Courier" charset="0"/>
              </a:rPr>
              <a:t>public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100" dirty="0">
                <a:solidFill>
                  <a:srgbClr val="CC0066"/>
                </a:solidFill>
                <a:latin typeface="Courier" charset="0"/>
                <a:ea typeface="Courier" charset="0"/>
                <a:cs typeface="Courier" charset="0"/>
              </a:rPr>
              <a:t>static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100" dirty="0">
                <a:solidFill>
                  <a:srgbClr val="CC0066"/>
                </a:solidFill>
                <a:latin typeface="Courier" charset="0"/>
                <a:ea typeface="Courier" charset="0"/>
                <a:cs typeface="Courier" charset="0"/>
              </a:rPr>
              <a:t>void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 main(String[] </a:t>
            </a:r>
            <a:r>
              <a:rPr lang="en-US" sz="1100" dirty="0" err="1">
                <a:latin typeface="Courier" charset="0"/>
                <a:ea typeface="Courier" charset="0"/>
                <a:cs typeface="Courier" charset="0"/>
              </a:rPr>
              <a:t>args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sz="110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110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10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6 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{</a:t>
            </a:r>
            <a:r>
              <a:rPr lang="en-US" sz="110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110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10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7 </a:t>
            </a:r>
            <a:r>
              <a:rPr lang="en-US" sz="1100" dirty="0" err="1">
                <a:latin typeface="Courier" charset="0"/>
                <a:ea typeface="Courier" charset="0"/>
                <a:cs typeface="Courier" charset="0"/>
              </a:rPr>
              <a:t>JFrame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 frame = </a:t>
            </a:r>
            <a:r>
              <a:rPr lang="en-US" sz="1100" dirty="0">
                <a:solidFill>
                  <a:srgbClr val="CC0066"/>
                </a:solidFill>
                <a:latin typeface="Courier" charset="0"/>
                <a:ea typeface="Courier" charset="0"/>
                <a:cs typeface="Courier" charset="0"/>
              </a:rPr>
              <a:t>new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100" dirty="0" err="1">
                <a:latin typeface="Courier" charset="0"/>
                <a:ea typeface="Courier" charset="0"/>
                <a:cs typeface="Courier" charset="0"/>
              </a:rPr>
              <a:t>JFrame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();</a:t>
            </a:r>
            <a:r>
              <a:rPr lang="en-US" sz="110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110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10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8 </a:t>
            </a:r>
          </a:p>
          <a:p>
            <a:r>
              <a:rPr lang="en-US" sz="110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9 </a:t>
            </a:r>
            <a:r>
              <a:rPr lang="en-US" sz="1100" dirty="0" err="1">
                <a:latin typeface="Courier" charset="0"/>
                <a:ea typeface="Courier" charset="0"/>
                <a:cs typeface="Courier" charset="0"/>
              </a:rPr>
              <a:t>frame.setSize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100" dirty="0">
                <a:solidFill>
                  <a:srgbClr val="66FF19"/>
                </a:solidFill>
                <a:latin typeface="Courier" charset="0"/>
                <a:ea typeface="Courier" charset="0"/>
                <a:cs typeface="Courier" charset="0"/>
              </a:rPr>
              <a:t>300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100" dirty="0">
                <a:solidFill>
                  <a:srgbClr val="66FF19"/>
                </a:solidFill>
                <a:latin typeface="Courier" charset="0"/>
                <a:ea typeface="Courier" charset="0"/>
                <a:cs typeface="Courier" charset="0"/>
              </a:rPr>
              <a:t>400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);</a:t>
            </a:r>
            <a:r>
              <a:rPr lang="en-US" sz="110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110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10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10 </a:t>
            </a:r>
            <a:r>
              <a:rPr lang="en-US" sz="1100" dirty="0" err="1">
                <a:latin typeface="Courier" charset="0"/>
                <a:ea typeface="Courier" charset="0"/>
                <a:cs typeface="Courier" charset="0"/>
              </a:rPr>
              <a:t>frame.setTitle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100" dirty="0">
                <a:solidFill>
                  <a:srgbClr val="32E598"/>
                </a:solidFill>
                <a:latin typeface="Courier" charset="0"/>
                <a:ea typeface="Courier" charset="0"/>
                <a:cs typeface="Courier" charset="0"/>
              </a:rPr>
              <a:t>"Two cars"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);</a:t>
            </a:r>
            <a:r>
              <a:rPr lang="en-US" sz="110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110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10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11 </a:t>
            </a:r>
            <a:r>
              <a:rPr lang="en-US" sz="1100" dirty="0" err="1">
                <a:latin typeface="Courier" charset="0"/>
                <a:ea typeface="Courier" charset="0"/>
                <a:cs typeface="Courier" charset="0"/>
              </a:rPr>
              <a:t>frame.setDefaultCloseOperation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100" dirty="0" err="1">
                <a:latin typeface="Courier" charset="0"/>
                <a:ea typeface="Courier" charset="0"/>
                <a:cs typeface="Courier" charset="0"/>
              </a:rPr>
              <a:t>JFrame.EXIT_ON_CLOSE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);</a:t>
            </a:r>
            <a:r>
              <a:rPr lang="en-US" sz="110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110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10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12 </a:t>
            </a:r>
          </a:p>
          <a:p>
            <a:r>
              <a:rPr lang="en-US" sz="110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13 </a:t>
            </a:r>
            <a:r>
              <a:rPr lang="en-US" sz="1100" dirty="0" err="1">
                <a:latin typeface="Courier" charset="0"/>
                <a:ea typeface="Courier" charset="0"/>
                <a:cs typeface="Courier" charset="0"/>
              </a:rPr>
              <a:t>CarComponent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 component = </a:t>
            </a:r>
            <a:r>
              <a:rPr lang="en-US" sz="1100" dirty="0">
                <a:solidFill>
                  <a:srgbClr val="CC0066"/>
                </a:solidFill>
                <a:latin typeface="Courier" charset="0"/>
                <a:ea typeface="Courier" charset="0"/>
                <a:cs typeface="Courier" charset="0"/>
              </a:rPr>
              <a:t>new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100" dirty="0" err="1">
                <a:latin typeface="Courier" charset="0"/>
                <a:ea typeface="Courier" charset="0"/>
                <a:cs typeface="Courier" charset="0"/>
              </a:rPr>
              <a:t>CarComponent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();</a:t>
            </a:r>
            <a:r>
              <a:rPr lang="en-US" sz="110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110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10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14 </a:t>
            </a:r>
            <a:r>
              <a:rPr lang="en-US" sz="1100" dirty="0" err="1">
                <a:latin typeface="Courier" charset="0"/>
                <a:ea typeface="Courier" charset="0"/>
                <a:cs typeface="Courier" charset="0"/>
              </a:rPr>
              <a:t>frame.add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(component);</a:t>
            </a:r>
            <a:r>
              <a:rPr lang="en-US" sz="110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110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10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15 </a:t>
            </a:r>
          </a:p>
          <a:p>
            <a:r>
              <a:rPr lang="en-US" sz="110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16 </a:t>
            </a:r>
            <a:r>
              <a:rPr lang="en-US" sz="1100" dirty="0" err="1">
                <a:latin typeface="Courier" charset="0"/>
                <a:ea typeface="Courier" charset="0"/>
                <a:cs typeface="Courier" charset="0"/>
              </a:rPr>
              <a:t>frame.setVisible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100" dirty="0">
                <a:solidFill>
                  <a:srgbClr val="66FF19"/>
                </a:solidFill>
                <a:latin typeface="Courier" charset="0"/>
                <a:ea typeface="Courier" charset="0"/>
                <a:cs typeface="Courier" charset="0"/>
              </a:rPr>
              <a:t>true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);</a:t>
            </a:r>
            <a:r>
              <a:rPr lang="en-US" sz="110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110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10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17 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}</a:t>
            </a:r>
            <a:r>
              <a:rPr lang="en-US" sz="1100" b="1" dirty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1100" b="1" dirty="0" smtClean="0">
              <a:solidFill>
                <a:srgbClr val="0073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100" b="1" dirty="0" smtClean="0">
                <a:solidFill>
                  <a:srgbClr val="0073FF"/>
                </a:solidFill>
                <a:latin typeface="Courier" charset="0"/>
                <a:ea typeface="Courier" charset="0"/>
                <a:cs typeface="Courier" charset="0"/>
              </a:rPr>
              <a:t>18 </a:t>
            </a:r>
            <a:r>
              <a:rPr lang="en-US" sz="1100" dirty="0"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72557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/>
              <a:t>Self </a:t>
            </a:r>
            <a:r>
              <a:rPr spc="130" dirty="0"/>
              <a:t>Check</a:t>
            </a:r>
            <a:r>
              <a:rPr spc="-70" dirty="0"/>
              <a:t> </a:t>
            </a:r>
            <a:r>
              <a:rPr spc="35" dirty="0"/>
              <a:t>3.27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8015" y="749858"/>
            <a:ext cx="5839460" cy="537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latin typeface="Arial"/>
                <a:cs typeface="Arial"/>
              </a:rPr>
              <a:t>Which class needs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5" dirty="0">
                <a:latin typeface="Arial"/>
                <a:cs typeface="Arial"/>
              </a:rPr>
              <a:t>be modified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5" dirty="0">
                <a:latin typeface="Arial"/>
                <a:cs typeface="Arial"/>
              </a:rPr>
              <a:t>have the two cars positioned next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5" dirty="0">
                <a:latin typeface="Arial"/>
                <a:cs typeface="Arial"/>
              </a:rPr>
              <a:t>each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other?</a:t>
            </a:r>
            <a:endParaRPr sz="1200" dirty="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905"/>
              </a:spcBef>
            </a:pPr>
            <a:r>
              <a:rPr sz="1450" b="1" dirty="0">
                <a:latin typeface="Arial"/>
                <a:cs typeface="Arial"/>
              </a:rPr>
              <a:t>Answer:</a:t>
            </a:r>
            <a:r>
              <a:rPr sz="1450" b="1" spc="-60" dirty="0">
                <a:latin typeface="Arial"/>
                <a:cs typeface="Arial"/>
              </a:rPr>
              <a:t> </a:t>
            </a:r>
            <a:r>
              <a:rPr sz="1450" dirty="0">
                <a:latin typeface="Courier" charset="0"/>
                <a:cs typeface="Courier" charset="0"/>
              </a:rPr>
              <a:t>CarComponent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71160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/>
              <a:t>Self </a:t>
            </a:r>
            <a:r>
              <a:rPr spc="130" dirty="0"/>
              <a:t>Check</a:t>
            </a:r>
            <a:r>
              <a:rPr spc="-70" dirty="0"/>
              <a:t> </a:t>
            </a:r>
            <a:r>
              <a:rPr spc="35" dirty="0"/>
              <a:t>3.28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8015" y="755573"/>
            <a:ext cx="553148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30"/>
              </a:lnSpc>
            </a:pPr>
            <a:r>
              <a:rPr sz="1200" spc="5" dirty="0">
                <a:latin typeface="Arial"/>
                <a:cs typeface="Arial"/>
              </a:rPr>
              <a:t>Which class needs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5" dirty="0">
                <a:latin typeface="Arial"/>
                <a:cs typeface="Arial"/>
              </a:rPr>
              <a:t>be modified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5" dirty="0">
                <a:latin typeface="Arial"/>
                <a:cs typeface="Arial"/>
              </a:rPr>
              <a:t>have the car </a:t>
            </a:r>
            <a:r>
              <a:rPr sz="1200" dirty="0">
                <a:latin typeface="Arial"/>
                <a:cs typeface="Arial"/>
              </a:rPr>
              <a:t>tires </a:t>
            </a:r>
            <a:r>
              <a:rPr sz="1200" spc="5" dirty="0">
                <a:latin typeface="Arial"/>
                <a:cs typeface="Arial"/>
              </a:rPr>
              <a:t>painted </a:t>
            </a:r>
            <a:r>
              <a:rPr sz="1200" dirty="0">
                <a:latin typeface="Arial"/>
                <a:cs typeface="Arial"/>
              </a:rPr>
              <a:t>in black, </a:t>
            </a:r>
            <a:r>
              <a:rPr sz="1200" spc="5" dirty="0">
                <a:latin typeface="Arial"/>
                <a:cs typeface="Arial"/>
              </a:rPr>
              <a:t>and what  modification do you need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make?</a:t>
            </a:r>
            <a:endParaRPr sz="1200" dirty="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860"/>
              </a:spcBef>
            </a:pPr>
            <a:r>
              <a:rPr sz="1450" b="1" dirty="0">
                <a:latin typeface="Arial"/>
                <a:cs typeface="Arial"/>
              </a:rPr>
              <a:t>Answer:</a:t>
            </a:r>
            <a:r>
              <a:rPr sz="1450" b="1" spc="-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In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the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dirty="0">
                <a:latin typeface="Courier" charset="0"/>
                <a:cs typeface="Courier" charset="0"/>
              </a:rPr>
              <a:t>draw</a:t>
            </a:r>
            <a:r>
              <a:rPr sz="1450" spc="-475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method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of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the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dirty="0">
                <a:latin typeface="Courier" charset="0"/>
                <a:cs typeface="Courier" charset="0"/>
              </a:rPr>
              <a:t>Car</a:t>
            </a:r>
            <a:r>
              <a:rPr sz="1450" spc="-480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class,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call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5074" y="1535509"/>
            <a:ext cx="5357495" cy="317523"/>
          </a:xfrm>
          <a:prstGeom prst="rect">
            <a:avLst/>
          </a:prstGeom>
          <a:ln w="8242">
            <a:solidFill>
              <a:srgbClr val="CCCCCC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51435" marR="4020820">
              <a:lnSpc>
                <a:spcPct val="101800"/>
              </a:lnSpc>
              <a:spcBef>
                <a:spcPts val="395"/>
              </a:spcBef>
            </a:pPr>
            <a:r>
              <a:rPr sz="850" spc="10" dirty="0">
                <a:latin typeface="Courier" charset="0"/>
                <a:cs typeface="Courier" charset="0"/>
              </a:rPr>
              <a:t>g2.fill(frontTire);  g2.fill(rearTire);</a:t>
            </a:r>
            <a:endParaRPr sz="85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715" y="569763"/>
            <a:ext cx="5374005" cy="66040"/>
          </a:xfrm>
          <a:custGeom>
            <a:avLst/>
            <a:gdLst/>
            <a:ahLst/>
            <a:cxnLst/>
            <a:rect l="l" t="t" r="r" b="b"/>
            <a:pathLst>
              <a:path w="5374005" h="66040">
                <a:moveTo>
                  <a:pt x="0" y="0"/>
                </a:moveTo>
                <a:lnTo>
                  <a:pt x="5373979" y="0"/>
                </a:lnTo>
                <a:lnTo>
                  <a:pt x="5373979" y="65938"/>
                </a:lnTo>
                <a:lnTo>
                  <a:pt x="0" y="65938"/>
                </a:lnTo>
                <a:lnTo>
                  <a:pt x="0" y="0"/>
                </a:lnTo>
                <a:close/>
              </a:path>
            </a:pathLst>
          </a:custGeom>
          <a:solidFill>
            <a:srgbClr val="C7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5" dirty="0"/>
              <a:t>Self </a:t>
            </a:r>
            <a:r>
              <a:rPr spc="130" dirty="0"/>
              <a:t>Check</a:t>
            </a:r>
            <a:r>
              <a:rPr spc="-70" dirty="0"/>
              <a:t> </a:t>
            </a:r>
            <a:r>
              <a:rPr spc="35" dirty="0"/>
              <a:t>3.29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8015" y="747064"/>
            <a:ext cx="5740400" cy="793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latin typeface="Arial"/>
                <a:cs typeface="Arial"/>
              </a:rPr>
              <a:t>How do you make the cars twice as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big?</a:t>
            </a:r>
            <a:endParaRPr sz="1200" dirty="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905"/>
              </a:spcBef>
            </a:pPr>
            <a:r>
              <a:rPr sz="1450" b="1" dirty="0">
                <a:latin typeface="Arial"/>
                <a:cs typeface="Arial"/>
              </a:rPr>
              <a:t>Answer: </a:t>
            </a:r>
            <a:r>
              <a:rPr sz="1450" dirty="0">
                <a:latin typeface="Arial"/>
                <a:cs typeface="Arial"/>
              </a:rPr>
              <a:t>Double all measurements in the </a:t>
            </a:r>
            <a:r>
              <a:rPr sz="1450" dirty="0">
                <a:latin typeface="Courier" charset="0"/>
                <a:cs typeface="Courier" charset="0"/>
              </a:rPr>
              <a:t>draw</a:t>
            </a:r>
            <a:r>
              <a:rPr sz="1450" spc="-470" dirty="0">
                <a:latin typeface="Courier" charset="0"/>
                <a:cs typeface="Courier" charset="0"/>
              </a:rPr>
              <a:t> </a:t>
            </a:r>
            <a:r>
              <a:rPr sz="1450" dirty="0">
                <a:latin typeface="Arial"/>
                <a:cs typeface="Arial"/>
              </a:rPr>
              <a:t>method of the </a:t>
            </a:r>
            <a:r>
              <a:rPr sz="1450" dirty="0">
                <a:latin typeface="Courier" charset="0"/>
                <a:cs typeface="Courier" charset="0"/>
              </a:rPr>
              <a:t>Car</a:t>
            </a:r>
          </a:p>
          <a:p>
            <a:pPr marL="289560">
              <a:lnSpc>
                <a:spcPct val="100000"/>
              </a:lnSpc>
              <a:spcBef>
                <a:spcPts val="270"/>
              </a:spcBef>
            </a:pPr>
            <a:r>
              <a:rPr sz="1450" dirty="0">
                <a:latin typeface="Arial"/>
                <a:cs typeface="Arial"/>
              </a:rPr>
              <a:t>class.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8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5057</Words>
  <Application>Microsoft Office PowerPoint</Application>
  <PresentationFormat>Custom</PresentationFormat>
  <Paragraphs>831</Paragraphs>
  <Slides>97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98" baseType="lpstr">
      <vt:lpstr>Office Theme</vt:lpstr>
      <vt:lpstr>Chapter 3 – Implementing Classes</vt:lpstr>
      <vt:lpstr>Chapter Goals</vt:lpstr>
      <vt:lpstr>Instance Variables and Encapsulation</vt:lpstr>
      <vt:lpstr>Instance Variables</vt:lpstr>
      <vt:lpstr>Instance Variables</vt:lpstr>
      <vt:lpstr>Instance Variables</vt:lpstr>
      <vt:lpstr>Syntax 3.1 Instance Variable Declaration</vt:lpstr>
      <vt:lpstr>Instance Variables</vt:lpstr>
      <vt:lpstr>The Methods of the Counter Class</vt:lpstr>
      <vt:lpstr>The Methods of the Counter Class</vt:lpstr>
      <vt:lpstr>Encapsulation</vt:lpstr>
      <vt:lpstr>Encapsulation</vt:lpstr>
      <vt:lpstr>section_1/Counter.java</vt:lpstr>
      <vt:lpstr>Self Check 3.1</vt:lpstr>
      <vt:lpstr>Self Check 3.2</vt:lpstr>
      <vt:lpstr>Self Check 3.3</vt:lpstr>
      <vt:lpstr>Self Check 3.4</vt:lpstr>
      <vt:lpstr>Self Check 3.5</vt:lpstr>
      <vt:lpstr>Specifying the Public Interface of a  Class</vt:lpstr>
      <vt:lpstr>Specifying the Public Interface of a  Class</vt:lpstr>
      <vt:lpstr>Specifying the Public Interface of a  Class: Method Declaration</vt:lpstr>
      <vt:lpstr>Specifying the Public Interface of a  Class</vt:lpstr>
      <vt:lpstr>Specifying Constructors</vt:lpstr>
      <vt:lpstr>Specifying Constructors: BankAccount</vt:lpstr>
      <vt:lpstr>Specifying Constructors: BankAccount</vt:lpstr>
      <vt:lpstr>BankAccount Public Interface</vt:lpstr>
      <vt:lpstr>Specifying the Public Interface of a  Class</vt:lpstr>
      <vt:lpstr>Syntax 3.2 Class Declaration</vt:lpstr>
      <vt:lpstr>Using the Public Interface</vt:lpstr>
      <vt:lpstr>Commenting the Public Interface</vt:lpstr>
      <vt:lpstr>Commenting the Public Interface -  Documenting a method</vt:lpstr>
      <vt:lpstr>Commenting the Public Interface -  Documenting a method</vt:lpstr>
      <vt:lpstr>Commenting the Public Interface -  Documenting a class</vt:lpstr>
      <vt:lpstr>Method Summary</vt:lpstr>
      <vt:lpstr>Method Details</vt:lpstr>
      <vt:lpstr>Self Check 3.6</vt:lpstr>
      <vt:lpstr>Self Check 3.7</vt:lpstr>
      <vt:lpstr>Self Check 3.8</vt:lpstr>
      <vt:lpstr>Self Check 3.9</vt:lpstr>
      <vt:lpstr>Self Check 3.10</vt:lpstr>
      <vt:lpstr>Providing the Class Implementation</vt:lpstr>
      <vt:lpstr>Providing Instance Variables</vt:lpstr>
      <vt:lpstr>Providing Instance Variables</vt:lpstr>
      <vt:lpstr>Providing Constructors</vt:lpstr>
      <vt:lpstr>Providing Constructors - Tracing the  Statement</vt:lpstr>
      <vt:lpstr>Providing Constructors - Tracing the  Statement</vt:lpstr>
      <vt:lpstr>Providing Constructors</vt:lpstr>
      <vt:lpstr>Providing Methods</vt:lpstr>
      <vt:lpstr>Providing Methods - continued</vt:lpstr>
      <vt:lpstr>Table 1 Implementing Classes</vt:lpstr>
      <vt:lpstr>section_3/BankAccount.java</vt:lpstr>
      <vt:lpstr>Self Check 3.11</vt:lpstr>
      <vt:lpstr>Self Check 3.12</vt:lpstr>
      <vt:lpstr>Self Check 3.13</vt:lpstr>
      <vt:lpstr>Self Check 3.14</vt:lpstr>
      <vt:lpstr>Unit Testing</vt:lpstr>
      <vt:lpstr>Unit Testing</vt:lpstr>
      <vt:lpstr>Unit Testing</vt:lpstr>
      <vt:lpstr>Unit Testing with Bluej</vt:lpstr>
      <vt:lpstr>section_4/BankAccountTester.java</vt:lpstr>
      <vt:lpstr>Unit Testing - Building a program</vt:lpstr>
      <vt:lpstr>Self Check 3.15</vt:lpstr>
      <vt:lpstr>Self Check 3.16</vt:lpstr>
      <vt:lpstr>Problem Solving: Tracing Objects</vt:lpstr>
      <vt:lpstr>Problem Solving: Tracing Objects</vt:lpstr>
      <vt:lpstr>Problem Solving: Tracing Objects</vt:lpstr>
      <vt:lpstr>Problem Solving: Tracing Objects</vt:lpstr>
      <vt:lpstr>Self Check 3.17</vt:lpstr>
      <vt:lpstr>Self Check 3.18</vt:lpstr>
      <vt:lpstr>Self Check 3.19</vt:lpstr>
      <vt:lpstr>Self Check 3.20</vt:lpstr>
      <vt:lpstr>Local Variables</vt:lpstr>
      <vt:lpstr>Local Variables</vt:lpstr>
      <vt:lpstr>Self Check 3.21</vt:lpstr>
      <vt:lpstr>Self Check 3.22</vt:lpstr>
      <vt:lpstr>Self Check 3.23</vt:lpstr>
      <vt:lpstr>The this Reference</vt:lpstr>
      <vt:lpstr>The this Reference</vt:lpstr>
      <vt:lpstr>The this Reference</vt:lpstr>
      <vt:lpstr>The this Reference</vt:lpstr>
      <vt:lpstr>The this Reference</vt:lpstr>
      <vt:lpstr>The this Reference</vt:lpstr>
      <vt:lpstr>The this Reference</vt:lpstr>
      <vt:lpstr>Self Check 3.24</vt:lpstr>
      <vt:lpstr>Self Check 3.25</vt:lpstr>
      <vt:lpstr>Self Check 3.26</vt:lpstr>
      <vt:lpstr>Shape Classes</vt:lpstr>
      <vt:lpstr>Drawing Cars</vt:lpstr>
      <vt:lpstr>Plan Complex Shapes on Graph Paper</vt:lpstr>
      <vt:lpstr>Drawing Cars</vt:lpstr>
      <vt:lpstr>Drawing Cars</vt:lpstr>
      <vt:lpstr>section_8/Car.java</vt:lpstr>
      <vt:lpstr>section_8/CarComponent.java</vt:lpstr>
      <vt:lpstr>section_8/CarViewer.java</vt:lpstr>
      <vt:lpstr>Self Check 3.27</vt:lpstr>
      <vt:lpstr>Self Check 3.28</vt:lpstr>
      <vt:lpstr>Self Check 3.29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– Implementing Classes</dc:title>
  <dc:creator>GDonini</dc:creator>
  <cp:lastModifiedBy>GD</cp:lastModifiedBy>
  <cp:revision>11</cp:revision>
  <dcterms:created xsi:type="dcterms:W3CDTF">2016-01-18T23:20:59Z</dcterms:created>
  <dcterms:modified xsi:type="dcterms:W3CDTF">2016-01-23T05:04:52Z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2016-01-18T00:00:00Z</vt:filetime>
  </property>
  <property fmtid="{D5CDD505-2E9C-101B-9397-08002B2CF9AE}" pid="3" name="Creator">
    <vt:lpwstr>Chromium</vt:lpwstr>
  </property>
  <property fmtid="{D5CDD505-2E9C-101B-9397-08002B2CF9AE}" pid="4" name="LastSaved">
    <vt:filetime>2016-01-18T00:00:00Z</vt:filetime>
  </property>
</Properties>
</file>