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Default Extension="tiff" ContentType="image/tif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6"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8" r:id="rId28"/>
    <p:sldId id="289" r:id="rId29"/>
    <p:sldId id="290" r:id="rId30"/>
    <p:sldId id="291" r:id="rId31"/>
    <p:sldId id="292" r:id="rId32"/>
    <p:sldId id="293" r:id="rId33"/>
    <p:sldId id="294" r:id="rId34"/>
    <p:sldId id="295" r:id="rId35"/>
    <p:sldId id="296" r:id="rId36"/>
    <p:sldId id="297" r:id="rId37"/>
    <p:sldId id="300" r:id="rId38"/>
    <p:sldId id="301" r:id="rId39"/>
    <p:sldId id="302" r:id="rId40"/>
    <p:sldId id="303" r:id="rId41"/>
    <p:sldId id="304"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5" r:id="rId61"/>
    <p:sldId id="326" r:id="rId62"/>
    <p:sldId id="327" r:id="rId63"/>
    <p:sldId id="328" r:id="rId64"/>
    <p:sldId id="329" r:id="rId65"/>
    <p:sldId id="330" r:id="rId66"/>
    <p:sldId id="331" r:id="rId67"/>
    <p:sldId id="332" r:id="rId68"/>
    <p:sldId id="333" r:id="rId69"/>
    <p:sldId id="334" r:id="rId70"/>
    <p:sldId id="336" r:id="rId71"/>
    <p:sldId id="338" r:id="rId72"/>
    <p:sldId id="339" r:id="rId73"/>
    <p:sldId id="340"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1" r:id="rId93"/>
    <p:sldId id="363" r:id="rId94"/>
    <p:sldId id="364" r:id="rId95"/>
    <p:sldId id="365" r:id="rId96"/>
    <p:sldId id="366" r:id="rId97"/>
    <p:sldId id="367" r:id="rId98"/>
    <p:sldId id="368" r:id="rId99"/>
    <p:sldId id="369" r:id="rId100"/>
    <p:sldId id="370" r:id="rId101"/>
    <p:sldId id="371" r:id="rId102"/>
    <p:sldId id="373" r:id="rId103"/>
    <p:sldId id="374" r:id="rId104"/>
    <p:sldId id="375" r:id="rId105"/>
    <p:sldId id="376" r:id="rId106"/>
    <p:sldId id="377" r:id="rId107"/>
    <p:sldId id="378" r:id="rId108"/>
    <p:sldId id="380" r:id="rId109"/>
    <p:sldId id="381" r:id="rId110"/>
    <p:sldId id="382" r:id="rId111"/>
    <p:sldId id="383" r:id="rId112"/>
    <p:sldId id="384" r:id="rId113"/>
    <p:sldId id="385" r:id="rId114"/>
    <p:sldId id="386" r:id="rId115"/>
    <p:sldId id="389" r:id="rId116"/>
    <p:sldId id="390" r:id="rId117"/>
    <p:sldId id="391" r:id="rId118"/>
    <p:sldId id="392" r:id="rId119"/>
    <p:sldId id="393" r:id="rId120"/>
    <p:sldId id="394" r:id="rId121"/>
    <p:sldId id="395" r:id="rId122"/>
    <p:sldId id="396" r:id="rId123"/>
  </p:sldIdLst>
  <p:sldSz cx="7315200" cy="5486400" type="B5JIS"/>
  <p:notesSz cx="7315200" cy="548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489"/>
    <p:restoredTop sz="94712"/>
  </p:normalViewPr>
  <p:slideViewPr>
    <p:cSldViewPr>
      <p:cViewPr>
        <p:scale>
          <a:sx n="73" d="100"/>
          <a:sy n="73" d="100"/>
        </p:scale>
        <p:origin x="-1260" y="-96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48640" y="1700784"/>
            <a:ext cx="6217920" cy="11521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97280" y="3072384"/>
            <a:ext cx="5120640" cy="1371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5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2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5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365760" y="1261872"/>
            <a:ext cx="3182112" cy="362102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767328" y="1261872"/>
            <a:ext cx="3182112" cy="36210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5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83565" y="571900"/>
            <a:ext cx="5580380" cy="0"/>
          </a:xfrm>
          <a:custGeom>
            <a:avLst/>
            <a:gdLst/>
            <a:ahLst/>
            <a:cxnLst/>
            <a:rect l="l" t="t" r="r" b="b"/>
            <a:pathLst>
              <a:path w="5580380">
                <a:moveTo>
                  <a:pt x="0" y="0"/>
                </a:moveTo>
                <a:lnTo>
                  <a:pt x="5580049" y="0"/>
                </a:lnTo>
              </a:path>
            </a:pathLst>
          </a:custGeom>
          <a:ln w="56794">
            <a:solidFill>
              <a:srgbClr val="C72153"/>
            </a:solidFill>
          </a:ln>
        </p:spPr>
        <p:txBody>
          <a:bodyPr wrap="square" lIns="0" tIns="0" rIns="0" bIns="0" rtlCol="0"/>
          <a:lstStyle/>
          <a:p>
            <a:endParaRPr/>
          </a:p>
        </p:txBody>
      </p:sp>
      <p:sp>
        <p:nvSpPr>
          <p:cNvPr id="2" name="Holder 2"/>
          <p:cNvSpPr>
            <a:spLocks noGrp="1"/>
          </p:cNvSpPr>
          <p:nvPr>
            <p:ph type="title"/>
          </p:nvPr>
        </p:nvSpPr>
        <p:spPr>
          <a:xfrm>
            <a:off x="570865" y="248742"/>
            <a:ext cx="6173469" cy="260350"/>
          </a:xfrm>
          <a:prstGeom prst="rect">
            <a:avLst/>
          </a:prstGeom>
        </p:spPr>
        <p:txBody>
          <a:bodyPr wrap="square" lIns="0" tIns="0" rIns="0" bIns="0">
            <a:spAutoFit/>
          </a:bodyPr>
          <a:lstStyle>
            <a:lvl1pPr>
              <a:defRPr sz="165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809357" y="2546337"/>
            <a:ext cx="5696485" cy="1136014"/>
          </a:xfrm>
          <a:prstGeom prst="rect">
            <a:avLst/>
          </a:prstGeom>
        </p:spPr>
        <p:txBody>
          <a:bodyPr wrap="square" lIns="0" tIns="0" rIns="0" bIns="0">
            <a:spAutoFit/>
          </a:bodyPr>
          <a:lstStyle>
            <a:lvl1pPr>
              <a:defRPr sz="12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487168" y="5102352"/>
            <a:ext cx="2340864" cy="2743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65760" y="5102352"/>
            <a:ext cx="1682496" cy="2743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1/22/2016</a:t>
            </a:fld>
            <a:endParaRPr lang="en-US"/>
          </a:p>
        </p:txBody>
      </p:sp>
      <p:sp>
        <p:nvSpPr>
          <p:cNvPr id="6" name="Holder 6"/>
          <p:cNvSpPr>
            <a:spLocks noGrp="1"/>
          </p:cNvSpPr>
          <p:nvPr>
            <p:ph type="sldNum" sz="quarter" idx="7"/>
          </p:nvPr>
        </p:nvSpPr>
        <p:spPr>
          <a:xfrm>
            <a:off x="5266944" y="5102352"/>
            <a:ext cx="1682496" cy="2743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file:///\\localhost\Users\Mili\Downloads\BJ6_LectureSlides\ch06\code\section_9_1\Die.java"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file:///\\localhost\Users\Mili\Downloads\BJ6_LectureSlides\ch06\code\section_9_1\DieSimulator.java"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file:///\\localhost\Users\Mili\Downloads\BJ6_LectureSlides\ch06\code\section_9_2\MonteCarlo.java"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localhost\Users\Mili\Downloads\BJ6_LectureSlides\ch06\code\section_1\Investment.java"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localhost\Users\Mili\Downloads\BJ6_LectureSlides\ch06\code\section_1\InvestmentRunner.java"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localhost\Users\Mili\Downloads\BJ6_LectureSlides\ch06\code\section_3\Investment.java"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localhost\Users\Mili\Downloads\BJ6_LectureSlides\ch06\code\section_3\InvestmentRunner.java"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file:///\\localhost\Users\Mili\Downloads\BJ6_LectureSlides\ch06\code\section_5\SentinelDemo.java"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file:///\\localhost\Users\Mili\Downloads\BJ6_LectureSlides\ch06\code\section_8\PowerTable.java" TargetMode="Externa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94.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0" dirty="0"/>
              <a:t>Chapter </a:t>
            </a:r>
            <a:r>
              <a:rPr spc="95" dirty="0"/>
              <a:t>6 </a:t>
            </a:r>
            <a:r>
              <a:rPr spc="225" dirty="0"/>
              <a:t>–</a:t>
            </a:r>
            <a:r>
              <a:rPr spc="-150" dirty="0"/>
              <a:t> </a:t>
            </a:r>
            <a:r>
              <a:rPr spc="140" dirty="0"/>
              <a:t>Loops</a:t>
            </a:r>
          </a:p>
        </p:txBody>
      </p:sp>
      <p:sp>
        <p:nvSpPr>
          <p:cNvPr id="3" name="object 2"/>
          <p:cNvSpPr>
            <a:spLocks noChangeAspect="1"/>
          </p:cNvSpPr>
          <p:nvPr/>
        </p:nvSpPr>
        <p:spPr>
          <a:xfrm>
            <a:off x="1792224" y="770542"/>
            <a:ext cx="3135498" cy="3931920"/>
          </a:xfrm>
          <a:prstGeom prst="rect">
            <a:avLst/>
          </a:prstGeom>
          <a:blipFill>
            <a:blip r:embed="rId2" cstate="print"/>
            <a:stretch>
              <a:fillRect/>
            </a:stretch>
          </a:blipFill>
          <a:effectLst>
            <a:outerShdw blurRad="50800" dist="50800" dir="5400000" sx="1000" sy="1000" algn="ctr" rotWithShape="0">
              <a:srgbClr val="000000"/>
            </a:outerShdw>
          </a:effectLst>
        </p:spPr>
        <p:txBody>
          <a:bodyPr wrap="square" lIns="0" tIns="0" rIns="0" bIns="0" rtlCol="0"/>
          <a:lstStyle/>
          <a:p>
            <a:pPr algn="ctr"/>
            <a:endParaRPr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5" dirty="0">
                <a:solidFill>
                  <a:srgbClr val="125859"/>
                </a:solidFill>
              </a:rPr>
              <a:t>Syntax </a:t>
            </a:r>
            <a:r>
              <a:rPr dirty="0">
                <a:solidFill>
                  <a:srgbClr val="125859"/>
                </a:solidFill>
              </a:rPr>
              <a:t>6.1 </a:t>
            </a:r>
            <a:r>
              <a:rPr spc="95" dirty="0"/>
              <a:t>The </a:t>
            </a:r>
            <a:r>
              <a:rPr spc="165" dirty="0">
                <a:latin typeface="Trebuchet MS"/>
                <a:cs typeface="Trebuchet MS"/>
              </a:rPr>
              <a:t>while</a:t>
            </a:r>
            <a:r>
              <a:rPr spc="-80" dirty="0">
                <a:latin typeface="Trebuchet MS"/>
                <a:cs typeface="Trebuchet MS"/>
              </a:rPr>
              <a:t> </a:t>
            </a:r>
            <a:r>
              <a:rPr spc="70" dirty="0"/>
              <a:t>Statement</a:t>
            </a:r>
          </a:p>
        </p:txBody>
      </p:sp>
      <p:sp>
        <p:nvSpPr>
          <p:cNvPr id="3" name="object 3"/>
          <p:cNvSpPr/>
          <p:nvPr/>
        </p:nvSpPr>
        <p:spPr>
          <a:xfrm>
            <a:off x="718456" y="739749"/>
            <a:ext cx="5324538" cy="287525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5" dirty="0"/>
              <a:t>Nested </a:t>
            </a:r>
            <a:r>
              <a:rPr spc="114" dirty="0"/>
              <a:t>Loop</a:t>
            </a:r>
            <a:r>
              <a:rPr spc="-90" dirty="0"/>
              <a:t> </a:t>
            </a:r>
            <a:r>
              <a:rPr spc="110" dirty="0"/>
              <a:t>Examples</a:t>
            </a:r>
          </a:p>
        </p:txBody>
      </p:sp>
      <p:sp>
        <p:nvSpPr>
          <p:cNvPr id="3" name="object 3"/>
          <p:cNvSpPr>
            <a:spLocks noChangeAspect="1"/>
          </p:cNvSpPr>
          <p:nvPr/>
        </p:nvSpPr>
        <p:spPr>
          <a:xfrm>
            <a:off x="583567" y="718488"/>
            <a:ext cx="6455986" cy="35661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5" dirty="0"/>
              <a:t>Nested </a:t>
            </a:r>
            <a:r>
              <a:rPr spc="114" dirty="0"/>
              <a:t>Loop </a:t>
            </a:r>
            <a:r>
              <a:rPr spc="110" dirty="0"/>
              <a:t>Examples </a:t>
            </a:r>
            <a:r>
              <a:rPr spc="-105" dirty="0"/>
              <a:t>-</a:t>
            </a:r>
            <a:r>
              <a:rPr spc="-215" dirty="0"/>
              <a:t> </a:t>
            </a:r>
            <a:r>
              <a:rPr spc="100" dirty="0"/>
              <a:t>Continued</a:t>
            </a:r>
          </a:p>
        </p:txBody>
      </p:sp>
      <p:sp>
        <p:nvSpPr>
          <p:cNvPr id="3" name="object 2"/>
          <p:cNvSpPr/>
          <p:nvPr/>
        </p:nvSpPr>
        <p:spPr>
          <a:xfrm>
            <a:off x="576727" y="685800"/>
            <a:ext cx="4501007" cy="46074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Application: </a:t>
            </a:r>
            <a:r>
              <a:rPr spc="140" dirty="0"/>
              <a:t>Random </a:t>
            </a:r>
            <a:r>
              <a:rPr spc="135" dirty="0"/>
              <a:t>Numbers </a:t>
            </a:r>
            <a:r>
              <a:rPr spc="120" dirty="0"/>
              <a:t>and</a:t>
            </a:r>
            <a:r>
              <a:rPr spc="-195" dirty="0"/>
              <a:t> </a:t>
            </a:r>
            <a:r>
              <a:rPr spc="105" dirty="0"/>
              <a:t>Simulations</a:t>
            </a:r>
          </a:p>
        </p:txBody>
      </p:sp>
      <p:sp>
        <p:nvSpPr>
          <p:cNvPr id="3" name="object 3"/>
          <p:cNvSpPr/>
          <p:nvPr/>
        </p:nvSpPr>
        <p:spPr>
          <a:xfrm>
            <a:off x="682955" y="82702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08259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p:nvPr/>
        </p:nvSpPr>
        <p:spPr>
          <a:xfrm>
            <a:off x="682955" y="134526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6" name="object 6"/>
          <p:cNvSpPr txBox="1"/>
          <p:nvPr/>
        </p:nvSpPr>
        <p:spPr>
          <a:xfrm>
            <a:off x="809357" y="714400"/>
            <a:ext cx="5135245" cy="2040302"/>
          </a:xfrm>
          <a:prstGeom prst="rect">
            <a:avLst/>
          </a:prstGeom>
        </p:spPr>
        <p:txBody>
          <a:bodyPr vert="horz" wrap="square" lIns="0" tIns="0" rIns="0" bIns="0" rtlCol="0">
            <a:spAutoFit/>
          </a:bodyPr>
          <a:lstStyle/>
          <a:p>
            <a:pPr marL="12700">
              <a:lnSpc>
                <a:spcPct val="100000"/>
              </a:lnSpc>
            </a:pPr>
            <a:r>
              <a:rPr sz="1250" dirty="0">
                <a:latin typeface="Arial"/>
                <a:cs typeface="Arial"/>
              </a:rPr>
              <a:t>In a simulation, you use the computer to simulate an</a:t>
            </a:r>
            <a:r>
              <a:rPr sz="1250" spc="-50" dirty="0">
                <a:latin typeface="Arial"/>
                <a:cs typeface="Arial"/>
              </a:rPr>
              <a:t> </a:t>
            </a:r>
            <a:r>
              <a:rPr sz="1250" dirty="0">
                <a:latin typeface="Arial"/>
                <a:cs typeface="Arial"/>
              </a:rPr>
              <a:t>activity.</a:t>
            </a:r>
          </a:p>
          <a:p>
            <a:pPr marL="12700">
              <a:lnSpc>
                <a:spcPct val="100000"/>
              </a:lnSpc>
              <a:spcBef>
                <a:spcPts val="509"/>
              </a:spcBef>
            </a:pPr>
            <a:r>
              <a:rPr sz="1250" dirty="0">
                <a:latin typeface="Arial"/>
                <a:cs typeface="Arial"/>
              </a:rPr>
              <a:t>You can introduce randomness by calling the random number</a:t>
            </a:r>
            <a:r>
              <a:rPr sz="1250" spc="-40" dirty="0">
                <a:latin typeface="Arial"/>
                <a:cs typeface="Arial"/>
              </a:rPr>
              <a:t> </a:t>
            </a:r>
            <a:r>
              <a:rPr sz="1250" dirty="0">
                <a:latin typeface="Arial"/>
                <a:cs typeface="Arial"/>
              </a:rPr>
              <a:t>generator.</a:t>
            </a:r>
          </a:p>
          <a:p>
            <a:pPr marL="12700">
              <a:lnSpc>
                <a:spcPct val="100000"/>
              </a:lnSpc>
              <a:spcBef>
                <a:spcPts val="565"/>
              </a:spcBef>
            </a:pPr>
            <a:r>
              <a:rPr sz="1250" dirty="0">
                <a:latin typeface="Arial"/>
                <a:cs typeface="Arial"/>
              </a:rPr>
              <a:t>To generate a random</a:t>
            </a:r>
            <a:r>
              <a:rPr sz="1250" spc="-75" dirty="0">
                <a:latin typeface="Arial"/>
                <a:cs typeface="Arial"/>
              </a:rPr>
              <a:t> </a:t>
            </a:r>
            <a:r>
              <a:rPr sz="1250" dirty="0">
                <a:latin typeface="Arial"/>
                <a:cs typeface="Arial"/>
              </a:rPr>
              <a:t>number</a:t>
            </a:r>
          </a:p>
          <a:p>
            <a:pPr marL="298450" marR="2840355">
              <a:lnSpc>
                <a:spcPct val="132400"/>
              </a:lnSpc>
              <a:spcBef>
                <a:spcPts val="440"/>
              </a:spcBef>
            </a:pPr>
            <a:r>
              <a:rPr sz="950" dirty="0">
                <a:latin typeface="Arial"/>
                <a:cs typeface="Arial"/>
              </a:rPr>
              <a:t>create an object of the </a:t>
            </a:r>
            <a:r>
              <a:rPr sz="950" dirty="0">
                <a:latin typeface="Courier" charset="0"/>
                <a:cs typeface="Courier" charset="0"/>
              </a:rPr>
              <a:t>Random</a:t>
            </a:r>
            <a:r>
              <a:rPr sz="950" spc="-300" dirty="0">
                <a:latin typeface="Courier" charset="0"/>
                <a:cs typeface="Courier" charset="0"/>
              </a:rPr>
              <a:t> </a:t>
            </a:r>
            <a:r>
              <a:rPr sz="950" dirty="0">
                <a:latin typeface="Arial"/>
                <a:cs typeface="Arial"/>
              </a:rPr>
              <a:t>class  Call one of its</a:t>
            </a:r>
            <a:r>
              <a:rPr sz="950" spc="-35" dirty="0">
                <a:latin typeface="Arial"/>
                <a:cs typeface="Arial"/>
              </a:rPr>
              <a:t> </a:t>
            </a:r>
            <a:r>
              <a:rPr sz="950" dirty="0">
                <a:latin typeface="Arial"/>
                <a:cs typeface="Arial"/>
              </a:rPr>
              <a:t>methods</a:t>
            </a:r>
          </a:p>
          <a:p>
            <a:pPr>
              <a:lnSpc>
                <a:spcPct val="100000"/>
              </a:lnSpc>
              <a:spcBef>
                <a:spcPts val="55"/>
              </a:spcBef>
            </a:pPr>
            <a:endParaRPr sz="700" dirty="0">
              <a:latin typeface="Times New Roman"/>
              <a:cs typeface="Times New Roman"/>
            </a:endParaRPr>
          </a:p>
          <a:p>
            <a:pPr marL="602615">
              <a:lnSpc>
                <a:spcPct val="100000"/>
              </a:lnSpc>
              <a:tabLst>
                <a:tab pos="1553845" algn="l"/>
              </a:tabLst>
            </a:pPr>
            <a:r>
              <a:rPr sz="850" b="1" spc="5" dirty="0">
                <a:solidFill>
                  <a:srgbClr val="2D3B65"/>
                </a:solidFill>
                <a:latin typeface="Arial"/>
                <a:cs typeface="Arial"/>
              </a:rPr>
              <a:t>Method	Returns</a:t>
            </a:r>
            <a:endParaRPr sz="850" dirty="0">
              <a:latin typeface="Arial"/>
              <a:cs typeface="Arial"/>
            </a:endParaRPr>
          </a:p>
          <a:p>
            <a:pPr>
              <a:lnSpc>
                <a:spcPct val="100000"/>
              </a:lnSpc>
            </a:pPr>
            <a:endParaRPr sz="800" dirty="0">
              <a:latin typeface="Times New Roman"/>
              <a:cs typeface="Times New Roman"/>
            </a:endParaRPr>
          </a:p>
          <a:p>
            <a:pPr marL="602615">
              <a:lnSpc>
                <a:spcPct val="100000"/>
              </a:lnSpc>
              <a:spcBef>
                <a:spcPts val="459"/>
              </a:spcBef>
              <a:tabLst>
                <a:tab pos="1553845" algn="l"/>
              </a:tabLst>
            </a:pPr>
            <a:r>
              <a:rPr sz="850" spc="5" dirty="0">
                <a:latin typeface="Courier" charset="0"/>
                <a:cs typeface="Courier" charset="0"/>
              </a:rPr>
              <a:t>nextInt(n)	</a:t>
            </a:r>
            <a:r>
              <a:rPr sz="850" spc="5" dirty="0">
                <a:latin typeface="Arial"/>
                <a:cs typeface="Arial"/>
              </a:rPr>
              <a:t>A random integer between the integers 0 (inclusive) and </a:t>
            </a:r>
            <a:r>
              <a:rPr sz="850" spc="5" dirty="0">
                <a:latin typeface="Courier" charset="0"/>
                <a:cs typeface="Courier" charset="0"/>
              </a:rPr>
              <a:t>n</a:t>
            </a:r>
            <a:r>
              <a:rPr sz="850" spc="-385" dirty="0">
                <a:latin typeface="Courier" charset="0"/>
                <a:cs typeface="Courier" charset="0"/>
              </a:rPr>
              <a:t> </a:t>
            </a:r>
            <a:r>
              <a:rPr sz="850" spc="5" dirty="0">
                <a:latin typeface="Arial"/>
                <a:cs typeface="Arial"/>
              </a:rPr>
              <a:t>(exclusive)</a:t>
            </a:r>
            <a:endParaRPr sz="850" dirty="0">
              <a:latin typeface="Arial"/>
              <a:cs typeface="Arial"/>
            </a:endParaRPr>
          </a:p>
          <a:p>
            <a:pPr>
              <a:lnSpc>
                <a:spcPct val="100000"/>
              </a:lnSpc>
              <a:spcBef>
                <a:spcPts val="3"/>
              </a:spcBef>
            </a:pPr>
            <a:endParaRPr sz="1200" dirty="0">
              <a:latin typeface="Times New Roman"/>
              <a:cs typeface="Times New Roman"/>
            </a:endParaRPr>
          </a:p>
          <a:p>
            <a:pPr marL="602615">
              <a:lnSpc>
                <a:spcPct val="100000"/>
              </a:lnSpc>
              <a:tabLst>
                <a:tab pos="1553845" algn="l"/>
              </a:tabLst>
            </a:pPr>
            <a:r>
              <a:rPr sz="850" spc="5" dirty="0">
                <a:latin typeface="Courier" charset="0"/>
                <a:cs typeface="Courier" charset="0"/>
              </a:rPr>
              <a:t>nextDouble()	</a:t>
            </a:r>
            <a:r>
              <a:rPr sz="1275" spc="7" baseline="3267" dirty="0">
                <a:latin typeface="Arial"/>
                <a:cs typeface="Arial"/>
              </a:rPr>
              <a:t>A random </a:t>
            </a:r>
            <a:r>
              <a:rPr sz="1275" baseline="3267" dirty="0">
                <a:latin typeface="Arial"/>
                <a:cs typeface="Arial"/>
              </a:rPr>
              <a:t>floating-point </a:t>
            </a:r>
            <a:r>
              <a:rPr sz="1275" spc="7" baseline="3267" dirty="0">
                <a:latin typeface="Arial"/>
                <a:cs typeface="Arial"/>
              </a:rPr>
              <a:t>number between 0 (inclusive) and 1</a:t>
            </a:r>
            <a:r>
              <a:rPr sz="1275" spc="-37" baseline="3267" dirty="0">
                <a:latin typeface="Arial"/>
                <a:cs typeface="Arial"/>
              </a:rPr>
              <a:t> </a:t>
            </a:r>
            <a:r>
              <a:rPr sz="1275" spc="7" baseline="3267" dirty="0">
                <a:latin typeface="Arial"/>
                <a:cs typeface="Arial"/>
              </a:rPr>
              <a:t>(exclusive)</a:t>
            </a:r>
            <a:endParaRPr sz="1275" baseline="3267" dirty="0">
              <a:latin typeface="Arial"/>
              <a:cs typeface="Arial"/>
            </a:endParaRPr>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Application: </a:t>
            </a:r>
            <a:r>
              <a:rPr spc="140" dirty="0"/>
              <a:t>Random </a:t>
            </a:r>
            <a:r>
              <a:rPr spc="135" dirty="0"/>
              <a:t>Numbers </a:t>
            </a:r>
            <a:r>
              <a:rPr spc="120" dirty="0"/>
              <a:t>and</a:t>
            </a:r>
            <a:r>
              <a:rPr spc="-195" dirty="0"/>
              <a:t> </a:t>
            </a:r>
            <a:r>
              <a:rPr spc="105" dirty="0"/>
              <a:t>Simulations</a:t>
            </a:r>
          </a:p>
        </p:txBody>
      </p:sp>
      <p:sp>
        <p:nvSpPr>
          <p:cNvPr id="3" name="object 3"/>
          <p:cNvSpPr/>
          <p:nvPr/>
        </p:nvSpPr>
        <p:spPr>
          <a:xfrm>
            <a:off x="682955" y="82412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11504"/>
            <a:ext cx="2058670" cy="208279"/>
          </a:xfrm>
          <a:prstGeom prst="rect">
            <a:avLst/>
          </a:prstGeom>
        </p:spPr>
        <p:txBody>
          <a:bodyPr vert="horz" wrap="square" lIns="0" tIns="0" rIns="0" bIns="0" rtlCol="0">
            <a:spAutoFit/>
          </a:bodyPr>
          <a:lstStyle/>
          <a:p>
            <a:pPr marL="12700">
              <a:lnSpc>
                <a:spcPct val="100000"/>
              </a:lnSpc>
            </a:pPr>
            <a:r>
              <a:rPr sz="1250" dirty="0">
                <a:latin typeface="Arial"/>
                <a:cs typeface="Arial"/>
              </a:rPr>
              <a:t>To simulate the cast of a</a:t>
            </a:r>
            <a:r>
              <a:rPr sz="1250" spc="-80" dirty="0">
                <a:latin typeface="Arial"/>
                <a:cs typeface="Arial"/>
              </a:rPr>
              <a:t> </a:t>
            </a:r>
            <a:r>
              <a:rPr sz="1250" dirty="0">
                <a:latin typeface="Arial"/>
                <a:cs typeface="Arial"/>
              </a:rPr>
              <a:t>die:</a:t>
            </a:r>
            <a:endParaRPr sz="1250">
              <a:latin typeface="Arial"/>
              <a:cs typeface="Arial"/>
            </a:endParaRPr>
          </a:p>
        </p:txBody>
      </p:sp>
      <p:sp>
        <p:nvSpPr>
          <p:cNvPr id="5" name="object 5"/>
          <p:cNvSpPr txBox="1"/>
          <p:nvPr/>
        </p:nvSpPr>
        <p:spPr>
          <a:xfrm>
            <a:off x="828490" y="976760"/>
            <a:ext cx="5566410" cy="274434"/>
          </a:xfrm>
          <a:prstGeom prst="rect">
            <a:avLst/>
          </a:prstGeom>
          <a:ln w="7099">
            <a:solidFill>
              <a:srgbClr val="CCCCCC"/>
            </a:solidFill>
          </a:ln>
        </p:spPr>
        <p:txBody>
          <a:bodyPr vert="horz" wrap="square" lIns="0" tIns="43180" rIns="0" bIns="0" rtlCol="0">
            <a:spAutoFit/>
          </a:bodyPr>
          <a:lstStyle/>
          <a:p>
            <a:pPr marL="44450" marR="3608704">
              <a:lnSpc>
                <a:spcPct val="100000"/>
              </a:lnSpc>
              <a:spcBef>
                <a:spcPts val="340"/>
              </a:spcBef>
            </a:pPr>
            <a:r>
              <a:rPr sz="750" dirty="0">
                <a:latin typeface="Courier" charset="0"/>
                <a:cs typeface="Courier" charset="0"/>
              </a:rPr>
              <a:t>Random generator = new Random();  int d = 1 +</a:t>
            </a:r>
            <a:r>
              <a:rPr sz="750" spc="-80" dirty="0">
                <a:latin typeface="Courier" charset="0"/>
                <a:cs typeface="Courier" charset="0"/>
              </a:rPr>
              <a:t> </a:t>
            </a:r>
            <a:r>
              <a:rPr sz="750" dirty="0">
                <a:latin typeface="Courier" charset="0"/>
                <a:cs typeface="Courier" charset="0"/>
              </a:rPr>
              <a:t>generator.nextInt(6);</a:t>
            </a:r>
          </a:p>
        </p:txBody>
      </p:sp>
      <p:sp>
        <p:nvSpPr>
          <p:cNvPr id="6" name="object 6"/>
          <p:cNvSpPr/>
          <p:nvPr/>
        </p:nvSpPr>
        <p:spPr>
          <a:xfrm>
            <a:off x="682955" y="147726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p:nvPr/>
        </p:nvSpPr>
        <p:spPr>
          <a:xfrm>
            <a:off x="682955" y="196001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txBox="1"/>
          <p:nvPr/>
        </p:nvSpPr>
        <p:spPr>
          <a:xfrm>
            <a:off x="809357" y="1335112"/>
            <a:ext cx="5645785" cy="720725"/>
          </a:xfrm>
          <a:prstGeom prst="rect">
            <a:avLst/>
          </a:prstGeom>
        </p:spPr>
        <p:txBody>
          <a:bodyPr vert="horz" wrap="square" lIns="0" tIns="0" rIns="0" bIns="0" rtlCol="0">
            <a:spAutoFit/>
          </a:bodyPr>
          <a:lstStyle/>
          <a:p>
            <a:pPr marL="12700" marR="5080">
              <a:lnSpc>
                <a:spcPct val="115500"/>
              </a:lnSpc>
            </a:pPr>
            <a:r>
              <a:rPr sz="1250" dirty="0">
                <a:latin typeface="Arial"/>
                <a:cs typeface="Arial"/>
              </a:rPr>
              <a:t>The call </a:t>
            </a:r>
            <a:r>
              <a:rPr sz="1250" dirty="0">
                <a:latin typeface="Courier" charset="0"/>
                <a:cs typeface="Courier" charset="0"/>
              </a:rPr>
              <a:t>generator.nextInt(6)</a:t>
            </a:r>
            <a:r>
              <a:rPr sz="1250" spc="-445" dirty="0">
                <a:latin typeface="Courier" charset="0"/>
                <a:cs typeface="Courier" charset="0"/>
              </a:rPr>
              <a:t> </a:t>
            </a:r>
            <a:r>
              <a:rPr sz="1250" dirty="0">
                <a:latin typeface="Arial"/>
                <a:cs typeface="Arial"/>
              </a:rPr>
              <a:t>gives you a random number between 0 and  5</a:t>
            </a:r>
            <a:r>
              <a:rPr sz="1250" spc="-90" dirty="0">
                <a:latin typeface="Arial"/>
                <a:cs typeface="Arial"/>
              </a:rPr>
              <a:t> </a:t>
            </a:r>
            <a:r>
              <a:rPr sz="1250" dirty="0">
                <a:latin typeface="Arial"/>
                <a:cs typeface="Arial"/>
              </a:rPr>
              <a:t>(inclusive).</a:t>
            </a:r>
          </a:p>
          <a:p>
            <a:pPr marL="12700">
              <a:lnSpc>
                <a:spcPct val="100000"/>
              </a:lnSpc>
              <a:spcBef>
                <a:spcPts val="565"/>
              </a:spcBef>
            </a:pPr>
            <a:r>
              <a:rPr sz="1250" dirty="0">
                <a:latin typeface="Arial"/>
                <a:cs typeface="Arial"/>
              </a:rPr>
              <a:t>Add 1 to obtain a number between 1 and</a:t>
            </a:r>
            <a:r>
              <a:rPr sz="1250" spc="-65" dirty="0">
                <a:latin typeface="Arial"/>
                <a:cs typeface="Arial"/>
              </a:rPr>
              <a:t> </a:t>
            </a:r>
            <a:r>
              <a:rPr sz="1250" dirty="0">
                <a:latin typeface="Arial"/>
                <a:cs typeface="Arial"/>
              </a:rPr>
              <a:t>6.</a:t>
            </a:r>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0" dirty="0"/>
              <a:t>section_9_1/</a:t>
            </a:r>
            <a:r>
              <a:rPr spc="60" dirty="0">
                <a:solidFill>
                  <a:srgbClr val="000080"/>
                </a:solidFill>
                <a:hlinkClick r:id="rId2"/>
              </a:rPr>
              <a:t>Die.java</a:t>
            </a:r>
          </a:p>
        </p:txBody>
      </p:sp>
      <p:sp>
        <p:nvSpPr>
          <p:cNvPr id="3" name="object 3"/>
          <p:cNvSpPr txBox="1"/>
          <p:nvPr/>
        </p:nvSpPr>
        <p:spPr>
          <a:xfrm>
            <a:off x="1070592" y="1985522"/>
            <a:ext cx="2618740" cy="1019175"/>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1000"/>
              </a:lnSpc>
            </a:pPr>
            <a:r>
              <a:rPr sz="900" spc="-5" dirty="0">
                <a:solidFill>
                  <a:srgbClr val="0073FF"/>
                </a:solidFill>
                <a:latin typeface="Times New Roman"/>
                <a:cs typeface="Times New Roman"/>
              </a:rPr>
              <a:t>Constructs a die with a given number of</a:t>
            </a:r>
            <a:r>
              <a:rPr sz="900" spc="-10" dirty="0">
                <a:solidFill>
                  <a:srgbClr val="0073FF"/>
                </a:solidFill>
                <a:latin typeface="Times New Roman"/>
                <a:cs typeface="Times New Roman"/>
              </a:rPr>
              <a:t> </a:t>
            </a:r>
            <a:r>
              <a:rPr sz="900" spc="-5" dirty="0">
                <a:solidFill>
                  <a:srgbClr val="0073FF"/>
                </a:solidFill>
                <a:latin typeface="Times New Roman"/>
                <a:cs typeface="Times New Roman"/>
              </a:rPr>
              <a:t>sides.</a:t>
            </a:r>
            <a:endParaRPr sz="900">
              <a:latin typeface="Times New Roman"/>
              <a:cs typeface="Times New Roman"/>
            </a:endParaRPr>
          </a:p>
          <a:p>
            <a:pPr marL="178435">
              <a:lnSpc>
                <a:spcPts val="1045"/>
              </a:lnSpc>
            </a:pPr>
            <a:r>
              <a:rPr sz="700" spc="15" dirty="0">
                <a:latin typeface="Courier New"/>
                <a:cs typeface="Courier New"/>
              </a:rPr>
              <a:t>@param s</a:t>
            </a:r>
            <a:r>
              <a:rPr sz="700" spc="-204" dirty="0">
                <a:latin typeface="Courier New"/>
                <a:cs typeface="Courier New"/>
              </a:rPr>
              <a:t> </a:t>
            </a:r>
            <a:r>
              <a:rPr sz="900" spc="-5" dirty="0">
                <a:solidFill>
                  <a:srgbClr val="0073FF"/>
                </a:solidFill>
                <a:latin typeface="Times New Roman"/>
                <a:cs typeface="Times New Roman"/>
              </a:rPr>
              <a:t>the number of sides, e.g. 6 for a normal die</a:t>
            </a:r>
            <a:endParaRPr sz="900">
              <a:latin typeface="Times New Roman"/>
              <a:cs typeface="Times New Roman"/>
            </a:endParaRPr>
          </a:p>
          <a:p>
            <a:pPr marL="12700">
              <a:lnSpc>
                <a:spcPts val="840"/>
              </a:lnSpc>
              <a:spcBef>
                <a:spcPts val="15"/>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 </a:t>
            </a:r>
            <a:r>
              <a:rPr sz="700" spc="15" dirty="0">
                <a:latin typeface="Courier New"/>
                <a:cs typeface="Courier New"/>
              </a:rPr>
              <a:t>Die(</a:t>
            </a:r>
            <a:r>
              <a:rPr sz="700" spc="15" dirty="0">
                <a:solidFill>
                  <a:srgbClr val="CC0066"/>
                </a:solidFill>
                <a:latin typeface="Courier New"/>
                <a:cs typeface="Courier New"/>
              </a:rPr>
              <a:t>int</a:t>
            </a:r>
            <a:r>
              <a:rPr sz="700" spc="-75" dirty="0">
                <a:solidFill>
                  <a:srgbClr val="CC0066"/>
                </a:solidFill>
                <a:latin typeface="Courier New"/>
                <a:cs typeface="Courier New"/>
              </a:rPr>
              <a:t> </a:t>
            </a:r>
            <a:r>
              <a:rPr sz="700" spc="15" dirty="0">
                <a:latin typeface="Courier New"/>
                <a:cs typeface="Courier New"/>
              </a:rPr>
              <a:t>s)</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a:lnSpc>
                <a:spcPts val="840"/>
              </a:lnSpc>
            </a:pPr>
            <a:r>
              <a:rPr sz="700" spc="15" dirty="0">
                <a:latin typeface="Courier New"/>
                <a:cs typeface="Courier New"/>
              </a:rPr>
              <a:t>sides =</a:t>
            </a:r>
            <a:r>
              <a:rPr sz="700" spc="-80" dirty="0">
                <a:latin typeface="Courier New"/>
                <a:cs typeface="Courier New"/>
              </a:rPr>
              <a:t> </a:t>
            </a:r>
            <a:r>
              <a:rPr sz="700" spc="15" dirty="0">
                <a:latin typeface="Courier New"/>
                <a:cs typeface="Courier New"/>
              </a:rPr>
              <a:t>s;</a:t>
            </a:r>
            <a:endParaRPr sz="700">
              <a:latin typeface="Courier New"/>
              <a:cs typeface="Courier New"/>
            </a:endParaRPr>
          </a:p>
          <a:p>
            <a:pPr marL="178435">
              <a:lnSpc>
                <a:spcPts val="840"/>
              </a:lnSpc>
            </a:pPr>
            <a:r>
              <a:rPr sz="700" spc="15" dirty="0">
                <a:latin typeface="Courier New"/>
                <a:cs typeface="Courier New"/>
              </a:rPr>
              <a:t>generator = </a:t>
            </a:r>
            <a:r>
              <a:rPr sz="700" spc="15" dirty="0">
                <a:solidFill>
                  <a:srgbClr val="CC0066"/>
                </a:solidFill>
                <a:latin typeface="Courier New"/>
                <a:cs typeface="Courier New"/>
              </a:rPr>
              <a:t>new</a:t>
            </a:r>
            <a:r>
              <a:rPr sz="700" spc="-65" dirty="0">
                <a:solidFill>
                  <a:srgbClr val="CC0066"/>
                </a:solidFill>
                <a:latin typeface="Courier New"/>
                <a:cs typeface="Courier New"/>
              </a:rPr>
              <a:t> </a:t>
            </a:r>
            <a:r>
              <a:rPr sz="700" spc="15" dirty="0">
                <a:latin typeface="Courier New"/>
                <a:cs typeface="Courier New"/>
              </a:rPr>
              <a:t>Random();</a:t>
            </a:r>
            <a:endParaRPr sz="700">
              <a:latin typeface="Courier New"/>
              <a:cs typeface="Courier New"/>
            </a:endParaRPr>
          </a:p>
          <a:p>
            <a:pPr marL="12700">
              <a:lnSpc>
                <a:spcPct val="100000"/>
              </a:lnSpc>
            </a:pPr>
            <a:r>
              <a:rPr sz="700" spc="15" dirty="0">
                <a:latin typeface="Courier New"/>
                <a:cs typeface="Courier New"/>
              </a:rPr>
              <a:t>}</a:t>
            </a:r>
            <a:endParaRPr sz="700">
              <a:latin typeface="Courier New"/>
              <a:cs typeface="Courier New"/>
            </a:endParaRPr>
          </a:p>
        </p:txBody>
      </p:sp>
      <p:sp>
        <p:nvSpPr>
          <p:cNvPr id="4" name="object 4"/>
          <p:cNvSpPr txBox="1"/>
          <p:nvPr/>
        </p:nvSpPr>
        <p:spPr>
          <a:xfrm>
            <a:off x="1070592" y="3093013"/>
            <a:ext cx="2185670" cy="912494"/>
          </a:xfrm>
          <a:prstGeom prst="rect">
            <a:avLst/>
          </a:prstGeom>
        </p:spPr>
        <p:txBody>
          <a:bodyPr vert="horz" wrap="square" lIns="0" tIns="0" rIns="0" bIns="0" rtlCol="0">
            <a:spAutoFit/>
          </a:bodyPr>
          <a:lstStyle/>
          <a:p>
            <a:pPr marL="12700">
              <a:lnSpc>
                <a:spcPts val="795"/>
              </a:lnSpc>
            </a:pPr>
            <a:r>
              <a:rPr sz="700" spc="15" dirty="0">
                <a:latin typeface="Courier New"/>
                <a:cs typeface="Courier New"/>
              </a:rPr>
              <a:t>/**</a:t>
            </a:r>
            <a:endParaRPr sz="700">
              <a:latin typeface="Courier New"/>
              <a:cs typeface="Courier New"/>
            </a:endParaRPr>
          </a:p>
          <a:p>
            <a:pPr marL="178435">
              <a:lnSpc>
                <a:spcPts val="1000"/>
              </a:lnSpc>
            </a:pPr>
            <a:r>
              <a:rPr sz="900" spc="-5" dirty="0">
                <a:solidFill>
                  <a:srgbClr val="0073FF"/>
                </a:solidFill>
                <a:latin typeface="Times New Roman"/>
                <a:cs typeface="Times New Roman"/>
              </a:rPr>
              <a:t>Simulates a throw of the</a:t>
            </a:r>
            <a:r>
              <a:rPr sz="900" spc="-50" dirty="0">
                <a:solidFill>
                  <a:srgbClr val="0073FF"/>
                </a:solidFill>
                <a:latin typeface="Times New Roman"/>
                <a:cs typeface="Times New Roman"/>
              </a:rPr>
              <a:t> </a:t>
            </a:r>
            <a:r>
              <a:rPr sz="900" spc="-5" dirty="0">
                <a:solidFill>
                  <a:srgbClr val="0073FF"/>
                </a:solidFill>
                <a:latin typeface="Times New Roman"/>
                <a:cs typeface="Times New Roman"/>
              </a:rPr>
              <a:t>die</a:t>
            </a:r>
            <a:endParaRPr sz="900">
              <a:latin typeface="Times New Roman"/>
              <a:cs typeface="Times New Roman"/>
            </a:endParaRPr>
          </a:p>
          <a:p>
            <a:pPr marL="178435">
              <a:lnSpc>
                <a:spcPts val="1045"/>
              </a:lnSpc>
            </a:pPr>
            <a:r>
              <a:rPr sz="700" spc="15" dirty="0">
                <a:latin typeface="Courier New"/>
                <a:cs typeface="Courier New"/>
              </a:rPr>
              <a:t>@return</a:t>
            </a:r>
            <a:r>
              <a:rPr sz="700" spc="-254" dirty="0">
                <a:latin typeface="Courier New"/>
                <a:cs typeface="Courier New"/>
              </a:rPr>
              <a:t> </a:t>
            </a:r>
            <a:r>
              <a:rPr sz="900" spc="-5" dirty="0">
                <a:solidFill>
                  <a:srgbClr val="0073FF"/>
                </a:solidFill>
                <a:latin typeface="Times New Roman"/>
                <a:cs typeface="Times New Roman"/>
              </a:rPr>
              <a:t>the face of the die</a:t>
            </a:r>
            <a:endParaRPr sz="900">
              <a:latin typeface="Times New Roman"/>
              <a:cs typeface="Times New Roman"/>
            </a:endParaRPr>
          </a:p>
          <a:p>
            <a:pPr marL="12700">
              <a:lnSpc>
                <a:spcPts val="840"/>
              </a:lnSpc>
              <a:spcBef>
                <a:spcPts val="15"/>
              </a:spcBef>
            </a:pPr>
            <a:r>
              <a:rPr sz="700" spc="15"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public int</a:t>
            </a:r>
            <a:r>
              <a:rPr sz="700" spc="-70" dirty="0">
                <a:solidFill>
                  <a:srgbClr val="CC0066"/>
                </a:solidFill>
                <a:latin typeface="Courier New"/>
                <a:cs typeface="Courier New"/>
              </a:rPr>
              <a:t> </a:t>
            </a:r>
            <a:r>
              <a:rPr sz="700" spc="15" dirty="0">
                <a:latin typeface="Courier New"/>
                <a:cs typeface="Courier New"/>
              </a:rPr>
              <a:t>cast()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a:lnSpc>
                <a:spcPts val="840"/>
              </a:lnSpc>
            </a:pPr>
            <a:r>
              <a:rPr sz="700" spc="15" dirty="0">
                <a:solidFill>
                  <a:srgbClr val="CC0066"/>
                </a:solidFill>
                <a:latin typeface="Courier New"/>
                <a:cs typeface="Courier New"/>
              </a:rPr>
              <a:t>return </a:t>
            </a:r>
            <a:r>
              <a:rPr sz="700" spc="15" dirty="0">
                <a:solidFill>
                  <a:srgbClr val="66FF18"/>
                </a:solidFill>
                <a:latin typeface="Courier New"/>
                <a:cs typeface="Courier New"/>
              </a:rPr>
              <a:t>1 </a:t>
            </a:r>
            <a:r>
              <a:rPr sz="700" spc="15" dirty="0">
                <a:latin typeface="Courier New"/>
                <a:cs typeface="Courier New"/>
              </a:rPr>
              <a:t>+</a:t>
            </a:r>
            <a:r>
              <a:rPr sz="700" spc="-55" dirty="0">
                <a:latin typeface="Courier New"/>
                <a:cs typeface="Courier New"/>
              </a:rPr>
              <a:t> </a:t>
            </a:r>
            <a:r>
              <a:rPr sz="700" spc="15" dirty="0">
                <a:latin typeface="Courier New"/>
                <a:cs typeface="Courier New"/>
              </a:rPr>
              <a:t>generator.nextInt(sides);</a:t>
            </a:r>
            <a:endParaRPr sz="700">
              <a:latin typeface="Courier New"/>
              <a:cs typeface="Courier New"/>
            </a:endParaRPr>
          </a:p>
          <a:p>
            <a:pPr marL="12700">
              <a:lnSpc>
                <a:spcPct val="100000"/>
              </a:lnSpc>
            </a:pPr>
            <a:r>
              <a:rPr sz="700" spc="15" dirty="0">
                <a:latin typeface="Courier New"/>
                <a:cs typeface="Courier New"/>
              </a:rPr>
              <a:t>}</a:t>
            </a:r>
            <a:endParaRPr sz="700">
              <a:latin typeface="Courier New"/>
              <a:cs typeface="Courier New"/>
            </a:endParaRPr>
          </a:p>
        </p:txBody>
      </p:sp>
      <p:sp>
        <p:nvSpPr>
          <p:cNvPr id="5" name="object 5"/>
          <p:cNvSpPr txBox="1"/>
          <p:nvPr/>
        </p:nvSpPr>
        <p:spPr>
          <a:xfrm>
            <a:off x="683046" y="771542"/>
            <a:ext cx="3066415" cy="3340735"/>
          </a:xfrm>
          <a:prstGeom prst="rect">
            <a:avLst/>
          </a:prstGeom>
        </p:spPr>
        <p:txBody>
          <a:bodyPr vert="horz" wrap="square" lIns="0" tIns="0" rIns="0" bIns="0" rtlCol="0">
            <a:spAutoFit/>
          </a:bodyPr>
          <a:lstStyle/>
          <a:p>
            <a:pPr marL="67945">
              <a:lnSpc>
                <a:spcPts val="840"/>
              </a:lnSpc>
            </a:pPr>
            <a:r>
              <a:rPr sz="700" b="1" spc="15" dirty="0">
                <a:solidFill>
                  <a:srgbClr val="0073FF"/>
                </a:solidFill>
                <a:latin typeface="Courier New"/>
                <a:cs typeface="Courier New"/>
              </a:rPr>
              <a:t>1  </a:t>
            </a:r>
            <a:r>
              <a:rPr sz="700" spc="15" dirty="0">
                <a:solidFill>
                  <a:srgbClr val="CC0066"/>
                </a:solidFill>
                <a:latin typeface="Courier New"/>
                <a:cs typeface="Courier New"/>
              </a:rPr>
              <a:t>import</a:t>
            </a:r>
            <a:r>
              <a:rPr sz="700" spc="-65" dirty="0">
                <a:solidFill>
                  <a:srgbClr val="CC0066"/>
                </a:solidFill>
                <a:latin typeface="Courier New"/>
                <a:cs typeface="Courier New"/>
              </a:rPr>
              <a:t> </a:t>
            </a:r>
            <a:r>
              <a:rPr sz="700" spc="15" dirty="0">
                <a:latin typeface="Courier New"/>
                <a:cs typeface="Courier New"/>
              </a:rPr>
              <a:t>java.util.Random;</a:t>
            </a:r>
            <a:endParaRPr sz="700">
              <a:latin typeface="Courier New"/>
              <a:cs typeface="Courier New"/>
            </a:endParaRPr>
          </a:p>
          <a:p>
            <a:pPr marL="67945">
              <a:lnSpc>
                <a:spcPts val="840"/>
              </a:lnSpc>
            </a:pPr>
            <a:r>
              <a:rPr sz="700" b="1" spc="15" dirty="0">
                <a:solidFill>
                  <a:srgbClr val="0073FF"/>
                </a:solidFill>
                <a:latin typeface="Courier New"/>
                <a:cs typeface="Courier New"/>
              </a:rPr>
              <a:t>2</a:t>
            </a:r>
            <a:endParaRPr sz="700">
              <a:latin typeface="Courier New"/>
              <a:cs typeface="Courier New"/>
            </a:endParaRPr>
          </a:p>
          <a:p>
            <a:pPr marL="67945">
              <a:lnSpc>
                <a:spcPts val="795"/>
              </a:lnSpc>
            </a:pPr>
            <a:r>
              <a:rPr sz="700" b="1" spc="15" dirty="0">
                <a:solidFill>
                  <a:srgbClr val="0073FF"/>
                </a:solidFill>
                <a:latin typeface="Courier New"/>
                <a:cs typeface="Courier New"/>
              </a:rPr>
              <a:t>3</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400050" indent="-332105">
              <a:lnSpc>
                <a:spcPts val="1000"/>
              </a:lnSpc>
              <a:buSzPct val="77777"/>
              <a:buFont typeface="Courier New"/>
              <a:buAutoNum type="arabicPlain" startAt="4"/>
              <a:tabLst>
                <a:tab pos="400685" algn="l"/>
              </a:tabLst>
            </a:pPr>
            <a:r>
              <a:rPr sz="900" spc="-5" dirty="0">
                <a:solidFill>
                  <a:srgbClr val="0073FF"/>
                </a:solidFill>
                <a:latin typeface="Times New Roman"/>
                <a:cs typeface="Times New Roman"/>
              </a:rPr>
              <a:t>This class models a die that, when cast, lands on a</a:t>
            </a:r>
            <a:r>
              <a:rPr sz="900" spc="10" dirty="0">
                <a:solidFill>
                  <a:srgbClr val="0073FF"/>
                </a:solidFill>
                <a:latin typeface="Times New Roman"/>
                <a:cs typeface="Times New Roman"/>
              </a:rPr>
              <a:t> </a:t>
            </a:r>
            <a:r>
              <a:rPr sz="900" spc="-5" dirty="0">
                <a:solidFill>
                  <a:srgbClr val="0073FF"/>
                </a:solidFill>
                <a:latin typeface="Times New Roman"/>
                <a:cs typeface="Times New Roman"/>
              </a:rPr>
              <a:t>random</a:t>
            </a:r>
            <a:endParaRPr sz="900">
              <a:latin typeface="Times New Roman"/>
              <a:cs typeface="Times New Roman"/>
            </a:endParaRPr>
          </a:p>
          <a:p>
            <a:pPr marL="400050" indent="-332105">
              <a:lnSpc>
                <a:spcPts val="1045"/>
              </a:lnSpc>
              <a:buSzPct val="77777"/>
              <a:buFont typeface="Courier New"/>
              <a:buAutoNum type="arabicPlain" startAt="4"/>
              <a:tabLst>
                <a:tab pos="400685" algn="l"/>
              </a:tabLst>
            </a:pPr>
            <a:r>
              <a:rPr sz="900" spc="-5" dirty="0">
                <a:solidFill>
                  <a:srgbClr val="0073FF"/>
                </a:solidFill>
                <a:latin typeface="Times New Roman"/>
                <a:cs typeface="Times New Roman"/>
              </a:rPr>
              <a:t>face.</a:t>
            </a:r>
            <a:endParaRPr sz="900">
              <a:latin typeface="Times New Roman"/>
              <a:cs typeface="Times New Roman"/>
            </a:endParaRPr>
          </a:p>
          <a:p>
            <a:pPr marL="67945">
              <a:lnSpc>
                <a:spcPts val="840"/>
              </a:lnSpc>
              <a:spcBef>
                <a:spcPts val="15"/>
              </a:spcBef>
            </a:pPr>
            <a:r>
              <a:rPr sz="700" b="1" spc="15" dirty="0">
                <a:solidFill>
                  <a:srgbClr val="0073FF"/>
                </a:solidFill>
                <a:latin typeface="Courier New"/>
                <a:cs typeface="Courier New"/>
              </a:rPr>
              <a:t>6</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pPr>
            <a:r>
              <a:rPr sz="700" b="1" spc="15" dirty="0">
                <a:solidFill>
                  <a:srgbClr val="0073FF"/>
                </a:solidFill>
                <a:latin typeface="Courier New"/>
                <a:cs typeface="Courier New"/>
              </a:rPr>
              <a:t>7  </a:t>
            </a:r>
            <a:r>
              <a:rPr sz="700" spc="15" dirty="0">
                <a:solidFill>
                  <a:srgbClr val="CC0066"/>
                </a:solidFill>
                <a:latin typeface="Courier New"/>
                <a:cs typeface="Courier New"/>
              </a:rPr>
              <a:t>public class</a:t>
            </a:r>
            <a:r>
              <a:rPr sz="700" spc="-70" dirty="0">
                <a:solidFill>
                  <a:srgbClr val="CC0066"/>
                </a:solidFill>
                <a:latin typeface="Courier New"/>
                <a:cs typeface="Courier New"/>
              </a:rPr>
              <a:t> </a:t>
            </a:r>
            <a:r>
              <a:rPr sz="700" spc="15" dirty="0">
                <a:latin typeface="Courier New"/>
                <a:cs typeface="Courier New"/>
              </a:rPr>
              <a:t>Die</a:t>
            </a:r>
            <a:endParaRPr sz="700">
              <a:latin typeface="Courier New"/>
              <a:cs typeface="Courier New"/>
            </a:endParaRPr>
          </a:p>
          <a:p>
            <a:pPr marL="67945">
              <a:lnSpc>
                <a:spcPts val="840"/>
              </a:lnSpc>
            </a:pPr>
            <a:r>
              <a:rPr sz="700" b="1" spc="15" dirty="0">
                <a:solidFill>
                  <a:srgbClr val="0073FF"/>
                </a:solidFill>
                <a:latin typeface="Courier New"/>
                <a:cs typeface="Courier New"/>
              </a:rPr>
              <a:t>8</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400050" indent="-332105">
              <a:lnSpc>
                <a:spcPts val="840"/>
              </a:lnSpc>
              <a:buClr>
                <a:srgbClr val="0073FF"/>
              </a:buClr>
              <a:buFont typeface="Courier New"/>
              <a:buAutoNum type="arabicPlain" startAt="9"/>
              <a:tabLst>
                <a:tab pos="400685" algn="l"/>
              </a:tabLst>
            </a:pPr>
            <a:r>
              <a:rPr sz="700" spc="15" dirty="0">
                <a:solidFill>
                  <a:srgbClr val="CC0066"/>
                </a:solidFill>
                <a:latin typeface="Courier New"/>
                <a:cs typeface="Courier New"/>
              </a:rPr>
              <a:t>private </a:t>
            </a:r>
            <a:r>
              <a:rPr sz="700" spc="15" dirty="0">
                <a:latin typeface="Courier New"/>
                <a:cs typeface="Courier New"/>
              </a:rPr>
              <a:t>Random</a:t>
            </a:r>
            <a:r>
              <a:rPr sz="700" spc="-65" dirty="0">
                <a:latin typeface="Courier New"/>
                <a:cs typeface="Courier New"/>
              </a:rPr>
              <a:t> </a:t>
            </a:r>
            <a:r>
              <a:rPr sz="700" spc="15" dirty="0">
                <a:latin typeface="Courier New"/>
                <a:cs typeface="Courier New"/>
              </a:rPr>
              <a:t>generator;</a:t>
            </a:r>
            <a:endParaRPr sz="700">
              <a:latin typeface="Courier New"/>
              <a:cs typeface="Courier New"/>
            </a:endParaRPr>
          </a:p>
          <a:p>
            <a:pPr marL="400050" indent="-387350">
              <a:lnSpc>
                <a:spcPts val="840"/>
              </a:lnSpc>
              <a:buClr>
                <a:srgbClr val="0073FF"/>
              </a:buClr>
              <a:buFont typeface="Courier New"/>
              <a:buAutoNum type="arabicPlain" startAt="9"/>
              <a:tabLst>
                <a:tab pos="400685" algn="l"/>
              </a:tabLst>
            </a:pPr>
            <a:r>
              <a:rPr sz="700" spc="15" dirty="0">
                <a:solidFill>
                  <a:srgbClr val="CC0066"/>
                </a:solidFill>
                <a:latin typeface="Courier New"/>
                <a:cs typeface="Courier New"/>
              </a:rPr>
              <a:t>private int</a:t>
            </a:r>
            <a:r>
              <a:rPr sz="700" spc="-70" dirty="0">
                <a:solidFill>
                  <a:srgbClr val="CC0066"/>
                </a:solidFill>
                <a:latin typeface="Courier New"/>
                <a:cs typeface="Courier New"/>
              </a:rPr>
              <a:t> </a:t>
            </a:r>
            <a:r>
              <a:rPr sz="700" spc="15" dirty="0">
                <a:latin typeface="Courier New"/>
                <a:cs typeface="Courier New"/>
              </a:rPr>
              <a:t>sides;</a:t>
            </a:r>
            <a:endParaRPr sz="700">
              <a:latin typeface="Courier New"/>
              <a:cs typeface="Courier New"/>
            </a:endParaRPr>
          </a:p>
          <a:p>
            <a:pPr marL="12700">
              <a:lnSpc>
                <a:spcPts val="840"/>
              </a:lnSpc>
            </a:pPr>
            <a:r>
              <a:rPr sz="700" b="1" spc="15" dirty="0">
                <a:solidFill>
                  <a:srgbClr val="0073FF"/>
                </a:solidFill>
                <a:latin typeface="Courier New"/>
                <a:cs typeface="Courier New"/>
              </a:rPr>
              <a:t>11</a:t>
            </a:r>
            <a:endParaRPr sz="700">
              <a:latin typeface="Courier New"/>
              <a:cs typeface="Courier New"/>
            </a:endParaRPr>
          </a:p>
          <a:p>
            <a:pPr marL="12700">
              <a:lnSpc>
                <a:spcPct val="100000"/>
              </a:lnSpc>
            </a:pPr>
            <a:r>
              <a:rPr sz="700" b="1" spc="15" dirty="0">
                <a:solidFill>
                  <a:srgbClr val="0073FF"/>
                </a:solidFill>
                <a:latin typeface="Courier New"/>
                <a:cs typeface="Courier New"/>
              </a:rPr>
              <a:t>12</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13</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14</a:t>
            </a:r>
            <a:endParaRPr sz="700">
              <a:latin typeface="Courier New"/>
              <a:cs typeface="Courier New"/>
            </a:endParaRPr>
          </a:p>
          <a:p>
            <a:pPr marL="12700">
              <a:lnSpc>
                <a:spcPts val="840"/>
              </a:lnSpc>
              <a:spcBef>
                <a:spcPts val="55"/>
              </a:spcBef>
            </a:pPr>
            <a:r>
              <a:rPr sz="700" b="1" spc="15" dirty="0">
                <a:solidFill>
                  <a:srgbClr val="0073FF"/>
                </a:solidFill>
                <a:latin typeface="Courier New"/>
                <a:cs typeface="Courier New"/>
              </a:rPr>
              <a:t>15</a:t>
            </a:r>
            <a:endParaRPr sz="700">
              <a:latin typeface="Courier New"/>
              <a:cs typeface="Courier New"/>
            </a:endParaRPr>
          </a:p>
          <a:p>
            <a:pPr marL="12700">
              <a:lnSpc>
                <a:spcPts val="840"/>
              </a:lnSpc>
            </a:pPr>
            <a:r>
              <a:rPr sz="700" b="1" spc="15" dirty="0">
                <a:solidFill>
                  <a:srgbClr val="0073FF"/>
                </a:solidFill>
                <a:latin typeface="Courier New"/>
                <a:cs typeface="Courier New"/>
              </a:rPr>
              <a:t>16</a:t>
            </a:r>
            <a:endParaRPr sz="700">
              <a:latin typeface="Courier New"/>
              <a:cs typeface="Courier New"/>
            </a:endParaRPr>
          </a:p>
          <a:p>
            <a:pPr marL="12700">
              <a:lnSpc>
                <a:spcPts val="840"/>
              </a:lnSpc>
            </a:pPr>
            <a:r>
              <a:rPr sz="700" b="1" spc="15" dirty="0">
                <a:solidFill>
                  <a:srgbClr val="0073FF"/>
                </a:solidFill>
                <a:latin typeface="Courier New"/>
                <a:cs typeface="Courier New"/>
              </a:rPr>
              <a:t>17</a:t>
            </a:r>
            <a:endParaRPr sz="700">
              <a:latin typeface="Courier New"/>
              <a:cs typeface="Courier New"/>
            </a:endParaRPr>
          </a:p>
          <a:p>
            <a:pPr marL="12700">
              <a:lnSpc>
                <a:spcPts val="840"/>
              </a:lnSpc>
            </a:pPr>
            <a:r>
              <a:rPr sz="700" b="1" spc="15" dirty="0">
                <a:solidFill>
                  <a:srgbClr val="0073FF"/>
                </a:solidFill>
                <a:latin typeface="Courier New"/>
                <a:cs typeface="Courier New"/>
              </a:rPr>
              <a:t>18</a:t>
            </a:r>
            <a:endParaRPr sz="700">
              <a:latin typeface="Courier New"/>
              <a:cs typeface="Courier New"/>
            </a:endParaRPr>
          </a:p>
          <a:p>
            <a:pPr marL="12700">
              <a:lnSpc>
                <a:spcPts val="840"/>
              </a:lnSpc>
            </a:pPr>
            <a:r>
              <a:rPr sz="700" b="1" spc="15" dirty="0">
                <a:solidFill>
                  <a:srgbClr val="0073FF"/>
                </a:solidFill>
                <a:latin typeface="Courier New"/>
                <a:cs typeface="Courier New"/>
              </a:rPr>
              <a:t>19</a:t>
            </a:r>
            <a:endParaRPr sz="700">
              <a:latin typeface="Courier New"/>
              <a:cs typeface="Courier New"/>
            </a:endParaRPr>
          </a:p>
          <a:p>
            <a:pPr marL="12700">
              <a:lnSpc>
                <a:spcPts val="840"/>
              </a:lnSpc>
            </a:pPr>
            <a:r>
              <a:rPr sz="700" b="1" spc="15" dirty="0">
                <a:solidFill>
                  <a:srgbClr val="0073FF"/>
                </a:solidFill>
                <a:latin typeface="Courier New"/>
                <a:cs typeface="Courier New"/>
              </a:rPr>
              <a:t>20</a:t>
            </a:r>
            <a:endParaRPr sz="700">
              <a:latin typeface="Courier New"/>
              <a:cs typeface="Courier New"/>
            </a:endParaRPr>
          </a:p>
          <a:p>
            <a:pPr marL="12700">
              <a:lnSpc>
                <a:spcPts val="840"/>
              </a:lnSpc>
            </a:pPr>
            <a:r>
              <a:rPr sz="700" b="1" spc="15" dirty="0">
                <a:solidFill>
                  <a:srgbClr val="0073FF"/>
                </a:solidFill>
                <a:latin typeface="Courier New"/>
                <a:cs typeface="Courier New"/>
              </a:rPr>
              <a:t>21</a:t>
            </a:r>
            <a:endParaRPr sz="700">
              <a:latin typeface="Courier New"/>
              <a:cs typeface="Courier New"/>
            </a:endParaRPr>
          </a:p>
          <a:p>
            <a:pPr marL="12700">
              <a:lnSpc>
                <a:spcPct val="100000"/>
              </a:lnSpc>
            </a:pPr>
            <a:r>
              <a:rPr sz="700" b="1" spc="15" dirty="0">
                <a:solidFill>
                  <a:srgbClr val="0073FF"/>
                </a:solidFill>
                <a:latin typeface="Courier New"/>
                <a:cs typeface="Courier New"/>
              </a:rPr>
              <a:t>22</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23</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24</a:t>
            </a:r>
            <a:endParaRPr sz="700">
              <a:latin typeface="Courier New"/>
              <a:cs typeface="Courier New"/>
            </a:endParaRPr>
          </a:p>
          <a:p>
            <a:pPr marL="12700">
              <a:lnSpc>
                <a:spcPts val="840"/>
              </a:lnSpc>
              <a:spcBef>
                <a:spcPts val="55"/>
              </a:spcBef>
            </a:pPr>
            <a:r>
              <a:rPr sz="700" b="1" spc="15" dirty="0">
                <a:solidFill>
                  <a:srgbClr val="0073FF"/>
                </a:solidFill>
                <a:latin typeface="Courier New"/>
                <a:cs typeface="Courier New"/>
              </a:rPr>
              <a:t>25</a:t>
            </a:r>
            <a:endParaRPr sz="700">
              <a:latin typeface="Courier New"/>
              <a:cs typeface="Courier New"/>
            </a:endParaRPr>
          </a:p>
          <a:p>
            <a:pPr marL="12700">
              <a:lnSpc>
                <a:spcPts val="840"/>
              </a:lnSpc>
            </a:pPr>
            <a:r>
              <a:rPr sz="700" b="1" spc="15" dirty="0">
                <a:solidFill>
                  <a:srgbClr val="0073FF"/>
                </a:solidFill>
                <a:latin typeface="Courier New"/>
                <a:cs typeface="Courier New"/>
              </a:rPr>
              <a:t>26</a:t>
            </a:r>
            <a:endParaRPr sz="700">
              <a:latin typeface="Courier New"/>
              <a:cs typeface="Courier New"/>
            </a:endParaRPr>
          </a:p>
          <a:p>
            <a:pPr marL="12700">
              <a:lnSpc>
                <a:spcPts val="840"/>
              </a:lnSpc>
            </a:pPr>
            <a:r>
              <a:rPr sz="700" b="1" spc="15" dirty="0">
                <a:solidFill>
                  <a:srgbClr val="0073FF"/>
                </a:solidFill>
                <a:latin typeface="Courier New"/>
                <a:cs typeface="Courier New"/>
              </a:rPr>
              <a:t>27</a:t>
            </a:r>
            <a:endParaRPr sz="700">
              <a:latin typeface="Courier New"/>
              <a:cs typeface="Courier New"/>
            </a:endParaRPr>
          </a:p>
          <a:p>
            <a:pPr marL="12700">
              <a:lnSpc>
                <a:spcPts val="840"/>
              </a:lnSpc>
            </a:pPr>
            <a:r>
              <a:rPr sz="700" b="1" spc="15" dirty="0">
                <a:solidFill>
                  <a:srgbClr val="0073FF"/>
                </a:solidFill>
                <a:latin typeface="Courier New"/>
                <a:cs typeface="Courier New"/>
              </a:rPr>
              <a:t>28</a:t>
            </a:r>
            <a:endParaRPr sz="700">
              <a:latin typeface="Courier New"/>
              <a:cs typeface="Courier New"/>
            </a:endParaRPr>
          </a:p>
          <a:p>
            <a:pPr marL="12700">
              <a:lnSpc>
                <a:spcPts val="840"/>
              </a:lnSpc>
            </a:pPr>
            <a:r>
              <a:rPr sz="700" b="1" spc="15" dirty="0">
                <a:solidFill>
                  <a:srgbClr val="0073FF"/>
                </a:solidFill>
                <a:latin typeface="Courier New"/>
                <a:cs typeface="Courier New"/>
              </a:rPr>
              <a:t>29</a:t>
            </a:r>
            <a:endParaRPr sz="700">
              <a:latin typeface="Courier New"/>
              <a:cs typeface="Courier New"/>
            </a:endParaRPr>
          </a:p>
          <a:p>
            <a:pPr marL="12700">
              <a:lnSpc>
                <a:spcPct val="100000"/>
              </a:lnSpc>
            </a:pPr>
            <a:r>
              <a:rPr sz="700" b="1" spc="15" dirty="0">
                <a:solidFill>
                  <a:srgbClr val="0073FF"/>
                </a:solidFill>
                <a:latin typeface="Courier New"/>
                <a:cs typeface="Courier New"/>
              </a:rPr>
              <a:t>30</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p:txBody>
      </p:sp>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section_9_1/</a:t>
            </a:r>
            <a:r>
              <a:rPr spc="70" dirty="0">
                <a:solidFill>
                  <a:srgbClr val="000080"/>
                </a:solidFill>
                <a:hlinkClick r:id="rId2"/>
              </a:rPr>
              <a:t>DieSimulator.java</a:t>
            </a:r>
          </a:p>
        </p:txBody>
      </p:sp>
      <p:sp>
        <p:nvSpPr>
          <p:cNvPr id="3" name="object 3"/>
          <p:cNvSpPr txBox="1"/>
          <p:nvPr/>
        </p:nvSpPr>
        <p:spPr>
          <a:xfrm>
            <a:off x="570865" y="771542"/>
            <a:ext cx="2664460" cy="2236470"/>
          </a:xfrm>
          <a:prstGeom prst="rect">
            <a:avLst/>
          </a:prstGeom>
        </p:spPr>
        <p:txBody>
          <a:bodyPr vert="horz" wrap="square" lIns="0" tIns="0" rIns="0" bIns="0" rtlCol="0">
            <a:spAutoFit/>
          </a:bodyPr>
          <a:lstStyle/>
          <a:p>
            <a:pPr marL="179705">
              <a:lnSpc>
                <a:spcPts val="795"/>
              </a:lnSpc>
            </a:pPr>
            <a:r>
              <a:rPr sz="700" b="1" spc="15" dirty="0">
                <a:solidFill>
                  <a:srgbClr val="0073FF"/>
                </a:solidFill>
                <a:latin typeface="Courier New"/>
                <a:cs typeface="Courier New"/>
              </a:rPr>
              <a:t>1</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179705">
              <a:lnSpc>
                <a:spcPts val="1035"/>
              </a:lnSpc>
              <a:tabLst>
                <a:tab pos="511809" algn="l"/>
              </a:tabLst>
            </a:pPr>
            <a:r>
              <a:rPr sz="700" b="1" spc="15" dirty="0">
                <a:solidFill>
                  <a:srgbClr val="0073FF"/>
                </a:solidFill>
                <a:latin typeface="Courier New"/>
                <a:cs typeface="Courier New"/>
              </a:rPr>
              <a:t>2	</a:t>
            </a:r>
            <a:r>
              <a:rPr sz="900" spc="-5" dirty="0">
                <a:solidFill>
                  <a:srgbClr val="0073FF"/>
                </a:solidFill>
                <a:latin typeface="Times New Roman"/>
                <a:cs typeface="Times New Roman"/>
              </a:rPr>
              <a:t>This program simulates casting a die ten times.</a:t>
            </a:r>
            <a:endParaRPr sz="900">
              <a:latin typeface="Times New Roman"/>
              <a:cs typeface="Times New Roman"/>
            </a:endParaRPr>
          </a:p>
          <a:p>
            <a:pPr marL="179705">
              <a:lnSpc>
                <a:spcPts val="840"/>
              </a:lnSpc>
              <a:spcBef>
                <a:spcPts val="15"/>
              </a:spcBef>
            </a:pPr>
            <a:r>
              <a:rPr sz="700" b="1" spc="15" dirty="0">
                <a:solidFill>
                  <a:srgbClr val="0073FF"/>
                </a:solidFill>
                <a:latin typeface="Courier New"/>
                <a:cs typeface="Courier New"/>
              </a:rPr>
              <a:t>3</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179705">
              <a:lnSpc>
                <a:spcPts val="840"/>
              </a:lnSpc>
            </a:pPr>
            <a:r>
              <a:rPr sz="700" b="1" spc="15" dirty="0">
                <a:solidFill>
                  <a:srgbClr val="0073FF"/>
                </a:solidFill>
                <a:latin typeface="Courier New"/>
                <a:cs typeface="Courier New"/>
              </a:rPr>
              <a:t>4  </a:t>
            </a:r>
            <a:r>
              <a:rPr sz="700" spc="15" dirty="0">
                <a:solidFill>
                  <a:srgbClr val="CC0066"/>
                </a:solidFill>
                <a:latin typeface="Courier New"/>
                <a:cs typeface="Courier New"/>
              </a:rPr>
              <a:t>public class</a:t>
            </a:r>
            <a:r>
              <a:rPr sz="700" spc="-65" dirty="0">
                <a:solidFill>
                  <a:srgbClr val="CC0066"/>
                </a:solidFill>
                <a:latin typeface="Courier New"/>
                <a:cs typeface="Courier New"/>
              </a:rPr>
              <a:t> </a:t>
            </a:r>
            <a:r>
              <a:rPr sz="700" spc="15" dirty="0">
                <a:latin typeface="Courier New"/>
                <a:cs typeface="Courier New"/>
              </a:rPr>
              <a:t>DieSimulator</a:t>
            </a:r>
            <a:endParaRPr sz="700">
              <a:latin typeface="Courier New"/>
              <a:cs typeface="Courier New"/>
            </a:endParaRPr>
          </a:p>
          <a:p>
            <a:pPr marL="179705">
              <a:lnSpc>
                <a:spcPts val="840"/>
              </a:lnSpc>
            </a:pPr>
            <a:r>
              <a:rPr sz="700" b="1" spc="15" dirty="0">
                <a:solidFill>
                  <a:srgbClr val="0073FF"/>
                </a:solidFill>
                <a:latin typeface="Courier New"/>
                <a:cs typeface="Courier New"/>
              </a:rPr>
              <a:t>5</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179705">
              <a:lnSpc>
                <a:spcPts val="840"/>
              </a:lnSpc>
              <a:tabLst>
                <a:tab pos="511809" algn="l"/>
              </a:tabLst>
            </a:pPr>
            <a:r>
              <a:rPr sz="700" b="1" spc="15" dirty="0">
                <a:solidFill>
                  <a:srgbClr val="0073FF"/>
                </a:solidFill>
                <a:latin typeface="Courier New"/>
                <a:cs typeface="Courier New"/>
              </a:rPr>
              <a:t>6	</a:t>
            </a:r>
            <a:r>
              <a:rPr sz="700" spc="15" dirty="0">
                <a:solidFill>
                  <a:srgbClr val="CC0066"/>
                </a:solidFill>
                <a:latin typeface="Courier New"/>
                <a:cs typeface="Courier New"/>
              </a:rPr>
              <a:t>public static void </a:t>
            </a:r>
            <a:r>
              <a:rPr sz="700" spc="15" dirty="0">
                <a:latin typeface="Courier New"/>
                <a:cs typeface="Courier New"/>
              </a:rPr>
              <a:t>main(String[]</a:t>
            </a:r>
            <a:r>
              <a:rPr sz="700" spc="-55" dirty="0">
                <a:latin typeface="Courier New"/>
                <a:cs typeface="Courier New"/>
              </a:rPr>
              <a:t> </a:t>
            </a:r>
            <a:r>
              <a:rPr sz="700" spc="15" dirty="0">
                <a:latin typeface="Courier New"/>
                <a:cs typeface="Courier New"/>
              </a:rPr>
              <a:t>args)</a:t>
            </a:r>
            <a:endParaRPr sz="700">
              <a:latin typeface="Courier New"/>
              <a:cs typeface="Courier New"/>
            </a:endParaRPr>
          </a:p>
          <a:p>
            <a:pPr marL="179705">
              <a:lnSpc>
                <a:spcPts val="840"/>
              </a:lnSpc>
              <a:tabLst>
                <a:tab pos="512445" algn="l"/>
              </a:tabLst>
            </a:pPr>
            <a:r>
              <a:rPr sz="700" b="1" spc="15" dirty="0">
                <a:solidFill>
                  <a:srgbClr val="0073FF"/>
                </a:solidFill>
                <a:latin typeface="Courier New"/>
                <a:cs typeface="Courier New"/>
              </a:rPr>
              <a:t>7	</a:t>
            </a:r>
            <a:r>
              <a:rPr sz="700" spc="15" dirty="0">
                <a:latin typeface="Courier New"/>
                <a:cs typeface="Courier New"/>
              </a:rPr>
              <a:t>{</a:t>
            </a:r>
            <a:endParaRPr sz="700">
              <a:latin typeface="Courier New"/>
              <a:cs typeface="Courier New"/>
            </a:endParaRPr>
          </a:p>
          <a:p>
            <a:pPr marL="678180" indent="-498475">
              <a:lnSpc>
                <a:spcPts val="840"/>
              </a:lnSpc>
              <a:buClr>
                <a:srgbClr val="0073FF"/>
              </a:buClr>
              <a:buFont typeface="Courier New"/>
              <a:buAutoNum type="arabicPlain" startAt="8"/>
              <a:tabLst>
                <a:tab pos="678815" algn="l"/>
              </a:tabLst>
            </a:pPr>
            <a:r>
              <a:rPr sz="700" spc="15" dirty="0">
                <a:latin typeface="Courier New"/>
                <a:cs typeface="Courier New"/>
              </a:rPr>
              <a:t>Die d = </a:t>
            </a:r>
            <a:r>
              <a:rPr sz="700" spc="15" dirty="0">
                <a:solidFill>
                  <a:srgbClr val="CC0066"/>
                </a:solidFill>
                <a:latin typeface="Courier New"/>
                <a:cs typeface="Courier New"/>
              </a:rPr>
              <a:t>new</a:t>
            </a:r>
            <a:r>
              <a:rPr sz="700" spc="-45" dirty="0">
                <a:solidFill>
                  <a:srgbClr val="CC0066"/>
                </a:solidFill>
                <a:latin typeface="Courier New"/>
                <a:cs typeface="Courier New"/>
              </a:rPr>
              <a:t> </a:t>
            </a:r>
            <a:r>
              <a:rPr sz="700" spc="10" dirty="0">
                <a:latin typeface="Courier New"/>
                <a:cs typeface="Courier New"/>
              </a:rPr>
              <a:t>Die(</a:t>
            </a:r>
            <a:r>
              <a:rPr sz="700" spc="10" dirty="0">
                <a:solidFill>
                  <a:srgbClr val="66FF18"/>
                </a:solidFill>
                <a:latin typeface="Courier New"/>
                <a:cs typeface="Courier New"/>
              </a:rPr>
              <a:t>6</a:t>
            </a:r>
            <a:r>
              <a:rPr sz="700" spc="10" dirty="0">
                <a:latin typeface="Courier New"/>
                <a:cs typeface="Courier New"/>
              </a:rPr>
              <a:t>);</a:t>
            </a:r>
            <a:endParaRPr sz="700">
              <a:latin typeface="Courier New"/>
              <a:cs typeface="Courier New"/>
            </a:endParaRPr>
          </a:p>
          <a:p>
            <a:pPr marL="678180" indent="-498475">
              <a:lnSpc>
                <a:spcPts val="840"/>
              </a:lnSpc>
              <a:buClr>
                <a:srgbClr val="0073FF"/>
              </a:buClr>
              <a:buFont typeface="Courier New"/>
              <a:buAutoNum type="arabicPlain" startAt="8"/>
              <a:tabLst>
                <a:tab pos="678815" algn="l"/>
              </a:tabLst>
            </a:pPr>
            <a:r>
              <a:rPr sz="700" spc="15" dirty="0">
                <a:solidFill>
                  <a:srgbClr val="CC0066"/>
                </a:solidFill>
                <a:latin typeface="Courier New"/>
                <a:cs typeface="Courier New"/>
              </a:rPr>
              <a:t>final int </a:t>
            </a:r>
            <a:r>
              <a:rPr sz="700" spc="15" dirty="0">
                <a:latin typeface="Courier New"/>
                <a:cs typeface="Courier New"/>
              </a:rPr>
              <a:t>TRIES =</a:t>
            </a:r>
            <a:r>
              <a:rPr sz="700" spc="-60" dirty="0">
                <a:latin typeface="Courier New"/>
                <a:cs typeface="Courier New"/>
              </a:rPr>
              <a:t> </a:t>
            </a:r>
            <a:r>
              <a:rPr sz="700" spc="10" dirty="0">
                <a:solidFill>
                  <a:srgbClr val="66FF18"/>
                </a:solidFill>
                <a:latin typeface="Courier New"/>
                <a:cs typeface="Courier New"/>
              </a:rPr>
              <a:t>10</a:t>
            </a:r>
            <a:r>
              <a:rPr sz="700" spc="10" dirty="0">
                <a:latin typeface="Courier New"/>
                <a:cs typeface="Courier New"/>
              </a:rPr>
              <a:t>;</a:t>
            </a:r>
            <a:endParaRPr sz="700">
              <a:latin typeface="Courier New"/>
              <a:cs typeface="Courier New"/>
            </a:endParaRPr>
          </a:p>
          <a:p>
            <a:pPr marL="678180" indent="-553720">
              <a:lnSpc>
                <a:spcPts val="840"/>
              </a:lnSpc>
              <a:buClr>
                <a:srgbClr val="0073FF"/>
              </a:buClr>
              <a:buFont typeface="Courier New"/>
              <a:buAutoNum type="arabicPlain" startAt="8"/>
              <a:tabLst>
                <a:tab pos="678815" algn="l"/>
              </a:tabLst>
            </a:pPr>
            <a:r>
              <a:rPr sz="700" spc="15" dirty="0">
                <a:solidFill>
                  <a:srgbClr val="CC0066"/>
                </a:solidFill>
                <a:latin typeface="Courier New"/>
                <a:cs typeface="Courier New"/>
              </a:rPr>
              <a:t>for </a:t>
            </a:r>
            <a:r>
              <a:rPr sz="700" spc="10" dirty="0">
                <a:latin typeface="Courier New"/>
                <a:cs typeface="Courier New"/>
              </a:rPr>
              <a:t>(</a:t>
            </a:r>
            <a:r>
              <a:rPr sz="700" spc="10" dirty="0">
                <a:solidFill>
                  <a:srgbClr val="CC0066"/>
                </a:solidFill>
                <a:latin typeface="Courier New"/>
                <a:cs typeface="Courier New"/>
              </a:rPr>
              <a:t>int </a:t>
            </a:r>
            <a:r>
              <a:rPr sz="700" spc="15" dirty="0">
                <a:latin typeface="Courier New"/>
                <a:cs typeface="Courier New"/>
              </a:rPr>
              <a:t>i = </a:t>
            </a:r>
            <a:r>
              <a:rPr sz="700" spc="10" dirty="0">
                <a:solidFill>
                  <a:srgbClr val="66FF18"/>
                </a:solidFill>
                <a:latin typeface="Courier New"/>
                <a:cs typeface="Courier New"/>
              </a:rPr>
              <a:t>1</a:t>
            </a:r>
            <a:r>
              <a:rPr sz="700" spc="10" dirty="0">
                <a:latin typeface="Courier New"/>
                <a:cs typeface="Courier New"/>
              </a:rPr>
              <a:t>; </a:t>
            </a:r>
            <a:r>
              <a:rPr sz="700" spc="15" dirty="0">
                <a:latin typeface="Courier New"/>
                <a:cs typeface="Courier New"/>
              </a:rPr>
              <a:t>i &lt;= TRIES;</a:t>
            </a:r>
            <a:r>
              <a:rPr sz="700" spc="-35" dirty="0">
                <a:latin typeface="Courier New"/>
                <a:cs typeface="Courier New"/>
              </a:rPr>
              <a:t> </a:t>
            </a:r>
            <a:r>
              <a:rPr sz="700" spc="15" dirty="0">
                <a:latin typeface="Courier New"/>
                <a:cs typeface="Courier New"/>
              </a:rPr>
              <a:t>i++)</a:t>
            </a:r>
            <a:endParaRPr sz="700">
              <a:latin typeface="Courier New"/>
              <a:cs typeface="Courier New"/>
            </a:endParaRPr>
          </a:p>
          <a:p>
            <a:pPr marL="124460">
              <a:lnSpc>
                <a:spcPts val="840"/>
              </a:lnSpc>
              <a:tabLst>
                <a:tab pos="678180" algn="l"/>
              </a:tabLst>
            </a:pPr>
            <a:r>
              <a:rPr sz="700" b="1" spc="15" dirty="0">
                <a:solidFill>
                  <a:srgbClr val="0073FF"/>
                </a:solidFill>
                <a:latin typeface="Courier New"/>
                <a:cs typeface="Courier New"/>
              </a:rPr>
              <a:t>11	</a:t>
            </a:r>
            <a:r>
              <a:rPr sz="700" spc="15" dirty="0">
                <a:latin typeface="Courier New"/>
                <a:cs typeface="Courier New"/>
              </a:rPr>
              <a:t>{</a:t>
            </a:r>
            <a:endParaRPr sz="700">
              <a:latin typeface="Courier New"/>
              <a:cs typeface="Courier New"/>
            </a:endParaRPr>
          </a:p>
          <a:p>
            <a:pPr marL="844550" indent="-720090">
              <a:lnSpc>
                <a:spcPts val="840"/>
              </a:lnSpc>
              <a:buClr>
                <a:srgbClr val="0073FF"/>
              </a:buClr>
              <a:buFont typeface="Courier New"/>
              <a:buAutoNum type="arabicPlain" startAt="12"/>
              <a:tabLst>
                <a:tab pos="845185" algn="l"/>
              </a:tabLst>
            </a:pPr>
            <a:r>
              <a:rPr sz="700" spc="15" dirty="0">
                <a:solidFill>
                  <a:srgbClr val="CC0066"/>
                </a:solidFill>
                <a:latin typeface="Courier New"/>
                <a:cs typeface="Courier New"/>
              </a:rPr>
              <a:t>int </a:t>
            </a:r>
            <a:r>
              <a:rPr sz="700" spc="15" dirty="0">
                <a:latin typeface="Courier New"/>
                <a:cs typeface="Courier New"/>
              </a:rPr>
              <a:t>n =</a:t>
            </a:r>
            <a:r>
              <a:rPr sz="700" spc="-75" dirty="0">
                <a:latin typeface="Courier New"/>
                <a:cs typeface="Courier New"/>
              </a:rPr>
              <a:t> </a:t>
            </a:r>
            <a:r>
              <a:rPr sz="700" spc="15" dirty="0">
                <a:latin typeface="Courier New"/>
                <a:cs typeface="Courier New"/>
              </a:rPr>
              <a:t>d.cast();</a:t>
            </a:r>
            <a:endParaRPr sz="700">
              <a:latin typeface="Courier New"/>
              <a:cs typeface="Courier New"/>
            </a:endParaRPr>
          </a:p>
          <a:p>
            <a:pPr marL="844550" indent="-720090">
              <a:lnSpc>
                <a:spcPts val="840"/>
              </a:lnSpc>
              <a:buClr>
                <a:srgbClr val="0073FF"/>
              </a:buClr>
              <a:buFont typeface="Courier New"/>
              <a:buAutoNum type="arabicPlain" startAt="12"/>
              <a:tabLst>
                <a:tab pos="845185" algn="l"/>
              </a:tabLst>
            </a:pPr>
            <a:r>
              <a:rPr sz="700" spc="15" dirty="0">
                <a:latin typeface="Courier New"/>
                <a:cs typeface="Courier New"/>
              </a:rPr>
              <a:t>System.out.print(n + </a:t>
            </a:r>
            <a:r>
              <a:rPr sz="700" spc="15" dirty="0">
                <a:solidFill>
                  <a:srgbClr val="1F9060"/>
                </a:solidFill>
                <a:latin typeface="Courier New"/>
                <a:cs typeface="Courier New"/>
              </a:rPr>
              <a:t>"</a:t>
            </a:r>
            <a:r>
              <a:rPr sz="700" spc="-55" dirty="0">
                <a:solidFill>
                  <a:srgbClr val="1F9060"/>
                </a:solidFill>
                <a:latin typeface="Courier New"/>
                <a:cs typeface="Courier New"/>
              </a:rPr>
              <a:t> </a:t>
            </a:r>
            <a:r>
              <a:rPr sz="700" spc="10" dirty="0">
                <a:solidFill>
                  <a:srgbClr val="1F9060"/>
                </a:solidFill>
                <a:latin typeface="Courier New"/>
                <a:cs typeface="Courier New"/>
              </a:rPr>
              <a:t>"</a:t>
            </a:r>
            <a:r>
              <a:rPr sz="700" spc="10" dirty="0">
                <a:latin typeface="Courier New"/>
                <a:cs typeface="Courier New"/>
              </a:rPr>
              <a:t>);</a:t>
            </a:r>
            <a:endParaRPr sz="700">
              <a:latin typeface="Courier New"/>
              <a:cs typeface="Courier New"/>
            </a:endParaRPr>
          </a:p>
          <a:p>
            <a:pPr marL="124460">
              <a:lnSpc>
                <a:spcPts val="840"/>
              </a:lnSpc>
              <a:tabLst>
                <a:tab pos="678180" algn="l"/>
              </a:tabLst>
            </a:pPr>
            <a:r>
              <a:rPr sz="700" b="1" spc="15" dirty="0">
                <a:solidFill>
                  <a:srgbClr val="0073FF"/>
                </a:solidFill>
                <a:latin typeface="Courier New"/>
                <a:cs typeface="Courier New"/>
              </a:rPr>
              <a:t>14	</a:t>
            </a:r>
            <a:r>
              <a:rPr sz="700" spc="15" dirty="0">
                <a:latin typeface="Courier New"/>
                <a:cs typeface="Courier New"/>
              </a:rPr>
              <a:t>}</a:t>
            </a:r>
            <a:endParaRPr sz="700">
              <a:latin typeface="Courier New"/>
              <a:cs typeface="Courier New"/>
            </a:endParaRPr>
          </a:p>
          <a:p>
            <a:pPr marL="124460">
              <a:lnSpc>
                <a:spcPts val="840"/>
              </a:lnSpc>
              <a:tabLst>
                <a:tab pos="678180" algn="l"/>
              </a:tabLst>
            </a:pPr>
            <a:r>
              <a:rPr sz="700" b="1" spc="15" dirty="0">
                <a:solidFill>
                  <a:srgbClr val="0073FF"/>
                </a:solidFill>
                <a:latin typeface="Courier New"/>
                <a:cs typeface="Courier New"/>
              </a:rPr>
              <a:t>15	</a:t>
            </a:r>
            <a:r>
              <a:rPr sz="700" spc="15" dirty="0">
                <a:latin typeface="Courier New"/>
                <a:cs typeface="Courier New"/>
              </a:rPr>
              <a:t>System.out.println();</a:t>
            </a:r>
            <a:endParaRPr sz="700">
              <a:latin typeface="Courier New"/>
              <a:cs typeface="Courier New"/>
            </a:endParaRPr>
          </a:p>
          <a:p>
            <a:pPr marL="124460">
              <a:lnSpc>
                <a:spcPts val="840"/>
              </a:lnSpc>
              <a:tabLst>
                <a:tab pos="512445" algn="l"/>
              </a:tabLst>
            </a:pPr>
            <a:r>
              <a:rPr sz="700" b="1" spc="15" dirty="0">
                <a:solidFill>
                  <a:srgbClr val="0073FF"/>
                </a:solidFill>
                <a:latin typeface="Courier New"/>
                <a:cs typeface="Courier New"/>
              </a:rPr>
              <a:t>16	</a:t>
            </a:r>
            <a:r>
              <a:rPr sz="700" spc="15" dirty="0">
                <a:latin typeface="Courier New"/>
                <a:cs typeface="Courier New"/>
              </a:rPr>
              <a:t>}</a:t>
            </a:r>
            <a:endParaRPr sz="700">
              <a:latin typeface="Courier New"/>
              <a:cs typeface="Courier New"/>
            </a:endParaRPr>
          </a:p>
          <a:p>
            <a:pPr marL="124460">
              <a:lnSpc>
                <a:spcPct val="100000"/>
              </a:lnSpc>
            </a:pPr>
            <a:r>
              <a:rPr sz="700" b="1" spc="15" dirty="0">
                <a:solidFill>
                  <a:srgbClr val="0073FF"/>
                </a:solidFill>
                <a:latin typeface="Courier New"/>
                <a:cs typeface="Courier New"/>
              </a:rPr>
              <a:t>17</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a:lnSpc>
                <a:spcPct val="100000"/>
              </a:lnSpc>
            </a:pPr>
            <a:endParaRPr sz="700">
              <a:latin typeface="Times New Roman"/>
              <a:cs typeface="Times New Roman"/>
            </a:endParaRPr>
          </a:p>
          <a:p>
            <a:pPr>
              <a:lnSpc>
                <a:spcPct val="100000"/>
              </a:lnSpc>
              <a:spcBef>
                <a:spcPts val="10"/>
              </a:spcBef>
            </a:pPr>
            <a:endParaRPr sz="850">
              <a:latin typeface="Times New Roman"/>
              <a:cs typeface="Times New Roman"/>
            </a:endParaRPr>
          </a:p>
          <a:p>
            <a:pPr marR="1747520" algn="ctr">
              <a:lnSpc>
                <a:spcPct val="100000"/>
              </a:lnSpc>
            </a:pPr>
            <a:r>
              <a:rPr sz="1050" b="1" spc="-5" dirty="0">
                <a:latin typeface="Arial"/>
                <a:cs typeface="Arial"/>
              </a:rPr>
              <a:t>Program</a:t>
            </a:r>
            <a:r>
              <a:rPr sz="1050" b="1" spc="-95" dirty="0">
                <a:latin typeface="Arial"/>
                <a:cs typeface="Arial"/>
              </a:rPr>
              <a:t> </a:t>
            </a:r>
            <a:r>
              <a:rPr sz="1050" b="1" spc="-5" dirty="0">
                <a:latin typeface="Arial"/>
                <a:cs typeface="Arial"/>
              </a:rPr>
              <a:t>Run:</a:t>
            </a:r>
            <a:endParaRPr sz="1050">
              <a:latin typeface="Arial"/>
              <a:cs typeface="Arial"/>
            </a:endParaRPr>
          </a:p>
        </p:txBody>
      </p:sp>
      <p:sp>
        <p:nvSpPr>
          <p:cNvPr id="4" name="object 4"/>
          <p:cNvSpPr txBox="1"/>
          <p:nvPr/>
        </p:nvSpPr>
        <p:spPr>
          <a:xfrm>
            <a:off x="828490" y="3085062"/>
            <a:ext cx="5566410" cy="159018"/>
          </a:xfrm>
          <a:prstGeom prst="rect">
            <a:avLst/>
          </a:prstGeom>
          <a:ln w="7099">
            <a:solidFill>
              <a:srgbClr val="CCCCCC"/>
            </a:solidFill>
          </a:ln>
        </p:spPr>
        <p:txBody>
          <a:bodyPr vert="horz" wrap="square" lIns="0" tIns="43180" rIns="0" bIns="0" rtlCol="0">
            <a:spAutoFit/>
          </a:bodyPr>
          <a:lstStyle/>
          <a:p>
            <a:pPr marL="217170">
              <a:lnSpc>
                <a:spcPct val="100000"/>
              </a:lnSpc>
              <a:spcBef>
                <a:spcPts val="340"/>
              </a:spcBef>
            </a:pPr>
            <a:r>
              <a:rPr sz="750" dirty="0">
                <a:latin typeface="Courier" charset="0"/>
                <a:cs typeface="Courier" charset="0"/>
              </a:rPr>
              <a:t>6 5 6 3 2 6 3 4 4</a:t>
            </a:r>
            <a:r>
              <a:rPr sz="750" spc="-95" dirty="0">
                <a:latin typeface="Courier" charset="0"/>
                <a:cs typeface="Courier" charset="0"/>
              </a:rPr>
              <a:t> </a:t>
            </a:r>
            <a:r>
              <a:rPr sz="750" dirty="0">
                <a:latin typeface="Courier" charset="0"/>
                <a:cs typeface="Courier" charset="0"/>
              </a:rPr>
              <a:t>1</a:t>
            </a:r>
          </a:p>
        </p:txBody>
      </p:sp>
      <p:sp>
        <p:nvSpPr>
          <p:cNvPr id="5" name="object 5"/>
          <p:cNvSpPr txBox="1"/>
          <p:nvPr/>
        </p:nvSpPr>
        <p:spPr>
          <a:xfrm>
            <a:off x="809357" y="3352253"/>
            <a:ext cx="944880" cy="208279"/>
          </a:xfrm>
          <a:prstGeom prst="rect">
            <a:avLst/>
          </a:prstGeom>
        </p:spPr>
        <p:txBody>
          <a:bodyPr vert="horz" wrap="square" lIns="0" tIns="0" rIns="0" bIns="0" rtlCol="0">
            <a:spAutoFit/>
          </a:bodyPr>
          <a:lstStyle/>
          <a:p>
            <a:pPr marL="12700">
              <a:lnSpc>
                <a:spcPct val="100000"/>
              </a:lnSpc>
            </a:pPr>
            <a:r>
              <a:rPr sz="1250" dirty="0">
                <a:latin typeface="Arial"/>
                <a:cs typeface="Arial"/>
              </a:rPr>
              <a:t>Second</a:t>
            </a:r>
            <a:r>
              <a:rPr sz="1250" spc="-90" dirty="0">
                <a:latin typeface="Arial"/>
                <a:cs typeface="Arial"/>
              </a:rPr>
              <a:t> </a:t>
            </a:r>
            <a:r>
              <a:rPr sz="1250" dirty="0">
                <a:latin typeface="Arial"/>
                <a:cs typeface="Arial"/>
              </a:rPr>
              <a:t>Run:</a:t>
            </a:r>
            <a:endParaRPr sz="1250">
              <a:latin typeface="Arial"/>
              <a:cs typeface="Arial"/>
            </a:endParaRPr>
          </a:p>
        </p:txBody>
      </p:sp>
      <p:sp>
        <p:nvSpPr>
          <p:cNvPr id="6" name="object 6"/>
          <p:cNvSpPr txBox="1"/>
          <p:nvPr/>
        </p:nvSpPr>
        <p:spPr>
          <a:xfrm>
            <a:off x="828490" y="3624609"/>
            <a:ext cx="5566410" cy="159018"/>
          </a:xfrm>
          <a:prstGeom prst="rect">
            <a:avLst/>
          </a:prstGeom>
          <a:ln w="7099">
            <a:solidFill>
              <a:srgbClr val="CCCCCC"/>
            </a:solidFill>
          </a:ln>
        </p:spPr>
        <p:txBody>
          <a:bodyPr vert="horz" wrap="square" lIns="0" tIns="43180" rIns="0" bIns="0" rtlCol="0">
            <a:spAutoFit/>
          </a:bodyPr>
          <a:lstStyle/>
          <a:p>
            <a:pPr marL="217170">
              <a:lnSpc>
                <a:spcPct val="100000"/>
              </a:lnSpc>
              <a:spcBef>
                <a:spcPts val="340"/>
              </a:spcBef>
            </a:pPr>
            <a:r>
              <a:rPr sz="750" dirty="0">
                <a:latin typeface="Courier" charset="0"/>
                <a:cs typeface="Courier" charset="0"/>
              </a:rPr>
              <a:t>3 2 2 1 6 5 3 4 1</a:t>
            </a:r>
            <a:r>
              <a:rPr sz="750" spc="-95" dirty="0">
                <a:latin typeface="Courier" charset="0"/>
                <a:cs typeface="Courier" charset="0"/>
              </a:rPr>
              <a:t> </a:t>
            </a:r>
            <a:r>
              <a:rPr sz="750" dirty="0">
                <a:latin typeface="Courier" charset="0"/>
                <a:cs typeface="Courier" charset="0"/>
              </a:rPr>
              <a:t>2</a:t>
            </a:r>
          </a:p>
        </p:txBody>
      </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14" dirty="0"/>
              <a:t>Monte </a:t>
            </a:r>
            <a:r>
              <a:rPr spc="100" dirty="0"/>
              <a:t>Carlo</a:t>
            </a:r>
            <a:r>
              <a:rPr spc="-145" dirty="0"/>
              <a:t> </a:t>
            </a:r>
            <a:r>
              <a:rPr spc="120" dirty="0"/>
              <a:t>Method</a:t>
            </a:r>
          </a:p>
        </p:txBody>
      </p:sp>
      <p:sp>
        <p:nvSpPr>
          <p:cNvPr id="3" name="object 3"/>
          <p:cNvSpPr/>
          <p:nvPr/>
        </p:nvSpPr>
        <p:spPr>
          <a:xfrm>
            <a:off x="682955" y="106241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570865" y="698322"/>
            <a:ext cx="5161280"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Using a simulation to calculate</a:t>
            </a:r>
            <a:r>
              <a:rPr sz="1050" spc="-55" dirty="0">
                <a:latin typeface="Arial"/>
                <a:cs typeface="Arial"/>
              </a:rPr>
              <a:t> </a:t>
            </a:r>
            <a:r>
              <a:rPr sz="1050" i="1" spc="-135" dirty="0">
                <a:latin typeface="Arial"/>
                <a:cs typeface="Arial"/>
              </a:rPr>
              <a:t>π</a:t>
            </a:r>
            <a:endParaRPr sz="1050">
              <a:latin typeface="Arial"/>
              <a:cs typeface="Arial"/>
            </a:endParaRPr>
          </a:p>
          <a:p>
            <a:pPr marL="250825">
              <a:lnSpc>
                <a:spcPct val="100000"/>
              </a:lnSpc>
              <a:spcBef>
                <a:spcPts val="720"/>
              </a:spcBef>
            </a:pPr>
            <a:r>
              <a:rPr sz="1250" dirty="0">
                <a:latin typeface="Arial"/>
                <a:cs typeface="Arial"/>
              </a:rPr>
              <a:t>Simulate shooting a dart into a square surrounding a circle of radius</a:t>
            </a:r>
            <a:r>
              <a:rPr sz="1250" spc="-45" dirty="0">
                <a:latin typeface="Arial"/>
                <a:cs typeface="Arial"/>
              </a:rPr>
              <a:t> </a:t>
            </a:r>
            <a:r>
              <a:rPr sz="1250" dirty="0">
                <a:latin typeface="Arial"/>
                <a:cs typeface="Arial"/>
              </a:rPr>
              <a:t>1</a:t>
            </a:r>
            <a:endParaRPr sz="1250">
              <a:latin typeface="Arial"/>
              <a:cs typeface="Arial"/>
            </a:endParaRPr>
          </a:p>
        </p:txBody>
      </p:sp>
      <p:sp>
        <p:nvSpPr>
          <p:cNvPr id="5" name="object 5"/>
          <p:cNvSpPr/>
          <p:nvPr/>
        </p:nvSpPr>
        <p:spPr>
          <a:xfrm>
            <a:off x="824947" y="1172819"/>
            <a:ext cx="1576057" cy="152636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82955" y="2901134"/>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p:nvPr/>
        </p:nvSpPr>
        <p:spPr>
          <a:xfrm>
            <a:off x="682955" y="316380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txBox="1"/>
          <p:nvPr/>
        </p:nvSpPr>
        <p:spPr>
          <a:xfrm>
            <a:off x="809357" y="2788513"/>
            <a:ext cx="4251325" cy="471170"/>
          </a:xfrm>
          <a:prstGeom prst="rect">
            <a:avLst/>
          </a:prstGeom>
        </p:spPr>
        <p:txBody>
          <a:bodyPr vert="horz" wrap="square" lIns="0" tIns="0" rIns="0" bIns="0" rtlCol="0">
            <a:spAutoFit/>
          </a:bodyPr>
          <a:lstStyle/>
          <a:p>
            <a:pPr marL="12700">
              <a:lnSpc>
                <a:spcPct val="100000"/>
              </a:lnSpc>
            </a:pPr>
            <a:r>
              <a:rPr sz="1250" dirty="0">
                <a:latin typeface="Arial"/>
                <a:cs typeface="Arial"/>
              </a:rPr>
              <a:t>Estimate for </a:t>
            </a:r>
            <a:r>
              <a:rPr sz="1250" i="1" spc="-155" dirty="0">
                <a:latin typeface="Arial"/>
                <a:cs typeface="Arial"/>
              </a:rPr>
              <a:t>π  </a:t>
            </a:r>
            <a:r>
              <a:rPr sz="1250" dirty="0">
                <a:latin typeface="Arial"/>
                <a:cs typeface="Arial"/>
              </a:rPr>
              <a:t>is 4 x hits /</a:t>
            </a:r>
            <a:r>
              <a:rPr sz="1250" spc="-110" dirty="0">
                <a:latin typeface="Arial"/>
                <a:cs typeface="Arial"/>
              </a:rPr>
              <a:t> </a:t>
            </a:r>
            <a:r>
              <a:rPr sz="1250" dirty="0">
                <a:latin typeface="Arial"/>
                <a:cs typeface="Arial"/>
              </a:rPr>
              <a:t>tries.</a:t>
            </a:r>
            <a:endParaRPr sz="1250">
              <a:latin typeface="Arial"/>
              <a:cs typeface="Arial"/>
            </a:endParaRPr>
          </a:p>
          <a:p>
            <a:pPr marL="12700">
              <a:lnSpc>
                <a:spcPct val="100000"/>
              </a:lnSpc>
              <a:spcBef>
                <a:spcPts val="565"/>
              </a:spcBef>
            </a:pPr>
            <a:r>
              <a:rPr sz="1250" dirty="0">
                <a:latin typeface="Arial"/>
                <a:cs typeface="Arial"/>
              </a:rPr>
              <a:t>To generate a random floating-point value between -1 and</a:t>
            </a:r>
            <a:r>
              <a:rPr sz="1250" spc="-50" dirty="0">
                <a:latin typeface="Arial"/>
                <a:cs typeface="Arial"/>
              </a:rPr>
              <a:t> </a:t>
            </a:r>
            <a:r>
              <a:rPr sz="1250" dirty="0">
                <a:latin typeface="Arial"/>
                <a:cs typeface="Arial"/>
              </a:rPr>
              <a:t>1</a:t>
            </a:r>
            <a:endParaRPr sz="1250">
              <a:latin typeface="Arial"/>
              <a:cs typeface="Arial"/>
            </a:endParaRPr>
          </a:p>
        </p:txBody>
      </p:sp>
      <p:sp>
        <p:nvSpPr>
          <p:cNvPr id="9" name="object 9"/>
          <p:cNvSpPr txBox="1"/>
          <p:nvPr/>
        </p:nvSpPr>
        <p:spPr>
          <a:xfrm>
            <a:off x="828490" y="3323543"/>
            <a:ext cx="5566410" cy="274434"/>
          </a:xfrm>
          <a:prstGeom prst="rect">
            <a:avLst/>
          </a:prstGeom>
          <a:ln w="7099">
            <a:solidFill>
              <a:srgbClr val="CCCCCC"/>
            </a:solidFill>
          </a:ln>
        </p:spPr>
        <p:txBody>
          <a:bodyPr vert="horz" wrap="square" lIns="0" tIns="43180" rIns="0" bIns="0" rtlCol="0">
            <a:spAutoFit/>
          </a:bodyPr>
          <a:lstStyle/>
          <a:p>
            <a:pPr marL="44450" marR="2746375">
              <a:lnSpc>
                <a:spcPct val="100000"/>
              </a:lnSpc>
              <a:spcBef>
                <a:spcPts val="340"/>
              </a:spcBef>
            </a:pPr>
            <a:r>
              <a:rPr sz="750" dirty="0">
                <a:latin typeface="Courier" charset="0"/>
                <a:cs typeface="Courier" charset="0"/>
              </a:rPr>
              <a:t>double r = generator.nextDouble(); // 0 &lt;= r &lt; 1  double x = -1 + 2 * r; // -1 &lt;= x &lt;</a:t>
            </a:r>
            <a:r>
              <a:rPr sz="750" spc="-85" dirty="0">
                <a:latin typeface="Courier" charset="0"/>
                <a:cs typeface="Courier" charset="0"/>
              </a:rPr>
              <a:t> </a:t>
            </a:r>
            <a:r>
              <a:rPr sz="750" dirty="0">
                <a:latin typeface="Courier" charset="0"/>
                <a:cs typeface="Courier" charset="0"/>
              </a:rPr>
              <a:t>1</a:t>
            </a:r>
          </a:p>
        </p:txBody>
      </p:sp>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229" dirty="0"/>
              <a:t>s</a:t>
            </a:r>
            <a:r>
              <a:rPr spc="25" dirty="0"/>
              <a:t>e</a:t>
            </a:r>
            <a:r>
              <a:rPr spc="40" dirty="0"/>
              <a:t>c</a:t>
            </a:r>
            <a:r>
              <a:rPr spc="20" dirty="0"/>
              <a:t>t</a:t>
            </a:r>
            <a:r>
              <a:rPr spc="50" dirty="0"/>
              <a:t>i</a:t>
            </a:r>
            <a:r>
              <a:rPr spc="130" dirty="0"/>
              <a:t>o</a:t>
            </a:r>
            <a:r>
              <a:rPr spc="120" dirty="0"/>
              <a:t>n</a:t>
            </a:r>
            <a:r>
              <a:rPr spc="-135" dirty="0"/>
              <a:t>_</a:t>
            </a:r>
            <a:r>
              <a:rPr spc="95" dirty="0"/>
              <a:t>9</a:t>
            </a:r>
            <a:r>
              <a:rPr spc="-135" dirty="0"/>
              <a:t>_</a:t>
            </a:r>
            <a:r>
              <a:rPr spc="95" dirty="0"/>
              <a:t>2</a:t>
            </a:r>
            <a:r>
              <a:rPr spc="260" dirty="0"/>
              <a:t>/</a:t>
            </a:r>
            <a:r>
              <a:rPr spc="285" dirty="0">
                <a:solidFill>
                  <a:srgbClr val="000080"/>
                </a:solidFill>
                <a:hlinkClick r:id="rId2"/>
              </a:rPr>
              <a:t>M</a:t>
            </a:r>
            <a:r>
              <a:rPr spc="130" dirty="0">
                <a:solidFill>
                  <a:srgbClr val="000080"/>
                </a:solidFill>
                <a:hlinkClick r:id="rId2"/>
              </a:rPr>
              <a:t>o</a:t>
            </a:r>
            <a:r>
              <a:rPr spc="120" dirty="0">
                <a:solidFill>
                  <a:srgbClr val="000080"/>
                </a:solidFill>
                <a:hlinkClick r:id="rId2"/>
              </a:rPr>
              <a:t>n</a:t>
            </a:r>
            <a:r>
              <a:rPr spc="20" dirty="0">
                <a:solidFill>
                  <a:srgbClr val="000080"/>
                </a:solidFill>
                <a:hlinkClick r:id="rId2"/>
              </a:rPr>
              <a:t>t</a:t>
            </a:r>
            <a:r>
              <a:rPr spc="25" dirty="0">
                <a:solidFill>
                  <a:srgbClr val="000080"/>
                </a:solidFill>
                <a:hlinkClick r:id="rId2"/>
              </a:rPr>
              <a:t>e</a:t>
            </a:r>
            <a:r>
              <a:rPr spc="175" dirty="0">
                <a:solidFill>
                  <a:srgbClr val="000080"/>
                </a:solidFill>
                <a:hlinkClick r:id="rId2"/>
              </a:rPr>
              <a:t>C</a:t>
            </a:r>
            <a:r>
              <a:rPr spc="100" dirty="0">
                <a:solidFill>
                  <a:srgbClr val="000080"/>
                </a:solidFill>
                <a:hlinkClick r:id="rId2"/>
              </a:rPr>
              <a:t>a</a:t>
            </a:r>
            <a:r>
              <a:rPr spc="50" dirty="0">
                <a:solidFill>
                  <a:srgbClr val="000080"/>
                </a:solidFill>
                <a:hlinkClick r:id="rId2"/>
              </a:rPr>
              <a:t>r</a:t>
            </a:r>
            <a:r>
              <a:rPr spc="55" dirty="0">
                <a:solidFill>
                  <a:srgbClr val="000080"/>
                </a:solidFill>
                <a:hlinkClick r:id="rId2"/>
              </a:rPr>
              <a:t>l</a:t>
            </a:r>
            <a:r>
              <a:rPr spc="130" dirty="0">
                <a:solidFill>
                  <a:srgbClr val="000080"/>
                </a:solidFill>
                <a:hlinkClick r:id="rId2"/>
              </a:rPr>
              <a:t>o</a:t>
            </a:r>
            <a:r>
              <a:rPr spc="-195" dirty="0">
                <a:solidFill>
                  <a:srgbClr val="000080"/>
                </a:solidFill>
                <a:hlinkClick r:id="rId2"/>
              </a:rPr>
              <a:t>.</a:t>
            </a:r>
            <a:r>
              <a:rPr spc="-50" dirty="0">
                <a:solidFill>
                  <a:srgbClr val="000080"/>
                </a:solidFill>
                <a:hlinkClick r:id="rId2"/>
              </a:rPr>
              <a:t>j</a:t>
            </a:r>
            <a:r>
              <a:rPr spc="100" dirty="0">
                <a:solidFill>
                  <a:srgbClr val="000080"/>
                </a:solidFill>
                <a:hlinkClick r:id="rId2"/>
              </a:rPr>
              <a:t>a</a:t>
            </a:r>
            <a:r>
              <a:rPr spc="120" dirty="0">
                <a:solidFill>
                  <a:srgbClr val="000080"/>
                </a:solidFill>
                <a:hlinkClick r:id="rId2"/>
              </a:rPr>
              <a:t>v</a:t>
            </a:r>
            <a:r>
              <a:rPr spc="100" dirty="0">
                <a:solidFill>
                  <a:srgbClr val="000080"/>
                </a:solidFill>
                <a:hlinkClick r:id="rId2"/>
              </a:rPr>
              <a:t>a</a:t>
            </a:r>
          </a:p>
        </p:txBody>
      </p:sp>
      <p:sp>
        <p:nvSpPr>
          <p:cNvPr id="3" name="object 3"/>
          <p:cNvSpPr txBox="1"/>
          <p:nvPr/>
        </p:nvSpPr>
        <p:spPr>
          <a:xfrm>
            <a:off x="1236761" y="2070714"/>
            <a:ext cx="2541905" cy="997585"/>
          </a:xfrm>
          <a:prstGeom prst="rect">
            <a:avLst/>
          </a:prstGeom>
        </p:spPr>
        <p:txBody>
          <a:bodyPr vert="horz" wrap="square" lIns="0" tIns="0" rIns="0" bIns="0" rtlCol="0">
            <a:spAutoFit/>
          </a:bodyPr>
          <a:lstStyle/>
          <a:p>
            <a:pPr marL="12700">
              <a:lnSpc>
                <a:spcPts val="840"/>
              </a:lnSpc>
            </a:pPr>
            <a:r>
              <a:rPr sz="700" spc="15" dirty="0">
                <a:solidFill>
                  <a:srgbClr val="CC0066"/>
                </a:solidFill>
                <a:latin typeface="Courier New"/>
                <a:cs typeface="Courier New"/>
              </a:rPr>
              <a:t>int </a:t>
            </a:r>
            <a:r>
              <a:rPr sz="700" spc="15" dirty="0">
                <a:latin typeface="Courier New"/>
                <a:cs typeface="Courier New"/>
              </a:rPr>
              <a:t>hits =</a:t>
            </a:r>
            <a:r>
              <a:rPr sz="700" spc="-70" dirty="0">
                <a:latin typeface="Courier New"/>
                <a:cs typeface="Courier New"/>
              </a:rPr>
              <a:t> </a:t>
            </a:r>
            <a:r>
              <a:rPr sz="700" spc="10" dirty="0">
                <a:solidFill>
                  <a:srgbClr val="66FF18"/>
                </a:solidFill>
                <a:latin typeface="Courier New"/>
                <a:cs typeface="Courier New"/>
              </a:rPr>
              <a:t>0</a:t>
            </a:r>
            <a:r>
              <a:rPr sz="700" spc="10" dirty="0">
                <a:latin typeface="Courier New"/>
                <a:cs typeface="Courier New"/>
              </a:rPr>
              <a:t>;</a:t>
            </a:r>
            <a:endParaRPr sz="700">
              <a:latin typeface="Courier New"/>
              <a:cs typeface="Courier New"/>
            </a:endParaRPr>
          </a:p>
          <a:p>
            <a:pPr marL="12700">
              <a:lnSpc>
                <a:spcPts val="840"/>
              </a:lnSpc>
            </a:pPr>
            <a:r>
              <a:rPr sz="700" spc="15" dirty="0">
                <a:solidFill>
                  <a:srgbClr val="CC0066"/>
                </a:solidFill>
                <a:latin typeface="Courier New"/>
                <a:cs typeface="Courier New"/>
              </a:rPr>
              <a:t>for </a:t>
            </a:r>
            <a:r>
              <a:rPr sz="700" spc="10" dirty="0">
                <a:latin typeface="Courier New"/>
                <a:cs typeface="Courier New"/>
              </a:rPr>
              <a:t>(</a:t>
            </a:r>
            <a:r>
              <a:rPr sz="700" spc="10" dirty="0">
                <a:solidFill>
                  <a:srgbClr val="CC0066"/>
                </a:solidFill>
                <a:latin typeface="Courier New"/>
                <a:cs typeface="Courier New"/>
              </a:rPr>
              <a:t>int </a:t>
            </a:r>
            <a:r>
              <a:rPr sz="700" spc="15" dirty="0">
                <a:latin typeface="Courier New"/>
                <a:cs typeface="Courier New"/>
              </a:rPr>
              <a:t>i = </a:t>
            </a:r>
            <a:r>
              <a:rPr sz="700" spc="10" dirty="0">
                <a:solidFill>
                  <a:srgbClr val="66FF18"/>
                </a:solidFill>
                <a:latin typeface="Courier New"/>
                <a:cs typeface="Courier New"/>
              </a:rPr>
              <a:t>1</a:t>
            </a:r>
            <a:r>
              <a:rPr sz="700" spc="10" dirty="0">
                <a:latin typeface="Courier New"/>
                <a:cs typeface="Courier New"/>
              </a:rPr>
              <a:t>; </a:t>
            </a:r>
            <a:r>
              <a:rPr sz="700" spc="15" dirty="0">
                <a:latin typeface="Courier New"/>
                <a:cs typeface="Courier New"/>
              </a:rPr>
              <a:t>i &lt;= TRIES;</a:t>
            </a:r>
            <a:r>
              <a:rPr sz="700" spc="-35" dirty="0">
                <a:latin typeface="Courier New"/>
                <a:cs typeface="Courier New"/>
              </a:rPr>
              <a:t> </a:t>
            </a:r>
            <a:r>
              <a:rPr sz="700" spc="15" dirty="0">
                <a:latin typeface="Courier New"/>
                <a:cs typeface="Courier New"/>
              </a:rPr>
              <a:t>i++)</a:t>
            </a:r>
            <a:endParaRPr sz="700">
              <a:latin typeface="Courier New"/>
              <a:cs typeface="Courier New"/>
            </a:endParaRPr>
          </a:p>
          <a:p>
            <a:pPr marL="12700">
              <a:lnSpc>
                <a:spcPts val="795"/>
              </a:lnSpc>
            </a:pPr>
            <a:r>
              <a:rPr sz="700" spc="15" dirty="0">
                <a:latin typeface="Courier New"/>
                <a:cs typeface="Courier New"/>
              </a:rPr>
              <a:t>{</a:t>
            </a:r>
            <a:endParaRPr sz="700">
              <a:latin typeface="Courier New"/>
              <a:cs typeface="Courier New"/>
            </a:endParaRPr>
          </a:p>
          <a:p>
            <a:pPr marL="178435">
              <a:lnSpc>
                <a:spcPts val="1035"/>
              </a:lnSpc>
            </a:pPr>
            <a:r>
              <a:rPr sz="700" spc="15" dirty="0">
                <a:latin typeface="Courier New"/>
                <a:cs typeface="Courier New"/>
              </a:rPr>
              <a:t>//</a:t>
            </a:r>
            <a:r>
              <a:rPr sz="700" spc="-215" dirty="0">
                <a:latin typeface="Courier New"/>
                <a:cs typeface="Courier New"/>
              </a:rPr>
              <a:t> </a:t>
            </a:r>
            <a:r>
              <a:rPr sz="900" spc="-5" dirty="0">
                <a:solidFill>
                  <a:srgbClr val="0073FF"/>
                </a:solidFill>
                <a:latin typeface="Times New Roman"/>
                <a:cs typeface="Times New Roman"/>
              </a:rPr>
              <a:t>Generate two random numbers between -1 and 1</a:t>
            </a:r>
            <a:endParaRPr sz="900">
              <a:latin typeface="Times New Roman"/>
              <a:cs typeface="Times New Roman"/>
            </a:endParaRPr>
          </a:p>
          <a:p>
            <a:pPr>
              <a:lnSpc>
                <a:spcPct val="100000"/>
              </a:lnSpc>
              <a:spcBef>
                <a:spcPts val="47"/>
              </a:spcBef>
            </a:pPr>
            <a:endParaRPr sz="700">
              <a:latin typeface="Times New Roman"/>
              <a:cs typeface="Times New Roman"/>
            </a:endParaRPr>
          </a:p>
          <a:p>
            <a:pPr marL="178435" marR="471805">
              <a:lnSpc>
                <a:spcPct val="100000"/>
              </a:lnSpc>
            </a:pPr>
            <a:r>
              <a:rPr sz="700" spc="15" dirty="0">
                <a:solidFill>
                  <a:srgbClr val="CC0066"/>
                </a:solidFill>
                <a:latin typeface="Courier New"/>
                <a:cs typeface="Courier New"/>
              </a:rPr>
              <a:t>double </a:t>
            </a:r>
            <a:r>
              <a:rPr sz="700" spc="15" dirty="0">
                <a:latin typeface="Courier New"/>
                <a:cs typeface="Courier New"/>
              </a:rPr>
              <a:t>r =</a:t>
            </a:r>
            <a:r>
              <a:rPr sz="700" spc="-55" dirty="0">
                <a:latin typeface="Courier New"/>
                <a:cs typeface="Courier New"/>
              </a:rPr>
              <a:t> </a:t>
            </a:r>
            <a:r>
              <a:rPr sz="700" spc="15" dirty="0">
                <a:latin typeface="Courier New"/>
                <a:cs typeface="Courier New"/>
              </a:rPr>
              <a:t>generator.nextDouble();  </a:t>
            </a:r>
            <a:r>
              <a:rPr sz="700" spc="15" dirty="0">
                <a:solidFill>
                  <a:srgbClr val="CC0066"/>
                </a:solidFill>
                <a:latin typeface="Courier New"/>
                <a:cs typeface="Courier New"/>
              </a:rPr>
              <a:t>double </a:t>
            </a:r>
            <a:r>
              <a:rPr sz="700" spc="15" dirty="0">
                <a:latin typeface="Courier New"/>
                <a:cs typeface="Courier New"/>
              </a:rPr>
              <a:t>x = </a:t>
            </a:r>
            <a:r>
              <a:rPr sz="700" spc="15" dirty="0">
                <a:solidFill>
                  <a:srgbClr val="66FF18"/>
                </a:solidFill>
                <a:latin typeface="Courier New"/>
                <a:cs typeface="Courier New"/>
              </a:rPr>
              <a:t>-1 </a:t>
            </a:r>
            <a:r>
              <a:rPr sz="700" spc="15" dirty="0">
                <a:latin typeface="Courier New"/>
                <a:cs typeface="Courier New"/>
              </a:rPr>
              <a:t>+ </a:t>
            </a:r>
            <a:r>
              <a:rPr sz="700" spc="15" dirty="0">
                <a:solidFill>
                  <a:srgbClr val="66FF18"/>
                </a:solidFill>
                <a:latin typeface="Courier New"/>
                <a:cs typeface="Courier New"/>
              </a:rPr>
              <a:t>2 </a:t>
            </a:r>
            <a:r>
              <a:rPr sz="700" spc="15" dirty="0">
                <a:latin typeface="Courier New"/>
                <a:cs typeface="Courier New"/>
              </a:rPr>
              <a:t>*</a:t>
            </a:r>
            <a:r>
              <a:rPr sz="700" spc="-75" dirty="0">
                <a:latin typeface="Courier New"/>
                <a:cs typeface="Courier New"/>
              </a:rPr>
              <a:t> </a:t>
            </a:r>
            <a:r>
              <a:rPr sz="700" spc="15" dirty="0">
                <a:latin typeface="Courier New"/>
                <a:cs typeface="Courier New"/>
              </a:rPr>
              <a:t>r;</a:t>
            </a:r>
            <a:endParaRPr sz="700">
              <a:latin typeface="Courier New"/>
              <a:cs typeface="Courier New"/>
            </a:endParaRPr>
          </a:p>
          <a:p>
            <a:pPr marL="178435" marR="859790">
              <a:lnSpc>
                <a:spcPts val="840"/>
              </a:lnSpc>
              <a:spcBef>
                <a:spcPts val="25"/>
              </a:spcBef>
            </a:pPr>
            <a:r>
              <a:rPr sz="700" spc="15" dirty="0">
                <a:latin typeface="Courier New"/>
                <a:cs typeface="Courier New"/>
              </a:rPr>
              <a:t>r =</a:t>
            </a:r>
            <a:r>
              <a:rPr sz="700" spc="-60" dirty="0">
                <a:latin typeface="Courier New"/>
                <a:cs typeface="Courier New"/>
              </a:rPr>
              <a:t> </a:t>
            </a:r>
            <a:r>
              <a:rPr sz="700" spc="15" dirty="0">
                <a:latin typeface="Courier New"/>
                <a:cs typeface="Courier New"/>
              </a:rPr>
              <a:t>generator.nextDouble();  </a:t>
            </a:r>
            <a:r>
              <a:rPr sz="700" spc="15" dirty="0">
                <a:solidFill>
                  <a:srgbClr val="CC0066"/>
                </a:solidFill>
                <a:latin typeface="Courier New"/>
                <a:cs typeface="Courier New"/>
              </a:rPr>
              <a:t>double </a:t>
            </a:r>
            <a:r>
              <a:rPr sz="700" spc="15" dirty="0">
                <a:latin typeface="Courier New"/>
                <a:cs typeface="Courier New"/>
              </a:rPr>
              <a:t>y = </a:t>
            </a:r>
            <a:r>
              <a:rPr sz="700" spc="15" dirty="0">
                <a:solidFill>
                  <a:srgbClr val="66FF18"/>
                </a:solidFill>
                <a:latin typeface="Courier New"/>
                <a:cs typeface="Courier New"/>
              </a:rPr>
              <a:t>-1 </a:t>
            </a:r>
            <a:r>
              <a:rPr sz="700" spc="15" dirty="0">
                <a:latin typeface="Courier New"/>
                <a:cs typeface="Courier New"/>
              </a:rPr>
              <a:t>+ </a:t>
            </a:r>
            <a:r>
              <a:rPr sz="700" spc="15" dirty="0">
                <a:solidFill>
                  <a:srgbClr val="66FF18"/>
                </a:solidFill>
                <a:latin typeface="Courier New"/>
                <a:cs typeface="Courier New"/>
              </a:rPr>
              <a:t>2 </a:t>
            </a:r>
            <a:r>
              <a:rPr sz="700" spc="15" dirty="0">
                <a:latin typeface="Courier New"/>
                <a:cs typeface="Courier New"/>
              </a:rPr>
              <a:t>*</a:t>
            </a:r>
            <a:r>
              <a:rPr sz="700" spc="-75" dirty="0">
                <a:latin typeface="Courier New"/>
                <a:cs typeface="Courier New"/>
              </a:rPr>
              <a:t> </a:t>
            </a:r>
            <a:r>
              <a:rPr sz="700" spc="15" dirty="0">
                <a:latin typeface="Courier New"/>
                <a:cs typeface="Courier New"/>
              </a:rPr>
              <a:t>r;</a:t>
            </a:r>
            <a:endParaRPr sz="700">
              <a:latin typeface="Courier New"/>
              <a:cs typeface="Courier New"/>
            </a:endParaRPr>
          </a:p>
        </p:txBody>
      </p:sp>
      <p:sp>
        <p:nvSpPr>
          <p:cNvPr id="4" name="object 4"/>
          <p:cNvSpPr txBox="1"/>
          <p:nvPr/>
        </p:nvSpPr>
        <p:spPr>
          <a:xfrm>
            <a:off x="1402984" y="3145706"/>
            <a:ext cx="2233930" cy="155575"/>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r>
              <a:rPr sz="700" spc="-195" dirty="0">
                <a:latin typeface="Courier New"/>
                <a:cs typeface="Courier New"/>
              </a:rPr>
              <a:t> </a:t>
            </a:r>
            <a:r>
              <a:rPr sz="900" spc="-5" dirty="0">
                <a:solidFill>
                  <a:srgbClr val="0073FF"/>
                </a:solidFill>
                <a:latin typeface="Times New Roman"/>
                <a:cs typeface="Times New Roman"/>
              </a:rPr>
              <a:t>Check whether the point lies in the unit circle</a:t>
            </a:r>
            <a:endParaRPr sz="900">
              <a:latin typeface="Times New Roman"/>
              <a:cs typeface="Times New Roman"/>
            </a:endParaRPr>
          </a:p>
        </p:txBody>
      </p:sp>
      <p:sp>
        <p:nvSpPr>
          <p:cNvPr id="5" name="object 5"/>
          <p:cNvSpPr txBox="1"/>
          <p:nvPr/>
        </p:nvSpPr>
        <p:spPr>
          <a:xfrm>
            <a:off x="1402928" y="3391184"/>
            <a:ext cx="1964055" cy="124460"/>
          </a:xfrm>
          <a:prstGeom prst="rect">
            <a:avLst/>
          </a:prstGeom>
        </p:spPr>
        <p:txBody>
          <a:bodyPr vert="horz" wrap="square" lIns="0" tIns="0" rIns="0" bIns="0" rtlCol="0">
            <a:spAutoFit/>
          </a:bodyPr>
          <a:lstStyle/>
          <a:p>
            <a:pPr marL="12700">
              <a:lnSpc>
                <a:spcPct val="100000"/>
              </a:lnSpc>
            </a:pPr>
            <a:r>
              <a:rPr sz="700" spc="15" dirty="0">
                <a:solidFill>
                  <a:srgbClr val="CC0066"/>
                </a:solidFill>
                <a:latin typeface="Courier New"/>
                <a:cs typeface="Courier New"/>
              </a:rPr>
              <a:t>if </a:t>
            </a:r>
            <a:r>
              <a:rPr sz="700" spc="15" dirty="0">
                <a:latin typeface="Courier New"/>
                <a:cs typeface="Courier New"/>
              </a:rPr>
              <a:t>(x * x + y * y &lt;= </a:t>
            </a:r>
            <a:r>
              <a:rPr sz="700" spc="10" dirty="0">
                <a:solidFill>
                  <a:srgbClr val="66FF18"/>
                </a:solidFill>
                <a:latin typeface="Courier New"/>
                <a:cs typeface="Courier New"/>
              </a:rPr>
              <a:t>1</a:t>
            </a:r>
            <a:r>
              <a:rPr sz="700" spc="10" dirty="0">
                <a:latin typeface="Courier New"/>
                <a:cs typeface="Courier New"/>
              </a:rPr>
              <a:t>) </a:t>
            </a:r>
            <a:r>
              <a:rPr sz="700" spc="15" dirty="0">
                <a:latin typeface="Courier New"/>
                <a:cs typeface="Courier New"/>
              </a:rPr>
              <a:t>{ hits++;</a:t>
            </a:r>
            <a:r>
              <a:rPr sz="700" spc="-55" dirty="0">
                <a:latin typeface="Courier New"/>
                <a:cs typeface="Courier New"/>
              </a:rPr>
              <a:t> </a:t>
            </a:r>
            <a:r>
              <a:rPr sz="700" spc="15" dirty="0">
                <a:latin typeface="Courier New"/>
                <a:cs typeface="Courier New"/>
              </a:rPr>
              <a:t>}</a:t>
            </a:r>
            <a:endParaRPr sz="700">
              <a:latin typeface="Courier New"/>
              <a:cs typeface="Courier New"/>
            </a:endParaRPr>
          </a:p>
        </p:txBody>
      </p:sp>
      <p:sp>
        <p:nvSpPr>
          <p:cNvPr id="6" name="object 6"/>
          <p:cNvSpPr txBox="1"/>
          <p:nvPr/>
        </p:nvSpPr>
        <p:spPr>
          <a:xfrm>
            <a:off x="1236837" y="3497674"/>
            <a:ext cx="81280" cy="124460"/>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endParaRPr sz="700">
              <a:latin typeface="Courier New"/>
              <a:cs typeface="Courier New"/>
            </a:endParaRPr>
          </a:p>
        </p:txBody>
      </p:sp>
      <p:sp>
        <p:nvSpPr>
          <p:cNvPr id="7" name="object 7"/>
          <p:cNvSpPr txBox="1"/>
          <p:nvPr/>
        </p:nvSpPr>
        <p:spPr>
          <a:xfrm>
            <a:off x="1236837" y="3710652"/>
            <a:ext cx="136525" cy="124460"/>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endParaRPr sz="700">
              <a:latin typeface="Courier New"/>
              <a:cs typeface="Courier New"/>
            </a:endParaRPr>
          </a:p>
        </p:txBody>
      </p:sp>
      <p:sp>
        <p:nvSpPr>
          <p:cNvPr id="8" name="object 8"/>
          <p:cNvSpPr txBox="1"/>
          <p:nvPr/>
        </p:nvSpPr>
        <p:spPr>
          <a:xfrm>
            <a:off x="1402928" y="3817625"/>
            <a:ext cx="2659380" cy="271780"/>
          </a:xfrm>
          <a:prstGeom prst="rect">
            <a:avLst/>
          </a:prstGeom>
        </p:spPr>
        <p:txBody>
          <a:bodyPr vert="horz" wrap="square" lIns="0" tIns="0" rIns="0" bIns="0" rtlCol="0">
            <a:spAutoFit/>
          </a:bodyPr>
          <a:lstStyle/>
          <a:p>
            <a:pPr marL="12700" marR="5080">
              <a:lnSpc>
                <a:spcPts val="1010"/>
              </a:lnSpc>
            </a:pPr>
            <a:r>
              <a:rPr sz="900" spc="-5" dirty="0">
                <a:solidFill>
                  <a:srgbClr val="0073FF"/>
                </a:solidFill>
                <a:latin typeface="Times New Roman"/>
                <a:cs typeface="Times New Roman"/>
              </a:rPr>
              <a:t>The ratio hits / tries is approximately the same as the ratio  circle area / square area = pi /</a:t>
            </a:r>
            <a:r>
              <a:rPr sz="900" spc="-35" dirty="0">
                <a:solidFill>
                  <a:srgbClr val="0073FF"/>
                </a:solidFill>
                <a:latin typeface="Times New Roman"/>
                <a:cs typeface="Times New Roman"/>
              </a:rPr>
              <a:t> </a:t>
            </a:r>
            <a:r>
              <a:rPr sz="900" spc="-5" dirty="0">
                <a:solidFill>
                  <a:srgbClr val="0073FF"/>
                </a:solidFill>
                <a:latin typeface="Times New Roman"/>
                <a:cs typeface="Times New Roman"/>
              </a:rPr>
              <a:t>4</a:t>
            </a:r>
            <a:endParaRPr sz="900">
              <a:latin typeface="Times New Roman"/>
              <a:cs typeface="Times New Roman"/>
            </a:endParaRPr>
          </a:p>
        </p:txBody>
      </p:sp>
      <p:sp>
        <p:nvSpPr>
          <p:cNvPr id="9" name="object 9"/>
          <p:cNvSpPr txBox="1"/>
          <p:nvPr/>
        </p:nvSpPr>
        <p:spPr>
          <a:xfrm>
            <a:off x="1236761" y="4072717"/>
            <a:ext cx="136525" cy="124460"/>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endParaRPr sz="700">
              <a:latin typeface="Courier New"/>
              <a:cs typeface="Courier New"/>
            </a:endParaRPr>
          </a:p>
        </p:txBody>
      </p:sp>
      <p:sp>
        <p:nvSpPr>
          <p:cNvPr id="10" name="object 10"/>
          <p:cNvSpPr txBox="1"/>
          <p:nvPr/>
        </p:nvSpPr>
        <p:spPr>
          <a:xfrm>
            <a:off x="1236761" y="4285696"/>
            <a:ext cx="2961005" cy="231140"/>
          </a:xfrm>
          <a:prstGeom prst="rect">
            <a:avLst/>
          </a:prstGeom>
        </p:spPr>
        <p:txBody>
          <a:bodyPr vert="horz" wrap="square" lIns="0" tIns="0" rIns="0" bIns="0" rtlCol="0">
            <a:spAutoFit/>
          </a:bodyPr>
          <a:lstStyle/>
          <a:p>
            <a:pPr marL="12700" marR="5080">
              <a:lnSpc>
                <a:spcPct val="100000"/>
              </a:lnSpc>
            </a:pPr>
            <a:r>
              <a:rPr sz="700" spc="15" dirty="0">
                <a:solidFill>
                  <a:srgbClr val="CC0066"/>
                </a:solidFill>
                <a:latin typeface="Courier New"/>
                <a:cs typeface="Courier New"/>
              </a:rPr>
              <a:t>double </a:t>
            </a:r>
            <a:r>
              <a:rPr sz="700" spc="15" dirty="0">
                <a:latin typeface="Courier New"/>
                <a:cs typeface="Courier New"/>
              </a:rPr>
              <a:t>piEstimate = </a:t>
            </a:r>
            <a:r>
              <a:rPr sz="700" spc="15" dirty="0">
                <a:solidFill>
                  <a:srgbClr val="66FF18"/>
                </a:solidFill>
                <a:latin typeface="Courier New"/>
                <a:cs typeface="Courier New"/>
              </a:rPr>
              <a:t>4.0 </a:t>
            </a:r>
            <a:r>
              <a:rPr sz="700" spc="15" dirty="0">
                <a:latin typeface="Courier New"/>
                <a:cs typeface="Courier New"/>
              </a:rPr>
              <a:t>* hits / TRIES;  System.out.println(</a:t>
            </a:r>
            <a:r>
              <a:rPr sz="700" spc="15" dirty="0">
                <a:solidFill>
                  <a:srgbClr val="1F9060"/>
                </a:solidFill>
                <a:latin typeface="Courier New"/>
                <a:cs typeface="Courier New"/>
              </a:rPr>
              <a:t>"Estimate for pi: " </a:t>
            </a:r>
            <a:r>
              <a:rPr sz="700" spc="15" dirty="0">
                <a:latin typeface="Courier New"/>
                <a:cs typeface="Courier New"/>
              </a:rPr>
              <a:t>+</a:t>
            </a:r>
            <a:r>
              <a:rPr sz="700" spc="-45" dirty="0">
                <a:latin typeface="Courier New"/>
                <a:cs typeface="Courier New"/>
              </a:rPr>
              <a:t> </a:t>
            </a:r>
            <a:r>
              <a:rPr sz="700" spc="15" dirty="0">
                <a:latin typeface="Courier New"/>
                <a:cs typeface="Courier New"/>
              </a:rPr>
              <a:t>piEstimate);</a:t>
            </a:r>
            <a:endParaRPr sz="700">
              <a:latin typeface="Courier New"/>
              <a:cs typeface="Courier New"/>
            </a:endParaRPr>
          </a:p>
        </p:txBody>
      </p:sp>
      <p:sp>
        <p:nvSpPr>
          <p:cNvPr id="11" name="object 11"/>
          <p:cNvSpPr txBox="1"/>
          <p:nvPr/>
        </p:nvSpPr>
        <p:spPr>
          <a:xfrm>
            <a:off x="683046" y="771542"/>
            <a:ext cx="4129404" cy="3851910"/>
          </a:xfrm>
          <a:prstGeom prst="rect">
            <a:avLst/>
          </a:prstGeom>
        </p:spPr>
        <p:txBody>
          <a:bodyPr vert="horz" wrap="square" lIns="0" tIns="0" rIns="0" bIns="0" rtlCol="0">
            <a:spAutoFit/>
          </a:bodyPr>
          <a:lstStyle/>
          <a:p>
            <a:pPr marL="67945">
              <a:lnSpc>
                <a:spcPts val="840"/>
              </a:lnSpc>
            </a:pPr>
            <a:r>
              <a:rPr sz="700" b="1" spc="15" dirty="0">
                <a:solidFill>
                  <a:srgbClr val="0073FF"/>
                </a:solidFill>
                <a:latin typeface="Courier New"/>
                <a:cs typeface="Courier New"/>
              </a:rPr>
              <a:t>1  </a:t>
            </a:r>
            <a:r>
              <a:rPr sz="700" spc="15" dirty="0">
                <a:solidFill>
                  <a:srgbClr val="CC0066"/>
                </a:solidFill>
                <a:latin typeface="Courier New"/>
                <a:cs typeface="Courier New"/>
              </a:rPr>
              <a:t>import</a:t>
            </a:r>
            <a:r>
              <a:rPr sz="700" spc="-65" dirty="0">
                <a:solidFill>
                  <a:srgbClr val="CC0066"/>
                </a:solidFill>
                <a:latin typeface="Courier New"/>
                <a:cs typeface="Courier New"/>
              </a:rPr>
              <a:t> </a:t>
            </a:r>
            <a:r>
              <a:rPr sz="700" spc="15" dirty="0">
                <a:latin typeface="Courier New"/>
                <a:cs typeface="Courier New"/>
              </a:rPr>
              <a:t>java.util.Random;</a:t>
            </a:r>
            <a:endParaRPr sz="700">
              <a:latin typeface="Courier New"/>
              <a:cs typeface="Courier New"/>
            </a:endParaRPr>
          </a:p>
          <a:p>
            <a:pPr marL="67945">
              <a:lnSpc>
                <a:spcPts val="840"/>
              </a:lnSpc>
            </a:pPr>
            <a:r>
              <a:rPr sz="700" b="1" spc="15" dirty="0">
                <a:solidFill>
                  <a:srgbClr val="0073FF"/>
                </a:solidFill>
                <a:latin typeface="Courier New"/>
                <a:cs typeface="Courier New"/>
              </a:rPr>
              <a:t>2</a:t>
            </a:r>
            <a:endParaRPr sz="700">
              <a:latin typeface="Courier New"/>
              <a:cs typeface="Courier New"/>
            </a:endParaRPr>
          </a:p>
          <a:p>
            <a:pPr marL="67945">
              <a:lnSpc>
                <a:spcPts val="795"/>
              </a:lnSpc>
            </a:pPr>
            <a:r>
              <a:rPr sz="700" b="1" spc="15" dirty="0">
                <a:solidFill>
                  <a:srgbClr val="0073FF"/>
                </a:solidFill>
                <a:latin typeface="Courier New"/>
                <a:cs typeface="Courier New"/>
              </a:rPr>
              <a:t>3</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1035"/>
              </a:lnSpc>
              <a:tabLst>
                <a:tab pos="400050" algn="l"/>
              </a:tabLst>
            </a:pPr>
            <a:r>
              <a:rPr sz="700" b="1" spc="15" dirty="0">
                <a:solidFill>
                  <a:srgbClr val="0073FF"/>
                </a:solidFill>
                <a:latin typeface="Courier New"/>
                <a:cs typeface="Courier New"/>
              </a:rPr>
              <a:t>4	</a:t>
            </a:r>
            <a:r>
              <a:rPr sz="900" spc="-5" dirty="0">
                <a:solidFill>
                  <a:srgbClr val="0073FF"/>
                </a:solidFill>
                <a:latin typeface="Times New Roman"/>
                <a:cs typeface="Times New Roman"/>
              </a:rPr>
              <a:t>This program computes an estimate of pi by simulating dart throws onto a</a:t>
            </a:r>
            <a:r>
              <a:rPr sz="900" spc="65" dirty="0">
                <a:solidFill>
                  <a:srgbClr val="0073FF"/>
                </a:solidFill>
                <a:latin typeface="Times New Roman"/>
                <a:cs typeface="Times New Roman"/>
              </a:rPr>
              <a:t> </a:t>
            </a:r>
            <a:r>
              <a:rPr sz="900" spc="-5" dirty="0">
                <a:solidFill>
                  <a:srgbClr val="0073FF"/>
                </a:solidFill>
                <a:latin typeface="Times New Roman"/>
                <a:cs typeface="Times New Roman"/>
              </a:rPr>
              <a:t>square.</a:t>
            </a:r>
            <a:endParaRPr sz="900">
              <a:latin typeface="Times New Roman"/>
              <a:cs typeface="Times New Roman"/>
            </a:endParaRPr>
          </a:p>
          <a:p>
            <a:pPr marL="67945">
              <a:lnSpc>
                <a:spcPts val="840"/>
              </a:lnSpc>
              <a:spcBef>
                <a:spcPts val="15"/>
              </a:spcBef>
            </a:pPr>
            <a:r>
              <a:rPr sz="700" b="1" spc="15" dirty="0">
                <a:solidFill>
                  <a:srgbClr val="0073FF"/>
                </a:solidFill>
                <a:latin typeface="Courier New"/>
                <a:cs typeface="Courier New"/>
              </a:rPr>
              <a:t>5</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pPr>
            <a:r>
              <a:rPr sz="700" b="1" spc="15" dirty="0">
                <a:solidFill>
                  <a:srgbClr val="0073FF"/>
                </a:solidFill>
                <a:latin typeface="Courier New"/>
                <a:cs typeface="Courier New"/>
              </a:rPr>
              <a:t>6  </a:t>
            </a:r>
            <a:r>
              <a:rPr sz="700" spc="15" dirty="0">
                <a:solidFill>
                  <a:srgbClr val="CC0066"/>
                </a:solidFill>
                <a:latin typeface="Courier New"/>
                <a:cs typeface="Courier New"/>
              </a:rPr>
              <a:t>public class</a:t>
            </a:r>
            <a:r>
              <a:rPr sz="700" spc="-65" dirty="0">
                <a:solidFill>
                  <a:srgbClr val="CC0066"/>
                </a:solidFill>
                <a:latin typeface="Courier New"/>
                <a:cs typeface="Courier New"/>
              </a:rPr>
              <a:t> </a:t>
            </a:r>
            <a:r>
              <a:rPr sz="700" spc="15" dirty="0">
                <a:latin typeface="Courier New"/>
                <a:cs typeface="Courier New"/>
              </a:rPr>
              <a:t>MonteCarlo</a:t>
            </a:r>
            <a:endParaRPr sz="700">
              <a:latin typeface="Courier New"/>
              <a:cs typeface="Courier New"/>
            </a:endParaRPr>
          </a:p>
          <a:p>
            <a:pPr marL="67945">
              <a:lnSpc>
                <a:spcPts val="840"/>
              </a:lnSpc>
            </a:pPr>
            <a:r>
              <a:rPr sz="700" b="1" spc="15" dirty="0">
                <a:solidFill>
                  <a:srgbClr val="0073FF"/>
                </a:solidFill>
                <a:latin typeface="Courier New"/>
                <a:cs typeface="Courier New"/>
              </a:rPr>
              <a:t>7</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tabLst>
                <a:tab pos="400050" algn="l"/>
              </a:tabLst>
            </a:pPr>
            <a:r>
              <a:rPr sz="700" b="1" spc="15" dirty="0">
                <a:solidFill>
                  <a:srgbClr val="0073FF"/>
                </a:solidFill>
                <a:latin typeface="Courier New"/>
                <a:cs typeface="Courier New"/>
              </a:rPr>
              <a:t>8	</a:t>
            </a:r>
            <a:r>
              <a:rPr sz="700" spc="15" dirty="0">
                <a:solidFill>
                  <a:srgbClr val="CC0066"/>
                </a:solidFill>
                <a:latin typeface="Courier New"/>
                <a:cs typeface="Courier New"/>
              </a:rPr>
              <a:t>public static void </a:t>
            </a:r>
            <a:r>
              <a:rPr sz="700" spc="15" dirty="0">
                <a:latin typeface="Courier New"/>
                <a:cs typeface="Courier New"/>
              </a:rPr>
              <a:t>main(String[]</a:t>
            </a:r>
            <a:r>
              <a:rPr sz="700" spc="-55" dirty="0">
                <a:latin typeface="Courier New"/>
                <a:cs typeface="Courier New"/>
              </a:rPr>
              <a:t> </a:t>
            </a:r>
            <a:r>
              <a:rPr sz="700" spc="15" dirty="0">
                <a:latin typeface="Courier New"/>
                <a:cs typeface="Courier New"/>
              </a:rPr>
              <a:t>args)</a:t>
            </a:r>
            <a:endParaRPr sz="700">
              <a:latin typeface="Courier New"/>
              <a:cs typeface="Courier New"/>
            </a:endParaRPr>
          </a:p>
          <a:p>
            <a:pPr marL="67945">
              <a:lnSpc>
                <a:spcPts val="840"/>
              </a:lnSpc>
              <a:tabLst>
                <a:tab pos="400050" algn="l"/>
              </a:tabLst>
            </a:pPr>
            <a:r>
              <a:rPr sz="700" b="1" spc="15" dirty="0">
                <a:solidFill>
                  <a:srgbClr val="0073FF"/>
                </a:solidFill>
                <a:latin typeface="Courier New"/>
                <a:cs typeface="Courier New"/>
              </a:rPr>
              <a:t>9	</a:t>
            </a:r>
            <a:r>
              <a:rPr sz="700" spc="15" dirty="0">
                <a:latin typeface="Courier New"/>
                <a:cs typeface="Courier New"/>
              </a:rPr>
              <a:t>{</a:t>
            </a:r>
            <a:endParaRPr sz="700">
              <a:latin typeface="Courier New"/>
              <a:cs typeface="Courier New"/>
            </a:endParaRPr>
          </a:p>
          <a:p>
            <a:pPr marL="566420" indent="-553720">
              <a:lnSpc>
                <a:spcPts val="840"/>
              </a:lnSpc>
              <a:buClr>
                <a:srgbClr val="0073FF"/>
              </a:buClr>
              <a:buFont typeface="Courier New"/>
              <a:buAutoNum type="arabicPlain" startAt="10"/>
              <a:tabLst>
                <a:tab pos="566420" algn="l"/>
              </a:tabLst>
            </a:pPr>
            <a:r>
              <a:rPr sz="700" spc="15" dirty="0">
                <a:solidFill>
                  <a:srgbClr val="CC0066"/>
                </a:solidFill>
                <a:latin typeface="Courier New"/>
                <a:cs typeface="Courier New"/>
              </a:rPr>
              <a:t>final int </a:t>
            </a:r>
            <a:r>
              <a:rPr sz="700" spc="15" dirty="0">
                <a:latin typeface="Courier New"/>
                <a:cs typeface="Courier New"/>
              </a:rPr>
              <a:t>TRIES =</a:t>
            </a:r>
            <a:r>
              <a:rPr sz="700" spc="-70" dirty="0">
                <a:latin typeface="Courier New"/>
                <a:cs typeface="Courier New"/>
              </a:rPr>
              <a:t> </a:t>
            </a:r>
            <a:r>
              <a:rPr sz="700" spc="15" dirty="0">
                <a:solidFill>
                  <a:srgbClr val="66FF18"/>
                </a:solidFill>
                <a:latin typeface="Courier New"/>
                <a:cs typeface="Courier New"/>
              </a:rPr>
              <a:t>10000</a:t>
            </a:r>
            <a:r>
              <a:rPr sz="700" spc="15" dirty="0">
                <a:latin typeface="Courier New"/>
                <a:cs typeface="Courier New"/>
              </a:rPr>
              <a:t>;</a:t>
            </a:r>
            <a:endParaRPr sz="700">
              <a:latin typeface="Courier New"/>
              <a:cs typeface="Courier New"/>
            </a:endParaRPr>
          </a:p>
          <a:p>
            <a:pPr marL="566420" indent="-553720">
              <a:lnSpc>
                <a:spcPts val="840"/>
              </a:lnSpc>
              <a:buClr>
                <a:srgbClr val="0073FF"/>
              </a:buClr>
              <a:buFont typeface="Courier New"/>
              <a:buAutoNum type="arabicPlain" startAt="10"/>
              <a:tabLst>
                <a:tab pos="566420" algn="l"/>
              </a:tabLst>
            </a:pPr>
            <a:r>
              <a:rPr sz="700" spc="15" dirty="0">
                <a:latin typeface="Courier New"/>
                <a:cs typeface="Courier New"/>
              </a:rPr>
              <a:t>Random generator = </a:t>
            </a:r>
            <a:r>
              <a:rPr sz="700" spc="15" dirty="0">
                <a:solidFill>
                  <a:srgbClr val="CC0066"/>
                </a:solidFill>
                <a:latin typeface="Courier New"/>
                <a:cs typeface="Courier New"/>
              </a:rPr>
              <a:t>new</a:t>
            </a:r>
            <a:r>
              <a:rPr sz="700" spc="-60" dirty="0">
                <a:solidFill>
                  <a:srgbClr val="CC0066"/>
                </a:solidFill>
                <a:latin typeface="Courier New"/>
                <a:cs typeface="Courier New"/>
              </a:rPr>
              <a:t> </a:t>
            </a:r>
            <a:r>
              <a:rPr sz="700" spc="15" dirty="0">
                <a:latin typeface="Courier New"/>
                <a:cs typeface="Courier New"/>
              </a:rPr>
              <a:t>Random();</a:t>
            </a:r>
            <a:endParaRPr sz="700">
              <a:latin typeface="Courier New"/>
              <a:cs typeface="Courier New"/>
            </a:endParaRPr>
          </a:p>
          <a:p>
            <a:pPr marL="12700">
              <a:lnSpc>
                <a:spcPts val="840"/>
              </a:lnSpc>
            </a:pPr>
            <a:r>
              <a:rPr sz="700" b="1" spc="15" dirty="0">
                <a:solidFill>
                  <a:srgbClr val="0073FF"/>
                </a:solidFill>
                <a:latin typeface="Courier New"/>
                <a:cs typeface="Courier New"/>
              </a:rPr>
              <a:t>12</a:t>
            </a:r>
            <a:endParaRPr sz="700">
              <a:latin typeface="Courier New"/>
              <a:cs typeface="Courier New"/>
            </a:endParaRPr>
          </a:p>
          <a:p>
            <a:pPr marL="12700">
              <a:lnSpc>
                <a:spcPts val="840"/>
              </a:lnSpc>
            </a:pPr>
            <a:r>
              <a:rPr sz="700" b="1" spc="15" dirty="0">
                <a:solidFill>
                  <a:srgbClr val="0073FF"/>
                </a:solidFill>
                <a:latin typeface="Courier New"/>
                <a:cs typeface="Courier New"/>
              </a:rPr>
              <a:t>13</a:t>
            </a:r>
            <a:endParaRPr sz="700">
              <a:latin typeface="Courier New"/>
              <a:cs typeface="Courier New"/>
            </a:endParaRPr>
          </a:p>
          <a:p>
            <a:pPr marL="12700">
              <a:lnSpc>
                <a:spcPts val="840"/>
              </a:lnSpc>
            </a:pPr>
            <a:r>
              <a:rPr sz="700" b="1" spc="15" dirty="0">
                <a:solidFill>
                  <a:srgbClr val="0073FF"/>
                </a:solidFill>
                <a:latin typeface="Courier New"/>
                <a:cs typeface="Courier New"/>
              </a:rPr>
              <a:t>14</a:t>
            </a:r>
            <a:endParaRPr sz="700">
              <a:latin typeface="Courier New"/>
              <a:cs typeface="Courier New"/>
            </a:endParaRPr>
          </a:p>
          <a:p>
            <a:pPr marL="12700">
              <a:lnSpc>
                <a:spcPct val="100000"/>
              </a:lnSpc>
            </a:pPr>
            <a:r>
              <a:rPr sz="700" b="1" spc="15" dirty="0">
                <a:solidFill>
                  <a:srgbClr val="0073FF"/>
                </a:solidFill>
                <a:latin typeface="Courier New"/>
                <a:cs typeface="Courier New"/>
              </a:rPr>
              <a:t>15</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16</a:t>
            </a:r>
            <a:endParaRPr sz="700">
              <a:latin typeface="Courier New"/>
              <a:cs typeface="Courier New"/>
            </a:endParaRPr>
          </a:p>
          <a:p>
            <a:pPr marL="12700">
              <a:lnSpc>
                <a:spcPts val="840"/>
              </a:lnSpc>
              <a:spcBef>
                <a:spcPts val="55"/>
              </a:spcBef>
            </a:pPr>
            <a:r>
              <a:rPr sz="700" b="1" spc="15" dirty="0">
                <a:solidFill>
                  <a:srgbClr val="0073FF"/>
                </a:solidFill>
                <a:latin typeface="Courier New"/>
                <a:cs typeface="Courier New"/>
              </a:rPr>
              <a:t>17</a:t>
            </a:r>
            <a:endParaRPr sz="700">
              <a:latin typeface="Courier New"/>
              <a:cs typeface="Courier New"/>
            </a:endParaRPr>
          </a:p>
          <a:p>
            <a:pPr marL="12700">
              <a:lnSpc>
                <a:spcPts val="840"/>
              </a:lnSpc>
            </a:pPr>
            <a:r>
              <a:rPr sz="700" b="1" spc="15" dirty="0">
                <a:solidFill>
                  <a:srgbClr val="0073FF"/>
                </a:solidFill>
                <a:latin typeface="Courier New"/>
                <a:cs typeface="Courier New"/>
              </a:rPr>
              <a:t>18</a:t>
            </a:r>
            <a:endParaRPr sz="700">
              <a:latin typeface="Courier New"/>
              <a:cs typeface="Courier New"/>
            </a:endParaRPr>
          </a:p>
          <a:p>
            <a:pPr marL="12700">
              <a:lnSpc>
                <a:spcPts val="840"/>
              </a:lnSpc>
            </a:pPr>
            <a:r>
              <a:rPr sz="700" b="1" spc="15" dirty="0">
                <a:solidFill>
                  <a:srgbClr val="0073FF"/>
                </a:solidFill>
                <a:latin typeface="Courier New"/>
                <a:cs typeface="Courier New"/>
              </a:rPr>
              <a:t>19</a:t>
            </a:r>
            <a:endParaRPr sz="700">
              <a:latin typeface="Courier New"/>
              <a:cs typeface="Courier New"/>
            </a:endParaRPr>
          </a:p>
          <a:p>
            <a:pPr marL="12700">
              <a:lnSpc>
                <a:spcPts val="840"/>
              </a:lnSpc>
            </a:pPr>
            <a:r>
              <a:rPr sz="700" b="1" spc="15" dirty="0">
                <a:solidFill>
                  <a:srgbClr val="0073FF"/>
                </a:solidFill>
                <a:latin typeface="Courier New"/>
                <a:cs typeface="Courier New"/>
              </a:rPr>
              <a:t>20</a:t>
            </a:r>
            <a:endParaRPr sz="700">
              <a:latin typeface="Courier New"/>
              <a:cs typeface="Courier New"/>
            </a:endParaRPr>
          </a:p>
          <a:p>
            <a:pPr marL="12700">
              <a:lnSpc>
                <a:spcPts val="840"/>
              </a:lnSpc>
            </a:pPr>
            <a:r>
              <a:rPr sz="700" b="1" spc="15" dirty="0">
                <a:solidFill>
                  <a:srgbClr val="0073FF"/>
                </a:solidFill>
                <a:latin typeface="Courier New"/>
                <a:cs typeface="Courier New"/>
              </a:rPr>
              <a:t>21</a:t>
            </a:r>
            <a:endParaRPr sz="700">
              <a:latin typeface="Courier New"/>
              <a:cs typeface="Courier New"/>
            </a:endParaRPr>
          </a:p>
          <a:p>
            <a:pPr marL="12700">
              <a:lnSpc>
                <a:spcPct val="100000"/>
              </a:lnSpc>
            </a:pPr>
            <a:r>
              <a:rPr sz="700" b="1" spc="15" dirty="0">
                <a:solidFill>
                  <a:srgbClr val="0073FF"/>
                </a:solidFill>
                <a:latin typeface="Courier New"/>
                <a:cs typeface="Courier New"/>
              </a:rPr>
              <a:t>22</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23</a:t>
            </a:r>
            <a:endParaRPr sz="700">
              <a:latin typeface="Courier New"/>
              <a:cs typeface="Courier New"/>
            </a:endParaRPr>
          </a:p>
          <a:p>
            <a:pPr marL="12700">
              <a:lnSpc>
                <a:spcPts val="840"/>
              </a:lnSpc>
              <a:spcBef>
                <a:spcPts val="55"/>
              </a:spcBef>
            </a:pPr>
            <a:r>
              <a:rPr sz="700" b="1" spc="15" dirty="0">
                <a:solidFill>
                  <a:srgbClr val="0073FF"/>
                </a:solidFill>
                <a:latin typeface="Courier New"/>
                <a:cs typeface="Courier New"/>
              </a:rPr>
              <a:t>24</a:t>
            </a:r>
            <a:endParaRPr sz="700">
              <a:latin typeface="Courier New"/>
              <a:cs typeface="Courier New"/>
            </a:endParaRPr>
          </a:p>
          <a:p>
            <a:pPr marL="12700">
              <a:lnSpc>
                <a:spcPts val="840"/>
              </a:lnSpc>
            </a:pPr>
            <a:r>
              <a:rPr sz="700" b="1" spc="15" dirty="0">
                <a:solidFill>
                  <a:srgbClr val="0073FF"/>
                </a:solidFill>
                <a:latin typeface="Courier New"/>
                <a:cs typeface="Courier New"/>
              </a:rPr>
              <a:t>25</a:t>
            </a:r>
            <a:endParaRPr sz="700">
              <a:latin typeface="Courier New"/>
              <a:cs typeface="Courier New"/>
            </a:endParaRPr>
          </a:p>
          <a:p>
            <a:pPr marL="12700">
              <a:lnSpc>
                <a:spcPts val="840"/>
              </a:lnSpc>
            </a:pPr>
            <a:r>
              <a:rPr sz="700" b="1" spc="15" dirty="0">
                <a:solidFill>
                  <a:srgbClr val="0073FF"/>
                </a:solidFill>
                <a:latin typeface="Courier New"/>
                <a:cs typeface="Courier New"/>
              </a:rPr>
              <a:t>26</a:t>
            </a:r>
            <a:endParaRPr sz="700">
              <a:latin typeface="Courier New"/>
              <a:cs typeface="Courier New"/>
            </a:endParaRPr>
          </a:p>
          <a:p>
            <a:pPr marL="12700">
              <a:lnSpc>
                <a:spcPts val="840"/>
              </a:lnSpc>
            </a:pPr>
            <a:r>
              <a:rPr sz="700" b="1" spc="15" dirty="0">
                <a:solidFill>
                  <a:srgbClr val="0073FF"/>
                </a:solidFill>
                <a:latin typeface="Courier New"/>
                <a:cs typeface="Courier New"/>
              </a:rPr>
              <a:t>27</a:t>
            </a:r>
            <a:endParaRPr sz="700">
              <a:latin typeface="Courier New"/>
              <a:cs typeface="Courier New"/>
            </a:endParaRPr>
          </a:p>
          <a:p>
            <a:pPr marL="12700">
              <a:lnSpc>
                <a:spcPct val="100000"/>
              </a:lnSpc>
            </a:pPr>
            <a:r>
              <a:rPr sz="700" b="1" spc="15" dirty="0">
                <a:solidFill>
                  <a:srgbClr val="0073FF"/>
                </a:solidFill>
                <a:latin typeface="Courier New"/>
                <a:cs typeface="Courier New"/>
              </a:rPr>
              <a:t>28</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29</a:t>
            </a:r>
            <a:endParaRPr sz="700">
              <a:latin typeface="Courier New"/>
              <a:cs typeface="Courier New"/>
            </a:endParaRPr>
          </a:p>
          <a:p>
            <a:pPr marL="12700">
              <a:lnSpc>
                <a:spcPct val="100000"/>
              </a:lnSpc>
              <a:spcBef>
                <a:spcPts val="165"/>
              </a:spcBef>
            </a:pPr>
            <a:r>
              <a:rPr sz="700" b="1" spc="15" dirty="0">
                <a:solidFill>
                  <a:srgbClr val="0073FF"/>
                </a:solidFill>
                <a:latin typeface="Courier New"/>
                <a:cs typeface="Courier New"/>
              </a:rPr>
              <a:t>30</a:t>
            </a:r>
            <a:endParaRPr sz="700">
              <a:latin typeface="Courier New"/>
              <a:cs typeface="Courier New"/>
            </a:endParaRPr>
          </a:p>
          <a:p>
            <a:pPr marL="12700">
              <a:lnSpc>
                <a:spcPts val="840"/>
              </a:lnSpc>
              <a:spcBef>
                <a:spcPts val="55"/>
              </a:spcBef>
            </a:pPr>
            <a:r>
              <a:rPr sz="700" b="1" spc="15" dirty="0">
                <a:solidFill>
                  <a:srgbClr val="0073FF"/>
                </a:solidFill>
                <a:latin typeface="Courier New"/>
                <a:cs typeface="Courier New"/>
              </a:rPr>
              <a:t>31</a:t>
            </a:r>
            <a:endParaRPr sz="700">
              <a:latin typeface="Courier New"/>
              <a:cs typeface="Courier New"/>
            </a:endParaRPr>
          </a:p>
          <a:p>
            <a:pPr marL="12700">
              <a:lnSpc>
                <a:spcPts val="840"/>
              </a:lnSpc>
            </a:pPr>
            <a:r>
              <a:rPr sz="700" b="1" spc="15" dirty="0">
                <a:solidFill>
                  <a:srgbClr val="0073FF"/>
                </a:solidFill>
                <a:latin typeface="Courier New"/>
                <a:cs typeface="Courier New"/>
              </a:rPr>
              <a:t>32</a:t>
            </a:r>
            <a:endParaRPr sz="700">
              <a:latin typeface="Courier New"/>
              <a:cs typeface="Courier New"/>
            </a:endParaRPr>
          </a:p>
          <a:p>
            <a:pPr marL="12700">
              <a:lnSpc>
                <a:spcPts val="840"/>
              </a:lnSpc>
            </a:pPr>
            <a:r>
              <a:rPr sz="700" b="1" spc="15" dirty="0">
                <a:solidFill>
                  <a:srgbClr val="0073FF"/>
                </a:solidFill>
                <a:latin typeface="Courier New"/>
                <a:cs typeface="Courier New"/>
              </a:rPr>
              <a:t>33</a:t>
            </a:r>
            <a:endParaRPr sz="700">
              <a:latin typeface="Courier New"/>
              <a:cs typeface="Courier New"/>
            </a:endParaRPr>
          </a:p>
          <a:p>
            <a:pPr marL="12700">
              <a:lnSpc>
                <a:spcPts val="840"/>
              </a:lnSpc>
            </a:pPr>
            <a:r>
              <a:rPr sz="700" b="1" spc="15" dirty="0">
                <a:solidFill>
                  <a:srgbClr val="0073FF"/>
                </a:solidFill>
                <a:latin typeface="Courier New"/>
                <a:cs typeface="Courier New"/>
              </a:rPr>
              <a:t>34</a:t>
            </a:r>
            <a:endParaRPr sz="700">
              <a:latin typeface="Courier New"/>
              <a:cs typeface="Courier New"/>
            </a:endParaRPr>
          </a:p>
          <a:p>
            <a:pPr marL="12700">
              <a:lnSpc>
                <a:spcPct val="100000"/>
              </a:lnSpc>
            </a:pPr>
            <a:r>
              <a:rPr sz="700" b="1" spc="15" dirty="0">
                <a:solidFill>
                  <a:srgbClr val="0073FF"/>
                </a:solidFill>
                <a:latin typeface="Courier New"/>
                <a:cs typeface="Courier New"/>
              </a:rPr>
              <a:t>35</a:t>
            </a:r>
            <a:endParaRPr sz="700">
              <a:latin typeface="Courier New"/>
              <a:cs typeface="Courier New"/>
            </a:endParaRPr>
          </a:p>
        </p:txBody>
      </p:sp>
      <p:sp>
        <p:nvSpPr>
          <p:cNvPr id="12" name="object 12"/>
          <p:cNvSpPr txBox="1"/>
          <p:nvPr/>
        </p:nvSpPr>
        <p:spPr>
          <a:xfrm>
            <a:off x="1070686" y="4498675"/>
            <a:ext cx="81280" cy="124460"/>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endParaRPr sz="700">
              <a:latin typeface="Courier New"/>
              <a:cs typeface="Courier New"/>
            </a:endParaRPr>
          </a:p>
        </p:txBody>
      </p:sp>
      <p:sp>
        <p:nvSpPr>
          <p:cNvPr id="13" name="object 13"/>
          <p:cNvSpPr/>
          <p:nvPr/>
        </p:nvSpPr>
        <p:spPr>
          <a:xfrm>
            <a:off x="6618046" y="718464"/>
            <a:ext cx="113579" cy="3904645"/>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610946" y="718456"/>
            <a:ext cx="120679" cy="3769774"/>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570865" y="4600041"/>
            <a:ext cx="908685" cy="176530"/>
          </a:xfrm>
          <a:prstGeom prst="rect">
            <a:avLst/>
          </a:prstGeom>
        </p:spPr>
        <p:txBody>
          <a:bodyPr vert="horz" wrap="square" lIns="0" tIns="0" rIns="0" bIns="0" rtlCol="0">
            <a:spAutoFit/>
          </a:bodyPr>
          <a:lstStyle/>
          <a:p>
            <a:pPr marL="12700">
              <a:lnSpc>
                <a:spcPct val="100000"/>
              </a:lnSpc>
            </a:pPr>
            <a:r>
              <a:rPr sz="1050" b="1" spc="-5" dirty="0">
                <a:latin typeface="Arial"/>
                <a:cs typeface="Arial"/>
              </a:rPr>
              <a:t>Program</a:t>
            </a:r>
            <a:r>
              <a:rPr sz="1050" b="1" spc="-95" dirty="0">
                <a:latin typeface="Arial"/>
                <a:cs typeface="Arial"/>
              </a:rPr>
              <a:t> </a:t>
            </a:r>
            <a:r>
              <a:rPr sz="1050" b="1" spc="-5" dirty="0">
                <a:latin typeface="Arial"/>
                <a:cs typeface="Arial"/>
              </a:rPr>
              <a:t>Run:</a:t>
            </a:r>
            <a:endParaRPr sz="1050">
              <a:latin typeface="Arial"/>
              <a:cs typeface="Arial"/>
            </a:endParaRPr>
          </a:p>
        </p:txBody>
      </p:sp>
      <p:sp>
        <p:nvSpPr>
          <p:cNvPr id="16" name="object 16"/>
          <p:cNvSpPr txBox="1"/>
          <p:nvPr/>
        </p:nvSpPr>
        <p:spPr>
          <a:xfrm>
            <a:off x="828490" y="4854096"/>
            <a:ext cx="5566410" cy="159018"/>
          </a:xfrm>
          <a:prstGeom prst="rect">
            <a:avLst/>
          </a:prstGeom>
          <a:ln w="7099">
            <a:solidFill>
              <a:srgbClr val="CCCCCC"/>
            </a:solidFill>
          </a:ln>
        </p:spPr>
        <p:txBody>
          <a:bodyPr vert="horz" wrap="square" lIns="0" tIns="43180" rIns="0" bIns="0" rtlCol="0">
            <a:spAutoFit/>
          </a:bodyPr>
          <a:lstStyle/>
          <a:p>
            <a:pPr marL="44450">
              <a:lnSpc>
                <a:spcPct val="100000"/>
              </a:lnSpc>
              <a:spcBef>
                <a:spcPts val="340"/>
              </a:spcBef>
            </a:pPr>
            <a:r>
              <a:rPr sz="750" dirty="0">
                <a:latin typeface="Courier" charset="0"/>
                <a:cs typeface="Courier" charset="0"/>
              </a:rPr>
              <a:t>Estimate for pi:</a:t>
            </a:r>
            <a:r>
              <a:rPr sz="750" spc="-85" dirty="0">
                <a:latin typeface="Courier" charset="0"/>
                <a:cs typeface="Courier" charset="0"/>
              </a:rPr>
              <a:t> </a:t>
            </a:r>
            <a:r>
              <a:rPr sz="750" dirty="0">
                <a:latin typeface="Courier" charset="0"/>
                <a:cs typeface="Courier" charset="0"/>
              </a:rPr>
              <a:t>3.1504</a:t>
            </a:r>
          </a:p>
        </p:txBody>
      </p:sp>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6.42</a:t>
            </a:r>
          </a:p>
        </p:txBody>
      </p:sp>
      <p:sp>
        <p:nvSpPr>
          <p:cNvPr id="3" name="object 3"/>
          <p:cNvSpPr txBox="1"/>
          <p:nvPr/>
        </p:nvSpPr>
        <p:spPr>
          <a:xfrm>
            <a:off x="570865" y="709434"/>
            <a:ext cx="5813425" cy="687070"/>
          </a:xfrm>
          <a:prstGeom prst="rect">
            <a:avLst/>
          </a:prstGeom>
        </p:spPr>
        <p:txBody>
          <a:bodyPr vert="horz" wrap="square" lIns="0" tIns="0" rIns="0" bIns="0" rtlCol="0">
            <a:spAutoFit/>
          </a:bodyPr>
          <a:lstStyle/>
          <a:p>
            <a:pPr marL="12700">
              <a:lnSpc>
                <a:spcPct val="100000"/>
              </a:lnSpc>
            </a:pPr>
            <a:r>
              <a:rPr sz="1050" spc="-5" dirty="0">
                <a:latin typeface="Arial"/>
                <a:cs typeface="Arial"/>
              </a:rPr>
              <a:t>How do you simulate a coin toss with the </a:t>
            </a:r>
            <a:r>
              <a:rPr sz="1050" spc="-5" dirty="0">
                <a:latin typeface="Courier" charset="0"/>
                <a:cs typeface="Courier" charset="0"/>
              </a:rPr>
              <a:t>Random</a:t>
            </a:r>
            <a:r>
              <a:rPr sz="1050" spc="-380" dirty="0">
                <a:latin typeface="Courier" charset="0"/>
                <a:cs typeface="Courier" charset="0"/>
              </a:rPr>
              <a:t> </a:t>
            </a:r>
            <a:r>
              <a:rPr sz="1050" spc="-5" dirty="0">
                <a:latin typeface="Arial"/>
                <a:cs typeface="Arial"/>
              </a:rPr>
              <a:t>class?</a:t>
            </a:r>
            <a:endParaRPr sz="1050" dirty="0">
              <a:latin typeface="Arial"/>
              <a:cs typeface="Arial"/>
            </a:endParaRPr>
          </a:p>
          <a:p>
            <a:pPr marL="250825" marR="5080">
              <a:lnSpc>
                <a:spcPct val="115500"/>
              </a:lnSpc>
              <a:spcBef>
                <a:spcPts val="540"/>
              </a:spcBef>
            </a:pPr>
            <a:r>
              <a:rPr sz="1250" b="1" dirty="0">
                <a:latin typeface="Arial"/>
                <a:cs typeface="Arial"/>
              </a:rPr>
              <a:t>Answer: </a:t>
            </a:r>
            <a:r>
              <a:rPr sz="1250" dirty="0">
                <a:latin typeface="Arial"/>
                <a:cs typeface="Arial"/>
              </a:rPr>
              <a:t>Compute </a:t>
            </a:r>
            <a:r>
              <a:rPr sz="1250" dirty="0">
                <a:latin typeface="Courier" charset="0"/>
                <a:cs typeface="Courier" charset="0"/>
              </a:rPr>
              <a:t>generator.nextInt(2)</a:t>
            </a:r>
            <a:r>
              <a:rPr sz="1250" dirty="0">
                <a:latin typeface="Arial"/>
                <a:cs typeface="Arial"/>
              </a:rPr>
              <a:t>, and use 0 for heads, 1 for</a:t>
            </a:r>
            <a:r>
              <a:rPr sz="1250" spc="-45" dirty="0">
                <a:latin typeface="Arial"/>
                <a:cs typeface="Arial"/>
              </a:rPr>
              <a:t> </a:t>
            </a:r>
            <a:r>
              <a:rPr sz="1250" dirty="0">
                <a:latin typeface="Arial"/>
                <a:cs typeface="Arial"/>
              </a:rPr>
              <a:t>tails,  or the other way</a:t>
            </a:r>
            <a:r>
              <a:rPr sz="1250" spc="-80" dirty="0">
                <a:latin typeface="Arial"/>
                <a:cs typeface="Arial"/>
              </a:rPr>
              <a:t> </a:t>
            </a:r>
            <a:r>
              <a:rPr sz="1250" dirty="0">
                <a:latin typeface="Arial"/>
                <a:cs typeface="Arial"/>
              </a:rPr>
              <a:t>around.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6.43</a:t>
            </a:r>
          </a:p>
        </p:txBody>
      </p:sp>
      <p:sp>
        <p:nvSpPr>
          <p:cNvPr id="3" name="object 3"/>
          <p:cNvSpPr txBox="1"/>
          <p:nvPr/>
        </p:nvSpPr>
        <p:spPr>
          <a:xfrm>
            <a:off x="570865" y="699439"/>
            <a:ext cx="5892800" cy="914400"/>
          </a:xfrm>
          <a:prstGeom prst="rect">
            <a:avLst/>
          </a:prstGeom>
        </p:spPr>
        <p:txBody>
          <a:bodyPr vert="horz" wrap="square" lIns="0" tIns="0" rIns="0" bIns="0" rtlCol="0">
            <a:spAutoFit/>
          </a:bodyPr>
          <a:lstStyle/>
          <a:p>
            <a:pPr marL="12700">
              <a:lnSpc>
                <a:spcPct val="100000"/>
              </a:lnSpc>
            </a:pPr>
            <a:r>
              <a:rPr sz="1050" spc="-5" dirty="0">
                <a:latin typeface="Arial"/>
                <a:cs typeface="Arial"/>
              </a:rPr>
              <a:t>How do you simulate the picking of a random playing</a:t>
            </a:r>
            <a:r>
              <a:rPr sz="1050" spc="-35" dirty="0">
                <a:latin typeface="Arial"/>
                <a:cs typeface="Arial"/>
              </a:rPr>
              <a:t> </a:t>
            </a:r>
            <a:r>
              <a:rPr sz="1050" spc="-5" dirty="0">
                <a:latin typeface="Arial"/>
                <a:cs typeface="Arial"/>
              </a:rPr>
              <a:t>card?</a:t>
            </a:r>
            <a:endParaRPr sz="1050" dirty="0">
              <a:latin typeface="Arial"/>
              <a:cs typeface="Arial"/>
            </a:endParaRPr>
          </a:p>
          <a:p>
            <a:pPr marL="250825" marR="5080">
              <a:lnSpc>
                <a:spcPct val="117400"/>
              </a:lnSpc>
              <a:spcBef>
                <a:spcPts val="515"/>
              </a:spcBef>
            </a:pPr>
            <a:r>
              <a:rPr sz="1250" b="1" dirty="0">
                <a:latin typeface="Arial"/>
                <a:cs typeface="Arial"/>
              </a:rPr>
              <a:t>Answer: </a:t>
            </a:r>
            <a:r>
              <a:rPr sz="1250" dirty="0">
                <a:latin typeface="Arial"/>
                <a:cs typeface="Arial"/>
              </a:rPr>
              <a:t>Compute </a:t>
            </a:r>
            <a:r>
              <a:rPr sz="1250" dirty="0">
                <a:latin typeface="Courier" charset="0"/>
                <a:cs typeface="Courier" charset="0"/>
              </a:rPr>
              <a:t>generator.nextInt(4)</a:t>
            </a:r>
            <a:r>
              <a:rPr sz="1250" spc="-445" dirty="0">
                <a:latin typeface="Courier" charset="0"/>
                <a:cs typeface="Courier" charset="0"/>
              </a:rPr>
              <a:t> </a:t>
            </a:r>
            <a:r>
              <a:rPr sz="1250" dirty="0">
                <a:latin typeface="Arial"/>
                <a:cs typeface="Arial"/>
              </a:rPr>
              <a:t>and associate the numbers 0 . . .  3 with the four suits. Then compute </a:t>
            </a:r>
            <a:r>
              <a:rPr sz="1250" dirty="0">
                <a:latin typeface="Courier" charset="0"/>
                <a:cs typeface="Courier" charset="0"/>
              </a:rPr>
              <a:t>generator.nextInt(13) </a:t>
            </a:r>
            <a:r>
              <a:rPr sz="1250" dirty="0">
                <a:latin typeface="Arial"/>
                <a:cs typeface="Arial"/>
              </a:rPr>
              <a:t>and associate  the numbers 0 . . . 12 with Jack, Ace, 2 . . . 10, Queen, and</a:t>
            </a:r>
            <a:r>
              <a:rPr sz="1250" spc="-50" dirty="0">
                <a:latin typeface="Arial"/>
                <a:cs typeface="Arial"/>
              </a:rPr>
              <a:t> </a:t>
            </a:r>
            <a:r>
              <a:rPr sz="1250" dirty="0">
                <a:latin typeface="Arial"/>
                <a:cs typeface="Arial"/>
              </a:rPr>
              <a:t>King.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65" dirty="0">
                <a:latin typeface="Trebuchet MS"/>
                <a:cs typeface="Trebuchet MS"/>
              </a:rPr>
              <a:t>while</a:t>
            </a:r>
            <a:r>
              <a:rPr spc="-110" dirty="0">
                <a:latin typeface="Trebuchet MS"/>
                <a:cs typeface="Trebuchet MS"/>
              </a:rPr>
              <a:t> </a:t>
            </a:r>
            <a:r>
              <a:rPr spc="114" dirty="0"/>
              <a:t>Loop</a:t>
            </a:r>
          </a:p>
        </p:txBody>
      </p:sp>
      <p:sp>
        <p:nvSpPr>
          <p:cNvPr id="3" name="object 3"/>
          <p:cNvSpPr/>
          <p:nvPr/>
        </p:nvSpPr>
        <p:spPr>
          <a:xfrm>
            <a:off x="682955" y="83490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988225" y="1079832"/>
            <a:ext cx="35560" cy="35560"/>
          </a:xfrm>
          <a:custGeom>
            <a:avLst/>
            <a:gdLst/>
            <a:ahLst/>
            <a:cxnLst/>
            <a:rect l="l" t="t" r="r" b="b"/>
            <a:pathLst>
              <a:path w="35559" h="35559">
                <a:moveTo>
                  <a:pt x="29582" y="35496"/>
                </a:moveTo>
                <a:lnTo>
                  <a:pt x="5913" y="35496"/>
                </a:lnTo>
                <a:lnTo>
                  <a:pt x="0" y="29604"/>
                </a:lnTo>
                <a:lnTo>
                  <a:pt x="0" y="5892"/>
                </a:lnTo>
                <a:lnTo>
                  <a:pt x="5913" y="0"/>
                </a:lnTo>
                <a:lnTo>
                  <a:pt x="29582" y="0"/>
                </a:lnTo>
                <a:lnTo>
                  <a:pt x="35496" y="5892"/>
                </a:lnTo>
                <a:lnTo>
                  <a:pt x="35496" y="29604"/>
                </a:lnTo>
                <a:lnTo>
                  <a:pt x="29582" y="35496"/>
                </a:lnTo>
                <a:close/>
              </a:path>
            </a:pathLst>
          </a:custGeom>
          <a:solidFill>
            <a:srgbClr val="000000"/>
          </a:solidFill>
        </p:spPr>
        <p:txBody>
          <a:bodyPr wrap="square" lIns="0" tIns="0" rIns="0" bIns="0" rtlCol="0"/>
          <a:lstStyle/>
          <a:p>
            <a:endParaRPr/>
          </a:p>
        </p:txBody>
      </p:sp>
      <p:sp>
        <p:nvSpPr>
          <p:cNvPr id="5" name="object 5"/>
          <p:cNvSpPr/>
          <p:nvPr/>
        </p:nvSpPr>
        <p:spPr>
          <a:xfrm>
            <a:off x="988225" y="1271513"/>
            <a:ext cx="35560" cy="35560"/>
          </a:xfrm>
          <a:custGeom>
            <a:avLst/>
            <a:gdLst/>
            <a:ahLst/>
            <a:cxnLst/>
            <a:rect l="l" t="t" r="r" b="b"/>
            <a:pathLst>
              <a:path w="35559" h="35559">
                <a:moveTo>
                  <a:pt x="29582" y="35496"/>
                </a:moveTo>
                <a:lnTo>
                  <a:pt x="5913" y="35496"/>
                </a:lnTo>
                <a:lnTo>
                  <a:pt x="0" y="29604"/>
                </a:lnTo>
                <a:lnTo>
                  <a:pt x="0" y="5892"/>
                </a:lnTo>
                <a:lnTo>
                  <a:pt x="5913" y="0"/>
                </a:lnTo>
                <a:lnTo>
                  <a:pt x="29582" y="0"/>
                </a:lnTo>
                <a:lnTo>
                  <a:pt x="35496" y="5892"/>
                </a:lnTo>
                <a:lnTo>
                  <a:pt x="35496" y="29604"/>
                </a:lnTo>
                <a:lnTo>
                  <a:pt x="29582" y="35496"/>
                </a:lnTo>
                <a:close/>
              </a:path>
            </a:pathLst>
          </a:custGeom>
          <a:solidFill>
            <a:srgbClr val="000000"/>
          </a:solidFill>
        </p:spPr>
        <p:txBody>
          <a:bodyPr wrap="square" lIns="0" tIns="0" rIns="0" bIns="0" rtlCol="0"/>
          <a:lstStyle/>
          <a:p>
            <a:endParaRPr/>
          </a:p>
        </p:txBody>
      </p:sp>
      <p:sp>
        <p:nvSpPr>
          <p:cNvPr id="6" name="object 6"/>
          <p:cNvSpPr txBox="1"/>
          <p:nvPr/>
        </p:nvSpPr>
        <p:spPr>
          <a:xfrm>
            <a:off x="809357" y="722299"/>
            <a:ext cx="3022600" cy="640080"/>
          </a:xfrm>
          <a:prstGeom prst="rect">
            <a:avLst/>
          </a:prstGeom>
        </p:spPr>
        <p:txBody>
          <a:bodyPr vert="horz" wrap="square" lIns="0" tIns="0" rIns="0" bIns="0" rtlCol="0">
            <a:spAutoFit/>
          </a:bodyPr>
          <a:lstStyle/>
          <a:p>
            <a:pPr marL="12700">
              <a:lnSpc>
                <a:spcPct val="100000"/>
              </a:lnSpc>
            </a:pPr>
            <a:r>
              <a:rPr sz="1250" dirty="0">
                <a:latin typeface="Arial"/>
                <a:cs typeface="Arial"/>
              </a:rPr>
              <a:t>For a variable declared inside a loop</a:t>
            </a:r>
            <a:r>
              <a:rPr sz="1250" spc="-65" dirty="0">
                <a:latin typeface="Arial"/>
                <a:cs typeface="Arial"/>
              </a:rPr>
              <a:t> </a:t>
            </a:r>
            <a:r>
              <a:rPr sz="1250" dirty="0">
                <a:latin typeface="Arial"/>
                <a:cs typeface="Arial"/>
              </a:rPr>
              <a:t>body:</a:t>
            </a:r>
            <a:endParaRPr sz="1250">
              <a:latin typeface="Arial"/>
              <a:cs typeface="Arial"/>
            </a:endParaRPr>
          </a:p>
          <a:p>
            <a:pPr marL="298450" marR="167005">
              <a:lnSpc>
                <a:spcPct val="132400"/>
              </a:lnSpc>
              <a:spcBef>
                <a:spcPts val="385"/>
              </a:spcBef>
            </a:pPr>
            <a:r>
              <a:rPr sz="950" dirty="0">
                <a:latin typeface="Arial"/>
                <a:cs typeface="Arial"/>
              </a:rPr>
              <a:t>Variable is created for each iteration of the loop  And removed after the end of each</a:t>
            </a:r>
            <a:r>
              <a:rPr sz="950" spc="30" dirty="0">
                <a:latin typeface="Arial"/>
                <a:cs typeface="Arial"/>
              </a:rPr>
              <a:t> </a:t>
            </a:r>
            <a:r>
              <a:rPr sz="950" dirty="0">
                <a:latin typeface="Arial"/>
                <a:cs typeface="Arial"/>
              </a:rPr>
              <a:t>iteration</a:t>
            </a:r>
            <a:endParaRPr sz="950">
              <a:latin typeface="Arial"/>
              <a:cs typeface="Arial"/>
            </a:endParaRPr>
          </a:p>
        </p:txBody>
      </p:sp>
      <p:sp>
        <p:nvSpPr>
          <p:cNvPr id="7" name="object 7"/>
          <p:cNvSpPr txBox="1"/>
          <p:nvPr/>
        </p:nvSpPr>
        <p:spPr>
          <a:xfrm>
            <a:off x="920781" y="1438346"/>
            <a:ext cx="5473700" cy="854721"/>
          </a:xfrm>
          <a:prstGeom prst="rect">
            <a:avLst/>
          </a:prstGeom>
          <a:ln w="7099">
            <a:solidFill>
              <a:srgbClr val="CCCCCC"/>
            </a:solidFill>
          </a:ln>
        </p:spPr>
        <p:txBody>
          <a:bodyPr vert="horz" wrap="square" lIns="0" tIns="46355" rIns="0" bIns="0" rtlCol="0">
            <a:spAutoFit/>
          </a:bodyPr>
          <a:lstStyle/>
          <a:p>
            <a:pPr marL="47625">
              <a:lnSpc>
                <a:spcPts val="894"/>
              </a:lnSpc>
              <a:spcBef>
                <a:spcPts val="365"/>
              </a:spcBef>
            </a:pPr>
            <a:r>
              <a:rPr sz="750" dirty="0">
                <a:latin typeface="Courier" charset="0"/>
                <a:cs typeface="Courier" charset="0"/>
              </a:rPr>
              <a:t>while (balance &lt;</a:t>
            </a:r>
            <a:r>
              <a:rPr sz="750" spc="-80" dirty="0">
                <a:latin typeface="Courier" charset="0"/>
                <a:cs typeface="Courier" charset="0"/>
              </a:rPr>
              <a:t> </a:t>
            </a:r>
            <a:r>
              <a:rPr sz="750" dirty="0">
                <a:latin typeface="Courier" charset="0"/>
                <a:cs typeface="Courier" charset="0"/>
              </a:rPr>
              <a:t>targetBalance)</a:t>
            </a:r>
          </a:p>
          <a:p>
            <a:pPr marL="47625">
              <a:lnSpc>
                <a:spcPts val="894"/>
              </a:lnSpc>
            </a:pPr>
            <a:r>
              <a:rPr sz="750" dirty="0">
                <a:latin typeface="Courier" charset="0"/>
                <a:cs typeface="Courier" charset="0"/>
              </a:rPr>
              <a:t>{</a:t>
            </a:r>
          </a:p>
          <a:p>
            <a:pPr marL="220345">
              <a:lnSpc>
                <a:spcPts val="894"/>
              </a:lnSpc>
            </a:pPr>
            <a:r>
              <a:rPr sz="750" dirty="0">
                <a:latin typeface="Courier" charset="0"/>
                <a:cs typeface="Courier" charset="0"/>
              </a:rPr>
              <a:t>year++;</a:t>
            </a:r>
          </a:p>
          <a:p>
            <a:pPr marL="220345" marR="2995930">
              <a:lnSpc>
                <a:spcPts val="890"/>
              </a:lnSpc>
              <a:spcBef>
                <a:spcPts val="35"/>
              </a:spcBef>
            </a:pPr>
            <a:r>
              <a:rPr sz="750" dirty="0">
                <a:latin typeface="Courier" charset="0"/>
                <a:cs typeface="Courier" charset="0"/>
              </a:rPr>
              <a:t>double interest = balance * RATE /</a:t>
            </a:r>
            <a:r>
              <a:rPr sz="750" spc="-75" dirty="0">
                <a:latin typeface="Courier" charset="0"/>
                <a:cs typeface="Courier" charset="0"/>
              </a:rPr>
              <a:t> </a:t>
            </a:r>
            <a:r>
              <a:rPr sz="750" dirty="0">
                <a:latin typeface="Courier" charset="0"/>
                <a:cs typeface="Courier" charset="0"/>
              </a:rPr>
              <a:t>100;  balance = balance +</a:t>
            </a:r>
            <a:r>
              <a:rPr sz="750" spc="-85" dirty="0">
                <a:latin typeface="Courier" charset="0"/>
                <a:cs typeface="Courier" charset="0"/>
              </a:rPr>
              <a:t> </a:t>
            </a:r>
            <a:r>
              <a:rPr sz="750" dirty="0">
                <a:latin typeface="Courier" charset="0"/>
                <a:cs typeface="Courier" charset="0"/>
              </a:rPr>
              <a:t>interest;</a:t>
            </a:r>
          </a:p>
          <a:p>
            <a:pPr marL="47625">
              <a:lnSpc>
                <a:spcPts val="865"/>
              </a:lnSpc>
            </a:pPr>
            <a:r>
              <a:rPr sz="750" dirty="0">
                <a:latin typeface="Courier" charset="0"/>
                <a:cs typeface="Courier" charset="0"/>
              </a:rPr>
              <a:t>}</a:t>
            </a:r>
          </a:p>
          <a:p>
            <a:pPr marL="47625">
              <a:lnSpc>
                <a:spcPts val="894"/>
              </a:lnSpc>
            </a:pPr>
            <a:r>
              <a:rPr sz="750" dirty="0">
                <a:latin typeface="Courier" charset="0"/>
                <a:cs typeface="Courier" charset="0"/>
              </a:rPr>
              <a:t>// interest no longer declared</a:t>
            </a:r>
            <a:r>
              <a:rPr sz="750" spc="-80" dirty="0">
                <a:latin typeface="Courier" charset="0"/>
                <a:cs typeface="Courier" charset="0"/>
              </a:rPr>
              <a:t> </a:t>
            </a:r>
            <a:r>
              <a:rPr sz="750" dirty="0">
                <a:latin typeface="Courier" charset="0"/>
                <a:cs typeface="Courier" charset="0"/>
              </a:rPr>
              <a:t>here</a:t>
            </a:r>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6.44</a:t>
            </a:r>
          </a:p>
        </p:txBody>
      </p:sp>
      <p:sp>
        <p:nvSpPr>
          <p:cNvPr id="3" name="object 3"/>
          <p:cNvSpPr txBox="1"/>
          <p:nvPr/>
        </p:nvSpPr>
        <p:spPr>
          <a:xfrm>
            <a:off x="570865" y="703643"/>
            <a:ext cx="5099685" cy="466725"/>
          </a:xfrm>
          <a:prstGeom prst="rect">
            <a:avLst/>
          </a:prstGeom>
        </p:spPr>
        <p:txBody>
          <a:bodyPr vert="horz" wrap="square" lIns="0" tIns="0" rIns="0" bIns="0" rtlCol="0">
            <a:spAutoFit/>
          </a:bodyPr>
          <a:lstStyle/>
          <a:p>
            <a:pPr marL="12700">
              <a:lnSpc>
                <a:spcPct val="100000"/>
              </a:lnSpc>
            </a:pPr>
            <a:r>
              <a:rPr sz="1050" spc="-5" dirty="0">
                <a:latin typeface="Arial"/>
                <a:cs typeface="Arial"/>
              </a:rPr>
              <a:t>How would you modify the </a:t>
            </a:r>
            <a:r>
              <a:rPr sz="1050" spc="-5" dirty="0">
                <a:latin typeface="Courier" charset="0"/>
                <a:cs typeface="Courier" charset="0"/>
              </a:rPr>
              <a:t>DieSimulator</a:t>
            </a:r>
            <a:r>
              <a:rPr sz="1050" spc="-345" dirty="0">
                <a:latin typeface="Courier" charset="0"/>
                <a:cs typeface="Courier" charset="0"/>
              </a:rPr>
              <a:t> </a:t>
            </a:r>
            <a:r>
              <a:rPr sz="1050" spc="-5" dirty="0">
                <a:latin typeface="Arial"/>
                <a:cs typeface="Arial"/>
              </a:rPr>
              <a:t>program to simulate tossing a pair of dice?</a:t>
            </a:r>
            <a:endParaRPr sz="1050" dirty="0">
              <a:latin typeface="Arial"/>
              <a:cs typeface="Arial"/>
            </a:endParaRPr>
          </a:p>
          <a:p>
            <a:pPr marL="250825">
              <a:lnSpc>
                <a:spcPct val="100000"/>
              </a:lnSpc>
              <a:spcBef>
                <a:spcPts val="775"/>
              </a:spcBef>
            </a:pPr>
            <a:r>
              <a:rPr sz="1250" b="1" dirty="0">
                <a:latin typeface="Arial"/>
                <a:cs typeface="Arial"/>
              </a:rPr>
              <a:t>Answer: </a:t>
            </a:r>
            <a:r>
              <a:rPr sz="1250" dirty="0">
                <a:latin typeface="Arial"/>
                <a:cs typeface="Arial"/>
              </a:rPr>
              <a:t>Construct two </a:t>
            </a:r>
            <a:r>
              <a:rPr sz="1250" dirty="0">
                <a:latin typeface="Courier" charset="0"/>
                <a:cs typeface="Courier" charset="0"/>
              </a:rPr>
              <a:t>Die</a:t>
            </a:r>
            <a:r>
              <a:rPr sz="1250" spc="-484" dirty="0">
                <a:latin typeface="Courier" charset="0"/>
                <a:cs typeface="Courier" charset="0"/>
              </a:rPr>
              <a:t> </a:t>
            </a:r>
            <a:r>
              <a:rPr sz="1250" dirty="0">
                <a:latin typeface="Arial"/>
                <a:cs typeface="Arial"/>
              </a:rPr>
              <a:t>objects:</a:t>
            </a:r>
          </a:p>
        </p:txBody>
      </p:sp>
      <p:sp>
        <p:nvSpPr>
          <p:cNvPr id="4" name="object 4"/>
          <p:cNvSpPr txBox="1"/>
          <p:nvPr/>
        </p:nvSpPr>
        <p:spPr>
          <a:xfrm>
            <a:off x="828490" y="1227472"/>
            <a:ext cx="5566410" cy="274434"/>
          </a:xfrm>
          <a:prstGeom prst="rect">
            <a:avLst/>
          </a:prstGeom>
          <a:ln w="7099">
            <a:solidFill>
              <a:srgbClr val="CCCCCC"/>
            </a:solidFill>
          </a:ln>
        </p:spPr>
        <p:txBody>
          <a:bodyPr vert="horz" wrap="square" lIns="0" tIns="43180" rIns="0" bIns="0" rtlCol="0">
            <a:spAutoFit/>
          </a:bodyPr>
          <a:lstStyle/>
          <a:p>
            <a:pPr marL="44450" marR="4356100">
              <a:lnSpc>
                <a:spcPct val="100000"/>
              </a:lnSpc>
              <a:spcBef>
                <a:spcPts val="340"/>
              </a:spcBef>
            </a:pPr>
            <a:r>
              <a:rPr sz="750" dirty="0">
                <a:latin typeface="Courier" charset="0"/>
                <a:cs typeface="Courier" charset="0"/>
              </a:rPr>
              <a:t>Die d1 = new</a:t>
            </a:r>
            <a:r>
              <a:rPr sz="750" spc="-85" dirty="0">
                <a:latin typeface="Courier" charset="0"/>
                <a:cs typeface="Courier" charset="0"/>
              </a:rPr>
              <a:t> </a:t>
            </a:r>
            <a:r>
              <a:rPr sz="750" dirty="0">
                <a:latin typeface="Courier" charset="0"/>
                <a:cs typeface="Courier" charset="0"/>
              </a:rPr>
              <a:t>Die(6);  Die d2 = new</a:t>
            </a:r>
            <a:r>
              <a:rPr sz="750" spc="-90" dirty="0">
                <a:latin typeface="Courier" charset="0"/>
                <a:cs typeface="Courier" charset="0"/>
              </a:rPr>
              <a:t> </a:t>
            </a:r>
            <a:r>
              <a:rPr sz="750" dirty="0">
                <a:latin typeface="Courier" charset="0"/>
                <a:cs typeface="Courier" charset="0"/>
              </a:rPr>
              <a:t>Die(6);</a:t>
            </a:r>
          </a:p>
        </p:txBody>
      </p:sp>
      <p:sp>
        <p:nvSpPr>
          <p:cNvPr id="5" name="object 5"/>
          <p:cNvSpPr txBox="1"/>
          <p:nvPr/>
        </p:nvSpPr>
        <p:spPr>
          <a:xfrm>
            <a:off x="809357" y="1615351"/>
            <a:ext cx="2359660" cy="208279"/>
          </a:xfrm>
          <a:prstGeom prst="rect">
            <a:avLst/>
          </a:prstGeom>
        </p:spPr>
        <p:txBody>
          <a:bodyPr vert="horz" wrap="square" lIns="0" tIns="0" rIns="0" bIns="0" rtlCol="0">
            <a:spAutoFit/>
          </a:bodyPr>
          <a:lstStyle/>
          <a:p>
            <a:pPr marL="12700">
              <a:lnSpc>
                <a:spcPct val="100000"/>
              </a:lnSpc>
            </a:pPr>
            <a:r>
              <a:rPr sz="1250" dirty="0">
                <a:latin typeface="Arial"/>
                <a:cs typeface="Arial"/>
              </a:rPr>
              <a:t>Then cast and print both of</a:t>
            </a:r>
            <a:r>
              <a:rPr sz="1250" spc="-75" dirty="0">
                <a:latin typeface="Arial"/>
                <a:cs typeface="Arial"/>
              </a:rPr>
              <a:t> </a:t>
            </a:r>
            <a:r>
              <a:rPr sz="1250" dirty="0">
                <a:latin typeface="Arial"/>
                <a:cs typeface="Arial"/>
              </a:rPr>
              <a:t>them:</a:t>
            </a:r>
            <a:endParaRPr sz="1250">
              <a:latin typeface="Arial"/>
              <a:cs typeface="Arial"/>
            </a:endParaRPr>
          </a:p>
        </p:txBody>
      </p:sp>
      <p:sp>
        <p:nvSpPr>
          <p:cNvPr id="6" name="object 6"/>
          <p:cNvSpPr txBox="1"/>
          <p:nvPr/>
        </p:nvSpPr>
        <p:spPr>
          <a:xfrm>
            <a:off x="828490" y="1880607"/>
            <a:ext cx="5566410" cy="274434"/>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System.out.println(</a:t>
            </a:r>
          </a:p>
          <a:p>
            <a:pPr marL="217170">
              <a:lnSpc>
                <a:spcPts val="894"/>
              </a:lnSpc>
            </a:pPr>
            <a:r>
              <a:rPr sz="750" dirty="0">
                <a:latin typeface="Courier" charset="0"/>
                <a:cs typeface="Courier" charset="0"/>
              </a:rPr>
              <a:t>d1.cast() + " " +</a:t>
            </a:r>
            <a:r>
              <a:rPr sz="750" spc="-85" dirty="0">
                <a:latin typeface="Courier" charset="0"/>
                <a:cs typeface="Courier" charset="0"/>
              </a:rPr>
              <a:t> </a:t>
            </a:r>
            <a:r>
              <a:rPr sz="750" dirty="0">
                <a:latin typeface="Courier" charset="0"/>
                <a:cs typeface="Courier" charset="0"/>
              </a:rPr>
              <a:t>d2.cast());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6.45</a:t>
            </a:r>
          </a:p>
        </p:txBody>
      </p:sp>
      <p:sp>
        <p:nvSpPr>
          <p:cNvPr id="3" name="object 3"/>
          <p:cNvSpPr txBox="1"/>
          <p:nvPr/>
        </p:nvSpPr>
        <p:spPr>
          <a:xfrm>
            <a:off x="570865" y="702030"/>
            <a:ext cx="5725160" cy="324485"/>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In many games, you throw a pair of dice to get a value between 2 and 12. What is wrong with this  simulated throw of a pair of</a:t>
            </a:r>
            <a:r>
              <a:rPr sz="1050" spc="-55" dirty="0">
                <a:latin typeface="Arial"/>
                <a:cs typeface="Arial"/>
              </a:rPr>
              <a:t> </a:t>
            </a:r>
            <a:r>
              <a:rPr sz="1050" spc="-5" dirty="0">
                <a:latin typeface="Arial"/>
                <a:cs typeface="Arial"/>
              </a:rPr>
              <a:t>dice?</a:t>
            </a:r>
            <a:endParaRPr sz="1050">
              <a:latin typeface="Arial"/>
              <a:cs typeface="Arial"/>
            </a:endParaRPr>
          </a:p>
        </p:txBody>
      </p:sp>
      <p:sp>
        <p:nvSpPr>
          <p:cNvPr id="4" name="object 4"/>
          <p:cNvSpPr txBox="1"/>
          <p:nvPr/>
        </p:nvSpPr>
        <p:spPr>
          <a:xfrm>
            <a:off x="665206" y="1061292"/>
            <a:ext cx="5984875" cy="133370"/>
          </a:xfrm>
          <a:prstGeom prst="rect">
            <a:avLst/>
          </a:prstGeom>
          <a:ln w="7099">
            <a:solidFill>
              <a:srgbClr val="CCCCCC"/>
            </a:solidFill>
          </a:ln>
        </p:spPr>
        <p:txBody>
          <a:bodyPr vert="horz" wrap="square" lIns="0" tIns="40640" rIns="0" bIns="0" rtlCol="0">
            <a:spAutoFit/>
          </a:bodyPr>
          <a:lstStyle/>
          <a:p>
            <a:pPr marL="40640">
              <a:lnSpc>
                <a:spcPct val="100000"/>
              </a:lnSpc>
              <a:spcBef>
                <a:spcPts val="320"/>
              </a:spcBef>
            </a:pPr>
            <a:r>
              <a:rPr sz="600" spc="15" dirty="0">
                <a:latin typeface="Courier" charset="0"/>
                <a:cs typeface="Courier" charset="0"/>
              </a:rPr>
              <a:t>int sum = 2 +</a:t>
            </a:r>
            <a:r>
              <a:rPr sz="600" spc="-65" dirty="0">
                <a:latin typeface="Courier" charset="0"/>
                <a:cs typeface="Courier" charset="0"/>
              </a:rPr>
              <a:t> </a:t>
            </a:r>
            <a:r>
              <a:rPr sz="600" spc="15" dirty="0">
                <a:latin typeface="Courier" charset="0"/>
                <a:cs typeface="Courier" charset="0"/>
              </a:rPr>
              <a:t>generator.nextInt(11);</a:t>
            </a:r>
            <a:endParaRPr sz="600" dirty="0">
              <a:latin typeface="Courier" charset="0"/>
              <a:cs typeface="Courier" charset="0"/>
            </a:endParaRPr>
          </a:p>
        </p:txBody>
      </p:sp>
      <p:sp>
        <p:nvSpPr>
          <p:cNvPr id="5" name="object 5"/>
          <p:cNvSpPr txBox="1"/>
          <p:nvPr/>
        </p:nvSpPr>
        <p:spPr>
          <a:xfrm>
            <a:off x="809357" y="1298956"/>
            <a:ext cx="5674360" cy="678180"/>
          </a:xfrm>
          <a:prstGeom prst="rect">
            <a:avLst/>
          </a:prstGeom>
        </p:spPr>
        <p:txBody>
          <a:bodyPr vert="horz" wrap="square" lIns="0" tIns="0" rIns="0" bIns="0" rtlCol="0">
            <a:spAutoFit/>
          </a:bodyPr>
          <a:lstStyle/>
          <a:p>
            <a:pPr marL="12700" marR="5080">
              <a:lnSpc>
                <a:spcPct val="115500"/>
              </a:lnSpc>
            </a:pPr>
            <a:r>
              <a:rPr sz="1250" b="1" dirty="0">
                <a:latin typeface="Arial"/>
                <a:cs typeface="Arial"/>
              </a:rPr>
              <a:t>Answer: </a:t>
            </a:r>
            <a:r>
              <a:rPr sz="1250" dirty="0">
                <a:latin typeface="Arial"/>
                <a:cs typeface="Arial"/>
              </a:rPr>
              <a:t>The call will produce a value between 2 and 12, but all values have</a:t>
            </a:r>
            <a:r>
              <a:rPr sz="1250" spc="-40" dirty="0">
                <a:latin typeface="Arial"/>
                <a:cs typeface="Arial"/>
              </a:rPr>
              <a:t> </a:t>
            </a:r>
            <a:r>
              <a:rPr sz="1250" dirty="0">
                <a:latin typeface="Arial"/>
                <a:cs typeface="Arial"/>
              </a:rPr>
              <a:t>the  same probability. When throwing a pair of dice, the number 7 is six times as  likely as the number 2. The correct formula</a:t>
            </a:r>
            <a:r>
              <a:rPr sz="1250" spc="-65" dirty="0">
                <a:latin typeface="Arial"/>
                <a:cs typeface="Arial"/>
              </a:rPr>
              <a:t> </a:t>
            </a:r>
            <a:r>
              <a:rPr sz="1250" dirty="0">
                <a:latin typeface="Arial"/>
                <a:cs typeface="Arial"/>
              </a:rPr>
              <a:t>is</a:t>
            </a:r>
          </a:p>
        </p:txBody>
      </p:sp>
      <p:sp>
        <p:nvSpPr>
          <p:cNvPr id="6" name="object 6"/>
          <p:cNvSpPr txBox="1"/>
          <p:nvPr/>
        </p:nvSpPr>
        <p:spPr>
          <a:xfrm>
            <a:off x="828490" y="2033897"/>
            <a:ext cx="5566410" cy="274434"/>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int sum =</a:t>
            </a:r>
            <a:r>
              <a:rPr sz="750" spc="-80" dirty="0">
                <a:latin typeface="Courier" charset="0"/>
                <a:cs typeface="Courier" charset="0"/>
              </a:rPr>
              <a:t> </a:t>
            </a:r>
            <a:r>
              <a:rPr sz="750" dirty="0">
                <a:latin typeface="Courier" charset="0"/>
                <a:cs typeface="Courier" charset="0"/>
              </a:rPr>
              <a:t>generator.nextInt(6)</a:t>
            </a:r>
          </a:p>
          <a:p>
            <a:pPr marL="217170">
              <a:lnSpc>
                <a:spcPts val="894"/>
              </a:lnSpc>
            </a:pPr>
            <a:r>
              <a:rPr sz="750" dirty="0">
                <a:latin typeface="Courier" charset="0"/>
                <a:cs typeface="Courier" charset="0"/>
              </a:rPr>
              <a:t>+ generator.nextInt(6) +</a:t>
            </a:r>
            <a:r>
              <a:rPr sz="750" spc="-85" dirty="0">
                <a:latin typeface="Courier" charset="0"/>
                <a:cs typeface="Courier" charset="0"/>
              </a:rPr>
              <a:t> </a:t>
            </a:r>
            <a:r>
              <a:rPr sz="750" dirty="0">
                <a:latin typeface="Courier" charset="0"/>
                <a:cs typeface="Courier" charset="0"/>
              </a:rPr>
              <a:t>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6.46</a:t>
            </a:r>
          </a:p>
        </p:txBody>
      </p:sp>
      <p:sp>
        <p:nvSpPr>
          <p:cNvPr id="3" name="object 3"/>
          <p:cNvSpPr txBox="1"/>
          <p:nvPr/>
        </p:nvSpPr>
        <p:spPr>
          <a:xfrm>
            <a:off x="570865" y="703453"/>
            <a:ext cx="4168140"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How do you generate a random floating-point number &gt;= 0 and &lt;</a:t>
            </a:r>
            <a:r>
              <a:rPr sz="1050" spc="-30" dirty="0">
                <a:latin typeface="Arial"/>
                <a:cs typeface="Arial"/>
              </a:rPr>
              <a:t> </a:t>
            </a:r>
            <a:r>
              <a:rPr sz="1050" spc="-5" dirty="0">
                <a:latin typeface="Arial"/>
                <a:cs typeface="Arial"/>
              </a:rPr>
              <a:t>100?</a:t>
            </a:r>
            <a:endParaRPr sz="1050">
              <a:latin typeface="Arial"/>
              <a:cs typeface="Arial"/>
            </a:endParaRPr>
          </a:p>
          <a:p>
            <a:pPr marL="250825">
              <a:lnSpc>
                <a:spcPct val="100000"/>
              </a:lnSpc>
              <a:spcBef>
                <a:spcPts val="720"/>
              </a:spcBef>
            </a:pPr>
            <a:r>
              <a:rPr sz="1250" b="1" dirty="0">
                <a:latin typeface="Arial"/>
                <a:cs typeface="Arial"/>
              </a:rPr>
              <a:t>Answer:</a:t>
            </a:r>
            <a:endParaRPr sz="1250">
              <a:latin typeface="Arial"/>
              <a:cs typeface="Arial"/>
            </a:endParaRPr>
          </a:p>
        </p:txBody>
      </p:sp>
      <p:sp>
        <p:nvSpPr>
          <p:cNvPr id="4" name="object 4"/>
          <p:cNvSpPr txBox="1"/>
          <p:nvPr/>
        </p:nvSpPr>
        <p:spPr>
          <a:xfrm>
            <a:off x="828490" y="1220182"/>
            <a:ext cx="5566410" cy="159018"/>
          </a:xfrm>
          <a:prstGeom prst="rect">
            <a:avLst/>
          </a:prstGeom>
          <a:ln w="7099">
            <a:solidFill>
              <a:srgbClr val="CCCCCC"/>
            </a:solidFill>
          </a:ln>
        </p:spPr>
        <p:txBody>
          <a:bodyPr vert="horz" wrap="square" lIns="0" tIns="43180" rIns="0" bIns="0" rtlCol="0">
            <a:spAutoFit/>
          </a:bodyPr>
          <a:lstStyle/>
          <a:p>
            <a:pPr marL="44450">
              <a:lnSpc>
                <a:spcPct val="100000"/>
              </a:lnSpc>
              <a:spcBef>
                <a:spcPts val="340"/>
              </a:spcBef>
            </a:pPr>
            <a:r>
              <a:rPr sz="750" dirty="0">
                <a:latin typeface="Courier" charset="0"/>
                <a:cs typeface="Courier" charset="0"/>
              </a:rPr>
              <a:t>generator.nextDouble() *</a:t>
            </a:r>
            <a:r>
              <a:rPr sz="750" spc="-80" dirty="0">
                <a:latin typeface="Courier" charset="0"/>
                <a:cs typeface="Courier" charset="0"/>
              </a:rPr>
              <a:t> </a:t>
            </a:r>
            <a:r>
              <a:rPr sz="750" dirty="0">
                <a:latin typeface="Courier" charset="0"/>
                <a:cs typeface="Courier" charset="0"/>
              </a:rPr>
              <a:t>100.0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5" dirty="0"/>
              <a:t>Using </a:t>
            </a:r>
            <a:r>
              <a:rPr spc="100" dirty="0"/>
              <a:t>a</a:t>
            </a:r>
            <a:r>
              <a:rPr spc="-140" dirty="0"/>
              <a:t> </a:t>
            </a:r>
            <a:r>
              <a:rPr spc="145" dirty="0"/>
              <a:t>Debugger</a:t>
            </a:r>
          </a:p>
        </p:txBody>
      </p:sp>
      <p:sp>
        <p:nvSpPr>
          <p:cNvPr id="3" name="object 3"/>
          <p:cNvSpPr/>
          <p:nvPr/>
        </p:nvSpPr>
        <p:spPr>
          <a:xfrm>
            <a:off x="682955" y="83037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30602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p:nvPr/>
        </p:nvSpPr>
        <p:spPr>
          <a:xfrm>
            <a:off x="682955" y="1788780"/>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6" name="object 6"/>
          <p:cNvSpPr/>
          <p:nvPr/>
        </p:nvSpPr>
        <p:spPr>
          <a:xfrm>
            <a:off x="682955" y="2264434"/>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p:nvPr/>
        </p:nvSpPr>
        <p:spPr>
          <a:xfrm>
            <a:off x="682955" y="274718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txBox="1"/>
          <p:nvPr/>
        </p:nvSpPr>
        <p:spPr>
          <a:xfrm>
            <a:off x="809357" y="688225"/>
            <a:ext cx="5506085" cy="2785110"/>
          </a:xfrm>
          <a:prstGeom prst="rect">
            <a:avLst/>
          </a:prstGeom>
        </p:spPr>
        <p:txBody>
          <a:bodyPr vert="horz" wrap="square" lIns="0" tIns="0" rIns="0" bIns="0" rtlCol="0">
            <a:spAutoFit/>
          </a:bodyPr>
          <a:lstStyle/>
          <a:p>
            <a:pPr marL="12700" marR="190500">
              <a:lnSpc>
                <a:spcPct val="115500"/>
              </a:lnSpc>
            </a:pPr>
            <a:r>
              <a:rPr sz="1250" b="1" dirty="0">
                <a:latin typeface="Arial"/>
                <a:cs typeface="Arial"/>
              </a:rPr>
              <a:t>Debugger: </a:t>
            </a:r>
            <a:r>
              <a:rPr sz="1250" dirty="0">
                <a:latin typeface="Arial"/>
                <a:cs typeface="Arial"/>
              </a:rPr>
              <a:t>a program to execute another program and analyze its</a:t>
            </a:r>
            <a:r>
              <a:rPr sz="1250" spc="-40" dirty="0">
                <a:latin typeface="Arial"/>
                <a:cs typeface="Arial"/>
              </a:rPr>
              <a:t> </a:t>
            </a:r>
            <a:r>
              <a:rPr sz="1250" dirty="0">
                <a:latin typeface="Arial"/>
                <a:cs typeface="Arial"/>
              </a:rPr>
              <a:t>run-time  behavior</a:t>
            </a:r>
            <a:endParaRPr sz="1250">
              <a:latin typeface="Arial"/>
              <a:cs typeface="Arial"/>
            </a:endParaRPr>
          </a:p>
          <a:p>
            <a:pPr marL="12700" marR="40005">
              <a:lnSpc>
                <a:spcPct val="115500"/>
              </a:lnSpc>
              <a:spcBef>
                <a:spcPts val="280"/>
              </a:spcBef>
            </a:pPr>
            <a:r>
              <a:rPr sz="1250" dirty="0">
                <a:latin typeface="Arial"/>
                <a:cs typeface="Arial"/>
              </a:rPr>
              <a:t>A debugger lets you stop and restart your program, see contents of</a:t>
            </a:r>
            <a:r>
              <a:rPr sz="1250" spc="-35" dirty="0">
                <a:latin typeface="Arial"/>
                <a:cs typeface="Arial"/>
              </a:rPr>
              <a:t> </a:t>
            </a:r>
            <a:r>
              <a:rPr sz="1250" dirty="0">
                <a:latin typeface="Arial"/>
                <a:cs typeface="Arial"/>
              </a:rPr>
              <a:t>variables,  and step through</a:t>
            </a:r>
            <a:r>
              <a:rPr sz="1250" spc="-85" dirty="0">
                <a:latin typeface="Arial"/>
                <a:cs typeface="Arial"/>
              </a:rPr>
              <a:t> </a:t>
            </a:r>
            <a:r>
              <a:rPr sz="1250" dirty="0">
                <a:latin typeface="Arial"/>
                <a:cs typeface="Arial"/>
              </a:rPr>
              <a:t>it</a:t>
            </a:r>
            <a:endParaRPr sz="1250">
              <a:latin typeface="Arial"/>
              <a:cs typeface="Arial"/>
            </a:endParaRPr>
          </a:p>
          <a:p>
            <a:pPr marL="12700" marR="111125">
              <a:lnSpc>
                <a:spcPct val="115500"/>
              </a:lnSpc>
              <a:spcBef>
                <a:spcPts val="335"/>
              </a:spcBef>
            </a:pPr>
            <a:r>
              <a:rPr sz="1250" dirty="0">
                <a:latin typeface="Arial"/>
                <a:cs typeface="Arial"/>
              </a:rPr>
              <a:t>The larger your programs, the harder to debug them simply by inserting</a:t>
            </a:r>
            <a:r>
              <a:rPr sz="1250" spc="-35" dirty="0">
                <a:latin typeface="Arial"/>
                <a:cs typeface="Arial"/>
              </a:rPr>
              <a:t> </a:t>
            </a:r>
            <a:r>
              <a:rPr sz="1250" dirty="0">
                <a:latin typeface="Arial"/>
                <a:cs typeface="Arial"/>
              </a:rPr>
              <a:t>print  commands</a:t>
            </a:r>
            <a:endParaRPr sz="1250">
              <a:latin typeface="Arial"/>
              <a:cs typeface="Arial"/>
            </a:endParaRPr>
          </a:p>
          <a:p>
            <a:pPr marL="12700" marR="5080">
              <a:lnSpc>
                <a:spcPct val="115500"/>
              </a:lnSpc>
              <a:spcBef>
                <a:spcPts val="280"/>
              </a:spcBef>
            </a:pPr>
            <a:r>
              <a:rPr sz="1250" dirty="0">
                <a:latin typeface="Arial"/>
                <a:cs typeface="Arial"/>
              </a:rPr>
              <a:t>Debuggers can be part of your IDE (e.g. Eclipse, BlueJ) or separate</a:t>
            </a:r>
            <a:r>
              <a:rPr sz="1250" spc="-35" dirty="0">
                <a:latin typeface="Arial"/>
                <a:cs typeface="Arial"/>
              </a:rPr>
              <a:t> </a:t>
            </a:r>
            <a:r>
              <a:rPr sz="1250" dirty="0">
                <a:latin typeface="Arial"/>
                <a:cs typeface="Arial"/>
              </a:rPr>
              <a:t>programs  (e.g.</a:t>
            </a:r>
            <a:r>
              <a:rPr sz="1250" spc="-90" dirty="0">
                <a:latin typeface="Arial"/>
                <a:cs typeface="Arial"/>
              </a:rPr>
              <a:t> </a:t>
            </a:r>
            <a:r>
              <a:rPr sz="1250" dirty="0">
                <a:latin typeface="Arial"/>
                <a:cs typeface="Arial"/>
              </a:rPr>
              <a:t>JSwat)</a:t>
            </a:r>
            <a:endParaRPr sz="1250">
              <a:latin typeface="Arial"/>
              <a:cs typeface="Arial"/>
            </a:endParaRPr>
          </a:p>
          <a:p>
            <a:pPr marL="12700">
              <a:lnSpc>
                <a:spcPct val="100000"/>
              </a:lnSpc>
              <a:spcBef>
                <a:spcPts val="565"/>
              </a:spcBef>
            </a:pPr>
            <a:r>
              <a:rPr sz="1250" dirty="0">
                <a:latin typeface="Arial"/>
                <a:cs typeface="Arial"/>
              </a:rPr>
              <a:t>Three key</a:t>
            </a:r>
            <a:r>
              <a:rPr sz="1250" spc="-85" dirty="0">
                <a:latin typeface="Arial"/>
                <a:cs typeface="Arial"/>
              </a:rPr>
              <a:t> </a:t>
            </a:r>
            <a:r>
              <a:rPr sz="1250" dirty="0">
                <a:latin typeface="Arial"/>
                <a:cs typeface="Arial"/>
              </a:rPr>
              <a:t>concepts:</a:t>
            </a:r>
            <a:endParaRPr sz="1250">
              <a:latin typeface="Arial"/>
              <a:cs typeface="Arial"/>
            </a:endParaRPr>
          </a:p>
          <a:p>
            <a:pPr marL="298450" marR="4360545">
              <a:lnSpc>
                <a:spcPct val="132400"/>
              </a:lnSpc>
              <a:spcBef>
                <a:spcPts val="385"/>
              </a:spcBef>
            </a:pPr>
            <a:r>
              <a:rPr sz="950" dirty="0">
                <a:latin typeface="Arial"/>
                <a:cs typeface="Arial"/>
              </a:rPr>
              <a:t>Breakpoints  Single-stepping</a:t>
            </a:r>
            <a:endParaRPr sz="950">
              <a:latin typeface="Arial"/>
              <a:cs typeface="Arial"/>
            </a:endParaRPr>
          </a:p>
          <a:p>
            <a:pPr marL="298450">
              <a:lnSpc>
                <a:spcPct val="100000"/>
              </a:lnSpc>
              <a:spcBef>
                <a:spcPts val="425"/>
              </a:spcBef>
            </a:pPr>
            <a:r>
              <a:rPr sz="950" dirty="0">
                <a:latin typeface="Arial"/>
                <a:cs typeface="Arial"/>
              </a:rPr>
              <a:t>Inspecting</a:t>
            </a:r>
            <a:r>
              <a:rPr sz="950" spc="-40" dirty="0">
                <a:latin typeface="Arial"/>
                <a:cs typeface="Arial"/>
              </a:rPr>
              <a:t> </a:t>
            </a:r>
            <a:r>
              <a:rPr sz="950" dirty="0">
                <a:latin typeface="Arial"/>
                <a:cs typeface="Arial"/>
              </a:rPr>
              <a:t>variables</a:t>
            </a:r>
            <a:endParaRPr sz="950">
              <a:latin typeface="Arial"/>
              <a:cs typeface="Arial"/>
            </a:endParaRPr>
          </a:p>
        </p:txBody>
      </p:sp>
    </p:spTree>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45" dirty="0"/>
              <a:t>Debugger </a:t>
            </a:r>
            <a:r>
              <a:rPr spc="125" dirty="0"/>
              <a:t>Stopping </a:t>
            </a:r>
            <a:r>
              <a:rPr spc="60" dirty="0"/>
              <a:t>at </a:t>
            </a:r>
            <a:r>
              <a:rPr spc="100" dirty="0"/>
              <a:t>a</a:t>
            </a:r>
            <a:r>
              <a:rPr spc="-280" dirty="0"/>
              <a:t> </a:t>
            </a:r>
            <a:r>
              <a:rPr spc="85" dirty="0"/>
              <a:t>Breakpoint</a:t>
            </a:r>
          </a:p>
        </p:txBody>
      </p:sp>
      <p:sp>
        <p:nvSpPr>
          <p:cNvPr id="3" name="object 2"/>
          <p:cNvSpPr/>
          <p:nvPr/>
        </p:nvSpPr>
        <p:spPr>
          <a:xfrm>
            <a:off x="570865" y="838200"/>
            <a:ext cx="4423166" cy="4455566"/>
          </a:xfrm>
          <a:prstGeom prst="rect">
            <a:avLst/>
          </a:prstGeom>
          <a:blipFill>
            <a:blip r:embed="rId2" cstate="print"/>
            <a:stretch>
              <a:fillRect/>
            </a:stretch>
          </a:blipFill>
        </p:spPr>
        <p:txBody>
          <a:bodyPr wrap="square" lIns="0" tIns="0" rIns="0" bIns="0" rtlCol="0"/>
          <a:lstStyle/>
          <a:p>
            <a:endParaRPr/>
          </a:p>
        </p:txBody>
      </p:sp>
      <p:sp>
        <p:nvSpPr>
          <p:cNvPr id="4" name="object 2"/>
          <p:cNvSpPr txBox="1"/>
          <p:nvPr/>
        </p:nvSpPr>
        <p:spPr>
          <a:xfrm>
            <a:off x="5267959" y="4961026"/>
            <a:ext cx="1476375" cy="332740"/>
          </a:xfrm>
          <a:prstGeom prst="rect">
            <a:avLst/>
          </a:prstGeom>
        </p:spPr>
        <p:txBody>
          <a:bodyPr vert="horz" wrap="square" lIns="0" tIns="0" rIns="0" bIns="0" rtlCol="0">
            <a:spAutoFit/>
          </a:bodyPr>
          <a:lstStyle/>
          <a:p>
            <a:pPr marL="12700">
              <a:lnSpc>
                <a:spcPts val="1245"/>
              </a:lnSpc>
            </a:pPr>
            <a:r>
              <a:rPr sz="1050" b="1" spc="-5" dirty="0">
                <a:latin typeface="Arial"/>
                <a:cs typeface="Arial"/>
              </a:rPr>
              <a:t>Figure</a:t>
            </a:r>
            <a:r>
              <a:rPr sz="1050" b="1" spc="-95" dirty="0">
                <a:latin typeface="Arial"/>
                <a:cs typeface="Arial"/>
              </a:rPr>
              <a:t> </a:t>
            </a:r>
            <a:r>
              <a:rPr sz="1050" b="1" spc="-5" dirty="0">
                <a:latin typeface="Arial"/>
                <a:cs typeface="Arial"/>
              </a:rPr>
              <a:t>8</a:t>
            </a:r>
            <a:endParaRPr sz="1050">
              <a:latin typeface="Arial"/>
              <a:cs typeface="Arial"/>
            </a:endParaRPr>
          </a:p>
          <a:p>
            <a:pPr marL="12700">
              <a:lnSpc>
                <a:spcPts val="1245"/>
              </a:lnSpc>
            </a:pPr>
            <a:r>
              <a:rPr sz="1050" spc="-5" dirty="0">
                <a:latin typeface="Arial"/>
                <a:cs typeface="Arial"/>
              </a:rPr>
              <a:t>Stopping at a</a:t>
            </a:r>
            <a:r>
              <a:rPr sz="1050" spc="-70" dirty="0">
                <a:latin typeface="Arial"/>
                <a:cs typeface="Arial"/>
              </a:rPr>
              <a:t> </a:t>
            </a:r>
            <a:r>
              <a:rPr sz="1050" spc="-5" dirty="0">
                <a:latin typeface="Arial"/>
                <a:cs typeface="Arial"/>
              </a:rPr>
              <a:t>Breakpoint</a:t>
            </a:r>
            <a:endParaRPr sz="1050">
              <a:latin typeface="Arial"/>
              <a:cs typeface="Arial"/>
            </a:endParaRPr>
          </a:p>
        </p:txBody>
      </p:sp>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10" dirty="0"/>
              <a:t>Inspecting</a:t>
            </a:r>
            <a:r>
              <a:rPr spc="-15" dirty="0"/>
              <a:t> </a:t>
            </a:r>
            <a:r>
              <a:rPr spc="100" dirty="0"/>
              <a:t>Variables</a:t>
            </a:r>
          </a:p>
        </p:txBody>
      </p:sp>
      <p:sp>
        <p:nvSpPr>
          <p:cNvPr id="3" name="object 3"/>
          <p:cNvSpPr/>
          <p:nvPr/>
        </p:nvSpPr>
        <p:spPr>
          <a:xfrm>
            <a:off x="718456" y="739724"/>
            <a:ext cx="2619667" cy="250607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03311" y="3264522"/>
            <a:ext cx="1771014" cy="176530"/>
          </a:xfrm>
          <a:prstGeom prst="rect">
            <a:avLst/>
          </a:prstGeom>
        </p:spPr>
        <p:txBody>
          <a:bodyPr vert="horz" wrap="square" lIns="0" tIns="0" rIns="0" bIns="0" rtlCol="0">
            <a:spAutoFit/>
          </a:bodyPr>
          <a:lstStyle/>
          <a:p>
            <a:pPr marL="12700">
              <a:lnSpc>
                <a:spcPct val="100000"/>
              </a:lnSpc>
            </a:pPr>
            <a:r>
              <a:rPr sz="1050" b="1" spc="-5" dirty="0">
                <a:latin typeface="Arial"/>
                <a:cs typeface="Arial"/>
              </a:rPr>
              <a:t>Figure 9 </a:t>
            </a:r>
            <a:r>
              <a:rPr sz="1050" spc="-5" dirty="0">
                <a:latin typeface="Arial"/>
                <a:cs typeface="Arial"/>
              </a:rPr>
              <a:t>Inspecting</a:t>
            </a:r>
            <a:r>
              <a:rPr sz="1050" spc="-65" dirty="0">
                <a:latin typeface="Arial"/>
                <a:cs typeface="Arial"/>
              </a:rPr>
              <a:t> </a:t>
            </a:r>
            <a:r>
              <a:rPr sz="1050" spc="-5" dirty="0">
                <a:latin typeface="Arial"/>
                <a:cs typeface="Arial"/>
              </a:rPr>
              <a:t>Variables</a:t>
            </a:r>
            <a:endParaRPr sz="1050">
              <a:latin typeface="Arial"/>
              <a:cs typeface="Arial"/>
            </a:endParaRPr>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260" dirty="0"/>
              <a:t>D</a:t>
            </a:r>
            <a:r>
              <a:rPr spc="25" dirty="0"/>
              <a:t>e</a:t>
            </a:r>
            <a:r>
              <a:rPr spc="145" dirty="0"/>
              <a:t>b</a:t>
            </a:r>
            <a:r>
              <a:rPr spc="120" dirty="0"/>
              <a:t>u</a:t>
            </a:r>
            <a:r>
              <a:rPr spc="270" dirty="0"/>
              <a:t>gg</a:t>
            </a:r>
            <a:r>
              <a:rPr spc="50" dirty="0"/>
              <a:t>i</a:t>
            </a:r>
            <a:r>
              <a:rPr spc="120" dirty="0"/>
              <a:t>n</a:t>
            </a:r>
            <a:r>
              <a:rPr spc="270" dirty="0"/>
              <a:t>g</a:t>
            </a:r>
          </a:p>
        </p:txBody>
      </p:sp>
      <p:sp>
        <p:nvSpPr>
          <p:cNvPr id="3" name="object 3"/>
          <p:cNvSpPr/>
          <p:nvPr/>
        </p:nvSpPr>
        <p:spPr>
          <a:xfrm>
            <a:off x="682955" y="82859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084172"/>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p:nvPr/>
        </p:nvSpPr>
        <p:spPr>
          <a:xfrm>
            <a:off x="682955" y="134684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6" name="object 6"/>
          <p:cNvSpPr/>
          <p:nvPr/>
        </p:nvSpPr>
        <p:spPr>
          <a:xfrm>
            <a:off x="682955" y="225555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p:nvPr/>
        </p:nvSpPr>
        <p:spPr>
          <a:xfrm>
            <a:off x="682955" y="251823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p:nvPr/>
        </p:nvSpPr>
        <p:spPr>
          <a:xfrm>
            <a:off x="682955" y="278090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9" name="object 9"/>
          <p:cNvSpPr txBox="1"/>
          <p:nvPr/>
        </p:nvSpPr>
        <p:spPr>
          <a:xfrm>
            <a:off x="809357" y="715975"/>
            <a:ext cx="5197475" cy="2592070"/>
          </a:xfrm>
          <a:prstGeom prst="rect">
            <a:avLst/>
          </a:prstGeom>
        </p:spPr>
        <p:txBody>
          <a:bodyPr vert="horz" wrap="square" lIns="0" tIns="0" rIns="0" bIns="0" rtlCol="0">
            <a:spAutoFit/>
          </a:bodyPr>
          <a:lstStyle/>
          <a:p>
            <a:pPr marL="12700">
              <a:lnSpc>
                <a:spcPct val="100000"/>
              </a:lnSpc>
            </a:pPr>
            <a:r>
              <a:rPr sz="1250" dirty="0">
                <a:latin typeface="Arial"/>
                <a:cs typeface="Arial"/>
              </a:rPr>
              <a:t>Execution is suspended whenever a breakpoint is</a:t>
            </a:r>
            <a:r>
              <a:rPr sz="1250" spc="-50" dirty="0">
                <a:latin typeface="Arial"/>
                <a:cs typeface="Arial"/>
              </a:rPr>
              <a:t> </a:t>
            </a:r>
            <a:r>
              <a:rPr sz="1250" dirty="0">
                <a:latin typeface="Arial"/>
                <a:cs typeface="Arial"/>
              </a:rPr>
              <a:t>reached</a:t>
            </a:r>
            <a:endParaRPr sz="1250">
              <a:latin typeface="Arial"/>
              <a:cs typeface="Arial"/>
            </a:endParaRPr>
          </a:p>
          <a:p>
            <a:pPr marL="12700" marR="5080">
              <a:lnSpc>
                <a:spcPts val="2070"/>
              </a:lnSpc>
              <a:spcBef>
                <a:spcPts val="105"/>
              </a:spcBef>
            </a:pPr>
            <a:r>
              <a:rPr sz="1250" dirty="0">
                <a:latin typeface="Arial"/>
                <a:cs typeface="Arial"/>
              </a:rPr>
              <a:t>In a debugger, the program runs at full speed until it reaches a</a:t>
            </a:r>
            <a:r>
              <a:rPr sz="1250" spc="-40" dirty="0">
                <a:latin typeface="Arial"/>
                <a:cs typeface="Arial"/>
              </a:rPr>
              <a:t> </a:t>
            </a:r>
            <a:r>
              <a:rPr sz="1250" dirty="0">
                <a:latin typeface="Arial"/>
                <a:cs typeface="Arial"/>
              </a:rPr>
              <a:t>breakpoint  When execution stops you</a:t>
            </a:r>
            <a:r>
              <a:rPr sz="1250" spc="-75" dirty="0">
                <a:latin typeface="Arial"/>
                <a:cs typeface="Arial"/>
              </a:rPr>
              <a:t> </a:t>
            </a:r>
            <a:r>
              <a:rPr sz="1250" dirty="0">
                <a:latin typeface="Arial"/>
                <a:cs typeface="Arial"/>
              </a:rPr>
              <a:t>can:</a:t>
            </a:r>
            <a:endParaRPr sz="1250">
              <a:latin typeface="Arial"/>
              <a:cs typeface="Arial"/>
            </a:endParaRPr>
          </a:p>
          <a:p>
            <a:pPr marL="298450">
              <a:lnSpc>
                <a:spcPct val="100000"/>
              </a:lnSpc>
              <a:spcBef>
                <a:spcPts val="590"/>
              </a:spcBef>
            </a:pPr>
            <a:r>
              <a:rPr sz="950" dirty="0">
                <a:latin typeface="Arial"/>
                <a:cs typeface="Arial"/>
              </a:rPr>
              <a:t>Inspect</a:t>
            </a:r>
            <a:r>
              <a:rPr sz="950" spc="-50" dirty="0">
                <a:latin typeface="Arial"/>
                <a:cs typeface="Arial"/>
              </a:rPr>
              <a:t> </a:t>
            </a:r>
            <a:r>
              <a:rPr sz="950" dirty="0">
                <a:latin typeface="Arial"/>
                <a:cs typeface="Arial"/>
              </a:rPr>
              <a:t>variables</a:t>
            </a:r>
            <a:endParaRPr sz="950">
              <a:latin typeface="Arial"/>
              <a:cs typeface="Arial"/>
            </a:endParaRPr>
          </a:p>
          <a:p>
            <a:pPr marL="298450">
              <a:lnSpc>
                <a:spcPct val="100000"/>
              </a:lnSpc>
              <a:spcBef>
                <a:spcPts val="370"/>
              </a:spcBef>
            </a:pPr>
            <a:r>
              <a:rPr sz="950" dirty="0">
                <a:latin typeface="Arial"/>
                <a:cs typeface="Arial"/>
              </a:rPr>
              <a:t>Step through the program a line at a</a:t>
            </a:r>
            <a:r>
              <a:rPr sz="950" spc="20" dirty="0">
                <a:latin typeface="Arial"/>
                <a:cs typeface="Arial"/>
              </a:rPr>
              <a:t> </a:t>
            </a:r>
            <a:r>
              <a:rPr sz="950" dirty="0">
                <a:latin typeface="Arial"/>
                <a:cs typeface="Arial"/>
              </a:rPr>
              <a:t>time</a:t>
            </a:r>
            <a:endParaRPr sz="950">
              <a:latin typeface="Arial"/>
              <a:cs typeface="Arial"/>
            </a:endParaRPr>
          </a:p>
          <a:p>
            <a:pPr marL="298450">
              <a:lnSpc>
                <a:spcPct val="100000"/>
              </a:lnSpc>
              <a:spcBef>
                <a:spcPts val="370"/>
              </a:spcBef>
            </a:pPr>
            <a:r>
              <a:rPr sz="950" dirty="0">
                <a:latin typeface="Arial"/>
                <a:cs typeface="Arial"/>
              </a:rPr>
              <a:t>Or, continue running the program at full speed until it reaches the next</a:t>
            </a:r>
            <a:r>
              <a:rPr sz="950" spc="140" dirty="0">
                <a:latin typeface="Arial"/>
                <a:cs typeface="Arial"/>
              </a:rPr>
              <a:t> </a:t>
            </a:r>
            <a:r>
              <a:rPr sz="950" dirty="0">
                <a:latin typeface="Arial"/>
                <a:cs typeface="Arial"/>
              </a:rPr>
              <a:t>breakpoint</a:t>
            </a:r>
            <a:endParaRPr sz="950">
              <a:latin typeface="Arial"/>
              <a:cs typeface="Arial"/>
            </a:endParaRPr>
          </a:p>
          <a:p>
            <a:pPr marL="12700" marR="1092200">
              <a:lnSpc>
                <a:spcPct val="137900"/>
              </a:lnSpc>
              <a:spcBef>
                <a:spcPts val="170"/>
              </a:spcBef>
            </a:pPr>
            <a:r>
              <a:rPr sz="1250" dirty="0">
                <a:latin typeface="Arial"/>
                <a:cs typeface="Arial"/>
              </a:rPr>
              <a:t>When the program terminates, the debugger stops as</a:t>
            </a:r>
            <a:r>
              <a:rPr sz="1250" spc="-50" dirty="0">
                <a:latin typeface="Arial"/>
                <a:cs typeface="Arial"/>
              </a:rPr>
              <a:t> </a:t>
            </a:r>
            <a:r>
              <a:rPr sz="1250" dirty="0">
                <a:latin typeface="Arial"/>
                <a:cs typeface="Arial"/>
              </a:rPr>
              <a:t>well  Breakpoints stay active until you remove</a:t>
            </a:r>
            <a:r>
              <a:rPr sz="1250" spc="-60" dirty="0">
                <a:latin typeface="Arial"/>
                <a:cs typeface="Arial"/>
              </a:rPr>
              <a:t> </a:t>
            </a:r>
            <a:r>
              <a:rPr sz="1250" dirty="0">
                <a:latin typeface="Arial"/>
                <a:cs typeface="Arial"/>
              </a:rPr>
              <a:t>them</a:t>
            </a:r>
            <a:endParaRPr sz="1250">
              <a:latin typeface="Arial"/>
              <a:cs typeface="Arial"/>
            </a:endParaRPr>
          </a:p>
          <a:p>
            <a:pPr marL="12700">
              <a:lnSpc>
                <a:spcPct val="100000"/>
              </a:lnSpc>
              <a:spcBef>
                <a:spcPts val="565"/>
              </a:spcBef>
            </a:pPr>
            <a:r>
              <a:rPr sz="1250" dirty="0">
                <a:latin typeface="Arial"/>
                <a:cs typeface="Arial"/>
              </a:rPr>
              <a:t>Two variations of single-step</a:t>
            </a:r>
            <a:r>
              <a:rPr sz="1250" spc="-65" dirty="0">
                <a:latin typeface="Arial"/>
                <a:cs typeface="Arial"/>
              </a:rPr>
              <a:t> </a:t>
            </a:r>
            <a:r>
              <a:rPr sz="1250" dirty="0">
                <a:latin typeface="Arial"/>
                <a:cs typeface="Arial"/>
              </a:rPr>
              <a:t>command:</a:t>
            </a:r>
            <a:endParaRPr sz="1250">
              <a:latin typeface="Arial"/>
              <a:cs typeface="Arial"/>
            </a:endParaRPr>
          </a:p>
          <a:p>
            <a:pPr marL="298450">
              <a:lnSpc>
                <a:spcPct val="100000"/>
              </a:lnSpc>
              <a:spcBef>
                <a:spcPts val="755"/>
              </a:spcBef>
            </a:pPr>
            <a:r>
              <a:rPr sz="950" dirty="0">
                <a:latin typeface="Arial"/>
                <a:cs typeface="Arial"/>
              </a:rPr>
              <a:t>Step Over: skips method</a:t>
            </a:r>
            <a:r>
              <a:rPr sz="950" spc="-10" dirty="0">
                <a:latin typeface="Arial"/>
                <a:cs typeface="Arial"/>
              </a:rPr>
              <a:t> </a:t>
            </a:r>
            <a:r>
              <a:rPr sz="950" dirty="0">
                <a:latin typeface="Arial"/>
                <a:cs typeface="Arial"/>
              </a:rPr>
              <a:t>calls</a:t>
            </a:r>
            <a:endParaRPr sz="950">
              <a:latin typeface="Arial"/>
              <a:cs typeface="Arial"/>
            </a:endParaRPr>
          </a:p>
          <a:p>
            <a:pPr marL="298450">
              <a:lnSpc>
                <a:spcPct val="100000"/>
              </a:lnSpc>
              <a:spcBef>
                <a:spcPts val="370"/>
              </a:spcBef>
            </a:pPr>
            <a:r>
              <a:rPr sz="950" dirty="0">
                <a:latin typeface="Arial"/>
                <a:cs typeface="Arial"/>
              </a:rPr>
              <a:t>Step Into: steps inside method</a:t>
            </a:r>
            <a:r>
              <a:rPr sz="950" spc="5" dirty="0">
                <a:latin typeface="Arial"/>
                <a:cs typeface="Arial"/>
              </a:rPr>
              <a:t> </a:t>
            </a:r>
            <a:r>
              <a:rPr sz="950" dirty="0">
                <a:latin typeface="Arial"/>
                <a:cs typeface="Arial"/>
              </a:rPr>
              <a:t>calls</a:t>
            </a:r>
            <a:endParaRPr sz="950">
              <a:latin typeface="Arial"/>
              <a:cs typeface="Arial"/>
            </a:endParaRPr>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5" dirty="0"/>
              <a:t>Single-step</a:t>
            </a:r>
            <a:r>
              <a:rPr spc="-25" dirty="0"/>
              <a:t> </a:t>
            </a:r>
            <a:r>
              <a:rPr spc="95" dirty="0"/>
              <a:t>Example</a:t>
            </a:r>
          </a:p>
        </p:txBody>
      </p:sp>
      <p:sp>
        <p:nvSpPr>
          <p:cNvPr id="3" name="object 3"/>
          <p:cNvSpPr/>
          <p:nvPr/>
        </p:nvSpPr>
        <p:spPr>
          <a:xfrm>
            <a:off x="682955" y="825702"/>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13079"/>
            <a:ext cx="892175" cy="208279"/>
          </a:xfrm>
          <a:prstGeom prst="rect">
            <a:avLst/>
          </a:prstGeom>
        </p:spPr>
        <p:txBody>
          <a:bodyPr vert="horz" wrap="square" lIns="0" tIns="0" rIns="0" bIns="0" rtlCol="0">
            <a:spAutoFit/>
          </a:bodyPr>
          <a:lstStyle/>
          <a:p>
            <a:pPr marL="12700">
              <a:lnSpc>
                <a:spcPct val="100000"/>
              </a:lnSpc>
            </a:pPr>
            <a:r>
              <a:rPr sz="1250" dirty="0">
                <a:latin typeface="Arial"/>
                <a:cs typeface="Arial"/>
              </a:rPr>
              <a:t>Current</a:t>
            </a:r>
            <a:r>
              <a:rPr sz="1250" spc="-90" dirty="0">
                <a:latin typeface="Arial"/>
                <a:cs typeface="Arial"/>
              </a:rPr>
              <a:t> </a:t>
            </a:r>
            <a:r>
              <a:rPr sz="1250" dirty="0">
                <a:latin typeface="Arial"/>
                <a:cs typeface="Arial"/>
              </a:rPr>
              <a:t>line:</a:t>
            </a:r>
            <a:endParaRPr sz="1250">
              <a:latin typeface="Arial"/>
              <a:cs typeface="Arial"/>
            </a:endParaRPr>
          </a:p>
        </p:txBody>
      </p:sp>
      <p:sp>
        <p:nvSpPr>
          <p:cNvPr id="5" name="object 5"/>
          <p:cNvSpPr txBox="1"/>
          <p:nvPr/>
        </p:nvSpPr>
        <p:spPr>
          <a:xfrm>
            <a:off x="828490" y="978337"/>
            <a:ext cx="5566410" cy="505267"/>
          </a:xfrm>
          <a:prstGeom prst="rect">
            <a:avLst/>
          </a:prstGeom>
          <a:ln w="7099">
            <a:solidFill>
              <a:srgbClr val="CCCCCC"/>
            </a:solidFill>
          </a:ln>
        </p:spPr>
        <p:txBody>
          <a:bodyPr vert="horz" wrap="square" lIns="0" tIns="43180" rIns="0" bIns="0" rtlCol="0">
            <a:spAutoFit/>
          </a:bodyPr>
          <a:lstStyle/>
          <a:p>
            <a:pPr marL="44450" marR="4068445">
              <a:lnSpc>
                <a:spcPct val="100000"/>
              </a:lnSpc>
              <a:spcBef>
                <a:spcPts val="340"/>
              </a:spcBef>
            </a:pPr>
            <a:r>
              <a:rPr sz="750" dirty="0">
                <a:latin typeface="Courier" charset="0"/>
                <a:cs typeface="Courier" charset="0"/>
              </a:rPr>
              <a:t>String input =</a:t>
            </a:r>
            <a:r>
              <a:rPr sz="750" spc="-80" dirty="0">
                <a:latin typeface="Courier" charset="0"/>
                <a:cs typeface="Courier" charset="0"/>
              </a:rPr>
              <a:t> </a:t>
            </a:r>
            <a:r>
              <a:rPr sz="750" dirty="0">
                <a:latin typeface="Courier" charset="0"/>
                <a:cs typeface="Courier" charset="0"/>
              </a:rPr>
              <a:t>in.next();  Word w = new</a:t>
            </a:r>
            <a:r>
              <a:rPr sz="750" spc="-85" dirty="0">
                <a:latin typeface="Courier" charset="0"/>
                <a:cs typeface="Courier" charset="0"/>
              </a:rPr>
              <a:t> </a:t>
            </a:r>
            <a:r>
              <a:rPr sz="750" dirty="0">
                <a:latin typeface="Courier" charset="0"/>
                <a:cs typeface="Courier" charset="0"/>
              </a:rPr>
              <a:t>Word(input);</a:t>
            </a:r>
          </a:p>
          <a:p>
            <a:pPr marL="44450" marR="1884045">
              <a:lnSpc>
                <a:spcPts val="890"/>
              </a:lnSpc>
              <a:spcBef>
                <a:spcPts val="30"/>
              </a:spcBef>
            </a:pPr>
            <a:r>
              <a:rPr sz="750" dirty="0">
                <a:solidFill>
                  <a:srgbClr val="006BB8"/>
                </a:solidFill>
                <a:latin typeface="Courier" charset="0"/>
                <a:cs typeface="Courier" charset="0"/>
              </a:rPr>
              <a:t>int syllables = w.countSyllables();  </a:t>
            </a:r>
            <a:r>
              <a:rPr sz="750" dirty="0">
                <a:latin typeface="Courier" charset="0"/>
                <a:cs typeface="Courier" charset="0"/>
              </a:rPr>
              <a:t>System.out.println("Syllables in " + input + ": " +</a:t>
            </a:r>
            <a:r>
              <a:rPr sz="750" spc="-60" dirty="0">
                <a:latin typeface="Courier" charset="0"/>
                <a:cs typeface="Courier" charset="0"/>
              </a:rPr>
              <a:t> </a:t>
            </a:r>
            <a:r>
              <a:rPr sz="750" dirty="0">
                <a:latin typeface="Courier" charset="0"/>
                <a:cs typeface="Courier" charset="0"/>
              </a:rPr>
              <a:t>syllables);</a:t>
            </a:r>
          </a:p>
        </p:txBody>
      </p:sp>
      <p:sp>
        <p:nvSpPr>
          <p:cNvPr id="6" name="object 6"/>
          <p:cNvSpPr/>
          <p:nvPr/>
        </p:nvSpPr>
        <p:spPr>
          <a:xfrm>
            <a:off x="682955" y="169891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1586293"/>
            <a:ext cx="4109720" cy="208279"/>
          </a:xfrm>
          <a:prstGeom prst="rect">
            <a:avLst/>
          </a:prstGeom>
        </p:spPr>
        <p:txBody>
          <a:bodyPr vert="horz" wrap="square" lIns="0" tIns="0" rIns="0" bIns="0" rtlCol="0">
            <a:spAutoFit/>
          </a:bodyPr>
          <a:lstStyle/>
          <a:p>
            <a:pPr marL="12700">
              <a:lnSpc>
                <a:spcPct val="100000"/>
              </a:lnSpc>
            </a:pPr>
            <a:r>
              <a:rPr sz="1250" dirty="0">
                <a:latin typeface="Arial"/>
                <a:cs typeface="Arial"/>
              </a:rPr>
              <a:t>When you step over method calls, you get to the next</a:t>
            </a:r>
            <a:r>
              <a:rPr sz="1250" spc="-55" dirty="0">
                <a:latin typeface="Arial"/>
                <a:cs typeface="Arial"/>
              </a:rPr>
              <a:t> </a:t>
            </a:r>
            <a:r>
              <a:rPr sz="1250" dirty="0">
                <a:latin typeface="Arial"/>
                <a:cs typeface="Arial"/>
              </a:rPr>
              <a:t>line:</a:t>
            </a:r>
            <a:endParaRPr sz="1250">
              <a:latin typeface="Arial"/>
              <a:cs typeface="Arial"/>
            </a:endParaRPr>
          </a:p>
        </p:txBody>
      </p:sp>
      <p:sp>
        <p:nvSpPr>
          <p:cNvPr id="8" name="object 8"/>
          <p:cNvSpPr txBox="1"/>
          <p:nvPr/>
        </p:nvSpPr>
        <p:spPr>
          <a:xfrm>
            <a:off x="828490" y="1858650"/>
            <a:ext cx="5566410" cy="505267"/>
          </a:xfrm>
          <a:prstGeom prst="rect">
            <a:avLst/>
          </a:prstGeom>
          <a:ln w="7099">
            <a:solidFill>
              <a:srgbClr val="CCCCCC"/>
            </a:solidFill>
          </a:ln>
        </p:spPr>
        <p:txBody>
          <a:bodyPr vert="horz" wrap="square" lIns="0" tIns="43180" rIns="0" bIns="0" rtlCol="0">
            <a:spAutoFit/>
          </a:bodyPr>
          <a:lstStyle/>
          <a:p>
            <a:pPr marL="44450" marR="4068445">
              <a:lnSpc>
                <a:spcPct val="100000"/>
              </a:lnSpc>
              <a:spcBef>
                <a:spcPts val="340"/>
              </a:spcBef>
            </a:pPr>
            <a:r>
              <a:rPr sz="750" dirty="0">
                <a:latin typeface="Courier" charset="0"/>
                <a:cs typeface="Courier" charset="0"/>
              </a:rPr>
              <a:t>String input =</a:t>
            </a:r>
            <a:r>
              <a:rPr sz="750" spc="-80" dirty="0">
                <a:latin typeface="Courier" charset="0"/>
                <a:cs typeface="Courier" charset="0"/>
              </a:rPr>
              <a:t> </a:t>
            </a:r>
            <a:r>
              <a:rPr sz="750" dirty="0">
                <a:latin typeface="Courier" charset="0"/>
                <a:cs typeface="Courier" charset="0"/>
              </a:rPr>
              <a:t>in.next();  Word w = new</a:t>
            </a:r>
            <a:r>
              <a:rPr sz="750" spc="-85" dirty="0">
                <a:latin typeface="Courier" charset="0"/>
                <a:cs typeface="Courier" charset="0"/>
              </a:rPr>
              <a:t> </a:t>
            </a:r>
            <a:r>
              <a:rPr sz="750" dirty="0">
                <a:latin typeface="Courier" charset="0"/>
                <a:cs typeface="Courier" charset="0"/>
              </a:rPr>
              <a:t>Word(input);</a:t>
            </a:r>
          </a:p>
          <a:p>
            <a:pPr marL="44450" marR="1884045">
              <a:lnSpc>
                <a:spcPts val="890"/>
              </a:lnSpc>
              <a:spcBef>
                <a:spcPts val="30"/>
              </a:spcBef>
            </a:pPr>
            <a:r>
              <a:rPr sz="750" dirty="0">
                <a:latin typeface="Courier" charset="0"/>
                <a:cs typeface="Courier" charset="0"/>
              </a:rPr>
              <a:t>int syllables = w.countSyllables();  </a:t>
            </a:r>
            <a:r>
              <a:rPr sz="750" dirty="0">
                <a:solidFill>
                  <a:srgbClr val="006BB8"/>
                </a:solidFill>
                <a:latin typeface="Courier" charset="0"/>
                <a:cs typeface="Courier" charset="0"/>
              </a:rPr>
              <a:t>System.out.println("Syllables in " + input + ": " +</a:t>
            </a:r>
            <a:r>
              <a:rPr sz="750" spc="-60" dirty="0">
                <a:solidFill>
                  <a:srgbClr val="006BB8"/>
                </a:solidFill>
                <a:latin typeface="Courier" charset="0"/>
                <a:cs typeface="Courier" charset="0"/>
              </a:rPr>
              <a:t> </a:t>
            </a:r>
            <a:r>
              <a:rPr sz="750" dirty="0">
                <a:solidFill>
                  <a:srgbClr val="006BB8"/>
                </a:solidFill>
                <a:latin typeface="Courier" charset="0"/>
                <a:cs typeface="Courier" charset="0"/>
              </a:rPr>
              <a:t>syllables);</a:t>
            </a:r>
            <a:endParaRPr sz="750" dirty="0">
              <a:latin typeface="Courier" charset="0"/>
              <a:cs typeface="Courier" charset="0"/>
            </a:endParaRPr>
          </a:p>
        </p:txBody>
      </p:sp>
      <p:sp>
        <p:nvSpPr>
          <p:cNvPr id="9" name="object 9"/>
          <p:cNvSpPr/>
          <p:nvPr/>
        </p:nvSpPr>
        <p:spPr>
          <a:xfrm>
            <a:off x="682955" y="257922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10" name="object 10"/>
          <p:cNvSpPr txBox="1"/>
          <p:nvPr/>
        </p:nvSpPr>
        <p:spPr>
          <a:xfrm>
            <a:off x="809357" y="2466606"/>
            <a:ext cx="4754880" cy="435609"/>
          </a:xfrm>
          <a:prstGeom prst="rect">
            <a:avLst/>
          </a:prstGeom>
        </p:spPr>
        <p:txBody>
          <a:bodyPr vert="horz" wrap="square" lIns="0" tIns="0" rIns="0" bIns="0" rtlCol="0">
            <a:spAutoFit/>
          </a:bodyPr>
          <a:lstStyle/>
          <a:p>
            <a:pPr marL="12700">
              <a:lnSpc>
                <a:spcPct val="100000"/>
              </a:lnSpc>
            </a:pPr>
            <a:r>
              <a:rPr sz="1250" dirty="0">
                <a:latin typeface="Arial"/>
                <a:cs typeface="Arial"/>
              </a:rPr>
              <a:t>However, if you step into method calls, you enter the first line of</a:t>
            </a:r>
            <a:r>
              <a:rPr sz="1250" spc="-45" dirty="0">
                <a:latin typeface="Arial"/>
                <a:cs typeface="Arial"/>
              </a:rPr>
              <a:t> </a:t>
            </a:r>
            <a:r>
              <a:rPr sz="1250" dirty="0">
                <a:latin typeface="Arial"/>
                <a:cs typeface="Arial"/>
              </a:rPr>
              <a:t>the</a:t>
            </a:r>
          </a:p>
          <a:p>
            <a:pPr marL="12700">
              <a:lnSpc>
                <a:spcPct val="100000"/>
              </a:lnSpc>
              <a:spcBef>
                <a:spcPts val="285"/>
              </a:spcBef>
            </a:pPr>
            <a:r>
              <a:rPr sz="1250" dirty="0">
                <a:latin typeface="Courier" charset="0"/>
                <a:cs typeface="Courier" charset="0"/>
              </a:rPr>
              <a:t>countSyllables</a:t>
            </a:r>
            <a:r>
              <a:rPr sz="1250" spc="-484" dirty="0">
                <a:latin typeface="Courier" charset="0"/>
                <a:cs typeface="Courier" charset="0"/>
              </a:rPr>
              <a:t> </a:t>
            </a:r>
            <a:r>
              <a:rPr sz="1250" dirty="0">
                <a:latin typeface="Arial"/>
                <a:cs typeface="Arial"/>
              </a:rPr>
              <a:t>method</a:t>
            </a:r>
          </a:p>
        </p:txBody>
      </p:sp>
      <p:sp>
        <p:nvSpPr>
          <p:cNvPr id="11" name="object 11"/>
          <p:cNvSpPr txBox="1"/>
          <p:nvPr/>
        </p:nvSpPr>
        <p:spPr>
          <a:xfrm>
            <a:off x="828490" y="2966141"/>
            <a:ext cx="5566410" cy="736099"/>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public int</a:t>
            </a:r>
            <a:r>
              <a:rPr sz="750" spc="-85" dirty="0">
                <a:latin typeface="Courier" charset="0"/>
                <a:cs typeface="Courier" charset="0"/>
              </a:rPr>
              <a:t> </a:t>
            </a:r>
            <a:r>
              <a:rPr sz="750" dirty="0">
                <a:latin typeface="Courier" charset="0"/>
                <a:cs typeface="Courier" charset="0"/>
              </a:rPr>
              <a:t>countSyllables()</a:t>
            </a:r>
          </a:p>
          <a:p>
            <a:pPr marL="44450">
              <a:lnSpc>
                <a:spcPts val="894"/>
              </a:lnSpc>
            </a:pPr>
            <a:r>
              <a:rPr sz="750" dirty="0">
                <a:latin typeface="Courier" charset="0"/>
                <a:cs typeface="Courier" charset="0"/>
              </a:rPr>
              <a:t>{</a:t>
            </a:r>
          </a:p>
          <a:p>
            <a:pPr marL="217170">
              <a:lnSpc>
                <a:spcPts val="894"/>
              </a:lnSpc>
            </a:pPr>
            <a:r>
              <a:rPr sz="750" dirty="0">
                <a:solidFill>
                  <a:srgbClr val="006BB8"/>
                </a:solidFill>
                <a:latin typeface="Courier" charset="0"/>
                <a:cs typeface="Courier" charset="0"/>
              </a:rPr>
              <a:t>int count =</a:t>
            </a:r>
            <a:r>
              <a:rPr sz="750" spc="-95" dirty="0">
                <a:solidFill>
                  <a:srgbClr val="006BB8"/>
                </a:solidFill>
                <a:latin typeface="Courier" charset="0"/>
                <a:cs typeface="Courier" charset="0"/>
              </a:rPr>
              <a:t> </a:t>
            </a:r>
            <a:r>
              <a:rPr sz="750" dirty="0">
                <a:solidFill>
                  <a:srgbClr val="006BB8"/>
                </a:solidFill>
                <a:latin typeface="Courier" charset="0"/>
                <a:cs typeface="Courier" charset="0"/>
              </a:rPr>
              <a:t>0;</a:t>
            </a:r>
            <a:endParaRPr sz="750" dirty="0">
              <a:latin typeface="Courier" charset="0"/>
              <a:cs typeface="Courier" charset="0"/>
            </a:endParaRPr>
          </a:p>
          <a:p>
            <a:pPr marL="217170">
              <a:lnSpc>
                <a:spcPts val="894"/>
              </a:lnSpc>
            </a:pPr>
            <a:r>
              <a:rPr sz="750" dirty="0">
                <a:latin typeface="Courier" charset="0"/>
                <a:cs typeface="Courier" charset="0"/>
              </a:rPr>
              <a:t>int end = text.length() -</a:t>
            </a:r>
            <a:r>
              <a:rPr sz="750" spc="-85" dirty="0">
                <a:latin typeface="Courier" charset="0"/>
                <a:cs typeface="Courier" charset="0"/>
              </a:rPr>
              <a:t> </a:t>
            </a:r>
            <a:r>
              <a:rPr sz="750" dirty="0">
                <a:latin typeface="Courier" charset="0"/>
                <a:cs typeface="Courier" charset="0"/>
              </a:rPr>
              <a:t>1;</a:t>
            </a:r>
          </a:p>
          <a:p>
            <a:pPr marL="217170">
              <a:lnSpc>
                <a:spcPts val="894"/>
              </a:lnSpc>
            </a:pPr>
            <a:r>
              <a:rPr sz="750" dirty="0">
                <a:latin typeface="Courier" charset="0"/>
                <a:cs typeface="Courier" charset="0"/>
              </a:rPr>
              <a:t>. .</a:t>
            </a:r>
            <a:r>
              <a:rPr sz="750" spc="-100" dirty="0">
                <a:latin typeface="Courier" charset="0"/>
                <a:cs typeface="Courier" charset="0"/>
              </a:rPr>
              <a:t> </a:t>
            </a: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6.47</a:t>
            </a:r>
          </a:p>
        </p:txBody>
      </p:sp>
      <p:sp>
        <p:nvSpPr>
          <p:cNvPr id="3" name="object 3"/>
          <p:cNvSpPr txBox="1"/>
          <p:nvPr/>
        </p:nvSpPr>
        <p:spPr>
          <a:xfrm>
            <a:off x="570865" y="708469"/>
            <a:ext cx="6109335" cy="835025"/>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In the debugger, you are reaching a call to </a:t>
            </a:r>
            <a:r>
              <a:rPr sz="1050" spc="-5" dirty="0">
                <a:latin typeface="Courier" charset="0"/>
                <a:cs typeface="Courier" charset="0"/>
              </a:rPr>
              <a:t>System.out.println</a:t>
            </a:r>
            <a:r>
              <a:rPr sz="1050" spc="-5" dirty="0">
                <a:latin typeface="Arial"/>
                <a:cs typeface="Arial"/>
              </a:rPr>
              <a:t>. Should you step into the method or  step over</a:t>
            </a:r>
            <a:r>
              <a:rPr sz="1050" spc="-85" dirty="0">
                <a:latin typeface="Arial"/>
                <a:cs typeface="Arial"/>
              </a:rPr>
              <a:t> </a:t>
            </a:r>
            <a:r>
              <a:rPr sz="1050" spc="-5" dirty="0">
                <a:latin typeface="Arial"/>
                <a:cs typeface="Arial"/>
              </a:rPr>
              <a:t>it?</a:t>
            </a:r>
            <a:endParaRPr sz="1050" dirty="0">
              <a:latin typeface="Arial"/>
              <a:cs typeface="Arial"/>
            </a:endParaRPr>
          </a:p>
          <a:p>
            <a:pPr marL="250825" marR="377825">
              <a:lnSpc>
                <a:spcPct val="119300"/>
              </a:lnSpc>
              <a:spcBef>
                <a:spcPts val="395"/>
              </a:spcBef>
            </a:pPr>
            <a:r>
              <a:rPr sz="1250" b="1" dirty="0">
                <a:latin typeface="Arial"/>
                <a:cs typeface="Arial"/>
              </a:rPr>
              <a:t>Answer: </a:t>
            </a:r>
            <a:r>
              <a:rPr sz="1250" dirty="0">
                <a:latin typeface="Arial"/>
                <a:cs typeface="Arial"/>
              </a:rPr>
              <a:t>You should step over it because you are not interested in</a:t>
            </a:r>
            <a:r>
              <a:rPr sz="1250" spc="-40" dirty="0">
                <a:latin typeface="Arial"/>
                <a:cs typeface="Arial"/>
              </a:rPr>
              <a:t> </a:t>
            </a:r>
            <a:r>
              <a:rPr sz="1250" dirty="0">
                <a:latin typeface="Arial"/>
                <a:cs typeface="Arial"/>
              </a:rPr>
              <a:t>debugging  the internals of the </a:t>
            </a:r>
            <a:r>
              <a:rPr sz="1250" dirty="0">
                <a:latin typeface="Courier" charset="0"/>
                <a:cs typeface="Courier" charset="0"/>
              </a:rPr>
              <a:t>println</a:t>
            </a:r>
            <a:r>
              <a:rPr sz="1250" spc="-480" dirty="0">
                <a:latin typeface="Courier" charset="0"/>
                <a:cs typeface="Courier" charset="0"/>
              </a:rPr>
              <a:t> </a:t>
            </a:r>
            <a:r>
              <a:rPr sz="1250" dirty="0">
                <a:latin typeface="Arial"/>
                <a:cs typeface="Arial"/>
              </a:rPr>
              <a:t>method.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6.48</a:t>
            </a:r>
          </a:p>
        </p:txBody>
      </p:sp>
      <p:sp>
        <p:nvSpPr>
          <p:cNvPr id="3" name="object 3"/>
          <p:cNvSpPr txBox="1"/>
          <p:nvPr/>
        </p:nvSpPr>
        <p:spPr>
          <a:xfrm>
            <a:off x="570865" y="711174"/>
            <a:ext cx="6115685" cy="763905"/>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In the debugger, you are reaching the beginning of a long method with a couple of loops inside. You  want to find out the return value that is computed at the end of the method. Should you set a breakpoint,  or should you step through the</a:t>
            </a:r>
            <a:r>
              <a:rPr sz="1050" spc="-60" dirty="0">
                <a:latin typeface="Arial"/>
                <a:cs typeface="Arial"/>
              </a:rPr>
              <a:t> </a:t>
            </a:r>
            <a:r>
              <a:rPr sz="1050" spc="-5" dirty="0">
                <a:latin typeface="Arial"/>
                <a:cs typeface="Arial"/>
              </a:rPr>
              <a:t>method?</a:t>
            </a:r>
            <a:endParaRPr sz="1050" dirty="0">
              <a:latin typeface="Arial"/>
              <a:cs typeface="Arial"/>
            </a:endParaRPr>
          </a:p>
          <a:p>
            <a:pPr marL="250825">
              <a:lnSpc>
                <a:spcPct val="100000"/>
              </a:lnSpc>
              <a:spcBef>
                <a:spcPts val="685"/>
              </a:spcBef>
            </a:pPr>
            <a:r>
              <a:rPr sz="1250" b="1" dirty="0">
                <a:latin typeface="Arial"/>
                <a:cs typeface="Arial"/>
              </a:rPr>
              <a:t>Answer: </a:t>
            </a:r>
            <a:r>
              <a:rPr sz="1250" dirty="0">
                <a:latin typeface="Arial"/>
                <a:cs typeface="Arial"/>
              </a:rPr>
              <a:t>You should set a breakpoint. Stepping through loops can be</a:t>
            </a:r>
            <a:r>
              <a:rPr sz="1250" spc="-40" dirty="0">
                <a:latin typeface="Arial"/>
                <a:cs typeface="Arial"/>
              </a:rPr>
              <a:t> </a:t>
            </a:r>
            <a:r>
              <a:rPr sz="1250" dirty="0">
                <a:latin typeface="Arial"/>
                <a:cs typeface="Arial"/>
              </a:rPr>
              <a:t>tedious.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Execution </a:t>
            </a:r>
            <a:r>
              <a:rPr spc="105" dirty="0"/>
              <a:t>of </a:t>
            </a:r>
            <a:r>
              <a:rPr spc="100" dirty="0"/>
              <a:t>a </a:t>
            </a:r>
            <a:r>
              <a:rPr spc="165" dirty="0">
                <a:latin typeface="Trebuchet MS"/>
                <a:cs typeface="Trebuchet MS"/>
              </a:rPr>
              <a:t>while</a:t>
            </a:r>
            <a:r>
              <a:rPr spc="-185" dirty="0">
                <a:latin typeface="Trebuchet MS"/>
                <a:cs typeface="Trebuchet MS"/>
              </a:rPr>
              <a:t> </a:t>
            </a:r>
            <a:r>
              <a:rPr spc="114" dirty="0"/>
              <a:t>Loop</a:t>
            </a:r>
          </a:p>
        </p:txBody>
      </p:sp>
      <p:sp>
        <p:nvSpPr>
          <p:cNvPr id="3" name="object 3"/>
          <p:cNvSpPr/>
          <p:nvPr/>
        </p:nvSpPr>
        <p:spPr>
          <a:xfrm>
            <a:off x="682955" y="84190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9297"/>
            <a:ext cx="3801745" cy="192360"/>
          </a:xfrm>
          <a:prstGeom prst="rect">
            <a:avLst/>
          </a:prstGeom>
        </p:spPr>
        <p:txBody>
          <a:bodyPr vert="horz" wrap="square" lIns="0" tIns="0" rIns="0" bIns="0" rtlCol="0">
            <a:spAutoFit/>
          </a:bodyPr>
          <a:lstStyle/>
          <a:p>
            <a:pPr marL="12700">
              <a:lnSpc>
                <a:spcPct val="100000"/>
              </a:lnSpc>
            </a:pPr>
            <a:r>
              <a:rPr sz="1250" dirty="0">
                <a:latin typeface="Arial"/>
                <a:cs typeface="Arial"/>
              </a:rPr>
              <a:t>Step by step execution of the investment </a:t>
            </a:r>
            <a:r>
              <a:rPr sz="1250" dirty="0">
                <a:latin typeface="Courier" charset="0"/>
                <a:cs typeface="Courier" charset="0"/>
              </a:rPr>
              <a:t>while</a:t>
            </a:r>
            <a:r>
              <a:rPr sz="1250" spc="-465" dirty="0">
                <a:latin typeface="Courier" charset="0"/>
                <a:cs typeface="Courier" charset="0"/>
              </a:rPr>
              <a:t> </a:t>
            </a:r>
            <a:r>
              <a:rPr sz="1250" dirty="0">
                <a:latin typeface="Arial"/>
                <a:cs typeface="Arial"/>
              </a:rPr>
              <a:t>loop:</a:t>
            </a:r>
          </a:p>
        </p:txBody>
      </p:sp>
      <p:pic>
        <p:nvPicPr>
          <p:cNvPr id="6" name="Picture 5"/>
          <p:cNvPicPr>
            <a:picLocks noChangeAspect="1"/>
          </p:cNvPicPr>
          <p:nvPr/>
        </p:nvPicPr>
        <p:blipFill>
          <a:blip r:embed="rId2" cstate="print"/>
          <a:stretch>
            <a:fillRect/>
          </a:stretch>
        </p:blipFill>
        <p:spPr>
          <a:xfrm>
            <a:off x="570865" y="1075157"/>
            <a:ext cx="3347160" cy="4389120"/>
          </a:xfrm>
          <a:prstGeom prst="rect">
            <a:avLst/>
          </a:prstGeom>
        </p:spPr>
      </p:pic>
      <p:sp>
        <p:nvSpPr>
          <p:cNvPr id="7" name="object 3"/>
          <p:cNvSpPr txBox="1"/>
          <p:nvPr/>
        </p:nvSpPr>
        <p:spPr>
          <a:xfrm>
            <a:off x="4094479" y="5029200"/>
            <a:ext cx="2649855" cy="161583"/>
          </a:xfrm>
          <a:prstGeom prst="rect">
            <a:avLst/>
          </a:prstGeom>
        </p:spPr>
        <p:txBody>
          <a:bodyPr vert="horz" wrap="square" lIns="0" tIns="0" rIns="0" bIns="0" rtlCol="0">
            <a:spAutoFit/>
          </a:bodyPr>
          <a:lstStyle/>
          <a:p>
            <a:pPr marL="12700">
              <a:lnSpc>
                <a:spcPct val="100000"/>
              </a:lnSpc>
            </a:pPr>
            <a:r>
              <a:rPr sz="1050" b="1" spc="-5" dirty="0">
                <a:latin typeface="Arial"/>
                <a:cs typeface="Arial"/>
              </a:rPr>
              <a:t>Figure 2 </a:t>
            </a:r>
            <a:r>
              <a:rPr sz="1050" spc="-5" dirty="0">
                <a:latin typeface="Arial"/>
                <a:cs typeface="Arial"/>
              </a:rPr>
              <a:t>Execution of the </a:t>
            </a:r>
            <a:r>
              <a:rPr sz="1050" spc="-5" dirty="0">
                <a:latin typeface="Courier" charset="0"/>
                <a:cs typeface="Courier" charset="0"/>
              </a:rPr>
              <a:t>Investment</a:t>
            </a:r>
            <a:r>
              <a:rPr sz="1050" spc="-400" dirty="0">
                <a:latin typeface="Courier" charset="0"/>
                <a:cs typeface="Courier" charset="0"/>
              </a:rPr>
              <a:t> </a:t>
            </a:r>
            <a:r>
              <a:rPr sz="1050" spc="-5" dirty="0">
                <a:latin typeface="Arial"/>
                <a:cs typeface="Arial"/>
              </a:rPr>
              <a:t>loop</a:t>
            </a:r>
            <a:endParaRPr sz="1050" dirty="0">
              <a:latin typeface="Arial"/>
              <a:cs typeface="Arial"/>
            </a:endParaRPr>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6.49</a:t>
            </a:r>
          </a:p>
        </p:txBody>
      </p:sp>
      <p:sp>
        <p:nvSpPr>
          <p:cNvPr id="3" name="object 3"/>
          <p:cNvSpPr txBox="1"/>
          <p:nvPr/>
        </p:nvSpPr>
        <p:spPr>
          <a:xfrm>
            <a:off x="570865" y="708278"/>
            <a:ext cx="5594350" cy="1047750"/>
          </a:xfrm>
          <a:prstGeom prst="rect">
            <a:avLst/>
          </a:prstGeom>
        </p:spPr>
        <p:txBody>
          <a:bodyPr vert="horz" wrap="square" lIns="0" tIns="0" rIns="0" bIns="0" rtlCol="0">
            <a:spAutoFit/>
          </a:bodyPr>
          <a:lstStyle/>
          <a:p>
            <a:pPr marL="12700" marR="800735">
              <a:lnSpc>
                <a:spcPts val="1230"/>
              </a:lnSpc>
            </a:pPr>
            <a:r>
              <a:rPr sz="1050" spc="-5" dirty="0">
                <a:latin typeface="Arial"/>
                <a:cs typeface="Arial"/>
              </a:rPr>
              <a:t>When using the debugger, you find that a variable has an unexpected value. How  can you go backwards to see when the variable</a:t>
            </a:r>
            <a:r>
              <a:rPr sz="1050" spc="-45" dirty="0">
                <a:latin typeface="Arial"/>
                <a:cs typeface="Arial"/>
              </a:rPr>
              <a:t> </a:t>
            </a:r>
            <a:r>
              <a:rPr sz="1050" spc="-5" dirty="0">
                <a:latin typeface="Arial"/>
                <a:cs typeface="Arial"/>
              </a:rPr>
              <a:t>changed?</a:t>
            </a:r>
            <a:endParaRPr sz="1050" dirty="0">
              <a:latin typeface="Arial"/>
              <a:cs typeface="Arial"/>
            </a:endParaRPr>
          </a:p>
          <a:p>
            <a:pPr marL="250825" marR="5080">
              <a:lnSpc>
                <a:spcPct val="115500"/>
              </a:lnSpc>
              <a:spcBef>
                <a:spcPts val="450"/>
              </a:spcBef>
            </a:pPr>
            <a:r>
              <a:rPr sz="1250" b="1" dirty="0">
                <a:latin typeface="Arial"/>
                <a:cs typeface="Arial"/>
              </a:rPr>
              <a:t>Answer: </a:t>
            </a:r>
            <a:r>
              <a:rPr sz="1250" dirty="0">
                <a:latin typeface="Arial"/>
                <a:cs typeface="Arial"/>
              </a:rPr>
              <a:t>Unfortunately, most debuggers do not support going backwards.  Instead, you must restart the program. Try setting breakpoints at the lines</a:t>
            </a:r>
            <a:r>
              <a:rPr sz="1250" spc="-35" dirty="0">
                <a:latin typeface="Arial"/>
                <a:cs typeface="Arial"/>
              </a:rPr>
              <a:t> </a:t>
            </a:r>
            <a:r>
              <a:rPr sz="1250" dirty="0">
                <a:latin typeface="Arial"/>
                <a:cs typeface="Arial"/>
              </a:rPr>
              <a:t>in  which the variable is</a:t>
            </a:r>
            <a:r>
              <a:rPr sz="1250" spc="-75" dirty="0">
                <a:latin typeface="Arial"/>
                <a:cs typeface="Arial"/>
              </a:rPr>
              <a:t> </a:t>
            </a:r>
            <a:r>
              <a:rPr sz="1250" dirty="0">
                <a:latin typeface="Arial"/>
                <a:cs typeface="Arial"/>
              </a:rPr>
              <a:t>changed.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6.50</a:t>
            </a:r>
          </a:p>
        </p:txBody>
      </p:sp>
      <p:sp>
        <p:nvSpPr>
          <p:cNvPr id="3" name="object 3"/>
          <p:cNvSpPr txBox="1"/>
          <p:nvPr/>
        </p:nvSpPr>
        <p:spPr>
          <a:xfrm>
            <a:off x="570865" y="697001"/>
            <a:ext cx="5258435" cy="680085"/>
          </a:xfrm>
          <a:prstGeom prst="rect">
            <a:avLst/>
          </a:prstGeom>
        </p:spPr>
        <p:txBody>
          <a:bodyPr vert="horz" wrap="square" lIns="0" tIns="0" rIns="0" bIns="0" rtlCol="0">
            <a:spAutoFit/>
          </a:bodyPr>
          <a:lstStyle/>
          <a:p>
            <a:pPr marL="12700">
              <a:lnSpc>
                <a:spcPct val="100000"/>
              </a:lnSpc>
            </a:pPr>
            <a:r>
              <a:rPr sz="1050" spc="-5" dirty="0">
                <a:latin typeface="Arial"/>
                <a:cs typeface="Arial"/>
              </a:rPr>
              <a:t>When using a debugger, should you insert statements to print the values of</a:t>
            </a:r>
            <a:r>
              <a:rPr sz="1050" spc="15" dirty="0">
                <a:latin typeface="Arial"/>
                <a:cs typeface="Arial"/>
              </a:rPr>
              <a:t> </a:t>
            </a:r>
            <a:r>
              <a:rPr sz="1050" spc="-5" dirty="0">
                <a:latin typeface="Arial"/>
                <a:cs typeface="Arial"/>
              </a:rPr>
              <a:t>variables?</a:t>
            </a:r>
            <a:endParaRPr sz="1050" dirty="0">
              <a:latin typeface="Arial"/>
              <a:cs typeface="Arial"/>
            </a:endParaRPr>
          </a:p>
          <a:p>
            <a:pPr marL="250825" marR="5080">
              <a:lnSpc>
                <a:spcPct val="115500"/>
              </a:lnSpc>
              <a:spcBef>
                <a:spcPts val="484"/>
              </a:spcBef>
            </a:pPr>
            <a:r>
              <a:rPr sz="1250" b="1" dirty="0">
                <a:latin typeface="Arial"/>
                <a:cs typeface="Arial"/>
              </a:rPr>
              <a:t>Answer: </a:t>
            </a:r>
            <a:r>
              <a:rPr sz="1250" dirty="0">
                <a:latin typeface="Arial"/>
                <a:cs typeface="Arial"/>
              </a:rPr>
              <a:t>No, there is no need. You can just inspect the variables in</a:t>
            </a:r>
            <a:r>
              <a:rPr sz="1250" spc="-40" dirty="0">
                <a:latin typeface="Arial"/>
                <a:cs typeface="Arial"/>
              </a:rPr>
              <a:t> </a:t>
            </a:r>
            <a:r>
              <a:rPr sz="1250" dirty="0">
                <a:latin typeface="Arial"/>
                <a:cs typeface="Arial"/>
              </a:rPr>
              <a:t>the  debugger.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6.51</a:t>
            </a:r>
          </a:p>
        </p:txBody>
      </p:sp>
      <p:sp>
        <p:nvSpPr>
          <p:cNvPr id="3" name="object 3"/>
          <p:cNvSpPr txBox="1"/>
          <p:nvPr/>
        </p:nvSpPr>
        <p:spPr>
          <a:xfrm>
            <a:off x="570865" y="694105"/>
            <a:ext cx="5425440" cy="680085"/>
          </a:xfrm>
          <a:prstGeom prst="rect">
            <a:avLst/>
          </a:prstGeom>
        </p:spPr>
        <p:txBody>
          <a:bodyPr vert="horz" wrap="square" lIns="0" tIns="0" rIns="0" bIns="0" rtlCol="0">
            <a:spAutoFit/>
          </a:bodyPr>
          <a:lstStyle/>
          <a:p>
            <a:pPr marL="12700">
              <a:lnSpc>
                <a:spcPct val="100000"/>
              </a:lnSpc>
            </a:pPr>
            <a:r>
              <a:rPr sz="1050" spc="-5" dirty="0">
                <a:latin typeface="Arial"/>
                <a:cs typeface="Arial"/>
              </a:rPr>
              <a:t>Instead of using a debugger, could you simply trace a program by</a:t>
            </a:r>
            <a:r>
              <a:rPr sz="1050" spc="-15" dirty="0">
                <a:latin typeface="Arial"/>
                <a:cs typeface="Arial"/>
              </a:rPr>
              <a:t> </a:t>
            </a:r>
            <a:r>
              <a:rPr sz="1050" spc="-5" dirty="0">
                <a:latin typeface="Arial"/>
                <a:cs typeface="Arial"/>
              </a:rPr>
              <a:t>hand?</a:t>
            </a:r>
            <a:endParaRPr sz="1050" dirty="0">
              <a:latin typeface="Arial"/>
              <a:cs typeface="Arial"/>
            </a:endParaRPr>
          </a:p>
          <a:p>
            <a:pPr marL="250825" marR="5080">
              <a:lnSpc>
                <a:spcPct val="115500"/>
              </a:lnSpc>
              <a:spcBef>
                <a:spcPts val="484"/>
              </a:spcBef>
            </a:pPr>
            <a:r>
              <a:rPr sz="1250" b="1" dirty="0">
                <a:latin typeface="Arial"/>
                <a:cs typeface="Arial"/>
              </a:rPr>
              <a:t>Answer: </a:t>
            </a:r>
            <a:r>
              <a:rPr sz="1250" dirty="0">
                <a:latin typeface="Arial"/>
                <a:cs typeface="Arial"/>
              </a:rPr>
              <a:t>For short programs, you certainly could. But when programs</a:t>
            </a:r>
            <a:r>
              <a:rPr sz="1250" spc="-45" dirty="0">
                <a:latin typeface="Arial"/>
                <a:cs typeface="Arial"/>
              </a:rPr>
              <a:t> </a:t>
            </a:r>
            <a:r>
              <a:rPr sz="1250" dirty="0">
                <a:latin typeface="Arial"/>
                <a:cs typeface="Arial"/>
              </a:rPr>
              <a:t>get  longer, it would be very time-consuming to trace them</a:t>
            </a:r>
            <a:r>
              <a:rPr sz="1250" spc="-45" dirty="0">
                <a:latin typeface="Arial"/>
                <a:cs typeface="Arial"/>
              </a:rPr>
              <a:t> </a:t>
            </a:r>
            <a:r>
              <a:rPr sz="1250" dirty="0">
                <a:latin typeface="Arial"/>
                <a:cs typeface="Arial"/>
              </a:rPr>
              <a:t>manually.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Section_1/</a:t>
            </a:r>
            <a:r>
              <a:rPr spc="70" dirty="0">
                <a:solidFill>
                  <a:srgbClr val="000080"/>
                </a:solidFill>
                <a:hlinkClick r:id="rId2"/>
              </a:rPr>
              <a:t>Investment.java</a:t>
            </a:r>
          </a:p>
        </p:txBody>
      </p:sp>
      <p:sp>
        <p:nvSpPr>
          <p:cNvPr id="3" name="object 3"/>
          <p:cNvSpPr txBox="1"/>
          <p:nvPr/>
        </p:nvSpPr>
        <p:spPr>
          <a:xfrm>
            <a:off x="587114" y="721139"/>
            <a:ext cx="6155690" cy="1072515"/>
          </a:xfrm>
          <a:prstGeom prst="rect">
            <a:avLst/>
          </a:prstGeom>
          <a:ln w="7099">
            <a:solidFill>
              <a:srgbClr val="000000"/>
            </a:solidFill>
          </a:ln>
        </p:spPr>
        <p:txBody>
          <a:bodyPr vert="horz" wrap="square" lIns="0" tIns="53975" rIns="0" bIns="0" rtlCol="0">
            <a:spAutoFit/>
          </a:bodyPr>
          <a:lstStyle/>
          <a:p>
            <a:pPr marL="167005">
              <a:lnSpc>
                <a:spcPts val="795"/>
              </a:lnSpc>
              <a:spcBef>
                <a:spcPts val="425"/>
              </a:spcBef>
            </a:pPr>
            <a:r>
              <a:rPr sz="700" b="1" spc="15" dirty="0">
                <a:solidFill>
                  <a:srgbClr val="0073FF"/>
                </a:solidFill>
                <a:latin typeface="Courier New"/>
                <a:cs typeface="Courier New"/>
              </a:rPr>
              <a:t>1</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499109" indent="-332105">
              <a:lnSpc>
                <a:spcPts val="1000"/>
              </a:lnSpc>
              <a:buSzPct val="77777"/>
              <a:buFont typeface="Courier New"/>
              <a:buAutoNum type="arabicPlain" startAt="2"/>
              <a:tabLst>
                <a:tab pos="499745" algn="l"/>
              </a:tabLst>
            </a:pPr>
            <a:r>
              <a:rPr sz="900" spc="-5" dirty="0">
                <a:solidFill>
                  <a:srgbClr val="0073FF"/>
                </a:solidFill>
                <a:latin typeface="Times New Roman"/>
                <a:cs typeface="Times New Roman"/>
              </a:rPr>
              <a:t>A class to monitor the growth of an investment</a:t>
            </a:r>
            <a:r>
              <a:rPr sz="900" dirty="0">
                <a:solidFill>
                  <a:srgbClr val="0073FF"/>
                </a:solidFill>
                <a:latin typeface="Times New Roman"/>
                <a:cs typeface="Times New Roman"/>
              </a:rPr>
              <a:t> </a:t>
            </a:r>
            <a:r>
              <a:rPr sz="900" spc="-5" dirty="0">
                <a:solidFill>
                  <a:srgbClr val="0073FF"/>
                </a:solidFill>
                <a:latin typeface="Times New Roman"/>
                <a:cs typeface="Times New Roman"/>
              </a:rPr>
              <a:t>that</a:t>
            </a:r>
            <a:endParaRPr sz="900">
              <a:latin typeface="Times New Roman"/>
              <a:cs typeface="Times New Roman"/>
            </a:endParaRPr>
          </a:p>
          <a:p>
            <a:pPr marL="499109" indent="-332105">
              <a:lnSpc>
                <a:spcPts val="1045"/>
              </a:lnSpc>
              <a:buSzPct val="77777"/>
              <a:buFont typeface="Courier New"/>
              <a:buAutoNum type="arabicPlain" startAt="2"/>
              <a:tabLst>
                <a:tab pos="499745" algn="l"/>
              </a:tabLst>
            </a:pPr>
            <a:r>
              <a:rPr sz="900" spc="-5" dirty="0">
                <a:solidFill>
                  <a:srgbClr val="0073FF"/>
                </a:solidFill>
                <a:latin typeface="Times New Roman"/>
                <a:cs typeface="Times New Roman"/>
              </a:rPr>
              <a:t>accumulates interest at a fixed annual rate.</a:t>
            </a:r>
            <a:endParaRPr sz="900">
              <a:latin typeface="Times New Roman"/>
              <a:cs typeface="Times New Roman"/>
            </a:endParaRPr>
          </a:p>
          <a:p>
            <a:pPr marL="167005">
              <a:lnSpc>
                <a:spcPts val="840"/>
              </a:lnSpc>
              <a:spcBef>
                <a:spcPts val="15"/>
              </a:spcBef>
            </a:pPr>
            <a:r>
              <a:rPr sz="700" b="1" spc="15" dirty="0">
                <a:solidFill>
                  <a:srgbClr val="0073FF"/>
                </a:solidFill>
                <a:latin typeface="Courier New"/>
                <a:cs typeface="Courier New"/>
              </a:rPr>
              <a:t>4</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167005">
              <a:lnSpc>
                <a:spcPts val="840"/>
              </a:lnSpc>
            </a:pPr>
            <a:r>
              <a:rPr sz="700" b="1" spc="15" dirty="0">
                <a:solidFill>
                  <a:srgbClr val="0073FF"/>
                </a:solidFill>
                <a:latin typeface="Courier New"/>
                <a:cs typeface="Courier New"/>
              </a:rPr>
              <a:t>5  </a:t>
            </a:r>
            <a:r>
              <a:rPr sz="700" spc="15" dirty="0">
                <a:solidFill>
                  <a:srgbClr val="CC0066"/>
                </a:solidFill>
                <a:latin typeface="Courier New"/>
                <a:cs typeface="Courier New"/>
              </a:rPr>
              <a:t>public class</a:t>
            </a:r>
            <a:r>
              <a:rPr sz="700" spc="-65" dirty="0">
                <a:solidFill>
                  <a:srgbClr val="CC0066"/>
                </a:solidFill>
                <a:latin typeface="Courier New"/>
                <a:cs typeface="Courier New"/>
              </a:rPr>
              <a:t> </a:t>
            </a:r>
            <a:r>
              <a:rPr sz="700" spc="15" dirty="0">
                <a:latin typeface="Courier New"/>
                <a:cs typeface="Courier New"/>
              </a:rPr>
              <a:t>Investment</a:t>
            </a:r>
            <a:endParaRPr sz="700">
              <a:latin typeface="Courier New"/>
              <a:cs typeface="Courier New"/>
            </a:endParaRPr>
          </a:p>
          <a:p>
            <a:pPr marL="167005">
              <a:lnSpc>
                <a:spcPts val="840"/>
              </a:lnSpc>
            </a:pPr>
            <a:r>
              <a:rPr sz="700" b="1" spc="15" dirty="0">
                <a:solidFill>
                  <a:srgbClr val="0073FF"/>
                </a:solidFill>
                <a:latin typeface="Courier New"/>
                <a:cs typeface="Courier New"/>
              </a:rPr>
              <a:t>6</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499109" indent="-332105">
              <a:lnSpc>
                <a:spcPts val="840"/>
              </a:lnSpc>
              <a:buClr>
                <a:srgbClr val="0073FF"/>
              </a:buClr>
              <a:buFont typeface="Courier New"/>
              <a:buAutoNum type="arabicPlain" startAt="7"/>
              <a:tabLst>
                <a:tab pos="499745" algn="l"/>
              </a:tabLst>
            </a:pPr>
            <a:r>
              <a:rPr sz="700" spc="15" dirty="0">
                <a:solidFill>
                  <a:srgbClr val="CC0066"/>
                </a:solidFill>
                <a:latin typeface="Courier New"/>
                <a:cs typeface="Courier New"/>
              </a:rPr>
              <a:t>private double</a:t>
            </a:r>
            <a:r>
              <a:rPr sz="700" spc="-65" dirty="0">
                <a:solidFill>
                  <a:srgbClr val="CC0066"/>
                </a:solidFill>
                <a:latin typeface="Courier New"/>
                <a:cs typeface="Courier New"/>
              </a:rPr>
              <a:t> </a:t>
            </a:r>
            <a:r>
              <a:rPr sz="700" spc="15" dirty="0">
                <a:latin typeface="Courier New"/>
                <a:cs typeface="Courier New"/>
              </a:rPr>
              <a:t>balance;</a:t>
            </a:r>
            <a:endParaRPr sz="700">
              <a:latin typeface="Courier New"/>
              <a:cs typeface="Courier New"/>
            </a:endParaRPr>
          </a:p>
          <a:p>
            <a:pPr marL="499109" indent="-332105">
              <a:lnSpc>
                <a:spcPts val="840"/>
              </a:lnSpc>
              <a:buClr>
                <a:srgbClr val="0073FF"/>
              </a:buClr>
              <a:buFont typeface="Courier New"/>
              <a:buAutoNum type="arabicPlain" startAt="7"/>
              <a:tabLst>
                <a:tab pos="499745" algn="l"/>
              </a:tabLst>
            </a:pPr>
            <a:r>
              <a:rPr sz="700" spc="15" dirty="0">
                <a:solidFill>
                  <a:srgbClr val="CC0066"/>
                </a:solidFill>
                <a:latin typeface="Courier New"/>
                <a:cs typeface="Courier New"/>
              </a:rPr>
              <a:t>private double</a:t>
            </a:r>
            <a:r>
              <a:rPr sz="700" spc="-70" dirty="0">
                <a:solidFill>
                  <a:srgbClr val="CC0066"/>
                </a:solidFill>
                <a:latin typeface="Courier New"/>
                <a:cs typeface="Courier New"/>
              </a:rPr>
              <a:t> </a:t>
            </a:r>
            <a:r>
              <a:rPr sz="700" spc="15" dirty="0">
                <a:latin typeface="Courier New"/>
                <a:cs typeface="Courier New"/>
              </a:rPr>
              <a:t>rate;</a:t>
            </a:r>
            <a:endParaRPr sz="700">
              <a:latin typeface="Courier New"/>
              <a:cs typeface="Courier New"/>
            </a:endParaRPr>
          </a:p>
          <a:p>
            <a:pPr marL="499109" indent="-332105">
              <a:lnSpc>
                <a:spcPct val="100000"/>
              </a:lnSpc>
              <a:buClr>
                <a:srgbClr val="0073FF"/>
              </a:buClr>
              <a:buFont typeface="Courier New"/>
              <a:buAutoNum type="arabicPlain" startAt="7"/>
              <a:tabLst>
                <a:tab pos="499745" algn="l"/>
              </a:tabLst>
            </a:pPr>
            <a:r>
              <a:rPr sz="700" spc="15" dirty="0">
                <a:solidFill>
                  <a:srgbClr val="CC0066"/>
                </a:solidFill>
                <a:latin typeface="Courier New"/>
                <a:cs typeface="Courier New"/>
              </a:rPr>
              <a:t>private int</a:t>
            </a:r>
            <a:r>
              <a:rPr sz="700" spc="-70" dirty="0">
                <a:solidFill>
                  <a:srgbClr val="CC0066"/>
                </a:solidFill>
                <a:latin typeface="Courier New"/>
                <a:cs typeface="Courier New"/>
              </a:rPr>
              <a:t> </a:t>
            </a:r>
            <a:r>
              <a:rPr sz="700" spc="15" dirty="0">
                <a:latin typeface="Courier New"/>
                <a:cs typeface="Courier New"/>
              </a:rPr>
              <a:t>year;</a:t>
            </a:r>
            <a:endParaRPr sz="700">
              <a:latin typeface="Courier New"/>
              <a:cs typeface="Courier New"/>
            </a:endParaRPr>
          </a:p>
        </p:txBody>
      </p:sp>
      <p:sp>
        <p:nvSpPr>
          <p:cNvPr id="4" name="object 4"/>
          <p:cNvSpPr/>
          <p:nvPr/>
        </p:nvSpPr>
        <p:spPr>
          <a:xfrm>
            <a:off x="6625145" y="725556"/>
            <a:ext cx="113579" cy="106490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618046" y="725556"/>
            <a:ext cx="120679" cy="19168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5" dirty="0"/>
              <a:t>Section_1/</a:t>
            </a:r>
            <a:r>
              <a:rPr spc="75" dirty="0">
                <a:solidFill>
                  <a:srgbClr val="000080"/>
                </a:solidFill>
                <a:hlinkClick r:id="rId2"/>
              </a:rPr>
              <a:t>InvestmentRunner.java</a:t>
            </a:r>
          </a:p>
        </p:txBody>
      </p:sp>
      <p:sp>
        <p:nvSpPr>
          <p:cNvPr id="3" name="object 3"/>
          <p:cNvSpPr txBox="1"/>
          <p:nvPr/>
        </p:nvSpPr>
        <p:spPr>
          <a:xfrm>
            <a:off x="587114" y="721038"/>
            <a:ext cx="6155690" cy="1072515"/>
          </a:xfrm>
          <a:prstGeom prst="rect">
            <a:avLst/>
          </a:prstGeom>
          <a:ln w="7099">
            <a:solidFill>
              <a:srgbClr val="000000"/>
            </a:solidFill>
          </a:ln>
        </p:spPr>
        <p:txBody>
          <a:bodyPr vert="horz" wrap="square" lIns="0" tIns="53975" rIns="0" bIns="0" rtlCol="0">
            <a:spAutoFit/>
          </a:bodyPr>
          <a:lstStyle/>
          <a:p>
            <a:pPr marL="167005">
              <a:lnSpc>
                <a:spcPts val="795"/>
              </a:lnSpc>
              <a:spcBef>
                <a:spcPts val="425"/>
              </a:spcBef>
            </a:pPr>
            <a:r>
              <a:rPr sz="700" b="1" spc="15" dirty="0">
                <a:solidFill>
                  <a:srgbClr val="0073FF"/>
                </a:solidFill>
                <a:latin typeface="Courier New"/>
                <a:cs typeface="Courier New"/>
              </a:rPr>
              <a:t>1</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499109" indent="-332105">
              <a:lnSpc>
                <a:spcPts val="1000"/>
              </a:lnSpc>
              <a:buSzPct val="77777"/>
              <a:buFont typeface="Courier New"/>
              <a:buAutoNum type="arabicPlain" startAt="2"/>
              <a:tabLst>
                <a:tab pos="499745" algn="l"/>
              </a:tabLst>
            </a:pPr>
            <a:r>
              <a:rPr sz="900" spc="-5" dirty="0">
                <a:solidFill>
                  <a:srgbClr val="0073FF"/>
                </a:solidFill>
                <a:latin typeface="Times New Roman"/>
                <a:cs typeface="Times New Roman"/>
              </a:rPr>
              <a:t>This program computes how long it takes for an</a:t>
            </a:r>
            <a:r>
              <a:rPr sz="900" spc="10" dirty="0">
                <a:solidFill>
                  <a:srgbClr val="0073FF"/>
                </a:solidFill>
                <a:latin typeface="Times New Roman"/>
                <a:cs typeface="Times New Roman"/>
              </a:rPr>
              <a:t> </a:t>
            </a:r>
            <a:r>
              <a:rPr sz="900" spc="-5" dirty="0">
                <a:solidFill>
                  <a:srgbClr val="0073FF"/>
                </a:solidFill>
                <a:latin typeface="Times New Roman"/>
                <a:cs typeface="Times New Roman"/>
              </a:rPr>
              <a:t>investment</a:t>
            </a:r>
            <a:endParaRPr sz="900">
              <a:latin typeface="Times New Roman"/>
              <a:cs typeface="Times New Roman"/>
            </a:endParaRPr>
          </a:p>
          <a:p>
            <a:pPr marL="499109" indent="-332105">
              <a:lnSpc>
                <a:spcPts val="1045"/>
              </a:lnSpc>
              <a:buSzPct val="77777"/>
              <a:buFont typeface="Courier New"/>
              <a:buAutoNum type="arabicPlain" startAt="2"/>
              <a:tabLst>
                <a:tab pos="499745" algn="l"/>
              </a:tabLst>
            </a:pPr>
            <a:r>
              <a:rPr sz="900" spc="-5" dirty="0">
                <a:solidFill>
                  <a:srgbClr val="0073FF"/>
                </a:solidFill>
                <a:latin typeface="Times New Roman"/>
                <a:cs typeface="Times New Roman"/>
              </a:rPr>
              <a:t>to</a:t>
            </a:r>
            <a:r>
              <a:rPr sz="900" spc="-85" dirty="0">
                <a:solidFill>
                  <a:srgbClr val="0073FF"/>
                </a:solidFill>
                <a:latin typeface="Times New Roman"/>
                <a:cs typeface="Times New Roman"/>
              </a:rPr>
              <a:t> </a:t>
            </a:r>
            <a:r>
              <a:rPr sz="900" spc="-5" dirty="0">
                <a:solidFill>
                  <a:srgbClr val="0073FF"/>
                </a:solidFill>
                <a:latin typeface="Times New Roman"/>
                <a:cs typeface="Times New Roman"/>
              </a:rPr>
              <a:t>double.</a:t>
            </a:r>
            <a:endParaRPr sz="900">
              <a:latin typeface="Times New Roman"/>
              <a:cs typeface="Times New Roman"/>
            </a:endParaRPr>
          </a:p>
          <a:p>
            <a:pPr marL="167005">
              <a:lnSpc>
                <a:spcPts val="840"/>
              </a:lnSpc>
              <a:spcBef>
                <a:spcPts val="15"/>
              </a:spcBef>
            </a:pPr>
            <a:r>
              <a:rPr sz="700" b="1" spc="15" dirty="0">
                <a:solidFill>
                  <a:srgbClr val="0073FF"/>
                </a:solidFill>
                <a:latin typeface="Courier New"/>
                <a:cs typeface="Courier New"/>
              </a:rPr>
              <a:t>4</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167005">
              <a:lnSpc>
                <a:spcPts val="840"/>
              </a:lnSpc>
            </a:pPr>
            <a:r>
              <a:rPr sz="700" b="1" spc="15" dirty="0">
                <a:solidFill>
                  <a:srgbClr val="0073FF"/>
                </a:solidFill>
                <a:latin typeface="Courier New"/>
                <a:cs typeface="Courier New"/>
              </a:rPr>
              <a:t>5  </a:t>
            </a:r>
            <a:r>
              <a:rPr sz="700" spc="15" dirty="0">
                <a:solidFill>
                  <a:srgbClr val="CC0066"/>
                </a:solidFill>
                <a:latin typeface="Courier New"/>
                <a:cs typeface="Courier New"/>
              </a:rPr>
              <a:t>public class</a:t>
            </a:r>
            <a:r>
              <a:rPr sz="700" spc="-60" dirty="0">
                <a:solidFill>
                  <a:srgbClr val="CC0066"/>
                </a:solidFill>
                <a:latin typeface="Courier New"/>
                <a:cs typeface="Courier New"/>
              </a:rPr>
              <a:t> </a:t>
            </a:r>
            <a:r>
              <a:rPr sz="700" spc="15" dirty="0">
                <a:latin typeface="Courier New"/>
                <a:cs typeface="Courier New"/>
              </a:rPr>
              <a:t>InvestmentRunner</a:t>
            </a:r>
            <a:endParaRPr sz="700">
              <a:latin typeface="Courier New"/>
              <a:cs typeface="Courier New"/>
            </a:endParaRPr>
          </a:p>
          <a:p>
            <a:pPr marL="167005">
              <a:lnSpc>
                <a:spcPts val="840"/>
              </a:lnSpc>
            </a:pPr>
            <a:r>
              <a:rPr sz="700" b="1" spc="15" dirty="0">
                <a:solidFill>
                  <a:srgbClr val="0073FF"/>
                </a:solidFill>
                <a:latin typeface="Courier New"/>
                <a:cs typeface="Courier New"/>
              </a:rPr>
              <a:t>6</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167005">
              <a:lnSpc>
                <a:spcPts val="840"/>
              </a:lnSpc>
              <a:tabLst>
                <a:tab pos="499109" algn="l"/>
              </a:tabLst>
            </a:pPr>
            <a:r>
              <a:rPr sz="700" b="1" spc="15" dirty="0">
                <a:solidFill>
                  <a:srgbClr val="0073FF"/>
                </a:solidFill>
                <a:latin typeface="Courier New"/>
                <a:cs typeface="Courier New"/>
              </a:rPr>
              <a:t>7	</a:t>
            </a:r>
            <a:r>
              <a:rPr sz="700" spc="15" dirty="0">
                <a:solidFill>
                  <a:srgbClr val="CC0066"/>
                </a:solidFill>
                <a:latin typeface="Courier New"/>
                <a:cs typeface="Courier New"/>
              </a:rPr>
              <a:t>public static void </a:t>
            </a:r>
            <a:r>
              <a:rPr sz="700" spc="15" dirty="0">
                <a:latin typeface="Courier New"/>
                <a:cs typeface="Courier New"/>
              </a:rPr>
              <a:t>main(String[]</a:t>
            </a:r>
            <a:r>
              <a:rPr sz="700" spc="-55" dirty="0">
                <a:latin typeface="Courier New"/>
                <a:cs typeface="Courier New"/>
              </a:rPr>
              <a:t> </a:t>
            </a:r>
            <a:r>
              <a:rPr sz="700" spc="15" dirty="0">
                <a:latin typeface="Courier New"/>
                <a:cs typeface="Courier New"/>
              </a:rPr>
              <a:t>args)</a:t>
            </a:r>
            <a:endParaRPr sz="700">
              <a:latin typeface="Courier New"/>
              <a:cs typeface="Courier New"/>
            </a:endParaRPr>
          </a:p>
          <a:p>
            <a:pPr marL="167005">
              <a:lnSpc>
                <a:spcPts val="840"/>
              </a:lnSpc>
              <a:tabLst>
                <a:tab pos="499745" algn="l"/>
              </a:tabLst>
            </a:pPr>
            <a:r>
              <a:rPr sz="700" b="1" spc="15" dirty="0">
                <a:solidFill>
                  <a:srgbClr val="0073FF"/>
                </a:solidFill>
                <a:latin typeface="Courier New"/>
                <a:cs typeface="Courier New"/>
              </a:rPr>
              <a:t>8	</a:t>
            </a:r>
            <a:r>
              <a:rPr sz="700" spc="15" dirty="0">
                <a:latin typeface="Courier New"/>
                <a:cs typeface="Courier New"/>
              </a:rPr>
              <a:t>{</a:t>
            </a:r>
            <a:endParaRPr sz="700">
              <a:latin typeface="Courier New"/>
              <a:cs typeface="Courier New"/>
            </a:endParaRPr>
          </a:p>
          <a:p>
            <a:pPr marL="167005">
              <a:lnSpc>
                <a:spcPct val="100000"/>
              </a:lnSpc>
              <a:tabLst>
                <a:tab pos="665480" algn="l"/>
              </a:tabLst>
            </a:pPr>
            <a:r>
              <a:rPr sz="700" b="1" spc="15" dirty="0">
                <a:solidFill>
                  <a:srgbClr val="0073FF"/>
                </a:solidFill>
                <a:latin typeface="Courier New"/>
                <a:cs typeface="Courier New"/>
              </a:rPr>
              <a:t>9	</a:t>
            </a:r>
            <a:r>
              <a:rPr sz="700" spc="15" dirty="0">
                <a:solidFill>
                  <a:srgbClr val="CC0066"/>
                </a:solidFill>
                <a:latin typeface="Courier New"/>
                <a:cs typeface="Courier New"/>
              </a:rPr>
              <a:t>final double </a:t>
            </a:r>
            <a:r>
              <a:rPr sz="700" spc="15" dirty="0">
                <a:latin typeface="Courier New"/>
                <a:cs typeface="Courier New"/>
              </a:rPr>
              <a:t>INITIAL_BALANCE =</a:t>
            </a:r>
            <a:r>
              <a:rPr sz="700" spc="-60" dirty="0">
                <a:latin typeface="Courier New"/>
                <a:cs typeface="Courier New"/>
              </a:rPr>
              <a:t> </a:t>
            </a:r>
            <a:r>
              <a:rPr sz="700" spc="15" dirty="0">
                <a:solidFill>
                  <a:srgbClr val="66FF18"/>
                </a:solidFill>
                <a:latin typeface="Courier New"/>
                <a:cs typeface="Courier New"/>
              </a:rPr>
              <a:t>10000</a:t>
            </a:r>
            <a:r>
              <a:rPr sz="700" spc="15" dirty="0">
                <a:latin typeface="Courier New"/>
                <a:cs typeface="Courier New"/>
              </a:rPr>
              <a:t>;</a:t>
            </a:r>
            <a:endParaRPr sz="700">
              <a:latin typeface="Courier New"/>
              <a:cs typeface="Courier New"/>
            </a:endParaRPr>
          </a:p>
        </p:txBody>
      </p:sp>
      <p:sp>
        <p:nvSpPr>
          <p:cNvPr id="4" name="object 4"/>
          <p:cNvSpPr/>
          <p:nvPr/>
        </p:nvSpPr>
        <p:spPr>
          <a:xfrm>
            <a:off x="6625145" y="725556"/>
            <a:ext cx="113579" cy="106490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618046" y="725556"/>
            <a:ext cx="120679" cy="58215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70865" y="1819568"/>
            <a:ext cx="908685" cy="176530"/>
          </a:xfrm>
          <a:prstGeom prst="rect">
            <a:avLst/>
          </a:prstGeom>
        </p:spPr>
        <p:txBody>
          <a:bodyPr vert="horz" wrap="square" lIns="0" tIns="0" rIns="0" bIns="0" rtlCol="0">
            <a:spAutoFit/>
          </a:bodyPr>
          <a:lstStyle/>
          <a:p>
            <a:pPr marL="12700">
              <a:lnSpc>
                <a:spcPct val="100000"/>
              </a:lnSpc>
            </a:pPr>
            <a:r>
              <a:rPr sz="1050" b="1" spc="-5" dirty="0">
                <a:latin typeface="Arial"/>
                <a:cs typeface="Arial"/>
              </a:rPr>
              <a:t>Program</a:t>
            </a:r>
            <a:r>
              <a:rPr sz="1050" b="1" spc="-95" dirty="0">
                <a:latin typeface="Arial"/>
                <a:cs typeface="Arial"/>
              </a:rPr>
              <a:t> </a:t>
            </a:r>
            <a:r>
              <a:rPr sz="1050" b="1" spc="-5" dirty="0">
                <a:latin typeface="Arial"/>
                <a:cs typeface="Arial"/>
              </a:rPr>
              <a:t>Run:</a:t>
            </a:r>
            <a:endParaRPr sz="1050">
              <a:latin typeface="Arial"/>
              <a:cs typeface="Arial"/>
            </a:endParaRPr>
          </a:p>
        </p:txBody>
      </p:sp>
      <p:sp>
        <p:nvSpPr>
          <p:cNvPr id="7" name="object 7"/>
          <p:cNvSpPr txBox="1"/>
          <p:nvPr/>
        </p:nvSpPr>
        <p:spPr>
          <a:xfrm>
            <a:off x="828490" y="2034408"/>
            <a:ext cx="5566410" cy="162224"/>
          </a:xfrm>
          <a:prstGeom prst="rect">
            <a:avLst/>
          </a:prstGeom>
          <a:ln w="7099">
            <a:solidFill>
              <a:srgbClr val="CCCCCC"/>
            </a:solidFill>
          </a:ln>
        </p:spPr>
        <p:txBody>
          <a:bodyPr vert="horz" wrap="square" lIns="0" tIns="46355" rIns="0" bIns="0" rtlCol="0">
            <a:spAutoFit/>
          </a:bodyPr>
          <a:lstStyle/>
          <a:p>
            <a:pPr marL="44450">
              <a:lnSpc>
                <a:spcPct val="100000"/>
              </a:lnSpc>
              <a:spcBef>
                <a:spcPts val="365"/>
              </a:spcBef>
            </a:pPr>
            <a:r>
              <a:rPr sz="750" dirty="0">
                <a:latin typeface="Courier" charset="0"/>
                <a:cs typeface="Courier" charset="0"/>
              </a:rPr>
              <a:t>The investment doubled after 15</a:t>
            </a:r>
            <a:r>
              <a:rPr sz="750" spc="-80" dirty="0">
                <a:latin typeface="Courier" charset="0"/>
                <a:cs typeface="Courier" charset="0"/>
              </a:rPr>
              <a:t> </a:t>
            </a:r>
            <a:r>
              <a:rPr sz="750" dirty="0">
                <a:latin typeface="Courier" charset="0"/>
                <a:cs typeface="Courier" charset="0"/>
              </a:rPr>
              <a:t>years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dirty="0"/>
              <a:t>6.1</a:t>
            </a:r>
          </a:p>
        </p:txBody>
      </p:sp>
      <p:sp>
        <p:nvSpPr>
          <p:cNvPr id="3" name="object 3"/>
          <p:cNvSpPr txBox="1"/>
          <p:nvPr/>
        </p:nvSpPr>
        <p:spPr>
          <a:xfrm>
            <a:off x="570865" y="704722"/>
            <a:ext cx="5165090"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How many years does it take for the investment to triple? Modify the program and run</a:t>
            </a:r>
            <a:r>
              <a:rPr sz="1050" spc="15" dirty="0">
                <a:latin typeface="Arial"/>
                <a:cs typeface="Arial"/>
              </a:rPr>
              <a:t> </a:t>
            </a:r>
            <a:r>
              <a:rPr sz="1050" spc="-5" dirty="0">
                <a:latin typeface="Arial"/>
                <a:cs typeface="Arial"/>
              </a:rPr>
              <a:t>it.</a:t>
            </a:r>
            <a:endParaRPr sz="1050" dirty="0">
              <a:latin typeface="Arial"/>
              <a:cs typeface="Arial"/>
            </a:endParaRPr>
          </a:p>
          <a:p>
            <a:pPr marL="250825">
              <a:lnSpc>
                <a:spcPct val="100000"/>
              </a:lnSpc>
              <a:spcBef>
                <a:spcPts val="720"/>
              </a:spcBef>
            </a:pPr>
            <a:r>
              <a:rPr sz="1250" b="1" dirty="0">
                <a:latin typeface="Arial"/>
                <a:cs typeface="Arial"/>
              </a:rPr>
              <a:t>Answer: </a:t>
            </a:r>
            <a:r>
              <a:rPr sz="1250" dirty="0">
                <a:latin typeface="Arial"/>
                <a:cs typeface="Arial"/>
              </a:rPr>
              <a:t>23</a:t>
            </a:r>
            <a:r>
              <a:rPr sz="1250" spc="-90" dirty="0">
                <a:latin typeface="Arial"/>
                <a:cs typeface="Arial"/>
              </a:rPr>
              <a:t> </a:t>
            </a:r>
            <a:r>
              <a:rPr sz="1250" dirty="0">
                <a:latin typeface="Arial"/>
                <a:cs typeface="Arial"/>
              </a:rPr>
              <a:t>years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dirty="0"/>
              <a:t>6.2</a:t>
            </a:r>
          </a:p>
        </p:txBody>
      </p:sp>
      <p:sp>
        <p:nvSpPr>
          <p:cNvPr id="3" name="object 3"/>
          <p:cNvSpPr txBox="1"/>
          <p:nvPr/>
        </p:nvSpPr>
        <p:spPr>
          <a:xfrm>
            <a:off x="570865" y="713130"/>
            <a:ext cx="5872480" cy="607695"/>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If the interest rate is 10 percent per year, how many years does it take for the investment to double?  Modify the program and run</a:t>
            </a:r>
            <a:r>
              <a:rPr sz="1050" spc="-65" dirty="0">
                <a:latin typeface="Arial"/>
                <a:cs typeface="Arial"/>
              </a:rPr>
              <a:t> </a:t>
            </a:r>
            <a:r>
              <a:rPr sz="1050" spc="-5" dirty="0">
                <a:latin typeface="Arial"/>
                <a:cs typeface="Arial"/>
              </a:rPr>
              <a:t>it.</a:t>
            </a:r>
            <a:endParaRPr sz="1050">
              <a:latin typeface="Arial"/>
              <a:cs typeface="Arial"/>
            </a:endParaRPr>
          </a:p>
          <a:p>
            <a:pPr marL="250825">
              <a:lnSpc>
                <a:spcPct val="100000"/>
              </a:lnSpc>
              <a:spcBef>
                <a:spcPts val="685"/>
              </a:spcBef>
            </a:pPr>
            <a:r>
              <a:rPr sz="1250" b="1" dirty="0">
                <a:latin typeface="Arial"/>
                <a:cs typeface="Arial"/>
              </a:rPr>
              <a:t>Answer: </a:t>
            </a:r>
            <a:r>
              <a:rPr sz="1250" dirty="0">
                <a:latin typeface="Arial"/>
                <a:cs typeface="Arial"/>
              </a:rPr>
              <a:t>8</a:t>
            </a:r>
            <a:r>
              <a:rPr sz="1250" spc="-90" dirty="0">
                <a:latin typeface="Arial"/>
                <a:cs typeface="Arial"/>
              </a:rPr>
              <a:t> </a:t>
            </a:r>
            <a:r>
              <a:rPr sz="1250" dirty="0">
                <a:latin typeface="Arial"/>
                <a:cs typeface="Arial"/>
              </a:rPr>
              <a:t>years</a:t>
            </a:r>
            <a:endParaRPr sz="1250">
              <a:latin typeface="Arial"/>
              <a:cs typeface="Arial"/>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dirty="0"/>
              <a:t>6.3</a:t>
            </a:r>
          </a:p>
        </p:txBody>
      </p:sp>
      <p:sp>
        <p:nvSpPr>
          <p:cNvPr id="3" name="object 3"/>
          <p:cNvSpPr txBox="1"/>
          <p:nvPr/>
        </p:nvSpPr>
        <p:spPr>
          <a:xfrm>
            <a:off x="570865" y="704646"/>
            <a:ext cx="5135880" cy="1134110"/>
          </a:xfrm>
          <a:prstGeom prst="rect">
            <a:avLst/>
          </a:prstGeom>
        </p:spPr>
        <p:txBody>
          <a:bodyPr vert="horz" wrap="square" lIns="0" tIns="0" rIns="0" bIns="0" rtlCol="0">
            <a:spAutoFit/>
          </a:bodyPr>
          <a:lstStyle/>
          <a:p>
            <a:pPr marL="12700">
              <a:lnSpc>
                <a:spcPct val="100000"/>
              </a:lnSpc>
            </a:pPr>
            <a:r>
              <a:rPr sz="1050" spc="-5" dirty="0">
                <a:latin typeface="Arial"/>
                <a:cs typeface="Arial"/>
              </a:rPr>
              <a:t>Modify the program so that the balance after each year is printed. How did you do</a:t>
            </a:r>
            <a:r>
              <a:rPr sz="1050" spc="10" dirty="0">
                <a:latin typeface="Arial"/>
                <a:cs typeface="Arial"/>
              </a:rPr>
              <a:t> </a:t>
            </a:r>
            <a:r>
              <a:rPr sz="1050" spc="-5" dirty="0">
                <a:latin typeface="Arial"/>
                <a:cs typeface="Arial"/>
              </a:rPr>
              <a:t>that?</a:t>
            </a:r>
            <a:endParaRPr sz="1050" dirty="0">
              <a:latin typeface="Arial"/>
              <a:cs typeface="Arial"/>
            </a:endParaRPr>
          </a:p>
          <a:p>
            <a:pPr marL="250825">
              <a:lnSpc>
                <a:spcPct val="100000"/>
              </a:lnSpc>
              <a:spcBef>
                <a:spcPts val="720"/>
              </a:spcBef>
            </a:pPr>
            <a:r>
              <a:rPr sz="1250" b="1" dirty="0">
                <a:latin typeface="Arial"/>
                <a:cs typeface="Arial"/>
              </a:rPr>
              <a:t>Answer:</a:t>
            </a:r>
            <a:endParaRPr sz="1250" dirty="0">
              <a:latin typeface="Arial"/>
              <a:cs typeface="Arial"/>
            </a:endParaRPr>
          </a:p>
          <a:p>
            <a:pPr marL="250825">
              <a:lnSpc>
                <a:spcPct val="100000"/>
              </a:lnSpc>
              <a:spcBef>
                <a:spcPts val="229"/>
              </a:spcBef>
            </a:pPr>
            <a:r>
              <a:rPr sz="1250" dirty="0">
                <a:latin typeface="Arial"/>
                <a:cs typeface="Arial"/>
              </a:rPr>
              <a:t>Add a</a:t>
            </a:r>
            <a:r>
              <a:rPr sz="1250" spc="-90" dirty="0">
                <a:latin typeface="Arial"/>
                <a:cs typeface="Arial"/>
              </a:rPr>
              <a:t> </a:t>
            </a:r>
            <a:r>
              <a:rPr sz="1250" dirty="0">
                <a:latin typeface="Arial"/>
                <a:cs typeface="Arial"/>
              </a:rPr>
              <a:t>statement</a:t>
            </a:r>
          </a:p>
          <a:p>
            <a:pPr marL="515620">
              <a:lnSpc>
                <a:spcPct val="100000"/>
              </a:lnSpc>
              <a:spcBef>
                <a:spcPts val="285"/>
              </a:spcBef>
            </a:pPr>
            <a:r>
              <a:rPr sz="1250" dirty="0">
                <a:latin typeface="Courier" charset="0"/>
                <a:cs typeface="Courier" charset="0"/>
              </a:rPr>
              <a:t>System.out.println(balance);</a:t>
            </a:r>
          </a:p>
          <a:p>
            <a:pPr marL="250825">
              <a:lnSpc>
                <a:spcPct val="100000"/>
              </a:lnSpc>
              <a:spcBef>
                <a:spcPts val="285"/>
              </a:spcBef>
            </a:pPr>
            <a:r>
              <a:rPr sz="1250" dirty="0">
                <a:latin typeface="Arial"/>
                <a:cs typeface="Arial"/>
              </a:rPr>
              <a:t>as the last statement in the </a:t>
            </a:r>
            <a:r>
              <a:rPr sz="1250" dirty="0">
                <a:latin typeface="Courier" charset="0"/>
                <a:cs typeface="Courier" charset="0"/>
              </a:rPr>
              <a:t>while</a:t>
            </a:r>
            <a:r>
              <a:rPr sz="1250" spc="-480" dirty="0">
                <a:latin typeface="Courier" charset="0"/>
                <a:cs typeface="Courier" charset="0"/>
              </a:rPr>
              <a:t> </a:t>
            </a:r>
            <a:r>
              <a:rPr sz="1250" dirty="0">
                <a:latin typeface="Arial"/>
                <a:cs typeface="Arial"/>
              </a:rPr>
              <a:t>loop.</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dirty="0"/>
              <a:t>6.4</a:t>
            </a:r>
          </a:p>
        </p:txBody>
      </p:sp>
      <p:sp>
        <p:nvSpPr>
          <p:cNvPr id="3" name="object 3"/>
          <p:cNvSpPr txBox="1"/>
          <p:nvPr/>
        </p:nvSpPr>
        <p:spPr>
          <a:xfrm>
            <a:off x="703311" y="733069"/>
            <a:ext cx="5753100" cy="1551707"/>
          </a:xfrm>
          <a:prstGeom prst="rect">
            <a:avLst/>
          </a:prstGeom>
        </p:spPr>
        <p:txBody>
          <a:bodyPr vert="horz" wrap="square" lIns="0" tIns="0" rIns="0" bIns="0" rtlCol="0">
            <a:spAutoFit/>
          </a:bodyPr>
          <a:lstStyle/>
          <a:p>
            <a:pPr marL="12700">
              <a:lnSpc>
                <a:spcPct val="100000"/>
              </a:lnSpc>
            </a:pPr>
            <a:r>
              <a:rPr sz="1050" spc="-5" dirty="0">
                <a:latin typeface="Arial"/>
                <a:cs typeface="Arial"/>
              </a:rPr>
              <a:t>Suppose we change the program so that the condition of the </a:t>
            </a:r>
            <a:r>
              <a:rPr sz="1050" spc="-5" dirty="0">
                <a:latin typeface="Courier" charset="0"/>
                <a:cs typeface="Courier" charset="0"/>
              </a:rPr>
              <a:t>while</a:t>
            </a:r>
            <a:r>
              <a:rPr sz="1050" spc="-355" dirty="0">
                <a:latin typeface="Courier" charset="0"/>
                <a:cs typeface="Courier" charset="0"/>
              </a:rPr>
              <a:t> </a:t>
            </a:r>
            <a:r>
              <a:rPr sz="1050" spc="-5" dirty="0">
                <a:latin typeface="Arial"/>
                <a:cs typeface="Arial"/>
              </a:rPr>
              <a:t>loop is</a:t>
            </a:r>
            <a:endParaRPr sz="1050" dirty="0">
              <a:latin typeface="Arial"/>
              <a:cs typeface="Arial"/>
            </a:endParaRPr>
          </a:p>
          <a:p>
            <a:pPr>
              <a:lnSpc>
                <a:spcPct val="100000"/>
              </a:lnSpc>
              <a:spcBef>
                <a:spcPts val="52"/>
              </a:spcBef>
            </a:pPr>
            <a:endParaRPr sz="900" dirty="0">
              <a:latin typeface="Times New Roman"/>
              <a:cs typeface="Times New Roman"/>
            </a:endParaRPr>
          </a:p>
          <a:p>
            <a:pPr marL="491490">
              <a:lnSpc>
                <a:spcPct val="100000"/>
              </a:lnSpc>
            </a:pPr>
            <a:r>
              <a:rPr sz="1050" spc="-5" dirty="0">
                <a:latin typeface="Courier" charset="0"/>
                <a:cs typeface="Courier" charset="0"/>
              </a:rPr>
              <a:t>while (balance &lt;=</a:t>
            </a:r>
            <a:r>
              <a:rPr sz="1050" spc="-85" dirty="0">
                <a:latin typeface="Courier" charset="0"/>
                <a:cs typeface="Courier" charset="0"/>
              </a:rPr>
              <a:t> </a:t>
            </a:r>
            <a:r>
              <a:rPr sz="1050" spc="-5" dirty="0">
                <a:latin typeface="Courier" charset="0"/>
                <a:cs typeface="Courier" charset="0"/>
              </a:rPr>
              <a:t>targetBalance)</a:t>
            </a:r>
            <a:endParaRPr sz="1050" dirty="0">
              <a:latin typeface="Courier" charset="0"/>
              <a:cs typeface="Courier" charset="0"/>
            </a:endParaRPr>
          </a:p>
          <a:p>
            <a:pPr>
              <a:lnSpc>
                <a:spcPct val="100000"/>
              </a:lnSpc>
              <a:spcBef>
                <a:spcPts val="56"/>
              </a:spcBef>
            </a:pPr>
            <a:endParaRPr sz="800" dirty="0">
              <a:latin typeface="Times New Roman"/>
              <a:cs typeface="Times New Roman"/>
            </a:endParaRPr>
          </a:p>
          <a:p>
            <a:pPr marL="12700">
              <a:lnSpc>
                <a:spcPct val="100000"/>
              </a:lnSpc>
            </a:pPr>
            <a:r>
              <a:rPr sz="1050" spc="-5" dirty="0">
                <a:latin typeface="Arial"/>
                <a:cs typeface="Arial"/>
              </a:rPr>
              <a:t>What is the effect on the program?</a:t>
            </a:r>
            <a:r>
              <a:rPr sz="1050" spc="-60" dirty="0">
                <a:latin typeface="Arial"/>
                <a:cs typeface="Arial"/>
              </a:rPr>
              <a:t> </a:t>
            </a:r>
            <a:r>
              <a:rPr sz="1050" spc="-5" dirty="0">
                <a:latin typeface="Arial"/>
                <a:cs typeface="Arial"/>
              </a:rPr>
              <a:t>Why?</a:t>
            </a:r>
            <a:endParaRPr sz="1050" dirty="0">
              <a:latin typeface="Arial"/>
              <a:cs typeface="Arial"/>
            </a:endParaRPr>
          </a:p>
          <a:p>
            <a:pPr marL="118745" marR="5080">
              <a:lnSpc>
                <a:spcPct val="115500"/>
              </a:lnSpc>
              <a:spcBef>
                <a:spcPts val="875"/>
              </a:spcBef>
            </a:pPr>
            <a:r>
              <a:rPr sz="1250" b="1" dirty="0">
                <a:latin typeface="Arial"/>
                <a:cs typeface="Arial"/>
              </a:rPr>
              <a:t>Answer: </a:t>
            </a:r>
            <a:r>
              <a:rPr sz="1250" dirty="0">
                <a:latin typeface="Arial"/>
                <a:cs typeface="Arial"/>
              </a:rPr>
              <a:t>The program prints the same output. This is because the balance</a:t>
            </a:r>
            <a:r>
              <a:rPr sz="1250" spc="-40" dirty="0">
                <a:latin typeface="Arial"/>
                <a:cs typeface="Arial"/>
              </a:rPr>
              <a:t> </a:t>
            </a:r>
            <a:r>
              <a:rPr sz="1250" dirty="0">
                <a:latin typeface="Arial"/>
                <a:cs typeface="Arial"/>
              </a:rPr>
              <a:t>after  14 years is slightly below $20,000, and after 15 years, it is slightly</a:t>
            </a:r>
            <a:r>
              <a:rPr sz="1250" spc="-40" dirty="0">
                <a:latin typeface="Arial"/>
                <a:cs typeface="Arial"/>
              </a:rPr>
              <a:t> </a:t>
            </a:r>
            <a:r>
              <a:rPr sz="1250" dirty="0">
                <a:latin typeface="Arial"/>
                <a:cs typeface="Arial"/>
              </a:rPr>
              <a:t>above</a:t>
            </a:r>
          </a:p>
          <a:p>
            <a:pPr marL="118745">
              <a:lnSpc>
                <a:spcPct val="100000"/>
              </a:lnSpc>
              <a:spcBef>
                <a:spcPts val="229"/>
              </a:spcBef>
            </a:pPr>
            <a:r>
              <a:rPr sz="1250" dirty="0">
                <a:latin typeface="Arial"/>
                <a:cs typeface="Arial"/>
              </a:rPr>
              <a:t>$20,000.</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dirty="0"/>
              <a:t>6.5</a:t>
            </a:r>
          </a:p>
        </p:txBody>
      </p:sp>
      <p:sp>
        <p:nvSpPr>
          <p:cNvPr id="3" name="object 3"/>
          <p:cNvSpPr txBox="1"/>
          <p:nvPr/>
        </p:nvSpPr>
        <p:spPr>
          <a:xfrm>
            <a:off x="570865" y="704570"/>
            <a:ext cx="2087880" cy="176530"/>
          </a:xfrm>
          <a:prstGeom prst="rect">
            <a:avLst/>
          </a:prstGeom>
        </p:spPr>
        <p:txBody>
          <a:bodyPr vert="horz" wrap="square" lIns="0" tIns="0" rIns="0" bIns="0" rtlCol="0">
            <a:spAutoFit/>
          </a:bodyPr>
          <a:lstStyle/>
          <a:p>
            <a:pPr marL="12700">
              <a:lnSpc>
                <a:spcPct val="100000"/>
              </a:lnSpc>
            </a:pPr>
            <a:r>
              <a:rPr sz="1050" spc="-5" dirty="0">
                <a:latin typeface="Arial"/>
                <a:cs typeface="Arial"/>
              </a:rPr>
              <a:t>What does the following loop</a:t>
            </a:r>
            <a:r>
              <a:rPr sz="1050" spc="-55" dirty="0">
                <a:latin typeface="Arial"/>
                <a:cs typeface="Arial"/>
              </a:rPr>
              <a:t> </a:t>
            </a:r>
            <a:r>
              <a:rPr sz="1050" spc="-5" dirty="0">
                <a:latin typeface="Arial"/>
                <a:cs typeface="Arial"/>
              </a:rPr>
              <a:t>print?</a:t>
            </a:r>
            <a:endParaRPr sz="1050">
              <a:latin typeface="Arial"/>
              <a:cs typeface="Arial"/>
            </a:endParaRPr>
          </a:p>
        </p:txBody>
      </p:sp>
      <p:sp>
        <p:nvSpPr>
          <p:cNvPr id="4" name="object 4"/>
          <p:cNvSpPr txBox="1"/>
          <p:nvPr/>
        </p:nvSpPr>
        <p:spPr>
          <a:xfrm>
            <a:off x="665206" y="912466"/>
            <a:ext cx="5984875" cy="598882"/>
          </a:xfrm>
          <a:prstGeom prst="rect">
            <a:avLst/>
          </a:prstGeom>
          <a:ln w="7099">
            <a:solidFill>
              <a:srgbClr val="CCCCCC"/>
            </a:solidFill>
          </a:ln>
        </p:spPr>
        <p:txBody>
          <a:bodyPr vert="horz" wrap="square" lIns="0" tIns="44450" rIns="0" bIns="0" rtlCol="0">
            <a:spAutoFit/>
          </a:bodyPr>
          <a:lstStyle/>
          <a:p>
            <a:pPr marL="280035" marR="4971415">
              <a:lnSpc>
                <a:spcPct val="100000"/>
              </a:lnSpc>
              <a:spcBef>
                <a:spcPts val="350"/>
              </a:spcBef>
            </a:pPr>
            <a:r>
              <a:rPr sz="600" spc="15" dirty="0">
                <a:latin typeface="Courier" charset="0"/>
                <a:cs typeface="Courier" charset="0"/>
              </a:rPr>
              <a:t>int n = 1;  while (n &lt;</a:t>
            </a:r>
            <a:r>
              <a:rPr sz="600" spc="-80" dirty="0">
                <a:latin typeface="Courier" charset="0"/>
                <a:cs typeface="Courier" charset="0"/>
              </a:rPr>
              <a:t> </a:t>
            </a:r>
            <a:r>
              <a:rPr sz="600" spc="15" dirty="0">
                <a:latin typeface="Courier" charset="0"/>
                <a:cs typeface="Courier" charset="0"/>
              </a:rPr>
              <a:t>100)</a:t>
            </a:r>
            <a:endParaRPr sz="600" dirty="0">
              <a:latin typeface="Courier" charset="0"/>
              <a:cs typeface="Courier" charset="0"/>
            </a:endParaRPr>
          </a:p>
          <a:p>
            <a:pPr marL="280035">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471805" marR="4251960">
              <a:lnSpc>
                <a:spcPct val="100000"/>
              </a:lnSpc>
              <a:spcBef>
                <a:spcPts val="5"/>
              </a:spcBef>
            </a:pPr>
            <a:r>
              <a:rPr sz="600" spc="15" dirty="0">
                <a:latin typeface="Courier" charset="0"/>
                <a:cs typeface="Courier" charset="0"/>
              </a:rPr>
              <a:t>n = 2 * n;  System.out.print(n + "</a:t>
            </a:r>
            <a:r>
              <a:rPr sz="600" spc="-70" dirty="0">
                <a:latin typeface="Courier" charset="0"/>
                <a:cs typeface="Courier" charset="0"/>
              </a:rPr>
              <a:t> </a:t>
            </a:r>
            <a:r>
              <a:rPr sz="600" spc="15" dirty="0">
                <a:latin typeface="Courier" charset="0"/>
                <a:cs typeface="Courier" charset="0"/>
              </a:rPr>
              <a:t>");</a:t>
            </a:r>
            <a:endParaRPr sz="600" dirty="0">
              <a:latin typeface="Courier" charset="0"/>
              <a:cs typeface="Courier" charset="0"/>
            </a:endParaRPr>
          </a:p>
          <a:p>
            <a:pPr marL="280035">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5" name="object 5"/>
          <p:cNvSpPr txBox="1"/>
          <p:nvPr/>
        </p:nvSpPr>
        <p:spPr>
          <a:xfrm>
            <a:off x="809357" y="1644675"/>
            <a:ext cx="202374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Answer: </a:t>
            </a:r>
            <a:r>
              <a:rPr sz="1250" dirty="0">
                <a:latin typeface="Arial"/>
                <a:cs typeface="Arial"/>
              </a:rPr>
              <a:t>2 4 8 16 32 64</a:t>
            </a:r>
            <a:r>
              <a:rPr sz="1250" spc="-85" dirty="0">
                <a:latin typeface="Arial"/>
                <a:cs typeface="Arial"/>
              </a:rPr>
              <a:t> </a:t>
            </a:r>
            <a:r>
              <a:rPr sz="1250" dirty="0">
                <a:latin typeface="Arial"/>
                <a:cs typeface="Arial"/>
              </a:rPr>
              <a:t>128</a:t>
            </a:r>
            <a:endParaRPr sz="1250">
              <a:latin typeface="Arial"/>
              <a:cs typeface="Aria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0" dirty="0"/>
              <a:t>Chapter</a:t>
            </a:r>
            <a:r>
              <a:rPr spc="-35" dirty="0"/>
              <a:t> </a:t>
            </a:r>
            <a:r>
              <a:rPr spc="130" dirty="0"/>
              <a:t>Goals</a:t>
            </a:r>
          </a:p>
        </p:txBody>
      </p:sp>
      <p:sp>
        <p:nvSpPr>
          <p:cNvPr id="3" name="object 3"/>
          <p:cNvSpPr>
            <a:spLocks noChangeAspect="1"/>
          </p:cNvSpPr>
          <p:nvPr/>
        </p:nvSpPr>
        <p:spPr>
          <a:xfrm>
            <a:off x="718456" y="739762"/>
            <a:ext cx="3213397" cy="2286000"/>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752788" y="3025762"/>
            <a:ext cx="5800412" cy="1887696"/>
          </a:xfrm>
          <a:prstGeom prst="rect">
            <a:avLst/>
          </a:prstGeom>
        </p:spPr>
        <p:txBody>
          <a:bodyPr vert="horz" wrap="square" lIns="0" tIns="0" rIns="0" bIns="0" rtlCol="0">
            <a:spAutoFit/>
          </a:bodyPr>
          <a:lstStyle/>
          <a:p>
            <a:pPr marL="298450" marR="1029969" indent="-285750">
              <a:lnSpc>
                <a:spcPct val="136600"/>
              </a:lnSpc>
              <a:buFont typeface="Wingdings" charset="2"/>
              <a:buChar char="§"/>
            </a:pPr>
            <a:r>
              <a:rPr sz="1250" dirty="0">
                <a:latin typeface="Arial"/>
                <a:cs typeface="Arial"/>
              </a:rPr>
              <a:t>To implement </a:t>
            </a:r>
            <a:r>
              <a:rPr sz="1250" dirty="0">
                <a:latin typeface="Courier" charset="0"/>
                <a:cs typeface="Courier" charset="0"/>
              </a:rPr>
              <a:t>while</a:t>
            </a:r>
            <a:r>
              <a:rPr sz="1250" dirty="0">
                <a:latin typeface="Arial"/>
                <a:cs typeface="Arial"/>
              </a:rPr>
              <a:t>, </a:t>
            </a:r>
            <a:r>
              <a:rPr sz="1250" spc="-5" dirty="0">
                <a:latin typeface="Courier" charset="0"/>
                <a:cs typeface="Courier" charset="0"/>
              </a:rPr>
              <a:t>for</a:t>
            </a:r>
            <a:r>
              <a:rPr sz="1250" spc="-5" dirty="0">
                <a:latin typeface="Arial"/>
                <a:cs typeface="Arial"/>
              </a:rPr>
              <a:t>, </a:t>
            </a:r>
            <a:r>
              <a:rPr sz="1250" dirty="0">
                <a:latin typeface="Arial"/>
                <a:cs typeface="Arial"/>
              </a:rPr>
              <a:t>and </a:t>
            </a:r>
            <a:r>
              <a:rPr sz="1250" dirty="0">
                <a:latin typeface="Courier" charset="0"/>
                <a:cs typeface="Courier" charset="0"/>
              </a:rPr>
              <a:t>do</a:t>
            </a:r>
            <a:r>
              <a:rPr sz="1250" spc="-455" dirty="0">
                <a:latin typeface="Courier" charset="0"/>
                <a:cs typeface="Courier" charset="0"/>
              </a:rPr>
              <a:t> </a:t>
            </a:r>
            <a:r>
              <a:rPr sz="1250" dirty="0">
                <a:latin typeface="Arial"/>
                <a:cs typeface="Arial"/>
              </a:rPr>
              <a:t>loops  </a:t>
            </a:r>
            <a:endParaRPr lang="en-US" sz="1250" dirty="0" smtClean="0">
              <a:latin typeface="Arial"/>
              <a:cs typeface="Arial"/>
            </a:endParaRPr>
          </a:p>
          <a:p>
            <a:pPr marL="298450" marR="1029969" indent="-285750">
              <a:lnSpc>
                <a:spcPct val="136600"/>
              </a:lnSpc>
              <a:buFont typeface="Wingdings" charset="2"/>
              <a:buChar char="§"/>
            </a:pPr>
            <a:r>
              <a:rPr sz="1250" dirty="0" smtClean="0">
                <a:latin typeface="Arial"/>
                <a:cs typeface="Arial"/>
              </a:rPr>
              <a:t>To </a:t>
            </a:r>
            <a:r>
              <a:rPr sz="1250" dirty="0">
                <a:latin typeface="Arial"/>
                <a:cs typeface="Arial"/>
              </a:rPr>
              <a:t>hand-trace </a:t>
            </a:r>
            <a:r>
              <a:rPr sz="1250" dirty="0" smtClean="0">
                <a:latin typeface="Arial"/>
                <a:cs typeface="Arial"/>
              </a:rPr>
              <a:t>the</a:t>
            </a:r>
            <a:r>
              <a:rPr lang="en-US" sz="1250" dirty="0" smtClean="0">
                <a:latin typeface="Arial"/>
                <a:cs typeface="Arial"/>
              </a:rPr>
              <a:t> </a:t>
            </a:r>
            <a:r>
              <a:rPr sz="1250" dirty="0" smtClean="0">
                <a:latin typeface="Arial"/>
                <a:cs typeface="Arial"/>
              </a:rPr>
              <a:t>execution </a:t>
            </a:r>
            <a:r>
              <a:rPr sz="1250" dirty="0">
                <a:latin typeface="Arial"/>
                <a:cs typeface="Arial"/>
              </a:rPr>
              <a:t>of a</a:t>
            </a:r>
            <a:r>
              <a:rPr sz="1250" spc="-65" dirty="0">
                <a:latin typeface="Arial"/>
                <a:cs typeface="Arial"/>
              </a:rPr>
              <a:t> </a:t>
            </a:r>
            <a:r>
              <a:rPr sz="1250" dirty="0">
                <a:latin typeface="Arial"/>
                <a:cs typeface="Arial"/>
              </a:rPr>
              <a:t>program  </a:t>
            </a:r>
            <a:endParaRPr lang="en-US" sz="1250" dirty="0" smtClean="0">
              <a:latin typeface="Arial"/>
              <a:cs typeface="Arial"/>
            </a:endParaRPr>
          </a:p>
          <a:p>
            <a:pPr marL="298450" marR="1029969" indent="-285750">
              <a:lnSpc>
                <a:spcPct val="136600"/>
              </a:lnSpc>
              <a:buFont typeface="Wingdings" charset="2"/>
              <a:buChar char="§"/>
            </a:pPr>
            <a:r>
              <a:rPr sz="1250" dirty="0" smtClean="0">
                <a:latin typeface="Arial"/>
                <a:cs typeface="Arial"/>
              </a:rPr>
              <a:t>To </a:t>
            </a:r>
            <a:r>
              <a:rPr sz="1250" dirty="0">
                <a:latin typeface="Arial"/>
                <a:cs typeface="Arial"/>
              </a:rPr>
              <a:t>learn to use common </a:t>
            </a:r>
            <a:r>
              <a:rPr sz="1250" dirty="0" smtClean="0">
                <a:latin typeface="Arial"/>
                <a:cs typeface="Arial"/>
              </a:rPr>
              <a:t>loop</a:t>
            </a:r>
            <a:r>
              <a:rPr lang="en-US" sz="1250" dirty="0" smtClean="0">
                <a:latin typeface="Arial"/>
                <a:cs typeface="Arial"/>
              </a:rPr>
              <a:t> </a:t>
            </a:r>
            <a:r>
              <a:rPr sz="1250" dirty="0" smtClean="0">
                <a:latin typeface="Arial"/>
                <a:cs typeface="Arial"/>
              </a:rPr>
              <a:t>algorithms  </a:t>
            </a:r>
            <a:endParaRPr lang="en-US" sz="1250" dirty="0" smtClean="0">
              <a:latin typeface="Arial"/>
              <a:cs typeface="Arial"/>
            </a:endParaRPr>
          </a:p>
          <a:p>
            <a:pPr marL="298450" marR="1029969" indent="-285750">
              <a:lnSpc>
                <a:spcPct val="136600"/>
              </a:lnSpc>
              <a:buFont typeface="Wingdings" charset="2"/>
              <a:buChar char="§"/>
            </a:pPr>
            <a:r>
              <a:rPr sz="1250" dirty="0" smtClean="0">
                <a:latin typeface="Arial"/>
                <a:cs typeface="Arial"/>
              </a:rPr>
              <a:t>To </a:t>
            </a:r>
            <a:r>
              <a:rPr sz="1250" dirty="0">
                <a:latin typeface="Arial"/>
                <a:cs typeface="Arial"/>
              </a:rPr>
              <a:t>understand nested</a:t>
            </a:r>
            <a:r>
              <a:rPr sz="1250" spc="-80" dirty="0">
                <a:latin typeface="Arial"/>
                <a:cs typeface="Arial"/>
              </a:rPr>
              <a:t> </a:t>
            </a:r>
            <a:r>
              <a:rPr sz="1250" dirty="0">
                <a:latin typeface="Arial"/>
                <a:cs typeface="Arial"/>
              </a:rPr>
              <a:t>loops</a:t>
            </a:r>
          </a:p>
          <a:p>
            <a:pPr marL="298450" marR="5080" indent="-285750">
              <a:lnSpc>
                <a:spcPts val="2070"/>
              </a:lnSpc>
              <a:spcBef>
                <a:spcPts val="105"/>
              </a:spcBef>
              <a:buFont typeface="Wingdings" charset="2"/>
              <a:buChar char="§"/>
            </a:pPr>
            <a:r>
              <a:rPr sz="1250" dirty="0">
                <a:latin typeface="Arial"/>
                <a:cs typeface="Arial"/>
              </a:rPr>
              <a:t>To implement programs that read and process data</a:t>
            </a:r>
            <a:r>
              <a:rPr sz="1250" spc="-55" dirty="0">
                <a:latin typeface="Arial"/>
                <a:cs typeface="Arial"/>
              </a:rPr>
              <a:t> </a:t>
            </a:r>
            <a:r>
              <a:rPr sz="1250" dirty="0">
                <a:latin typeface="Arial"/>
                <a:cs typeface="Arial"/>
              </a:rPr>
              <a:t>sets  </a:t>
            </a:r>
            <a:endParaRPr lang="en-US" sz="1250" dirty="0" smtClean="0">
              <a:latin typeface="Arial"/>
              <a:cs typeface="Arial"/>
            </a:endParaRPr>
          </a:p>
          <a:p>
            <a:pPr marL="298450" marR="5080" indent="-285750">
              <a:lnSpc>
                <a:spcPts val="2070"/>
              </a:lnSpc>
              <a:spcBef>
                <a:spcPts val="105"/>
              </a:spcBef>
              <a:buFont typeface="Wingdings" charset="2"/>
              <a:buChar char="§"/>
            </a:pPr>
            <a:r>
              <a:rPr sz="1250" dirty="0" smtClean="0">
                <a:latin typeface="Arial"/>
                <a:cs typeface="Arial"/>
              </a:rPr>
              <a:t>To </a:t>
            </a:r>
            <a:r>
              <a:rPr sz="1250" dirty="0">
                <a:latin typeface="Arial"/>
                <a:cs typeface="Arial"/>
              </a:rPr>
              <a:t>use a computer for</a:t>
            </a:r>
            <a:r>
              <a:rPr sz="1250" spc="-75" dirty="0">
                <a:latin typeface="Arial"/>
                <a:cs typeface="Arial"/>
              </a:rPr>
              <a:t> </a:t>
            </a:r>
            <a:r>
              <a:rPr sz="1250" dirty="0" smtClean="0">
                <a:latin typeface="Arial"/>
                <a:cs typeface="Arial"/>
              </a:rPr>
              <a:t>simulations</a:t>
            </a:r>
            <a:endParaRPr lang="en-US" sz="1250" dirty="0" smtClean="0">
              <a:latin typeface="Arial"/>
              <a:cs typeface="Arial"/>
            </a:endParaRPr>
          </a:p>
          <a:p>
            <a:pPr marL="298450" marR="5080" indent="-285750">
              <a:lnSpc>
                <a:spcPts val="2070"/>
              </a:lnSpc>
              <a:spcBef>
                <a:spcPts val="105"/>
              </a:spcBef>
              <a:buFont typeface="Wingdings" charset="2"/>
              <a:buChar char="§"/>
            </a:pPr>
            <a:r>
              <a:rPr lang="en-US" sz="1250" dirty="0">
                <a:latin typeface="Arial"/>
                <a:cs typeface="Arial"/>
              </a:rPr>
              <a:t>To learn about the</a:t>
            </a:r>
            <a:r>
              <a:rPr lang="en-US" sz="1250" spc="-80" dirty="0">
                <a:latin typeface="Arial"/>
                <a:cs typeface="Arial"/>
              </a:rPr>
              <a:t> </a:t>
            </a:r>
            <a:r>
              <a:rPr lang="en-US" sz="1250" dirty="0" smtClean="0">
                <a:latin typeface="Arial"/>
                <a:cs typeface="Arial"/>
              </a:rPr>
              <a:t>debugger</a:t>
            </a:r>
            <a:endParaRPr lang="en-US" sz="1250" dirty="0">
              <a:latin typeface="Arial"/>
              <a:cs typeface="Aria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65" dirty="0">
                <a:latin typeface="Trebuchet MS"/>
                <a:cs typeface="Trebuchet MS"/>
              </a:rPr>
              <a:t>while </a:t>
            </a:r>
            <a:r>
              <a:rPr spc="114" dirty="0"/>
              <a:t>Loop</a:t>
            </a:r>
            <a:r>
              <a:rPr spc="-160" dirty="0"/>
              <a:t> </a:t>
            </a:r>
            <a:r>
              <a:rPr spc="110" dirty="0"/>
              <a:t>Examples</a:t>
            </a:r>
          </a:p>
        </p:txBody>
      </p:sp>
      <p:sp>
        <p:nvSpPr>
          <p:cNvPr id="3" name="object 3"/>
          <p:cNvSpPr/>
          <p:nvPr/>
        </p:nvSpPr>
        <p:spPr>
          <a:xfrm>
            <a:off x="718456" y="739748"/>
            <a:ext cx="3929744" cy="459425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60" dirty="0"/>
              <a:t>Common </a:t>
            </a:r>
            <a:r>
              <a:rPr spc="25" dirty="0"/>
              <a:t>Error: </a:t>
            </a:r>
            <a:r>
              <a:rPr spc="70" dirty="0"/>
              <a:t>Infinite</a:t>
            </a:r>
            <a:r>
              <a:rPr spc="-145" dirty="0"/>
              <a:t> </a:t>
            </a:r>
            <a:r>
              <a:rPr spc="140" dirty="0"/>
              <a:t>Loops</a:t>
            </a:r>
          </a:p>
        </p:txBody>
      </p:sp>
      <p:sp>
        <p:nvSpPr>
          <p:cNvPr id="3" name="object 3"/>
          <p:cNvSpPr/>
          <p:nvPr/>
        </p:nvSpPr>
        <p:spPr>
          <a:xfrm>
            <a:off x="682955" y="83429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1690"/>
            <a:ext cx="3185160" cy="448309"/>
          </a:xfrm>
          <a:prstGeom prst="rect">
            <a:avLst/>
          </a:prstGeom>
        </p:spPr>
        <p:txBody>
          <a:bodyPr vert="horz" wrap="square" lIns="0" tIns="0" rIns="0" bIns="0" rtlCol="0">
            <a:spAutoFit/>
          </a:bodyPr>
          <a:lstStyle/>
          <a:p>
            <a:pPr marL="12700">
              <a:lnSpc>
                <a:spcPct val="100000"/>
              </a:lnSpc>
            </a:pPr>
            <a:r>
              <a:rPr sz="1250" dirty="0">
                <a:latin typeface="Arial"/>
                <a:cs typeface="Arial"/>
              </a:rPr>
              <a:t>Example:</a:t>
            </a:r>
            <a:endParaRPr sz="1250">
              <a:latin typeface="Arial"/>
              <a:cs typeface="Arial"/>
            </a:endParaRPr>
          </a:p>
          <a:p>
            <a:pPr marL="298450">
              <a:lnSpc>
                <a:spcPct val="100000"/>
              </a:lnSpc>
              <a:spcBef>
                <a:spcPts val="755"/>
              </a:spcBef>
            </a:pPr>
            <a:r>
              <a:rPr sz="950" dirty="0">
                <a:latin typeface="Arial"/>
                <a:cs typeface="Arial"/>
              </a:rPr>
              <a:t>forgetting to update the variable that controls the</a:t>
            </a:r>
            <a:r>
              <a:rPr sz="950" spc="60" dirty="0">
                <a:latin typeface="Arial"/>
                <a:cs typeface="Arial"/>
              </a:rPr>
              <a:t> </a:t>
            </a:r>
            <a:r>
              <a:rPr sz="950" dirty="0">
                <a:latin typeface="Arial"/>
                <a:cs typeface="Arial"/>
              </a:rPr>
              <a:t>loop</a:t>
            </a:r>
            <a:endParaRPr sz="950">
              <a:latin typeface="Arial"/>
              <a:cs typeface="Arial"/>
            </a:endParaRPr>
          </a:p>
        </p:txBody>
      </p:sp>
      <p:sp>
        <p:nvSpPr>
          <p:cNvPr id="5" name="object 5"/>
          <p:cNvSpPr txBox="1"/>
          <p:nvPr/>
        </p:nvSpPr>
        <p:spPr>
          <a:xfrm>
            <a:off x="1112462" y="1217660"/>
            <a:ext cx="5076190" cy="638636"/>
          </a:xfrm>
          <a:prstGeom prst="rect">
            <a:avLst/>
          </a:prstGeom>
          <a:ln w="7099">
            <a:solidFill>
              <a:srgbClr val="CCCCCC"/>
            </a:solidFill>
          </a:ln>
        </p:spPr>
        <p:txBody>
          <a:bodyPr vert="horz" wrap="square" lIns="0" tIns="38100" rIns="0" bIns="0" rtlCol="0">
            <a:spAutoFit/>
          </a:bodyPr>
          <a:lstStyle/>
          <a:p>
            <a:pPr marL="41910" marR="4036060">
              <a:lnSpc>
                <a:spcPct val="100000"/>
              </a:lnSpc>
              <a:spcBef>
                <a:spcPts val="300"/>
              </a:spcBef>
            </a:pPr>
            <a:r>
              <a:rPr sz="650" spc="15" dirty="0">
                <a:latin typeface="Courier" charset="0"/>
                <a:cs typeface="Courier" charset="0"/>
              </a:rPr>
              <a:t>int years = 1;  while (years &lt;=</a:t>
            </a:r>
            <a:r>
              <a:rPr sz="650" spc="-80" dirty="0">
                <a:latin typeface="Courier" charset="0"/>
                <a:cs typeface="Courier" charset="0"/>
              </a:rPr>
              <a:t> </a:t>
            </a:r>
            <a:r>
              <a:rPr sz="650" spc="15" dirty="0">
                <a:latin typeface="Courier" charset="0"/>
                <a:cs typeface="Courier" charset="0"/>
              </a:rPr>
              <a:t>20)</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196850" marR="2846705">
              <a:lnSpc>
                <a:spcPct val="100000"/>
              </a:lnSpc>
            </a:pPr>
            <a:r>
              <a:rPr sz="650" spc="15" dirty="0">
                <a:latin typeface="Courier" charset="0"/>
                <a:cs typeface="Courier" charset="0"/>
              </a:rPr>
              <a:t>double interest = balance * RATE /</a:t>
            </a:r>
            <a:r>
              <a:rPr sz="650" spc="-70" dirty="0">
                <a:latin typeface="Courier" charset="0"/>
                <a:cs typeface="Courier" charset="0"/>
              </a:rPr>
              <a:t> </a:t>
            </a:r>
            <a:r>
              <a:rPr sz="650" spc="15" dirty="0">
                <a:latin typeface="Courier" charset="0"/>
                <a:cs typeface="Courier" charset="0"/>
              </a:rPr>
              <a:t>100;  balance = balance +</a:t>
            </a:r>
            <a:r>
              <a:rPr sz="650" spc="-75" dirty="0">
                <a:latin typeface="Courier" charset="0"/>
                <a:cs typeface="Courier" charset="0"/>
              </a:rPr>
              <a:t> </a:t>
            </a:r>
            <a:r>
              <a:rPr sz="650" spc="15" dirty="0">
                <a:latin typeface="Courier" charset="0"/>
                <a:cs typeface="Courier" charset="0"/>
              </a:rPr>
              <a:t>interest;</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p:txBody>
      </p:sp>
      <p:sp>
        <p:nvSpPr>
          <p:cNvPr id="6" name="object 6"/>
          <p:cNvSpPr/>
          <p:nvPr/>
        </p:nvSpPr>
        <p:spPr>
          <a:xfrm>
            <a:off x="682955" y="209797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1985365"/>
            <a:ext cx="2339975" cy="448309"/>
          </a:xfrm>
          <a:prstGeom prst="rect">
            <a:avLst/>
          </a:prstGeom>
        </p:spPr>
        <p:txBody>
          <a:bodyPr vert="horz" wrap="square" lIns="0" tIns="0" rIns="0" bIns="0" rtlCol="0">
            <a:spAutoFit/>
          </a:bodyPr>
          <a:lstStyle/>
          <a:p>
            <a:pPr marL="12700">
              <a:lnSpc>
                <a:spcPct val="100000"/>
              </a:lnSpc>
            </a:pPr>
            <a:r>
              <a:rPr sz="1250" dirty="0">
                <a:latin typeface="Arial"/>
                <a:cs typeface="Arial"/>
              </a:rPr>
              <a:t>Example:</a:t>
            </a:r>
            <a:endParaRPr sz="1250">
              <a:latin typeface="Arial"/>
              <a:cs typeface="Arial"/>
            </a:endParaRPr>
          </a:p>
          <a:p>
            <a:pPr marL="298450">
              <a:lnSpc>
                <a:spcPct val="100000"/>
              </a:lnSpc>
              <a:spcBef>
                <a:spcPts val="755"/>
              </a:spcBef>
            </a:pPr>
            <a:r>
              <a:rPr sz="950" dirty="0">
                <a:latin typeface="Arial"/>
                <a:cs typeface="Arial"/>
              </a:rPr>
              <a:t>incrementing instead of</a:t>
            </a:r>
            <a:r>
              <a:rPr sz="950" spc="15" dirty="0">
                <a:latin typeface="Arial"/>
                <a:cs typeface="Arial"/>
              </a:rPr>
              <a:t> </a:t>
            </a:r>
            <a:r>
              <a:rPr sz="950" dirty="0">
                <a:latin typeface="Arial"/>
                <a:cs typeface="Arial"/>
              </a:rPr>
              <a:t>decrementing</a:t>
            </a:r>
            <a:endParaRPr sz="950">
              <a:latin typeface="Arial"/>
              <a:cs typeface="Arial"/>
            </a:endParaRPr>
          </a:p>
        </p:txBody>
      </p:sp>
      <p:sp>
        <p:nvSpPr>
          <p:cNvPr id="8" name="object 8"/>
          <p:cNvSpPr txBox="1"/>
          <p:nvPr/>
        </p:nvSpPr>
        <p:spPr>
          <a:xfrm>
            <a:off x="1112462" y="2481335"/>
            <a:ext cx="5076190" cy="738664"/>
          </a:xfrm>
          <a:prstGeom prst="rect">
            <a:avLst/>
          </a:prstGeom>
          <a:ln w="7099">
            <a:solidFill>
              <a:srgbClr val="CCCCCC"/>
            </a:solidFill>
          </a:ln>
        </p:spPr>
        <p:txBody>
          <a:bodyPr vert="horz" wrap="square" lIns="0" tIns="38100" rIns="0" bIns="0" rtlCol="0">
            <a:spAutoFit/>
          </a:bodyPr>
          <a:lstStyle/>
          <a:p>
            <a:pPr marL="41910" marR="4139565">
              <a:lnSpc>
                <a:spcPct val="100000"/>
              </a:lnSpc>
              <a:spcBef>
                <a:spcPts val="300"/>
              </a:spcBef>
            </a:pPr>
            <a:r>
              <a:rPr sz="650" spc="15" dirty="0">
                <a:latin typeface="Courier" charset="0"/>
                <a:cs typeface="Courier" charset="0"/>
              </a:rPr>
              <a:t>int years = 20;  while (years &gt;</a:t>
            </a:r>
            <a:r>
              <a:rPr sz="650" spc="-80" dirty="0">
                <a:latin typeface="Courier" charset="0"/>
                <a:cs typeface="Courier" charset="0"/>
              </a:rPr>
              <a:t> </a:t>
            </a:r>
            <a:r>
              <a:rPr sz="650" spc="15" dirty="0">
                <a:latin typeface="Courier" charset="0"/>
                <a:cs typeface="Courier" charset="0"/>
              </a:rPr>
              <a:t>0)</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196850" marR="2846705">
              <a:lnSpc>
                <a:spcPct val="100000"/>
              </a:lnSpc>
            </a:pPr>
            <a:r>
              <a:rPr sz="650" spc="15" dirty="0">
                <a:latin typeface="Courier" charset="0"/>
                <a:cs typeface="Courier" charset="0"/>
              </a:rPr>
              <a:t>double interest = balance * RATE /</a:t>
            </a:r>
            <a:r>
              <a:rPr sz="650" spc="-70" dirty="0">
                <a:latin typeface="Courier" charset="0"/>
                <a:cs typeface="Courier" charset="0"/>
              </a:rPr>
              <a:t> </a:t>
            </a:r>
            <a:r>
              <a:rPr sz="650" spc="15" dirty="0">
                <a:latin typeface="Courier" charset="0"/>
                <a:cs typeface="Courier" charset="0"/>
              </a:rPr>
              <a:t>100;  balance = balance +</a:t>
            </a:r>
            <a:r>
              <a:rPr sz="650" spc="-75" dirty="0">
                <a:latin typeface="Courier" charset="0"/>
                <a:cs typeface="Courier" charset="0"/>
              </a:rPr>
              <a:t> </a:t>
            </a:r>
            <a:r>
              <a:rPr sz="650" spc="15" dirty="0">
                <a:latin typeface="Courier" charset="0"/>
                <a:cs typeface="Courier" charset="0"/>
              </a:rPr>
              <a:t>interest;</a:t>
            </a:r>
            <a:endParaRPr sz="650" dirty="0">
              <a:latin typeface="Courier" charset="0"/>
              <a:cs typeface="Courier" charset="0"/>
            </a:endParaRPr>
          </a:p>
          <a:p>
            <a:pPr marL="196850">
              <a:lnSpc>
                <a:spcPct val="100000"/>
              </a:lnSpc>
            </a:pPr>
            <a:r>
              <a:rPr sz="650" spc="15" dirty="0">
                <a:latin typeface="Courier" charset="0"/>
                <a:cs typeface="Courier" charset="0"/>
              </a:rPr>
              <a:t>years++;</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p:txBody>
      </p:sp>
      <p:sp>
        <p:nvSpPr>
          <p:cNvPr id="9" name="object 9"/>
          <p:cNvSpPr/>
          <p:nvPr/>
        </p:nvSpPr>
        <p:spPr>
          <a:xfrm>
            <a:off x="682955" y="346103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10" name="object 10"/>
          <p:cNvSpPr txBox="1"/>
          <p:nvPr/>
        </p:nvSpPr>
        <p:spPr>
          <a:xfrm>
            <a:off x="809357" y="3348431"/>
            <a:ext cx="3092450" cy="208279"/>
          </a:xfrm>
          <a:prstGeom prst="rect">
            <a:avLst/>
          </a:prstGeom>
        </p:spPr>
        <p:txBody>
          <a:bodyPr vert="horz" wrap="square" lIns="0" tIns="0" rIns="0" bIns="0" rtlCol="0">
            <a:spAutoFit/>
          </a:bodyPr>
          <a:lstStyle/>
          <a:p>
            <a:pPr marL="12700">
              <a:lnSpc>
                <a:spcPct val="100000"/>
              </a:lnSpc>
            </a:pPr>
            <a:r>
              <a:rPr sz="1250" dirty="0">
                <a:latin typeface="Arial"/>
                <a:cs typeface="Arial"/>
              </a:rPr>
              <a:t>These loops run forever – must kill</a:t>
            </a:r>
            <a:r>
              <a:rPr sz="1250" spc="-65" dirty="0">
                <a:latin typeface="Arial"/>
                <a:cs typeface="Arial"/>
              </a:rPr>
              <a:t> </a:t>
            </a:r>
            <a:r>
              <a:rPr sz="1250" dirty="0">
                <a:latin typeface="Arial"/>
                <a:cs typeface="Arial"/>
              </a:rPr>
              <a:t>program</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60" dirty="0"/>
              <a:t>Common </a:t>
            </a:r>
            <a:r>
              <a:rPr spc="25" dirty="0"/>
              <a:t>Error: </a:t>
            </a:r>
            <a:r>
              <a:rPr spc="75" dirty="0"/>
              <a:t>Off-by-One</a:t>
            </a:r>
            <a:r>
              <a:rPr spc="-114" dirty="0"/>
              <a:t> </a:t>
            </a:r>
            <a:r>
              <a:rPr spc="95" dirty="0"/>
              <a:t>Errors</a:t>
            </a:r>
          </a:p>
        </p:txBody>
      </p:sp>
      <p:sp>
        <p:nvSpPr>
          <p:cNvPr id="3" name="object 3"/>
          <p:cNvSpPr/>
          <p:nvPr/>
        </p:nvSpPr>
        <p:spPr>
          <a:xfrm>
            <a:off x="682955" y="83419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08977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txBox="1"/>
          <p:nvPr/>
        </p:nvSpPr>
        <p:spPr>
          <a:xfrm>
            <a:off x="809357" y="656437"/>
            <a:ext cx="5072380" cy="528955"/>
          </a:xfrm>
          <a:prstGeom prst="rect">
            <a:avLst/>
          </a:prstGeom>
        </p:spPr>
        <p:txBody>
          <a:bodyPr vert="horz" wrap="square" lIns="0" tIns="0" rIns="0" bIns="0" rtlCol="0">
            <a:spAutoFit/>
          </a:bodyPr>
          <a:lstStyle/>
          <a:p>
            <a:pPr marL="12700" marR="5080">
              <a:lnSpc>
                <a:spcPct val="134200"/>
              </a:lnSpc>
            </a:pPr>
            <a:r>
              <a:rPr sz="1250" b="1" dirty="0">
                <a:latin typeface="Arial"/>
                <a:cs typeface="Arial"/>
              </a:rPr>
              <a:t>Off-by-one error: </a:t>
            </a:r>
            <a:r>
              <a:rPr sz="1250" dirty="0">
                <a:latin typeface="Arial"/>
                <a:cs typeface="Arial"/>
              </a:rPr>
              <a:t>a loop executes one too few, or one too many,</a:t>
            </a:r>
            <a:r>
              <a:rPr sz="1250" spc="-40" dirty="0">
                <a:latin typeface="Arial"/>
                <a:cs typeface="Arial"/>
              </a:rPr>
              <a:t> </a:t>
            </a:r>
            <a:r>
              <a:rPr sz="1250" dirty="0">
                <a:latin typeface="Arial"/>
                <a:cs typeface="Arial"/>
              </a:rPr>
              <a:t>times.  Example:</a:t>
            </a:r>
            <a:endParaRPr sz="1250">
              <a:latin typeface="Arial"/>
              <a:cs typeface="Arial"/>
            </a:endParaRPr>
          </a:p>
        </p:txBody>
      </p:sp>
      <p:sp>
        <p:nvSpPr>
          <p:cNvPr id="6" name="object 6"/>
          <p:cNvSpPr txBox="1"/>
          <p:nvPr/>
        </p:nvSpPr>
        <p:spPr>
          <a:xfrm>
            <a:off x="828490" y="1245956"/>
            <a:ext cx="5566410" cy="1008380"/>
          </a:xfrm>
          <a:prstGeom prst="rect">
            <a:avLst/>
          </a:prstGeom>
          <a:ln w="7099">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int years =</a:t>
            </a:r>
            <a:r>
              <a:rPr sz="750" spc="-95" dirty="0">
                <a:latin typeface="Courier" charset="0"/>
                <a:cs typeface="Courier" charset="0"/>
              </a:rPr>
              <a:t> </a:t>
            </a:r>
            <a:r>
              <a:rPr sz="750" dirty="0">
                <a:latin typeface="Courier" charset="0"/>
                <a:cs typeface="Courier" charset="0"/>
              </a:rPr>
              <a:t>0;</a:t>
            </a:r>
          </a:p>
          <a:p>
            <a:pPr marL="44450">
              <a:lnSpc>
                <a:spcPts val="894"/>
              </a:lnSpc>
            </a:pPr>
            <a:r>
              <a:rPr sz="750" dirty="0">
                <a:latin typeface="Courier" charset="0"/>
                <a:cs typeface="Courier" charset="0"/>
              </a:rPr>
              <a:t>while (balance &lt;</a:t>
            </a:r>
            <a:r>
              <a:rPr sz="750" spc="-80" dirty="0">
                <a:latin typeface="Courier" charset="0"/>
                <a:cs typeface="Courier" charset="0"/>
              </a:rPr>
              <a:t> </a:t>
            </a:r>
            <a:r>
              <a:rPr sz="750" dirty="0">
                <a:latin typeface="Courier" charset="0"/>
                <a:cs typeface="Courier" charset="0"/>
              </a:rPr>
              <a:t>targetBalance)</a:t>
            </a:r>
          </a:p>
          <a:p>
            <a:pPr marL="44450">
              <a:lnSpc>
                <a:spcPts val="894"/>
              </a:lnSpc>
            </a:pPr>
            <a:r>
              <a:rPr sz="750" dirty="0">
                <a:latin typeface="Courier" charset="0"/>
                <a:cs typeface="Courier" charset="0"/>
              </a:rPr>
              <a:t>{</a:t>
            </a:r>
          </a:p>
          <a:p>
            <a:pPr marL="217170">
              <a:lnSpc>
                <a:spcPts val="894"/>
              </a:lnSpc>
            </a:pPr>
            <a:r>
              <a:rPr sz="750" dirty="0">
                <a:latin typeface="Courier" charset="0"/>
                <a:cs typeface="Courier" charset="0"/>
              </a:rPr>
              <a:t>years++;</a:t>
            </a:r>
          </a:p>
          <a:p>
            <a:pPr marL="217170">
              <a:lnSpc>
                <a:spcPts val="894"/>
              </a:lnSpc>
            </a:pPr>
            <a:r>
              <a:rPr sz="750" dirty="0">
                <a:latin typeface="Courier" charset="0"/>
                <a:cs typeface="Courier" charset="0"/>
              </a:rPr>
              <a:t>balance = balance * (1 + RATE /</a:t>
            </a:r>
            <a:r>
              <a:rPr sz="750" spc="-80" dirty="0">
                <a:latin typeface="Courier" charset="0"/>
                <a:cs typeface="Courier" charset="0"/>
              </a:rPr>
              <a:t> </a:t>
            </a:r>
            <a:r>
              <a:rPr sz="750" dirty="0">
                <a:latin typeface="Courier" charset="0"/>
                <a:cs typeface="Courier" charset="0"/>
              </a:rPr>
              <a:t>100);</a:t>
            </a:r>
          </a:p>
          <a:p>
            <a:pPr marL="44450">
              <a:lnSpc>
                <a:spcPts val="894"/>
              </a:lnSpc>
            </a:pPr>
            <a:r>
              <a:rPr sz="750" dirty="0">
                <a:latin typeface="Courier" charset="0"/>
                <a:cs typeface="Courier" charset="0"/>
              </a:rPr>
              <a:t>}</a:t>
            </a:r>
          </a:p>
          <a:p>
            <a:pPr marL="44450">
              <a:lnSpc>
                <a:spcPts val="894"/>
              </a:lnSpc>
            </a:pPr>
            <a:r>
              <a:rPr sz="750" dirty="0">
                <a:latin typeface="Courier" charset="0"/>
                <a:cs typeface="Courier" charset="0"/>
              </a:rPr>
              <a:t>System.out.println("The investment doubled after</a:t>
            </a:r>
            <a:r>
              <a:rPr sz="750" spc="-65" dirty="0">
                <a:latin typeface="Courier" charset="0"/>
                <a:cs typeface="Courier" charset="0"/>
              </a:rPr>
              <a:t> </a:t>
            </a:r>
            <a:r>
              <a:rPr sz="750" dirty="0">
                <a:latin typeface="Courier" charset="0"/>
                <a:cs typeface="Courier" charset="0"/>
              </a:rPr>
              <a:t>"</a:t>
            </a:r>
          </a:p>
          <a:p>
            <a:pPr marL="217170">
              <a:lnSpc>
                <a:spcPts val="894"/>
              </a:lnSpc>
            </a:pPr>
            <a:r>
              <a:rPr sz="750" dirty="0">
                <a:latin typeface="Courier" charset="0"/>
                <a:cs typeface="Courier" charset="0"/>
              </a:rPr>
              <a:t>+ year + "</a:t>
            </a:r>
            <a:r>
              <a:rPr sz="750" spc="-90" dirty="0">
                <a:latin typeface="Courier" charset="0"/>
                <a:cs typeface="Courier" charset="0"/>
              </a:rPr>
              <a:t> </a:t>
            </a:r>
            <a:r>
              <a:rPr sz="750" dirty="0">
                <a:latin typeface="Courier" charset="0"/>
                <a:cs typeface="Courier" charset="0"/>
              </a:rPr>
              <a:t>years.");</a:t>
            </a:r>
          </a:p>
        </p:txBody>
      </p:sp>
      <p:sp>
        <p:nvSpPr>
          <p:cNvPr id="7" name="object 7"/>
          <p:cNvSpPr/>
          <p:nvPr/>
        </p:nvSpPr>
        <p:spPr>
          <a:xfrm>
            <a:off x="682955" y="243153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p:nvPr/>
        </p:nvSpPr>
        <p:spPr>
          <a:xfrm>
            <a:off x="682955" y="2701312"/>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9" name="object 9"/>
          <p:cNvSpPr txBox="1"/>
          <p:nvPr/>
        </p:nvSpPr>
        <p:spPr>
          <a:xfrm>
            <a:off x="809357" y="2239683"/>
            <a:ext cx="2018030" cy="557530"/>
          </a:xfrm>
          <a:prstGeom prst="rect">
            <a:avLst/>
          </a:prstGeom>
        </p:spPr>
        <p:txBody>
          <a:bodyPr vert="horz" wrap="square" lIns="0" tIns="0" rIns="0" bIns="0" rtlCol="0">
            <a:spAutoFit/>
          </a:bodyPr>
          <a:lstStyle/>
          <a:p>
            <a:pPr marL="12700" marR="5080">
              <a:lnSpc>
                <a:spcPct val="141600"/>
              </a:lnSpc>
            </a:pPr>
            <a:r>
              <a:rPr sz="1250" dirty="0">
                <a:latin typeface="Arial"/>
                <a:cs typeface="Arial"/>
              </a:rPr>
              <a:t>Should </a:t>
            </a:r>
            <a:r>
              <a:rPr sz="1250" dirty="0">
                <a:latin typeface="Courier" charset="0"/>
                <a:cs typeface="Courier" charset="0"/>
              </a:rPr>
              <a:t>year</a:t>
            </a:r>
            <a:r>
              <a:rPr sz="1250" spc="-490" dirty="0">
                <a:latin typeface="Courier" charset="0"/>
                <a:cs typeface="Courier" charset="0"/>
              </a:rPr>
              <a:t> </a:t>
            </a:r>
            <a:r>
              <a:rPr sz="1250" dirty="0">
                <a:latin typeface="Arial"/>
                <a:cs typeface="Arial"/>
              </a:rPr>
              <a:t>start at 0 or 1?  Should</a:t>
            </a:r>
            <a:r>
              <a:rPr sz="1250" spc="-15" dirty="0">
                <a:latin typeface="Arial"/>
                <a:cs typeface="Arial"/>
              </a:rPr>
              <a:t> </a:t>
            </a:r>
            <a:r>
              <a:rPr sz="1250" dirty="0">
                <a:latin typeface="Arial"/>
                <a:cs typeface="Arial"/>
              </a:rPr>
              <a:t>the</a:t>
            </a:r>
            <a:r>
              <a:rPr sz="1250" spc="-15" dirty="0">
                <a:latin typeface="Arial"/>
                <a:cs typeface="Arial"/>
              </a:rPr>
              <a:t> </a:t>
            </a:r>
            <a:r>
              <a:rPr sz="1250" dirty="0">
                <a:latin typeface="Arial"/>
                <a:cs typeface="Arial"/>
              </a:rPr>
              <a:t>test</a:t>
            </a:r>
            <a:r>
              <a:rPr sz="1250" spc="-15" dirty="0">
                <a:latin typeface="Arial"/>
                <a:cs typeface="Arial"/>
              </a:rPr>
              <a:t> </a:t>
            </a:r>
            <a:r>
              <a:rPr sz="1250" dirty="0">
                <a:latin typeface="Arial"/>
                <a:cs typeface="Arial"/>
              </a:rPr>
              <a:t>be</a:t>
            </a:r>
            <a:r>
              <a:rPr sz="1250" spc="-15" dirty="0">
                <a:latin typeface="Arial"/>
                <a:cs typeface="Arial"/>
              </a:rPr>
              <a:t> </a:t>
            </a:r>
            <a:r>
              <a:rPr sz="1250" dirty="0">
                <a:latin typeface="Courier" charset="0"/>
                <a:cs typeface="Courier" charset="0"/>
              </a:rPr>
              <a:t>&lt;</a:t>
            </a:r>
            <a:r>
              <a:rPr sz="1250" spc="-425" dirty="0">
                <a:latin typeface="Courier" charset="0"/>
                <a:cs typeface="Courier" charset="0"/>
              </a:rPr>
              <a:t> </a:t>
            </a:r>
            <a:r>
              <a:rPr sz="1250" dirty="0">
                <a:latin typeface="Arial"/>
                <a:cs typeface="Arial"/>
              </a:rPr>
              <a:t>or</a:t>
            </a:r>
            <a:r>
              <a:rPr sz="1250" spc="-15" dirty="0">
                <a:latin typeface="Arial"/>
                <a:cs typeface="Arial"/>
              </a:rPr>
              <a:t> </a:t>
            </a:r>
            <a:r>
              <a:rPr sz="1250" dirty="0">
                <a:latin typeface="Courier" charset="0"/>
                <a:cs typeface="Courier" charset="0"/>
              </a:rPr>
              <a:t>&lt;=</a:t>
            </a:r>
            <a:r>
              <a:rPr sz="1250" spc="-425" dirty="0">
                <a:latin typeface="Courier" charset="0"/>
                <a:cs typeface="Courier" charset="0"/>
              </a:rPr>
              <a:t> </a:t>
            </a:r>
            <a:r>
              <a:rPr sz="1250" dirty="0">
                <a:latin typeface="Arial"/>
                <a:cs typeface="Arial"/>
              </a:rPr>
              <a:t>?</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35" dirty="0"/>
              <a:t>Avoiding </a:t>
            </a:r>
            <a:r>
              <a:rPr spc="75" dirty="0"/>
              <a:t>Off-by-One</a:t>
            </a:r>
            <a:r>
              <a:rPr spc="-130" dirty="0"/>
              <a:t> </a:t>
            </a:r>
            <a:r>
              <a:rPr spc="70" dirty="0"/>
              <a:t>Error</a:t>
            </a:r>
          </a:p>
        </p:txBody>
      </p:sp>
      <p:sp>
        <p:nvSpPr>
          <p:cNvPr id="3" name="object 3"/>
          <p:cNvSpPr/>
          <p:nvPr/>
        </p:nvSpPr>
        <p:spPr>
          <a:xfrm>
            <a:off x="682955" y="83396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289276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p:nvPr/>
        </p:nvSpPr>
        <p:spPr>
          <a:xfrm>
            <a:off x="682955" y="3829872"/>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6" name="object 6"/>
          <p:cNvSpPr txBox="1"/>
          <p:nvPr/>
        </p:nvSpPr>
        <p:spPr>
          <a:xfrm>
            <a:off x="809357" y="721359"/>
            <a:ext cx="4252595" cy="3238066"/>
          </a:xfrm>
          <a:prstGeom prst="rect">
            <a:avLst/>
          </a:prstGeom>
        </p:spPr>
        <p:txBody>
          <a:bodyPr vert="horz" wrap="square" lIns="0" tIns="0" rIns="0" bIns="0" rtlCol="0">
            <a:spAutoFit/>
          </a:bodyPr>
          <a:lstStyle/>
          <a:p>
            <a:pPr marL="12700">
              <a:lnSpc>
                <a:spcPct val="100000"/>
              </a:lnSpc>
            </a:pPr>
            <a:r>
              <a:rPr sz="1250" dirty="0">
                <a:latin typeface="Arial"/>
                <a:cs typeface="Arial"/>
              </a:rPr>
              <a:t>Look at a scenario with simple</a:t>
            </a:r>
            <a:r>
              <a:rPr sz="1250" spc="-70" dirty="0">
                <a:latin typeface="Arial"/>
                <a:cs typeface="Arial"/>
              </a:rPr>
              <a:t> </a:t>
            </a:r>
            <a:r>
              <a:rPr sz="1250" dirty="0">
                <a:latin typeface="Arial"/>
                <a:cs typeface="Arial"/>
              </a:rPr>
              <a:t>values:</a:t>
            </a:r>
          </a:p>
          <a:p>
            <a:pPr>
              <a:lnSpc>
                <a:spcPct val="100000"/>
              </a:lnSpc>
              <a:spcBef>
                <a:spcPts val="7"/>
              </a:spcBef>
            </a:pPr>
            <a:endParaRPr sz="1500" dirty="0">
              <a:latin typeface="Times New Roman"/>
              <a:cs typeface="Times New Roman"/>
            </a:endParaRPr>
          </a:p>
          <a:p>
            <a:pPr marL="12700" marR="2712085">
              <a:lnSpc>
                <a:spcPct val="119300"/>
              </a:lnSpc>
            </a:pPr>
            <a:r>
              <a:rPr sz="1250" dirty="0">
                <a:latin typeface="Arial"/>
                <a:cs typeface="Arial"/>
              </a:rPr>
              <a:t>initial </a:t>
            </a:r>
            <a:r>
              <a:rPr sz="1250" dirty="0">
                <a:latin typeface="Courier" charset="0"/>
                <a:cs typeface="Courier" charset="0"/>
              </a:rPr>
              <a:t>balance</a:t>
            </a:r>
            <a:r>
              <a:rPr sz="1250" dirty="0">
                <a:latin typeface="Arial"/>
                <a:cs typeface="Arial"/>
              </a:rPr>
              <a:t>:</a:t>
            </a:r>
            <a:r>
              <a:rPr sz="1250" spc="-85" dirty="0">
                <a:latin typeface="Arial"/>
                <a:cs typeface="Arial"/>
              </a:rPr>
              <a:t> </a:t>
            </a:r>
            <a:r>
              <a:rPr sz="1250" dirty="0">
                <a:latin typeface="Arial"/>
                <a:cs typeface="Arial"/>
              </a:rPr>
              <a:t>$100  interest </a:t>
            </a:r>
            <a:r>
              <a:rPr sz="1250" dirty="0">
                <a:latin typeface="Courier" charset="0"/>
                <a:cs typeface="Courier" charset="0"/>
              </a:rPr>
              <a:t>rate</a:t>
            </a:r>
            <a:r>
              <a:rPr sz="1250" dirty="0">
                <a:latin typeface="Arial"/>
                <a:cs typeface="Arial"/>
              </a:rPr>
              <a:t>:</a:t>
            </a:r>
            <a:r>
              <a:rPr sz="1250" spc="-90" dirty="0">
                <a:latin typeface="Arial"/>
                <a:cs typeface="Arial"/>
              </a:rPr>
              <a:t> </a:t>
            </a:r>
            <a:r>
              <a:rPr sz="1250" dirty="0">
                <a:latin typeface="Arial"/>
                <a:cs typeface="Arial"/>
              </a:rPr>
              <a:t>50%</a:t>
            </a:r>
          </a:p>
          <a:p>
            <a:pPr marL="12700" marR="1765300">
              <a:lnSpc>
                <a:spcPct val="115500"/>
              </a:lnSpc>
              <a:spcBef>
                <a:spcPts val="55"/>
              </a:spcBef>
            </a:pPr>
            <a:r>
              <a:rPr sz="1250" dirty="0">
                <a:latin typeface="Arial"/>
                <a:cs typeface="Arial"/>
              </a:rPr>
              <a:t>after year 1, the </a:t>
            </a:r>
            <a:r>
              <a:rPr sz="1250" dirty="0">
                <a:latin typeface="Courier" charset="0"/>
                <a:cs typeface="Courier" charset="0"/>
              </a:rPr>
              <a:t>balance </a:t>
            </a:r>
            <a:r>
              <a:rPr sz="1250" dirty="0">
                <a:latin typeface="Arial"/>
                <a:cs typeface="Arial"/>
              </a:rPr>
              <a:t>is $150  after year 2 it is $225, or over</a:t>
            </a:r>
            <a:r>
              <a:rPr sz="1250" spc="-75" dirty="0">
                <a:latin typeface="Arial"/>
                <a:cs typeface="Arial"/>
              </a:rPr>
              <a:t> </a:t>
            </a:r>
            <a:r>
              <a:rPr sz="1250" dirty="0">
                <a:latin typeface="Arial"/>
                <a:cs typeface="Arial"/>
              </a:rPr>
              <a:t>$200</a:t>
            </a:r>
          </a:p>
          <a:p>
            <a:pPr marL="12700">
              <a:lnSpc>
                <a:spcPct val="100000"/>
              </a:lnSpc>
              <a:spcBef>
                <a:spcPts val="229"/>
              </a:spcBef>
            </a:pPr>
            <a:r>
              <a:rPr sz="1250" dirty="0">
                <a:latin typeface="Arial"/>
                <a:cs typeface="Arial"/>
              </a:rPr>
              <a:t>so the investment doubled after 2</a:t>
            </a:r>
            <a:r>
              <a:rPr sz="1250" spc="-70" dirty="0">
                <a:latin typeface="Arial"/>
                <a:cs typeface="Arial"/>
              </a:rPr>
              <a:t> </a:t>
            </a:r>
            <a:r>
              <a:rPr sz="1250" dirty="0">
                <a:latin typeface="Arial"/>
                <a:cs typeface="Arial"/>
              </a:rPr>
              <a:t>years</a:t>
            </a:r>
          </a:p>
          <a:p>
            <a:pPr marL="12700">
              <a:lnSpc>
                <a:spcPct val="100000"/>
              </a:lnSpc>
              <a:spcBef>
                <a:spcPts val="285"/>
              </a:spcBef>
            </a:pPr>
            <a:r>
              <a:rPr sz="1250" dirty="0">
                <a:latin typeface="Arial"/>
                <a:cs typeface="Arial"/>
              </a:rPr>
              <a:t>the loop executed two times, incrementing </a:t>
            </a:r>
            <a:r>
              <a:rPr sz="1250" dirty="0">
                <a:latin typeface="Courier" charset="0"/>
                <a:cs typeface="Courier" charset="0"/>
              </a:rPr>
              <a:t>years</a:t>
            </a:r>
            <a:r>
              <a:rPr sz="1250" spc="-459" dirty="0">
                <a:latin typeface="Courier" charset="0"/>
                <a:cs typeface="Courier" charset="0"/>
              </a:rPr>
              <a:t> </a:t>
            </a:r>
            <a:r>
              <a:rPr sz="1250" dirty="0">
                <a:latin typeface="Arial"/>
                <a:cs typeface="Arial"/>
              </a:rPr>
              <a:t>each time</a:t>
            </a:r>
          </a:p>
          <a:p>
            <a:pPr marL="12700">
              <a:lnSpc>
                <a:spcPct val="100000"/>
              </a:lnSpc>
              <a:spcBef>
                <a:spcPts val="285"/>
              </a:spcBef>
            </a:pPr>
            <a:r>
              <a:rPr sz="1250" i="1" dirty="0">
                <a:latin typeface="Arial"/>
                <a:cs typeface="Arial"/>
              </a:rPr>
              <a:t>Therefore</a:t>
            </a:r>
            <a:r>
              <a:rPr sz="1250" dirty="0">
                <a:latin typeface="Arial"/>
                <a:cs typeface="Arial"/>
              </a:rPr>
              <a:t>: </a:t>
            </a:r>
            <a:r>
              <a:rPr sz="1250" dirty="0">
                <a:latin typeface="Courier" charset="0"/>
                <a:cs typeface="Courier" charset="0"/>
              </a:rPr>
              <a:t>year</a:t>
            </a:r>
            <a:r>
              <a:rPr sz="1250" spc="-484" dirty="0">
                <a:latin typeface="Courier" charset="0"/>
                <a:cs typeface="Courier" charset="0"/>
              </a:rPr>
              <a:t> </a:t>
            </a:r>
            <a:r>
              <a:rPr sz="1250" dirty="0">
                <a:latin typeface="Arial"/>
                <a:cs typeface="Arial"/>
              </a:rPr>
              <a:t>must start at 0, not at 1.</a:t>
            </a:r>
          </a:p>
          <a:p>
            <a:pPr marL="12700">
              <a:lnSpc>
                <a:spcPct val="100000"/>
              </a:lnSpc>
              <a:spcBef>
                <a:spcPts val="565"/>
              </a:spcBef>
            </a:pPr>
            <a:r>
              <a:rPr sz="1250" dirty="0">
                <a:latin typeface="Arial"/>
                <a:cs typeface="Arial"/>
              </a:rPr>
              <a:t>interest </a:t>
            </a:r>
            <a:r>
              <a:rPr sz="1250" dirty="0">
                <a:latin typeface="Courier" charset="0"/>
                <a:cs typeface="Courier" charset="0"/>
              </a:rPr>
              <a:t>rate</a:t>
            </a:r>
            <a:r>
              <a:rPr sz="1250" dirty="0">
                <a:latin typeface="Arial"/>
                <a:cs typeface="Arial"/>
              </a:rPr>
              <a:t>:</a:t>
            </a:r>
            <a:r>
              <a:rPr sz="1250" spc="-90" dirty="0">
                <a:latin typeface="Arial"/>
                <a:cs typeface="Arial"/>
              </a:rPr>
              <a:t> </a:t>
            </a:r>
            <a:r>
              <a:rPr sz="1250" dirty="0">
                <a:latin typeface="Arial"/>
                <a:cs typeface="Arial"/>
              </a:rPr>
              <a:t>100%</a:t>
            </a:r>
          </a:p>
          <a:p>
            <a:pPr marL="12700">
              <a:lnSpc>
                <a:spcPct val="100000"/>
              </a:lnSpc>
              <a:spcBef>
                <a:spcPts val="285"/>
              </a:spcBef>
            </a:pPr>
            <a:r>
              <a:rPr sz="1250" dirty="0">
                <a:latin typeface="Arial"/>
                <a:cs typeface="Arial"/>
              </a:rPr>
              <a:t>after one year: </a:t>
            </a:r>
            <a:r>
              <a:rPr sz="1250" dirty="0">
                <a:latin typeface="Courier" charset="0"/>
                <a:cs typeface="Courier" charset="0"/>
              </a:rPr>
              <a:t>balance </a:t>
            </a:r>
            <a:r>
              <a:rPr sz="1250" dirty="0">
                <a:latin typeface="Arial"/>
                <a:cs typeface="Arial"/>
              </a:rPr>
              <a:t>is </a:t>
            </a:r>
            <a:r>
              <a:rPr sz="1250" dirty="0">
                <a:latin typeface="Courier" charset="0"/>
                <a:cs typeface="Courier" charset="0"/>
              </a:rPr>
              <a:t>2 *</a:t>
            </a:r>
            <a:r>
              <a:rPr sz="1250" spc="-475" dirty="0">
                <a:latin typeface="Courier" charset="0"/>
                <a:cs typeface="Courier" charset="0"/>
              </a:rPr>
              <a:t> </a:t>
            </a:r>
            <a:r>
              <a:rPr sz="1250" dirty="0">
                <a:latin typeface="Courier" charset="0"/>
                <a:cs typeface="Courier" charset="0"/>
              </a:rPr>
              <a:t>initialBalance</a:t>
            </a:r>
          </a:p>
          <a:p>
            <a:pPr marL="12700">
              <a:lnSpc>
                <a:spcPct val="100000"/>
              </a:lnSpc>
              <a:spcBef>
                <a:spcPts val="229"/>
              </a:spcBef>
            </a:pPr>
            <a:r>
              <a:rPr sz="1250" dirty="0">
                <a:latin typeface="Arial"/>
                <a:cs typeface="Arial"/>
              </a:rPr>
              <a:t>loop should</a:t>
            </a:r>
            <a:r>
              <a:rPr sz="1250" spc="-90" dirty="0">
                <a:latin typeface="Arial"/>
                <a:cs typeface="Arial"/>
              </a:rPr>
              <a:t> </a:t>
            </a:r>
            <a:r>
              <a:rPr sz="1250" dirty="0">
                <a:latin typeface="Arial"/>
                <a:cs typeface="Arial"/>
              </a:rPr>
              <a:t>stop</a:t>
            </a:r>
          </a:p>
          <a:p>
            <a:pPr marL="12700">
              <a:lnSpc>
                <a:spcPct val="100000"/>
              </a:lnSpc>
              <a:spcBef>
                <a:spcPts val="285"/>
              </a:spcBef>
            </a:pPr>
            <a:r>
              <a:rPr sz="1250" i="1" dirty="0">
                <a:latin typeface="Arial"/>
                <a:cs typeface="Arial"/>
              </a:rPr>
              <a:t>Therefore: </a:t>
            </a:r>
            <a:r>
              <a:rPr sz="1250" dirty="0">
                <a:latin typeface="Arial"/>
                <a:cs typeface="Arial"/>
              </a:rPr>
              <a:t>must use </a:t>
            </a:r>
            <a:r>
              <a:rPr sz="1250" dirty="0">
                <a:latin typeface="Courier" charset="0"/>
                <a:cs typeface="Courier" charset="0"/>
              </a:rPr>
              <a:t>&lt;</a:t>
            </a:r>
            <a:r>
              <a:rPr sz="1250" spc="-490" dirty="0">
                <a:latin typeface="Courier" charset="0"/>
                <a:cs typeface="Courier" charset="0"/>
              </a:rPr>
              <a:t> </a:t>
            </a:r>
            <a:r>
              <a:rPr sz="1250" dirty="0">
                <a:latin typeface="Arial"/>
                <a:cs typeface="Arial"/>
              </a:rPr>
              <a:t>not </a:t>
            </a:r>
            <a:r>
              <a:rPr sz="1250" dirty="0">
                <a:latin typeface="Courier" charset="0"/>
                <a:cs typeface="Courier" charset="0"/>
              </a:rPr>
              <a:t>&lt;=</a:t>
            </a:r>
          </a:p>
          <a:p>
            <a:pPr marL="12700">
              <a:lnSpc>
                <a:spcPct val="100000"/>
              </a:lnSpc>
              <a:spcBef>
                <a:spcPts val="565"/>
              </a:spcBef>
            </a:pPr>
            <a:r>
              <a:rPr sz="1250" dirty="0">
                <a:latin typeface="Arial"/>
                <a:cs typeface="Arial"/>
              </a:rPr>
              <a:t>Think, don't compile and try at</a:t>
            </a:r>
            <a:r>
              <a:rPr sz="1250" spc="-70" dirty="0">
                <a:latin typeface="Arial"/>
                <a:cs typeface="Arial"/>
              </a:rPr>
              <a:t> </a:t>
            </a:r>
            <a:r>
              <a:rPr sz="1250" dirty="0">
                <a:latin typeface="Arial"/>
                <a:cs typeface="Arial"/>
              </a:rPr>
              <a:t>random</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Problem </a:t>
            </a:r>
            <a:r>
              <a:rPr spc="80" dirty="0"/>
              <a:t>Solving:</a:t>
            </a:r>
            <a:r>
              <a:rPr spc="-55" dirty="0"/>
              <a:t> </a:t>
            </a:r>
            <a:r>
              <a:rPr spc="100" dirty="0"/>
              <a:t>Hand-Tracing</a:t>
            </a:r>
          </a:p>
        </p:txBody>
      </p:sp>
      <p:sp>
        <p:nvSpPr>
          <p:cNvPr id="3" name="object 3"/>
          <p:cNvSpPr/>
          <p:nvPr/>
        </p:nvSpPr>
        <p:spPr>
          <a:xfrm>
            <a:off x="682955" y="833612"/>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30926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txBox="1"/>
          <p:nvPr/>
        </p:nvSpPr>
        <p:spPr>
          <a:xfrm>
            <a:off x="809357" y="691476"/>
            <a:ext cx="5577205" cy="713740"/>
          </a:xfrm>
          <a:prstGeom prst="rect">
            <a:avLst/>
          </a:prstGeom>
        </p:spPr>
        <p:txBody>
          <a:bodyPr vert="horz" wrap="square" lIns="0" tIns="0" rIns="0" bIns="0" rtlCol="0">
            <a:spAutoFit/>
          </a:bodyPr>
          <a:lstStyle/>
          <a:p>
            <a:pPr marL="12700" marR="5080">
              <a:lnSpc>
                <a:spcPct val="115500"/>
              </a:lnSpc>
            </a:pPr>
            <a:r>
              <a:rPr sz="1250" dirty="0">
                <a:latin typeface="Arial"/>
                <a:cs typeface="Arial"/>
              </a:rPr>
              <a:t>A simulation of code execution in which you step through instructions and</a:t>
            </a:r>
            <a:r>
              <a:rPr sz="1250" spc="-35" dirty="0">
                <a:latin typeface="Arial"/>
                <a:cs typeface="Arial"/>
              </a:rPr>
              <a:t> </a:t>
            </a:r>
            <a:r>
              <a:rPr sz="1250" dirty="0">
                <a:latin typeface="Arial"/>
                <a:cs typeface="Arial"/>
              </a:rPr>
              <a:t>track  the values of the</a:t>
            </a:r>
            <a:r>
              <a:rPr sz="1250" spc="-80" dirty="0">
                <a:latin typeface="Arial"/>
                <a:cs typeface="Arial"/>
              </a:rPr>
              <a:t> </a:t>
            </a:r>
            <a:r>
              <a:rPr sz="1250" dirty="0">
                <a:latin typeface="Arial"/>
                <a:cs typeface="Arial"/>
              </a:rPr>
              <a:t>variables.</a:t>
            </a:r>
            <a:endParaRPr sz="1250">
              <a:latin typeface="Arial"/>
              <a:cs typeface="Arial"/>
            </a:endParaRPr>
          </a:p>
          <a:p>
            <a:pPr marL="12700">
              <a:lnSpc>
                <a:spcPct val="100000"/>
              </a:lnSpc>
              <a:spcBef>
                <a:spcPts val="509"/>
              </a:spcBef>
            </a:pPr>
            <a:r>
              <a:rPr sz="1250" dirty="0">
                <a:latin typeface="Arial"/>
                <a:cs typeface="Arial"/>
              </a:rPr>
              <a:t>What value is</a:t>
            </a:r>
            <a:r>
              <a:rPr sz="1250" spc="-80" dirty="0">
                <a:latin typeface="Arial"/>
                <a:cs typeface="Arial"/>
              </a:rPr>
              <a:t> </a:t>
            </a:r>
            <a:r>
              <a:rPr sz="1250" dirty="0">
                <a:latin typeface="Arial"/>
                <a:cs typeface="Arial"/>
              </a:rPr>
              <a:t>displayed?</a:t>
            </a:r>
            <a:endParaRPr sz="1250">
              <a:latin typeface="Arial"/>
              <a:cs typeface="Arial"/>
            </a:endParaRPr>
          </a:p>
        </p:txBody>
      </p:sp>
      <p:sp>
        <p:nvSpPr>
          <p:cNvPr id="6" name="object 6"/>
          <p:cNvSpPr txBox="1"/>
          <p:nvPr/>
        </p:nvSpPr>
        <p:spPr>
          <a:xfrm>
            <a:off x="828490" y="1465450"/>
            <a:ext cx="5566410" cy="1122045"/>
          </a:xfrm>
          <a:prstGeom prst="rect">
            <a:avLst/>
          </a:prstGeom>
          <a:ln w="7099">
            <a:solidFill>
              <a:srgbClr val="CCCCCC"/>
            </a:solidFill>
          </a:ln>
        </p:spPr>
        <p:txBody>
          <a:bodyPr vert="horz" wrap="square" lIns="0" tIns="46355" rIns="0" bIns="0" rtlCol="0">
            <a:spAutoFit/>
          </a:bodyPr>
          <a:lstStyle/>
          <a:p>
            <a:pPr marL="44450" marR="4758690">
              <a:lnSpc>
                <a:spcPct val="100000"/>
              </a:lnSpc>
              <a:spcBef>
                <a:spcPts val="365"/>
              </a:spcBef>
            </a:pPr>
            <a:r>
              <a:rPr sz="750" dirty="0">
                <a:latin typeface="Courier" charset="0"/>
                <a:cs typeface="Courier" charset="0"/>
              </a:rPr>
              <a:t>int n =</a:t>
            </a:r>
            <a:r>
              <a:rPr sz="750" spc="-90" dirty="0">
                <a:latin typeface="Courier" charset="0"/>
                <a:cs typeface="Courier" charset="0"/>
              </a:rPr>
              <a:t> </a:t>
            </a:r>
            <a:r>
              <a:rPr sz="750" dirty="0">
                <a:latin typeface="Courier" charset="0"/>
                <a:cs typeface="Courier" charset="0"/>
              </a:rPr>
              <a:t>1729;  int sum = 0;  while (n &gt;</a:t>
            </a:r>
            <a:r>
              <a:rPr sz="750" spc="-95" dirty="0">
                <a:latin typeface="Courier" charset="0"/>
                <a:cs typeface="Courier" charset="0"/>
              </a:rPr>
              <a:t> </a:t>
            </a:r>
            <a:r>
              <a:rPr sz="750" dirty="0">
                <a:latin typeface="Courier" charset="0"/>
                <a:cs typeface="Courier" charset="0"/>
              </a:rPr>
              <a:t>0)</a:t>
            </a:r>
          </a:p>
          <a:p>
            <a:pPr marL="44450">
              <a:lnSpc>
                <a:spcPts val="890"/>
              </a:lnSpc>
            </a:pPr>
            <a:r>
              <a:rPr sz="750" dirty="0">
                <a:latin typeface="Courier" charset="0"/>
                <a:cs typeface="Courier" charset="0"/>
              </a:rPr>
              <a:t>{</a:t>
            </a:r>
          </a:p>
          <a:p>
            <a:pPr marL="274320" marR="4184015">
              <a:lnSpc>
                <a:spcPts val="890"/>
              </a:lnSpc>
              <a:spcBef>
                <a:spcPts val="35"/>
              </a:spcBef>
            </a:pPr>
            <a:r>
              <a:rPr sz="750" dirty="0">
                <a:latin typeface="Courier" charset="0"/>
                <a:cs typeface="Courier" charset="0"/>
              </a:rPr>
              <a:t>int digit = n %</a:t>
            </a:r>
            <a:r>
              <a:rPr sz="750" spc="-90" dirty="0">
                <a:latin typeface="Courier" charset="0"/>
                <a:cs typeface="Courier" charset="0"/>
              </a:rPr>
              <a:t> </a:t>
            </a:r>
            <a:r>
              <a:rPr sz="750" dirty="0">
                <a:latin typeface="Courier" charset="0"/>
                <a:cs typeface="Courier" charset="0"/>
              </a:rPr>
              <a:t>10;  sum = sum + digit;  n = n /</a:t>
            </a:r>
            <a:r>
              <a:rPr sz="750" spc="-95" dirty="0">
                <a:latin typeface="Courier" charset="0"/>
                <a:cs typeface="Courier" charset="0"/>
              </a:rPr>
              <a:t> </a:t>
            </a:r>
            <a:r>
              <a:rPr sz="750" dirty="0">
                <a:latin typeface="Courier" charset="0"/>
                <a:cs typeface="Courier" charset="0"/>
              </a:rPr>
              <a:t>10;</a:t>
            </a:r>
          </a:p>
          <a:p>
            <a:pPr marL="44450">
              <a:lnSpc>
                <a:spcPts val="865"/>
              </a:lnSpc>
            </a:pPr>
            <a:r>
              <a:rPr sz="750" dirty="0">
                <a:latin typeface="Courier" charset="0"/>
                <a:cs typeface="Courier" charset="0"/>
              </a:rPr>
              <a:t>}</a:t>
            </a:r>
          </a:p>
          <a:p>
            <a:pPr marL="44450">
              <a:lnSpc>
                <a:spcPts val="894"/>
              </a:lnSpc>
            </a:pPr>
            <a:r>
              <a:rPr sz="750" dirty="0">
                <a:latin typeface="Courier" charset="0"/>
                <a:cs typeface="Courier" charset="0"/>
              </a:rPr>
              <a:t>System.out.println(sum);</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Problem </a:t>
            </a:r>
            <a:r>
              <a:rPr spc="80" dirty="0"/>
              <a:t>Solving: </a:t>
            </a:r>
            <a:r>
              <a:rPr spc="100" dirty="0"/>
              <a:t>Hand-Tracing </a:t>
            </a:r>
            <a:r>
              <a:rPr spc="-105" dirty="0"/>
              <a:t>- </a:t>
            </a:r>
            <a:r>
              <a:rPr spc="75" dirty="0"/>
              <a:t>Step </a:t>
            </a:r>
            <a:r>
              <a:rPr spc="114" dirty="0"/>
              <a:t>by</a:t>
            </a:r>
            <a:r>
              <a:rPr spc="-40" dirty="0"/>
              <a:t> </a:t>
            </a:r>
            <a:r>
              <a:rPr spc="75" dirty="0"/>
              <a:t>Step</a:t>
            </a:r>
          </a:p>
        </p:txBody>
      </p:sp>
      <p:sp>
        <p:nvSpPr>
          <p:cNvPr id="3" name="object 3"/>
          <p:cNvSpPr/>
          <p:nvPr/>
        </p:nvSpPr>
        <p:spPr>
          <a:xfrm>
            <a:off x="682955" y="83452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1918"/>
            <a:ext cx="485775" cy="208279"/>
          </a:xfrm>
          <a:prstGeom prst="rect">
            <a:avLst/>
          </a:prstGeom>
        </p:spPr>
        <p:txBody>
          <a:bodyPr vert="horz" wrap="square" lIns="0" tIns="0" rIns="0" bIns="0" rtlCol="0">
            <a:spAutoFit/>
          </a:bodyPr>
          <a:lstStyle/>
          <a:p>
            <a:pPr marL="12700">
              <a:lnSpc>
                <a:spcPct val="100000"/>
              </a:lnSpc>
            </a:pPr>
            <a:r>
              <a:rPr sz="1250" dirty="0">
                <a:latin typeface="Arial"/>
                <a:cs typeface="Arial"/>
              </a:rPr>
              <a:t>Step</a:t>
            </a:r>
            <a:r>
              <a:rPr sz="1250" spc="-95" dirty="0">
                <a:latin typeface="Arial"/>
                <a:cs typeface="Arial"/>
              </a:rPr>
              <a:t> </a:t>
            </a:r>
            <a:r>
              <a:rPr sz="1250" dirty="0">
                <a:latin typeface="Arial"/>
                <a:cs typeface="Arial"/>
              </a:rPr>
              <a:t>1</a:t>
            </a:r>
            <a:endParaRPr sz="1250">
              <a:latin typeface="Arial"/>
              <a:cs typeface="Arial"/>
            </a:endParaRPr>
          </a:p>
        </p:txBody>
      </p:sp>
      <p:sp>
        <p:nvSpPr>
          <p:cNvPr id="5" name="object 5"/>
          <p:cNvSpPr/>
          <p:nvPr/>
        </p:nvSpPr>
        <p:spPr>
          <a:xfrm>
            <a:off x="824947" y="938535"/>
            <a:ext cx="4458411" cy="73833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82955" y="188522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1772615"/>
            <a:ext cx="485775" cy="208279"/>
          </a:xfrm>
          <a:prstGeom prst="rect">
            <a:avLst/>
          </a:prstGeom>
        </p:spPr>
        <p:txBody>
          <a:bodyPr vert="horz" wrap="square" lIns="0" tIns="0" rIns="0" bIns="0" rtlCol="0">
            <a:spAutoFit/>
          </a:bodyPr>
          <a:lstStyle/>
          <a:p>
            <a:pPr marL="12700">
              <a:lnSpc>
                <a:spcPct val="100000"/>
              </a:lnSpc>
            </a:pPr>
            <a:r>
              <a:rPr sz="1250" dirty="0">
                <a:latin typeface="Arial"/>
                <a:cs typeface="Arial"/>
              </a:rPr>
              <a:t>Step</a:t>
            </a:r>
            <a:r>
              <a:rPr sz="1250" spc="-95" dirty="0">
                <a:latin typeface="Arial"/>
                <a:cs typeface="Arial"/>
              </a:rPr>
              <a:t> </a:t>
            </a:r>
            <a:r>
              <a:rPr sz="1250" dirty="0">
                <a:latin typeface="Arial"/>
                <a:cs typeface="Arial"/>
              </a:rPr>
              <a:t>2</a:t>
            </a:r>
            <a:endParaRPr sz="1250">
              <a:latin typeface="Arial"/>
              <a:cs typeface="Arial"/>
            </a:endParaRPr>
          </a:p>
        </p:txBody>
      </p:sp>
      <p:sp>
        <p:nvSpPr>
          <p:cNvPr id="8" name="object 8"/>
          <p:cNvSpPr/>
          <p:nvPr/>
        </p:nvSpPr>
        <p:spPr>
          <a:xfrm>
            <a:off x="824947" y="1989251"/>
            <a:ext cx="4898567" cy="176063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82955" y="371856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10" name="object 10"/>
          <p:cNvSpPr txBox="1"/>
          <p:nvPr/>
        </p:nvSpPr>
        <p:spPr>
          <a:xfrm>
            <a:off x="809357" y="3661683"/>
            <a:ext cx="485775" cy="208279"/>
          </a:xfrm>
          <a:prstGeom prst="rect">
            <a:avLst/>
          </a:prstGeom>
        </p:spPr>
        <p:txBody>
          <a:bodyPr vert="horz" wrap="square" lIns="0" tIns="0" rIns="0" bIns="0" rtlCol="0">
            <a:spAutoFit/>
          </a:bodyPr>
          <a:lstStyle/>
          <a:p>
            <a:pPr marL="12700">
              <a:lnSpc>
                <a:spcPct val="100000"/>
              </a:lnSpc>
            </a:pPr>
            <a:r>
              <a:rPr sz="1250" dirty="0">
                <a:latin typeface="Arial"/>
                <a:cs typeface="Arial"/>
              </a:rPr>
              <a:t>Step</a:t>
            </a:r>
            <a:r>
              <a:rPr sz="1250" spc="-95" dirty="0">
                <a:latin typeface="Arial"/>
                <a:cs typeface="Arial"/>
              </a:rPr>
              <a:t> </a:t>
            </a:r>
            <a:r>
              <a:rPr sz="1250" dirty="0">
                <a:latin typeface="Arial"/>
                <a:cs typeface="Arial"/>
              </a:rPr>
              <a:t>3</a:t>
            </a:r>
          </a:p>
        </p:txBody>
      </p:sp>
      <p:sp>
        <p:nvSpPr>
          <p:cNvPr id="11" name="object 2"/>
          <p:cNvSpPr/>
          <p:nvPr/>
        </p:nvSpPr>
        <p:spPr>
          <a:xfrm>
            <a:off x="835220" y="3880236"/>
            <a:ext cx="4430014" cy="145536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Problem </a:t>
            </a:r>
            <a:r>
              <a:rPr spc="80" dirty="0"/>
              <a:t>Solving:</a:t>
            </a:r>
            <a:r>
              <a:rPr spc="-55" dirty="0"/>
              <a:t> </a:t>
            </a:r>
            <a:r>
              <a:rPr spc="100" dirty="0"/>
              <a:t>Hand-Tracing</a:t>
            </a:r>
          </a:p>
        </p:txBody>
      </p:sp>
      <p:sp>
        <p:nvSpPr>
          <p:cNvPr id="3" name="object 3"/>
          <p:cNvSpPr/>
          <p:nvPr/>
        </p:nvSpPr>
        <p:spPr>
          <a:xfrm>
            <a:off x="682955" y="83381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1207"/>
            <a:ext cx="485775" cy="208279"/>
          </a:xfrm>
          <a:prstGeom prst="rect">
            <a:avLst/>
          </a:prstGeom>
        </p:spPr>
        <p:txBody>
          <a:bodyPr vert="horz" wrap="square" lIns="0" tIns="0" rIns="0" bIns="0" rtlCol="0">
            <a:spAutoFit/>
          </a:bodyPr>
          <a:lstStyle/>
          <a:p>
            <a:pPr marL="12700">
              <a:lnSpc>
                <a:spcPct val="100000"/>
              </a:lnSpc>
            </a:pPr>
            <a:r>
              <a:rPr sz="1250" dirty="0">
                <a:latin typeface="Arial"/>
                <a:cs typeface="Arial"/>
              </a:rPr>
              <a:t>Step</a:t>
            </a:r>
            <a:r>
              <a:rPr sz="1250" spc="-95" dirty="0">
                <a:latin typeface="Arial"/>
                <a:cs typeface="Arial"/>
              </a:rPr>
              <a:t> </a:t>
            </a:r>
            <a:r>
              <a:rPr sz="1250" dirty="0">
                <a:latin typeface="Arial"/>
                <a:cs typeface="Arial"/>
              </a:rPr>
              <a:t>4</a:t>
            </a:r>
            <a:endParaRPr sz="1250">
              <a:latin typeface="Arial"/>
              <a:cs typeface="Arial"/>
            </a:endParaRPr>
          </a:p>
        </p:txBody>
      </p:sp>
      <p:sp>
        <p:nvSpPr>
          <p:cNvPr id="5" name="object 5"/>
          <p:cNvSpPr/>
          <p:nvPr/>
        </p:nvSpPr>
        <p:spPr>
          <a:xfrm>
            <a:off x="824947" y="938530"/>
            <a:ext cx="4572000" cy="188843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82955" y="303459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2921990"/>
            <a:ext cx="485775" cy="208279"/>
          </a:xfrm>
          <a:prstGeom prst="rect">
            <a:avLst/>
          </a:prstGeom>
        </p:spPr>
        <p:txBody>
          <a:bodyPr vert="horz" wrap="square" lIns="0" tIns="0" rIns="0" bIns="0" rtlCol="0">
            <a:spAutoFit/>
          </a:bodyPr>
          <a:lstStyle/>
          <a:p>
            <a:pPr marL="12700">
              <a:lnSpc>
                <a:spcPct val="100000"/>
              </a:lnSpc>
            </a:pPr>
            <a:r>
              <a:rPr sz="1250" dirty="0">
                <a:latin typeface="Arial"/>
                <a:cs typeface="Arial"/>
              </a:rPr>
              <a:t>Step</a:t>
            </a:r>
            <a:r>
              <a:rPr sz="1250" spc="-95" dirty="0">
                <a:latin typeface="Arial"/>
                <a:cs typeface="Arial"/>
              </a:rPr>
              <a:t> </a:t>
            </a:r>
            <a:r>
              <a:rPr sz="1250" dirty="0">
                <a:latin typeface="Arial"/>
                <a:cs typeface="Arial"/>
              </a:rPr>
              <a:t>5</a:t>
            </a:r>
            <a:endParaRPr sz="1250">
              <a:latin typeface="Arial"/>
              <a:cs typeface="Arial"/>
            </a:endParaRPr>
          </a:p>
        </p:txBody>
      </p:sp>
      <p:sp>
        <p:nvSpPr>
          <p:cNvPr id="8" name="object 8"/>
          <p:cNvSpPr/>
          <p:nvPr/>
        </p:nvSpPr>
        <p:spPr>
          <a:xfrm>
            <a:off x="824947" y="3139351"/>
            <a:ext cx="2541574" cy="156185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366528" y="3203244"/>
            <a:ext cx="1767751" cy="149796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Problem </a:t>
            </a:r>
            <a:r>
              <a:rPr spc="80" dirty="0"/>
              <a:t>Solving:</a:t>
            </a:r>
            <a:r>
              <a:rPr spc="-55" dirty="0"/>
              <a:t> </a:t>
            </a:r>
            <a:r>
              <a:rPr spc="100" dirty="0"/>
              <a:t>Hand-Tracing</a:t>
            </a:r>
          </a:p>
        </p:txBody>
      </p:sp>
      <p:sp>
        <p:nvSpPr>
          <p:cNvPr id="3" name="object 3"/>
          <p:cNvSpPr/>
          <p:nvPr/>
        </p:nvSpPr>
        <p:spPr>
          <a:xfrm>
            <a:off x="682955" y="83437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1766"/>
            <a:ext cx="485775" cy="208279"/>
          </a:xfrm>
          <a:prstGeom prst="rect">
            <a:avLst/>
          </a:prstGeom>
        </p:spPr>
        <p:txBody>
          <a:bodyPr vert="horz" wrap="square" lIns="0" tIns="0" rIns="0" bIns="0" rtlCol="0">
            <a:spAutoFit/>
          </a:bodyPr>
          <a:lstStyle/>
          <a:p>
            <a:pPr marL="12700">
              <a:lnSpc>
                <a:spcPct val="100000"/>
              </a:lnSpc>
            </a:pPr>
            <a:r>
              <a:rPr sz="1250" dirty="0">
                <a:latin typeface="Arial"/>
                <a:cs typeface="Arial"/>
              </a:rPr>
              <a:t>Step</a:t>
            </a:r>
            <a:r>
              <a:rPr sz="1250" spc="-95" dirty="0">
                <a:latin typeface="Arial"/>
                <a:cs typeface="Arial"/>
              </a:rPr>
              <a:t> </a:t>
            </a:r>
            <a:r>
              <a:rPr sz="1250" dirty="0">
                <a:latin typeface="Arial"/>
                <a:cs typeface="Arial"/>
              </a:rPr>
              <a:t>6</a:t>
            </a:r>
            <a:endParaRPr sz="1250">
              <a:latin typeface="Arial"/>
              <a:cs typeface="Arial"/>
            </a:endParaRPr>
          </a:p>
        </p:txBody>
      </p:sp>
      <p:sp>
        <p:nvSpPr>
          <p:cNvPr id="5" name="object 5"/>
          <p:cNvSpPr/>
          <p:nvPr/>
        </p:nvSpPr>
        <p:spPr>
          <a:xfrm>
            <a:off x="824947" y="938542"/>
            <a:ext cx="4536503" cy="153346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82955" y="268019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2567584"/>
            <a:ext cx="485775" cy="208279"/>
          </a:xfrm>
          <a:prstGeom prst="rect">
            <a:avLst/>
          </a:prstGeom>
        </p:spPr>
        <p:txBody>
          <a:bodyPr vert="horz" wrap="square" lIns="0" tIns="0" rIns="0" bIns="0" rtlCol="0">
            <a:spAutoFit/>
          </a:bodyPr>
          <a:lstStyle/>
          <a:p>
            <a:pPr marL="12700">
              <a:lnSpc>
                <a:spcPct val="100000"/>
              </a:lnSpc>
            </a:pPr>
            <a:r>
              <a:rPr sz="1250" dirty="0">
                <a:latin typeface="Arial"/>
                <a:cs typeface="Arial"/>
              </a:rPr>
              <a:t>Step</a:t>
            </a:r>
            <a:r>
              <a:rPr sz="1250" spc="-95" dirty="0">
                <a:latin typeface="Arial"/>
                <a:cs typeface="Arial"/>
              </a:rPr>
              <a:t> </a:t>
            </a:r>
            <a:r>
              <a:rPr sz="1250" dirty="0">
                <a:latin typeface="Arial"/>
                <a:cs typeface="Arial"/>
              </a:rPr>
              <a:t>7</a:t>
            </a:r>
            <a:endParaRPr sz="1250">
              <a:latin typeface="Arial"/>
              <a:cs typeface="Arial"/>
            </a:endParaRPr>
          </a:p>
        </p:txBody>
      </p:sp>
      <p:sp>
        <p:nvSpPr>
          <p:cNvPr id="8" name="object 8"/>
          <p:cNvSpPr/>
          <p:nvPr/>
        </p:nvSpPr>
        <p:spPr>
          <a:xfrm>
            <a:off x="824947" y="2784373"/>
            <a:ext cx="4479709" cy="17748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Problem </a:t>
            </a:r>
            <a:r>
              <a:rPr spc="80" dirty="0"/>
              <a:t>Solving:</a:t>
            </a:r>
            <a:r>
              <a:rPr spc="-55" dirty="0"/>
              <a:t> </a:t>
            </a:r>
            <a:r>
              <a:rPr spc="100" dirty="0"/>
              <a:t>Hand-Tracing</a:t>
            </a:r>
          </a:p>
        </p:txBody>
      </p:sp>
      <p:sp>
        <p:nvSpPr>
          <p:cNvPr id="3" name="object 3"/>
          <p:cNvSpPr/>
          <p:nvPr/>
        </p:nvSpPr>
        <p:spPr>
          <a:xfrm>
            <a:off x="682955" y="83401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1410"/>
            <a:ext cx="485775" cy="208279"/>
          </a:xfrm>
          <a:prstGeom prst="rect">
            <a:avLst/>
          </a:prstGeom>
        </p:spPr>
        <p:txBody>
          <a:bodyPr vert="horz" wrap="square" lIns="0" tIns="0" rIns="0" bIns="0" rtlCol="0">
            <a:spAutoFit/>
          </a:bodyPr>
          <a:lstStyle/>
          <a:p>
            <a:pPr marL="12700">
              <a:lnSpc>
                <a:spcPct val="100000"/>
              </a:lnSpc>
            </a:pPr>
            <a:r>
              <a:rPr sz="1250" dirty="0">
                <a:latin typeface="Arial"/>
                <a:cs typeface="Arial"/>
              </a:rPr>
              <a:t>Step</a:t>
            </a:r>
            <a:r>
              <a:rPr sz="1250" spc="-95" dirty="0">
                <a:latin typeface="Arial"/>
                <a:cs typeface="Arial"/>
              </a:rPr>
              <a:t> </a:t>
            </a:r>
            <a:r>
              <a:rPr sz="1250" dirty="0">
                <a:latin typeface="Arial"/>
                <a:cs typeface="Arial"/>
              </a:rPr>
              <a:t>8</a:t>
            </a:r>
            <a:endParaRPr sz="1250">
              <a:latin typeface="Arial"/>
              <a:cs typeface="Arial"/>
            </a:endParaRPr>
          </a:p>
        </p:txBody>
      </p:sp>
      <p:sp>
        <p:nvSpPr>
          <p:cNvPr id="5" name="object 5"/>
          <p:cNvSpPr/>
          <p:nvPr/>
        </p:nvSpPr>
        <p:spPr>
          <a:xfrm>
            <a:off x="824947" y="938530"/>
            <a:ext cx="3854958" cy="129208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82955" y="243846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2325852"/>
            <a:ext cx="485775" cy="208279"/>
          </a:xfrm>
          <a:prstGeom prst="rect">
            <a:avLst/>
          </a:prstGeom>
        </p:spPr>
        <p:txBody>
          <a:bodyPr vert="horz" wrap="square" lIns="0" tIns="0" rIns="0" bIns="0" rtlCol="0">
            <a:spAutoFit/>
          </a:bodyPr>
          <a:lstStyle/>
          <a:p>
            <a:pPr marL="12700">
              <a:lnSpc>
                <a:spcPct val="100000"/>
              </a:lnSpc>
            </a:pPr>
            <a:r>
              <a:rPr sz="1250" dirty="0">
                <a:latin typeface="Arial"/>
                <a:cs typeface="Arial"/>
              </a:rPr>
              <a:t>Step</a:t>
            </a:r>
            <a:r>
              <a:rPr sz="1250" spc="-95" dirty="0">
                <a:latin typeface="Arial"/>
                <a:cs typeface="Arial"/>
              </a:rPr>
              <a:t> </a:t>
            </a:r>
            <a:r>
              <a:rPr sz="1250" dirty="0">
                <a:latin typeface="Arial"/>
                <a:cs typeface="Arial"/>
              </a:rPr>
              <a:t>9</a:t>
            </a:r>
            <a:endParaRPr sz="1250">
              <a:latin typeface="Arial"/>
              <a:cs typeface="Arial"/>
            </a:endParaRPr>
          </a:p>
        </p:txBody>
      </p:sp>
      <p:sp>
        <p:nvSpPr>
          <p:cNvPr id="8" name="object 8"/>
          <p:cNvSpPr/>
          <p:nvPr/>
        </p:nvSpPr>
        <p:spPr>
          <a:xfrm>
            <a:off x="824947" y="2542997"/>
            <a:ext cx="4657191" cy="173935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82955" y="449725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10" name="object 10"/>
          <p:cNvSpPr txBox="1"/>
          <p:nvPr/>
        </p:nvSpPr>
        <p:spPr>
          <a:xfrm>
            <a:off x="809357" y="4384649"/>
            <a:ext cx="2252980" cy="428625"/>
          </a:xfrm>
          <a:prstGeom prst="rect">
            <a:avLst/>
          </a:prstGeom>
        </p:spPr>
        <p:txBody>
          <a:bodyPr vert="horz" wrap="square" lIns="0" tIns="0" rIns="0" bIns="0" rtlCol="0">
            <a:spAutoFit/>
          </a:bodyPr>
          <a:lstStyle/>
          <a:p>
            <a:pPr marL="12700">
              <a:lnSpc>
                <a:spcPct val="100000"/>
              </a:lnSpc>
            </a:pPr>
            <a:r>
              <a:rPr sz="1250" dirty="0">
                <a:latin typeface="Arial"/>
                <a:cs typeface="Arial"/>
              </a:rPr>
              <a:t>Step</a:t>
            </a:r>
            <a:r>
              <a:rPr sz="1250" spc="-95" dirty="0">
                <a:latin typeface="Arial"/>
                <a:cs typeface="Arial"/>
              </a:rPr>
              <a:t> </a:t>
            </a:r>
            <a:r>
              <a:rPr sz="1250" dirty="0">
                <a:latin typeface="Arial"/>
                <a:cs typeface="Arial"/>
              </a:rPr>
              <a:t>10</a:t>
            </a:r>
            <a:endParaRPr sz="1250">
              <a:latin typeface="Arial"/>
              <a:cs typeface="Arial"/>
            </a:endParaRPr>
          </a:p>
          <a:p>
            <a:pPr marL="12700">
              <a:lnSpc>
                <a:spcPct val="100000"/>
              </a:lnSpc>
              <a:spcBef>
                <a:spcPts val="229"/>
              </a:spcBef>
            </a:pPr>
            <a:r>
              <a:rPr sz="1250" dirty="0">
                <a:latin typeface="Arial"/>
                <a:cs typeface="Arial"/>
              </a:rPr>
              <a:t>The sum, which is 19, is</a:t>
            </a:r>
            <a:r>
              <a:rPr sz="1250" spc="-75" dirty="0">
                <a:latin typeface="Arial"/>
                <a:cs typeface="Arial"/>
              </a:rPr>
              <a:t> </a:t>
            </a:r>
            <a:r>
              <a:rPr sz="1250" dirty="0">
                <a:latin typeface="Arial"/>
                <a:cs typeface="Arial"/>
              </a:rPr>
              <a:t>printed</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8490" y="1912758"/>
            <a:ext cx="5566410" cy="1015365"/>
          </a:xfrm>
          <a:custGeom>
            <a:avLst/>
            <a:gdLst/>
            <a:ahLst/>
            <a:cxnLst/>
            <a:rect l="l" t="t" r="r" b="b"/>
            <a:pathLst>
              <a:path w="5566410" h="1015364">
                <a:moveTo>
                  <a:pt x="0" y="0"/>
                </a:moveTo>
                <a:lnTo>
                  <a:pt x="5565851" y="0"/>
                </a:lnTo>
                <a:lnTo>
                  <a:pt x="5565851" y="1015199"/>
                </a:lnTo>
                <a:lnTo>
                  <a:pt x="0" y="1015199"/>
                </a:lnTo>
                <a:lnTo>
                  <a:pt x="0" y="0"/>
                </a:lnTo>
                <a:close/>
              </a:path>
            </a:pathLst>
          </a:custGeom>
          <a:ln w="7099">
            <a:solidFill>
              <a:srgbClr val="CCCC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dirty="0"/>
              <a:t>6.6</a:t>
            </a:r>
          </a:p>
        </p:txBody>
      </p:sp>
      <p:sp>
        <p:nvSpPr>
          <p:cNvPr id="4" name="object 4"/>
          <p:cNvSpPr txBox="1"/>
          <p:nvPr/>
        </p:nvSpPr>
        <p:spPr>
          <a:xfrm>
            <a:off x="570865" y="710958"/>
            <a:ext cx="4097020" cy="161583"/>
          </a:xfrm>
          <a:prstGeom prst="rect">
            <a:avLst/>
          </a:prstGeom>
        </p:spPr>
        <p:txBody>
          <a:bodyPr vert="horz" wrap="square" lIns="0" tIns="0" rIns="0" bIns="0" rtlCol="0">
            <a:spAutoFit/>
          </a:bodyPr>
          <a:lstStyle/>
          <a:p>
            <a:pPr marL="12700">
              <a:lnSpc>
                <a:spcPct val="100000"/>
              </a:lnSpc>
            </a:pPr>
            <a:r>
              <a:rPr sz="1050" spc="-5" dirty="0">
                <a:latin typeface="Arial"/>
                <a:cs typeface="Arial"/>
              </a:rPr>
              <a:t>Hand-trace the following code, showing the value of </a:t>
            </a:r>
            <a:r>
              <a:rPr sz="1050" spc="-5" dirty="0">
                <a:latin typeface="Courier" charset="0"/>
                <a:cs typeface="Courier" charset="0"/>
              </a:rPr>
              <a:t>n</a:t>
            </a:r>
            <a:r>
              <a:rPr sz="1050" spc="-350" dirty="0">
                <a:latin typeface="Courier" charset="0"/>
                <a:cs typeface="Courier" charset="0"/>
              </a:rPr>
              <a:t> </a:t>
            </a:r>
            <a:r>
              <a:rPr sz="1050" spc="-5" dirty="0">
                <a:latin typeface="Arial"/>
                <a:cs typeface="Arial"/>
              </a:rPr>
              <a:t>and the output.</a:t>
            </a:r>
            <a:endParaRPr sz="1050" dirty="0">
              <a:latin typeface="Arial"/>
              <a:cs typeface="Arial"/>
            </a:endParaRPr>
          </a:p>
        </p:txBody>
      </p:sp>
      <p:sp>
        <p:nvSpPr>
          <p:cNvPr id="5" name="object 5"/>
          <p:cNvSpPr txBox="1"/>
          <p:nvPr/>
        </p:nvSpPr>
        <p:spPr>
          <a:xfrm>
            <a:off x="665206" y="918856"/>
            <a:ext cx="5984875" cy="598882"/>
          </a:xfrm>
          <a:prstGeom prst="rect">
            <a:avLst/>
          </a:prstGeom>
          <a:ln w="7099">
            <a:solidFill>
              <a:srgbClr val="CCCCCC"/>
            </a:solidFill>
          </a:ln>
        </p:spPr>
        <p:txBody>
          <a:bodyPr vert="horz" wrap="square" lIns="0" tIns="44450" rIns="0" bIns="0" rtlCol="0">
            <a:spAutoFit/>
          </a:bodyPr>
          <a:lstStyle/>
          <a:p>
            <a:pPr marL="40640" marR="5257800">
              <a:lnSpc>
                <a:spcPct val="100000"/>
              </a:lnSpc>
              <a:spcBef>
                <a:spcPts val="350"/>
              </a:spcBef>
            </a:pPr>
            <a:r>
              <a:rPr sz="600" spc="15" dirty="0">
                <a:latin typeface="Courier" charset="0"/>
                <a:cs typeface="Courier" charset="0"/>
              </a:rPr>
              <a:t>int n = 5;  while (n &gt;=</a:t>
            </a:r>
            <a:r>
              <a:rPr sz="600" spc="-80" dirty="0">
                <a:latin typeface="Courier" charset="0"/>
                <a:cs typeface="Courier" charset="0"/>
              </a:rPr>
              <a:t> </a:t>
            </a:r>
            <a:r>
              <a:rPr sz="600" spc="15" dirty="0">
                <a:latin typeface="Courier" charset="0"/>
                <a:cs typeface="Courier" charset="0"/>
              </a:rPr>
              <a:t>0)</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a:lnSpc>
                <a:spcPct val="100000"/>
              </a:lnSpc>
              <a:spcBef>
                <a:spcPts val="5"/>
              </a:spcBef>
            </a:pPr>
            <a:r>
              <a:rPr sz="600" spc="15" dirty="0">
                <a:latin typeface="Courier" charset="0"/>
                <a:cs typeface="Courier" charset="0"/>
              </a:rPr>
              <a:t>n--;</a:t>
            </a:r>
            <a:endParaRPr sz="600" dirty="0">
              <a:latin typeface="Courier" charset="0"/>
              <a:cs typeface="Courier" charset="0"/>
            </a:endParaRPr>
          </a:p>
          <a:p>
            <a:pPr marL="184150">
              <a:lnSpc>
                <a:spcPct val="100000"/>
              </a:lnSpc>
              <a:spcBef>
                <a:spcPts val="5"/>
              </a:spcBef>
            </a:pPr>
            <a:r>
              <a:rPr sz="600" spc="15" dirty="0">
                <a:latin typeface="Courier" charset="0"/>
                <a:cs typeface="Courier" charset="0"/>
              </a:rPr>
              <a:t>System.out.print(n);</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6" name="object 6"/>
          <p:cNvSpPr txBox="1"/>
          <p:nvPr/>
        </p:nvSpPr>
        <p:spPr>
          <a:xfrm>
            <a:off x="809357" y="1651063"/>
            <a:ext cx="65341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Answer:</a:t>
            </a:r>
            <a:endParaRPr sz="1250">
              <a:latin typeface="Arial"/>
              <a:cs typeface="Arial"/>
            </a:endParaRPr>
          </a:p>
        </p:txBody>
      </p:sp>
      <p:sp>
        <p:nvSpPr>
          <p:cNvPr id="7" name="object 7"/>
          <p:cNvSpPr txBox="1"/>
          <p:nvPr/>
        </p:nvSpPr>
        <p:spPr>
          <a:xfrm>
            <a:off x="864154" y="1963039"/>
            <a:ext cx="542925" cy="230832"/>
          </a:xfrm>
          <a:prstGeom prst="rect">
            <a:avLst/>
          </a:prstGeom>
        </p:spPr>
        <p:txBody>
          <a:bodyPr vert="horz" wrap="square" lIns="0" tIns="0" rIns="0" bIns="0" rtlCol="0">
            <a:spAutoFit/>
          </a:bodyPr>
          <a:lstStyle/>
          <a:p>
            <a:pPr marL="69850">
              <a:lnSpc>
                <a:spcPts val="894"/>
              </a:lnSpc>
            </a:pPr>
            <a:r>
              <a:rPr sz="750" dirty="0">
                <a:latin typeface="Courier" charset="0"/>
                <a:cs typeface="Courier" charset="0"/>
              </a:rPr>
              <a:t>n</a:t>
            </a:r>
            <a:r>
              <a:rPr sz="750" spc="-95" dirty="0">
                <a:latin typeface="Courier" charset="0"/>
                <a:cs typeface="Courier" charset="0"/>
              </a:rPr>
              <a:t> </a:t>
            </a:r>
            <a:r>
              <a:rPr sz="750" dirty="0">
                <a:latin typeface="Courier" charset="0"/>
                <a:cs typeface="Courier" charset="0"/>
              </a:rPr>
              <a:t>output</a:t>
            </a:r>
          </a:p>
          <a:p>
            <a:pPr marL="12700">
              <a:lnSpc>
                <a:spcPts val="894"/>
              </a:lnSpc>
            </a:pPr>
            <a:r>
              <a:rPr sz="750" strike="sngStrike" dirty="0">
                <a:latin typeface="Times New Roman"/>
                <a:cs typeface="Times New Roman"/>
              </a:rPr>
              <a:t> </a:t>
            </a:r>
            <a:r>
              <a:rPr sz="750" strike="sngStrike" spc="75" dirty="0">
                <a:latin typeface="Times New Roman"/>
                <a:cs typeface="Times New Roman"/>
              </a:rPr>
              <a:t> </a:t>
            </a:r>
            <a:r>
              <a:rPr sz="750" strike="sngStrike" dirty="0">
                <a:latin typeface="Courier" charset="0"/>
                <a:cs typeface="Courier" charset="0"/>
              </a:rPr>
              <a:t>5</a:t>
            </a:r>
            <a:endParaRPr sz="750" dirty="0">
              <a:latin typeface="Courier" charset="0"/>
              <a:cs typeface="Courier" charset="0"/>
            </a:endParaRPr>
          </a:p>
        </p:txBody>
      </p:sp>
      <p:graphicFrame>
        <p:nvGraphicFramePr>
          <p:cNvPr id="8" name="object 8"/>
          <p:cNvGraphicFramePr>
            <a:graphicFrameLocks noGrp="1"/>
          </p:cNvGraphicFramePr>
          <p:nvPr/>
        </p:nvGraphicFramePr>
        <p:xfrm>
          <a:off x="828490" y="2207183"/>
          <a:ext cx="415533" cy="720770"/>
        </p:xfrm>
        <a:graphic>
          <a:graphicData uri="http://schemas.openxmlformats.org/drawingml/2006/table">
            <a:tbl>
              <a:tblPr firstRow="1" bandRow="1">
                <a:tableStyleId>{2D5ABB26-0587-4C30-8999-92F81FD0307C}</a:tableStyleId>
              </a:tblPr>
              <a:tblGrid>
                <a:gridCol w="220836"/>
                <a:gridCol w="194697"/>
              </a:tblGrid>
              <a:tr h="105254">
                <a:tc>
                  <a:txBody>
                    <a:bodyPr/>
                    <a:lstStyle/>
                    <a:p>
                      <a:pPr marR="1270" algn="ctr">
                        <a:lnSpc>
                          <a:spcPts val="765"/>
                        </a:lnSpc>
                      </a:pPr>
                      <a:r>
                        <a:rPr sz="750" strike="sngStrike" dirty="0">
                          <a:latin typeface="Times New Roman"/>
                          <a:cs typeface="Times New Roman"/>
                        </a:rPr>
                        <a:t> </a:t>
                      </a:r>
                      <a:r>
                        <a:rPr sz="750" strike="sngStrike" spc="75" dirty="0">
                          <a:latin typeface="Times New Roman"/>
                          <a:cs typeface="Times New Roman"/>
                        </a:rPr>
                        <a:t> </a:t>
                      </a:r>
                      <a:r>
                        <a:rPr sz="750" strike="sngStrike" dirty="0">
                          <a:latin typeface="Courier" charset="0"/>
                          <a:cs typeface="Courier" charset="0"/>
                        </a:rPr>
                        <a:t>4</a:t>
                      </a:r>
                      <a:endParaRPr sz="750" dirty="0">
                        <a:latin typeface="Courier" charset="0"/>
                        <a:cs typeface="Courier" charset="0"/>
                      </a:endParaRPr>
                    </a:p>
                  </a:txBody>
                  <a:tcPr marL="0" marR="0" marT="0" marB="0"/>
                </a:tc>
                <a:tc>
                  <a:txBody>
                    <a:bodyPr/>
                    <a:lstStyle/>
                    <a:p>
                      <a:pPr marR="14604" algn="r">
                        <a:lnSpc>
                          <a:spcPts val="765"/>
                        </a:lnSpc>
                      </a:pPr>
                      <a:r>
                        <a:rPr sz="750" dirty="0">
                          <a:latin typeface="Courier" charset="0"/>
                          <a:cs typeface="Courier" charset="0"/>
                        </a:rPr>
                        <a:t>4</a:t>
                      </a:r>
                    </a:p>
                  </a:txBody>
                  <a:tcPr marL="0" marR="0" marT="0" marB="0"/>
                </a:tc>
              </a:tr>
              <a:tr h="113588">
                <a:tc>
                  <a:txBody>
                    <a:bodyPr/>
                    <a:lstStyle/>
                    <a:p>
                      <a:pPr marR="1270" algn="ctr">
                        <a:lnSpc>
                          <a:spcPts val="830"/>
                        </a:lnSpc>
                      </a:pPr>
                      <a:r>
                        <a:rPr sz="750" strike="sngStrike" dirty="0">
                          <a:latin typeface="Times New Roman"/>
                          <a:cs typeface="Times New Roman"/>
                        </a:rPr>
                        <a:t> </a:t>
                      </a:r>
                      <a:r>
                        <a:rPr sz="750" strike="sngStrike" spc="75" dirty="0">
                          <a:latin typeface="Times New Roman"/>
                          <a:cs typeface="Times New Roman"/>
                        </a:rPr>
                        <a:t> </a:t>
                      </a:r>
                      <a:r>
                        <a:rPr sz="750" strike="sngStrike" dirty="0">
                          <a:latin typeface="Courier" charset="0"/>
                          <a:cs typeface="Courier" charset="0"/>
                        </a:rPr>
                        <a:t>3</a:t>
                      </a:r>
                      <a:endParaRPr sz="750" dirty="0">
                        <a:latin typeface="Courier" charset="0"/>
                        <a:cs typeface="Courier" charset="0"/>
                      </a:endParaRPr>
                    </a:p>
                  </a:txBody>
                  <a:tcPr marL="0" marR="0" marT="0" marB="0"/>
                </a:tc>
                <a:tc>
                  <a:txBody>
                    <a:bodyPr/>
                    <a:lstStyle/>
                    <a:p>
                      <a:pPr marR="14604" algn="r">
                        <a:lnSpc>
                          <a:spcPts val="830"/>
                        </a:lnSpc>
                      </a:pPr>
                      <a:r>
                        <a:rPr sz="750" dirty="0">
                          <a:latin typeface="Courier" charset="0"/>
                          <a:cs typeface="Courier" charset="0"/>
                        </a:rPr>
                        <a:t>3</a:t>
                      </a:r>
                    </a:p>
                  </a:txBody>
                  <a:tcPr marL="0" marR="0" marT="0" marB="0"/>
                </a:tc>
              </a:tr>
              <a:tr h="113588">
                <a:tc>
                  <a:txBody>
                    <a:bodyPr/>
                    <a:lstStyle/>
                    <a:p>
                      <a:pPr marR="1270" algn="ctr">
                        <a:lnSpc>
                          <a:spcPts val="830"/>
                        </a:lnSpc>
                      </a:pPr>
                      <a:r>
                        <a:rPr sz="750" strike="sngStrike" dirty="0">
                          <a:latin typeface="Times New Roman"/>
                          <a:cs typeface="Times New Roman"/>
                        </a:rPr>
                        <a:t> </a:t>
                      </a:r>
                      <a:r>
                        <a:rPr sz="750" strike="sngStrike" spc="75" dirty="0">
                          <a:latin typeface="Times New Roman"/>
                          <a:cs typeface="Times New Roman"/>
                        </a:rPr>
                        <a:t> </a:t>
                      </a:r>
                      <a:r>
                        <a:rPr sz="750" strike="sngStrike" dirty="0">
                          <a:latin typeface="Courier" charset="0"/>
                          <a:cs typeface="Courier" charset="0"/>
                        </a:rPr>
                        <a:t>2</a:t>
                      </a:r>
                      <a:endParaRPr sz="750" dirty="0">
                        <a:latin typeface="Courier" charset="0"/>
                        <a:cs typeface="Courier" charset="0"/>
                      </a:endParaRPr>
                    </a:p>
                  </a:txBody>
                  <a:tcPr marL="0" marR="0" marT="0" marB="0"/>
                </a:tc>
                <a:tc>
                  <a:txBody>
                    <a:bodyPr/>
                    <a:lstStyle/>
                    <a:p>
                      <a:pPr marR="14604" algn="r">
                        <a:lnSpc>
                          <a:spcPts val="830"/>
                        </a:lnSpc>
                      </a:pPr>
                      <a:r>
                        <a:rPr sz="750" dirty="0">
                          <a:latin typeface="Courier" charset="0"/>
                          <a:cs typeface="Courier" charset="0"/>
                        </a:rPr>
                        <a:t>2</a:t>
                      </a:r>
                    </a:p>
                  </a:txBody>
                  <a:tcPr marL="0" marR="0" marT="0" marB="0"/>
                </a:tc>
              </a:tr>
              <a:tr h="113588">
                <a:tc>
                  <a:txBody>
                    <a:bodyPr/>
                    <a:lstStyle/>
                    <a:p>
                      <a:pPr marR="1270" algn="ctr">
                        <a:lnSpc>
                          <a:spcPts val="830"/>
                        </a:lnSpc>
                      </a:pPr>
                      <a:r>
                        <a:rPr sz="750" strike="sngStrike" dirty="0">
                          <a:latin typeface="Times New Roman"/>
                          <a:cs typeface="Times New Roman"/>
                        </a:rPr>
                        <a:t> </a:t>
                      </a:r>
                      <a:r>
                        <a:rPr sz="750" strike="sngStrike" spc="75" dirty="0">
                          <a:latin typeface="Times New Roman"/>
                          <a:cs typeface="Times New Roman"/>
                        </a:rPr>
                        <a:t> </a:t>
                      </a:r>
                      <a:r>
                        <a:rPr sz="750" strike="sngStrike" dirty="0">
                          <a:latin typeface="Courier" charset="0"/>
                          <a:cs typeface="Courier" charset="0"/>
                        </a:rPr>
                        <a:t>1</a:t>
                      </a:r>
                      <a:endParaRPr sz="750" dirty="0">
                        <a:latin typeface="Courier" charset="0"/>
                        <a:cs typeface="Courier" charset="0"/>
                      </a:endParaRPr>
                    </a:p>
                  </a:txBody>
                  <a:tcPr marL="0" marR="0" marT="0" marB="0"/>
                </a:tc>
                <a:tc>
                  <a:txBody>
                    <a:bodyPr/>
                    <a:lstStyle/>
                    <a:p>
                      <a:pPr marR="14604" algn="r">
                        <a:lnSpc>
                          <a:spcPts val="830"/>
                        </a:lnSpc>
                      </a:pPr>
                      <a:r>
                        <a:rPr sz="750" dirty="0">
                          <a:latin typeface="Courier" charset="0"/>
                          <a:cs typeface="Courier" charset="0"/>
                        </a:rPr>
                        <a:t>1</a:t>
                      </a:r>
                    </a:p>
                  </a:txBody>
                  <a:tcPr marL="0" marR="0" marT="0" marB="0"/>
                </a:tc>
              </a:tr>
              <a:tr h="113588">
                <a:tc>
                  <a:txBody>
                    <a:bodyPr/>
                    <a:lstStyle/>
                    <a:p>
                      <a:pPr marR="1270" algn="ctr">
                        <a:lnSpc>
                          <a:spcPts val="830"/>
                        </a:lnSpc>
                      </a:pPr>
                      <a:r>
                        <a:rPr sz="750" strike="sngStrike" dirty="0">
                          <a:latin typeface="Times New Roman"/>
                          <a:cs typeface="Times New Roman"/>
                        </a:rPr>
                        <a:t> </a:t>
                      </a:r>
                      <a:r>
                        <a:rPr sz="750" strike="sngStrike" spc="75" dirty="0">
                          <a:latin typeface="Times New Roman"/>
                          <a:cs typeface="Times New Roman"/>
                        </a:rPr>
                        <a:t> </a:t>
                      </a:r>
                      <a:r>
                        <a:rPr sz="750" strike="sngStrike" dirty="0">
                          <a:latin typeface="Courier" charset="0"/>
                          <a:cs typeface="Courier" charset="0"/>
                        </a:rPr>
                        <a:t>0</a:t>
                      </a:r>
                      <a:endParaRPr sz="750" dirty="0">
                        <a:latin typeface="Courier" charset="0"/>
                        <a:cs typeface="Courier" charset="0"/>
                      </a:endParaRPr>
                    </a:p>
                  </a:txBody>
                  <a:tcPr marL="0" marR="0" marT="0" marB="0"/>
                </a:tc>
                <a:tc>
                  <a:txBody>
                    <a:bodyPr/>
                    <a:lstStyle/>
                    <a:p>
                      <a:pPr marR="14604" algn="r">
                        <a:lnSpc>
                          <a:spcPts val="830"/>
                        </a:lnSpc>
                      </a:pPr>
                      <a:r>
                        <a:rPr sz="750" dirty="0">
                          <a:latin typeface="Courier" charset="0"/>
                          <a:cs typeface="Courier" charset="0"/>
                        </a:rPr>
                        <a:t>0</a:t>
                      </a:r>
                    </a:p>
                  </a:txBody>
                  <a:tcPr marL="0" marR="0" marT="0" marB="0"/>
                </a:tc>
              </a:tr>
              <a:tr h="161164">
                <a:tc>
                  <a:txBody>
                    <a:bodyPr/>
                    <a:lstStyle/>
                    <a:p>
                      <a:pPr marR="1270" algn="ctr">
                        <a:lnSpc>
                          <a:spcPts val="830"/>
                        </a:lnSpc>
                      </a:pPr>
                      <a:r>
                        <a:rPr sz="750" dirty="0">
                          <a:latin typeface="Courier" charset="0"/>
                          <a:cs typeface="Courier" charset="0"/>
                        </a:rPr>
                        <a:t>-1</a:t>
                      </a:r>
                    </a:p>
                  </a:txBody>
                  <a:tcPr marL="0" marR="0" marT="0" marB="0"/>
                </a:tc>
                <a:tc>
                  <a:txBody>
                    <a:bodyPr/>
                    <a:lstStyle/>
                    <a:p>
                      <a:pPr marR="14604" algn="r">
                        <a:lnSpc>
                          <a:spcPts val="830"/>
                        </a:lnSpc>
                      </a:pPr>
                      <a:r>
                        <a:rPr sz="750" dirty="0">
                          <a:latin typeface="Courier" charset="0"/>
                          <a:cs typeface="Courier" charset="0"/>
                        </a:rPr>
                        <a:t>-1</a:t>
                      </a:r>
                    </a:p>
                  </a:txBody>
                  <a:tcPr marL="0" marR="0" marT="0" marB="0"/>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65" dirty="0">
                <a:latin typeface="Trebuchet MS"/>
                <a:cs typeface="Trebuchet MS"/>
              </a:rPr>
              <a:t>while</a:t>
            </a:r>
            <a:r>
              <a:rPr spc="-110" dirty="0">
                <a:latin typeface="Trebuchet MS"/>
                <a:cs typeface="Trebuchet MS"/>
              </a:rPr>
              <a:t> </a:t>
            </a:r>
            <a:r>
              <a:rPr spc="114" dirty="0"/>
              <a:t>Loop</a:t>
            </a:r>
          </a:p>
        </p:txBody>
      </p:sp>
      <p:sp>
        <p:nvSpPr>
          <p:cNvPr id="3" name="object 3"/>
          <p:cNvSpPr/>
          <p:nvPr/>
        </p:nvSpPr>
        <p:spPr>
          <a:xfrm>
            <a:off x="682955" y="83531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988225" y="1080237"/>
            <a:ext cx="35560" cy="35560"/>
          </a:xfrm>
          <a:custGeom>
            <a:avLst/>
            <a:gdLst/>
            <a:ahLst/>
            <a:cxnLst/>
            <a:rect l="l" t="t" r="r" b="b"/>
            <a:pathLst>
              <a:path w="35559" h="35559">
                <a:moveTo>
                  <a:pt x="29582" y="35496"/>
                </a:moveTo>
                <a:lnTo>
                  <a:pt x="5913" y="35496"/>
                </a:lnTo>
                <a:lnTo>
                  <a:pt x="0" y="29604"/>
                </a:lnTo>
                <a:lnTo>
                  <a:pt x="0" y="5892"/>
                </a:lnTo>
                <a:lnTo>
                  <a:pt x="5913" y="0"/>
                </a:lnTo>
                <a:lnTo>
                  <a:pt x="29582" y="0"/>
                </a:lnTo>
                <a:lnTo>
                  <a:pt x="35496" y="5892"/>
                </a:lnTo>
                <a:lnTo>
                  <a:pt x="35496" y="29604"/>
                </a:lnTo>
                <a:lnTo>
                  <a:pt x="29582" y="35496"/>
                </a:lnTo>
                <a:close/>
              </a:path>
            </a:pathLst>
          </a:custGeom>
          <a:solidFill>
            <a:srgbClr val="000000"/>
          </a:solidFill>
        </p:spPr>
        <p:txBody>
          <a:bodyPr wrap="square" lIns="0" tIns="0" rIns="0" bIns="0" rtlCol="0"/>
          <a:lstStyle/>
          <a:p>
            <a:endParaRPr/>
          </a:p>
        </p:txBody>
      </p:sp>
      <p:sp>
        <p:nvSpPr>
          <p:cNvPr id="5" name="object 5"/>
          <p:cNvSpPr/>
          <p:nvPr/>
        </p:nvSpPr>
        <p:spPr>
          <a:xfrm>
            <a:off x="988225" y="1271918"/>
            <a:ext cx="35560" cy="35560"/>
          </a:xfrm>
          <a:custGeom>
            <a:avLst/>
            <a:gdLst/>
            <a:ahLst/>
            <a:cxnLst/>
            <a:rect l="l" t="t" r="r" b="b"/>
            <a:pathLst>
              <a:path w="35559" h="35559">
                <a:moveTo>
                  <a:pt x="29582" y="35496"/>
                </a:moveTo>
                <a:lnTo>
                  <a:pt x="5913" y="35496"/>
                </a:lnTo>
                <a:lnTo>
                  <a:pt x="0" y="29604"/>
                </a:lnTo>
                <a:lnTo>
                  <a:pt x="0" y="5892"/>
                </a:lnTo>
                <a:lnTo>
                  <a:pt x="5913" y="0"/>
                </a:lnTo>
                <a:lnTo>
                  <a:pt x="29582" y="0"/>
                </a:lnTo>
                <a:lnTo>
                  <a:pt x="35496" y="5892"/>
                </a:lnTo>
                <a:lnTo>
                  <a:pt x="35496" y="29604"/>
                </a:lnTo>
                <a:lnTo>
                  <a:pt x="29582" y="35496"/>
                </a:lnTo>
                <a:close/>
              </a:path>
            </a:pathLst>
          </a:custGeom>
          <a:solidFill>
            <a:srgbClr val="000000"/>
          </a:solidFill>
        </p:spPr>
        <p:txBody>
          <a:bodyPr wrap="square" lIns="0" tIns="0" rIns="0" bIns="0" rtlCol="0"/>
          <a:lstStyle/>
          <a:p>
            <a:endParaRPr/>
          </a:p>
        </p:txBody>
      </p:sp>
      <p:sp>
        <p:nvSpPr>
          <p:cNvPr id="6" name="object 6"/>
          <p:cNvSpPr/>
          <p:nvPr/>
        </p:nvSpPr>
        <p:spPr>
          <a:xfrm>
            <a:off x="988225" y="1463599"/>
            <a:ext cx="35560" cy="35560"/>
          </a:xfrm>
          <a:custGeom>
            <a:avLst/>
            <a:gdLst/>
            <a:ahLst/>
            <a:cxnLst/>
            <a:rect l="l" t="t" r="r" b="b"/>
            <a:pathLst>
              <a:path w="35559" h="35559">
                <a:moveTo>
                  <a:pt x="29582" y="35496"/>
                </a:moveTo>
                <a:lnTo>
                  <a:pt x="5913" y="35496"/>
                </a:lnTo>
                <a:lnTo>
                  <a:pt x="0" y="29604"/>
                </a:lnTo>
                <a:lnTo>
                  <a:pt x="0" y="5892"/>
                </a:lnTo>
                <a:lnTo>
                  <a:pt x="5913" y="0"/>
                </a:lnTo>
                <a:lnTo>
                  <a:pt x="29582" y="0"/>
                </a:lnTo>
                <a:lnTo>
                  <a:pt x="35496" y="5892"/>
                </a:lnTo>
                <a:lnTo>
                  <a:pt x="35496" y="29604"/>
                </a:lnTo>
                <a:lnTo>
                  <a:pt x="29582" y="35496"/>
                </a:lnTo>
                <a:close/>
              </a:path>
            </a:pathLst>
          </a:custGeom>
          <a:solidFill>
            <a:srgbClr val="000000"/>
          </a:solidFill>
        </p:spPr>
        <p:txBody>
          <a:bodyPr wrap="square" lIns="0" tIns="0" rIns="0" bIns="0" rtlCol="0"/>
          <a:lstStyle/>
          <a:p>
            <a:endParaRPr/>
          </a:p>
        </p:txBody>
      </p:sp>
      <p:sp>
        <p:nvSpPr>
          <p:cNvPr id="7" name="object 7"/>
          <p:cNvSpPr txBox="1"/>
          <p:nvPr/>
        </p:nvSpPr>
        <p:spPr>
          <a:xfrm>
            <a:off x="809357" y="722706"/>
            <a:ext cx="4462780" cy="831850"/>
          </a:xfrm>
          <a:prstGeom prst="rect">
            <a:avLst/>
          </a:prstGeom>
        </p:spPr>
        <p:txBody>
          <a:bodyPr vert="horz" wrap="square" lIns="0" tIns="0" rIns="0" bIns="0" rtlCol="0">
            <a:spAutoFit/>
          </a:bodyPr>
          <a:lstStyle/>
          <a:p>
            <a:pPr marL="12700">
              <a:lnSpc>
                <a:spcPct val="100000"/>
              </a:lnSpc>
            </a:pPr>
            <a:r>
              <a:rPr sz="1250" dirty="0">
                <a:latin typeface="Arial"/>
                <a:cs typeface="Arial"/>
              </a:rPr>
              <a:t>Loops</a:t>
            </a:r>
            <a:endParaRPr sz="1250">
              <a:latin typeface="Arial"/>
              <a:cs typeface="Arial"/>
            </a:endParaRPr>
          </a:p>
          <a:p>
            <a:pPr marL="298450" marR="5080">
              <a:lnSpc>
                <a:spcPct val="132400"/>
              </a:lnSpc>
              <a:spcBef>
                <a:spcPts val="385"/>
              </a:spcBef>
            </a:pPr>
            <a:r>
              <a:rPr sz="950" spc="5" dirty="0">
                <a:latin typeface="Arial"/>
                <a:cs typeface="Arial"/>
              </a:rPr>
              <a:t>A </a:t>
            </a:r>
            <a:r>
              <a:rPr sz="950" dirty="0">
                <a:latin typeface="Arial"/>
                <a:cs typeface="Arial"/>
              </a:rPr>
              <a:t>part of a program is repeated over and over, until a specific goal is reached  For calculations that require repeated</a:t>
            </a:r>
            <a:r>
              <a:rPr sz="950" spc="35" dirty="0">
                <a:latin typeface="Arial"/>
                <a:cs typeface="Arial"/>
              </a:rPr>
              <a:t> </a:t>
            </a:r>
            <a:r>
              <a:rPr sz="950" dirty="0">
                <a:latin typeface="Arial"/>
                <a:cs typeface="Arial"/>
              </a:rPr>
              <a:t>steps</a:t>
            </a:r>
            <a:endParaRPr sz="950">
              <a:latin typeface="Arial"/>
              <a:cs typeface="Arial"/>
            </a:endParaRPr>
          </a:p>
          <a:p>
            <a:pPr marL="298450">
              <a:lnSpc>
                <a:spcPct val="100000"/>
              </a:lnSpc>
              <a:spcBef>
                <a:spcPts val="370"/>
              </a:spcBef>
            </a:pPr>
            <a:r>
              <a:rPr sz="950" dirty="0">
                <a:latin typeface="Arial"/>
                <a:cs typeface="Arial"/>
              </a:rPr>
              <a:t>For processing input consisting of many data</a:t>
            </a:r>
            <a:r>
              <a:rPr sz="950" spc="55" dirty="0">
                <a:latin typeface="Arial"/>
                <a:cs typeface="Arial"/>
              </a:rPr>
              <a:t> </a:t>
            </a:r>
            <a:r>
              <a:rPr sz="950" dirty="0">
                <a:latin typeface="Arial"/>
                <a:cs typeface="Arial"/>
              </a:rPr>
              <a:t>items</a:t>
            </a:r>
            <a:endParaRPr sz="950">
              <a:latin typeface="Arial"/>
              <a:cs typeface="Aria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dirty="0"/>
              <a:t>6.7</a:t>
            </a:r>
          </a:p>
        </p:txBody>
      </p:sp>
      <p:sp>
        <p:nvSpPr>
          <p:cNvPr id="3" name="object 3"/>
          <p:cNvSpPr txBox="1"/>
          <p:nvPr/>
        </p:nvSpPr>
        <p:spPr>
          <a:xfrm>
            <a:off x="570865" y="718985"/>
            <a:ext cx="5731510" cy="307777"/>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Hand-trace the following code, showing the value of </a:t>
            </a:r>
            <a:r>
              <a:rPr sz="1050" spc="-5" dirty="0">
                <a:latin typeface="Courier" charset="0"/>
                <a:cs typeface="Courier" charset="0"/>
              </a:rPr>
              <a:t>n</a:t>
            </a:r>
            <a:r>
              <a:rPr sz="1050" spc="-310" dirty="0">
                <a:latin typeface="Courier" charset="0"/>
                <a:cs typeface="Courier" charset="0"/>
              </a:rPr>
              <a:t> </a:t>
            </a:r>
            <a:r>
              <a:rPr sz="1050" spc="-5" dirty="0">
                <a:latin typeface="Arial"/>
                <a:cs typeface="Arial"/>
              </a:rPr>
              <a:t>and the output. What potential error do you  notice?</a:t>
            </a:r>
            <a:endParaRPr sz="1050" dirty="0">
              <a:latin typeface="Arial"/>
              <a:cs typeface="Arial"/>
            </a:endParaRPr>
          </a:p>
        </p:txBody>
      </p:sp>
      <p:sp>
        <p:nvSpPr>
          <p:cNvPr id="4" name="object 4"/>
          <p:cNvSpPr txBox="1"/>
          <p:nvPr/>
        </p:nvSpPr>
        <p:spPr>
          <a:xfrm>
            <a:off x="665206" y="1074685"/>
            <a:ext cx="5984875" cy="598882"/>
          </a:xfrm>
          <a:prstGeom prst="rect">
            <a:avLst/>
          </a:prstGeom>
          <a:ln w="7099">
            <a:solidFill>
              <a:srgbClr val="CCCCCC"/>
            </a:solidFill>
          </a:ln>
        </p:spPr>
        <p:txBody>
          <a:bodyPr vert="horz" wrap="square" lIns="0" tIns="44450" rIns="0" bIns="0" rtlCol="0">
            <a:spAutoFit/>
          </a:bodyPr>
          <a:lstStyle/>
          <a:p>
            <a:pPr marL="40640" marR="5257800">
              <a:lnSpc>
                <a:spcPct val="100000"/>
              </a:lnSpc>
              <a:spcBef>
                <a:spcPts val="350"/>
              </a:spcBef>
            </a:pPr>
            <a:r>
              <a:rPr sz="600" spc="15" dirty="0">
                <a:latin typeface="Courier" charset="0"/>
                <a:cs typeface="Courier" charset="0"/>
              </a:rPr>
              <a:t>int n = 1;  while (n &lt;=</a:t>
            </a:r>
            <a:r>
              <a:rPr sz="600" spc="-80" dirty="0">
                <a:latin typeface="Courier" charset="0"/>
                <a:cs typeface="Courier" charset="0"/>
              </a:rPr>
              <a:t> </a:t>
            </a:r>
            <a:r>
              <a:rPr sz="600" spc="15" dirty="0">
                <a:latin typeface="Courier" charset="0"/>
                <a:cs typeface="Courier" charset="0"/>
              </a:rPr>
              <a:t>3)</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marR="4491355">
              <a:lnSpc>
                <a:spcPct val="100000"/>
              </a:lnSpc>
              <a:spcBef>
                <a:spcPts val="5"/>
              </a:spcBef>
            </a:pPr>
            <a:r>
              <a:rPr sz="600" spc="15" dirty="0">
                <a:latin typeface="Courier" charset="0"/>
                <a:cs typeface="Courier" charset="0"/>
              </a:rPr>
              <a:t>System.out.print(n + ",</a:t>
            </a:r>
            <a:r>
              <a:rPr sz="600" spc="-65" dirty="0">
                <a:latin typeface="Courier" charset="0"/>
                <a:cs typeface="Courier" charset="0"/>
              </a:rPr>
              <a:t> </a:t>
            </a:r>
            <a:r>
              <a:rPr sz="600" spc="15" dirty="0">
                <a:latin typeface="Courier" charset="0"/>
                <a:cs typeface="Courier" charset="0"/>
              </a:rPr>
              <a:t>");  n++;</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5" name="object 5"/>
          <p:cNvSpPr txBox="1"/>
          <p:nvPr/>
        </p:nvSpPr>
        <p:spPr>
          <a:xfrm>
            <a:off x="809357" y="1806892"/>
            <a:ext cx="65341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Answer:</a:t>
            </a:r>
            <a:endParaRPr sz="1250">
              <a:latin typeface="Arial"/>
              <a:cs typeface="Arial"/>
            </a:endParaRPr>
          </a:p>
        </p:txBody>
      </p:sp>
      <p:sp>
        <p:nvSpPr>
          <p:cNvPr id="6" name="object 6"/>
          <p:cNvSpPr txBox="1"/>
          <p:nvPr/>
        </p:nvSpPr>
        <p:spPr>
          <a:xfrm>
            <a:off x="828490" y="2068587"/>
            <a:ext cx="5566410" cy="623889"/>
          </a:xfrm>
          <a:prstGeom prst="rect">
            <a:avLst/>
          </a:prstGeom>
          <a:ln w="7099">
            <a:solidFill>
              <a:srgbClr val="CCCCCC"/>
            </a:solidFill>
          </a:ln>
        </p:spPr>
        <p:txBody>
          <a:bodyPr vert="horz" wrap="square" lIns="0" tIns="46355" rIns="0" bIns="0" rtlCol="0">
            <a:spAutoFit/>
          </a:bodyPr>
          <a:lstStyle/>
          <a:p>
            <a:pPr marL="44450" marR="5046345">
              <a:lnSpc>
                <a:spcPct val="100000"/>
              </a:lnSpc>
              <a:spcBef>
                <a:spcPts val="365"/>
              </a:spcBef>
              <a:tabLst>
                <a:tab pos="332105" algn="l"/>
              </a:tabLst>
            </a:pPr>
            <a:r>
              <a:rPr sz="750" dirty="0">
                <a:latin typeface="Courier" charset="0"/>
                <a:cs typeface="Courier" charset="0"/>
              </a:rPr>
              <a:t>n</a:t>
            </a:r>
            <a:r>
              <a:rPr sz="750" spc="-85" dirty="0">
                <a:latin typeface="Courier" charset="0"/>
                <a:cs typeface="Courier" charset="0"/>
              </a:rPr>
              <a:t> </a:t>
            </a:r>
            <a:r>
              <a:rPr sz="750" dirty="0">
                <a:latin typeface="Courier" charset="0"/>
                <a:cs typeface="Courier" charset="0"/>
              </a:rPr>
              <a:t>output  </a:t>
            </a:r>
            <a:r>
              <a:rPr sz="750" strike="sngStrike" dirty="0">
                <a:latin typeface="Courier" charset="0"/>
                <a:cs typeface="Courier" charset="0"/>
              </a:rPr>
              <a:t>1</a:t>
            </a:r>
            <a:r>
              <a:rPr sz="750" strike="noStrike" dirty="0">
                <a:latin typeface="Courier" charset="0"/>
                <a:cs typeface="Courier" charset="0"/>
              </a:rPr>
              <a:t>	1,</a:t>
            </a:r>
            <a:endParaRPr sz="750" dirty="0">
              <a:latin typeface="Courier" charset="0"/>
              <a:cs typeface="Courier" charset="0"/>
            </a:endParaRPr>
          </a:p>
          <a:p>
            <a:pPr marL="44450">
              <a:lnSpc>
                <a:spcPts val="890"/>
              </a:lnSpc>
              <a:tabLst>
                <a:tab pos="332105" algn="l"/>
              </a:tabLst>
            </a:pPr>
            <a:r>
              <a:rPr sz="750" strike="sngStrike" dirty="0">
                <a:latin typeface="Courier" charset="0"/>
                <a:cs typeface="Courier" charset="0"/>
              </a:rPr>
              <a:t>2</a:t>
            </a:r>
            <a:r>
              <a:rPr sz="750" strike="noStrike" dirty="0">
                <a:latin typeface="Courier" charset="0"/>
                <a:cs typeface="Courier" charset="0"/>
              </a:rPr>
              <a:t>	1,</a:t>
            </a:r>
            <a:r>
              <a:rPr sz="750" strike="noStrike" spc="-100" dirty="0">
                <a:latin typeface="Courier" charset="0"/>
                <a:cs typeface="Courier" charset="0"/>
              </a:rPr>
              <a:t> </a:t>
            </a:r>
            <a:r>
              <a:rPr sz="750" strike="noStrike" dirty="0">
                <a:latin typeface="Courier" charset="0"/>
                <a:cs typeface="Courier" charset="0"/>
              </a:rPr>
              <a:t>2,</a:t>
            </a:r>
            <a:endParaRPr sz="750" dirty="0">
              <a:latin typeface="Courier" charset="0"/>
              <a:cs typeface="Courier" charset="0"/>
            </a:endParaRPr>
          </a:p>
          <a:p>
            <a:pPr marL="44450">
              <a:lnSpc>
                <a:spcPts val="894"/>
              </a:lnSpc>
              <a:tabLst>
                <a:tab pos="332105" algn="l"/>
              </a:tabLst>
            </a:pPr>
            <a:r>
              <a:rPr sz="750" strike="sngStrike" dirty="0">
                <a:latin typeface="Courier" charset="0"/>
                <a:cs typeface="Courier" charset="0"/>
              </a:rPr>
              <a:t>3</a:t>
            </a:r>
            <a:r>
              <a:rPr sz="750" strike="noStrike" dirty="0">
                <a:latin typeface="Courier" charset="0"/>
                <a:cs typeface="Courier" charset="0"/>
              </a:rPr>
              <a:t>	1, 2,</a:t>
            </a:r>
            <a:r>
              <a:rPr sz="750" strike="noStrike" spc="-100" dirty="0">
                <a:latin typeface="Courier" charset="0"/>
                <a:cs typeface="Courier" charset="0"/>
              </a:rPr>
              <a:t> </a:t>
            </a:r>
            <a:r>
              <a:rPr sz="750" strike="noStrike" dirty="0">
                <a:latin typeface="Courier" charset="0"/>
                <a:cs typeface="Courier" charset="0"/>
              </a:rPr>
              <a:t>3,</a:t>
            </a:r>
            <a:endParaRPr sz="750" dirty="0">
              <a:latin typeface="Courier" charset="0"/>
              <a:cs typeface="Courier" charset="0"/>
            </a:endParaRPr>
          </a:p>
          <a:p>
            <a:pPr marL="44450">
              <a:lnSpc>
                <a:spcPts val="894"/>
              </a:lnSpc>
            </a:pPr>
            <a:r>
              <a:rPr sz="750" dirty="0">
                <a:latin typeface="Courier" charset="0"/>
                <a:cs typeface="Courier" charset="0"/>
              </a:rPr>
              <a:t>4</a:t>
            </a:r>
          </a:p>
        </p:txBody>
      </p:sp>
      <p:sp>
        <p:nvSpPr>
          <p:cNvPr id="7" name="object 7"/>
          <p:cNvSpPr txBox="1"/>
          <p:nvPr/>
        </p:nvSpPr>
        <p:spPr>
          <a:xfrm>
            <a:off x="809357" y="2764167"/>
            <a:ext cx="5364480" cy="457834"/>
          </a:xfrm>
          <a:prstGeom prst="rect">
            <a:avLst/>
          </a:prstGeom>
        </p:spPr>
        <p:txBody>
          <a:bodyPr vert="horz" wrap="square" lIns="0" tIns="0" rIns="0" bIns="0" rtlCol="0">
            <a:spAutoFit/>
          </a:bodyPr>
          <a:lstStyle/>
          <a:p>
            <a:pPr marL="12700" marR="5080">
              <a:lnSpc>
                <a:spcPct val="115500"/>
              </a:lnSpc>
            </a:pPr>
            <a:r>
              <a:rPr sz="1250" dirty="0">
                <a:latin typeface="Arial"/>
                <a:cs typeface="Arial"/>
              </a:rPr>
              <a:t>There is a comma after the last value. Usually, commas are between</a:t>
            </a:r>
            <a:r>
              <a:rPr sz="1250" spc="-35" dirty="0">
                <a:latin typeface="Arial"/>
                <a:cs typeface="Arial"/>
              </a:rPr>
              <a:t> </a:t>
            </a:r>
            <a:r>
              <a:rPr sz="1250" dirty="0">
                <a:latin typeface="Arial"/>
                <a:cs typeface="Arial"/>
              </a:rPr>
              <a:t>values  only.</a:t>
            </a:r>
            <a:endParaRPr sz="1250">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dirty="0"/>
              <a:t>6.8</a:t>
            </a:r>
          </a:p>
        </p:txBody>
      </p:sp>
      <p:sp>
        <p:nvSpPr>
          <p:cNvPr id="3" name="object 3"/>
          <p:cNvSpPr txBox="1"/>
          <p:nvPr/>
        </p:nvSpPr>
        <p:spPr>
          <a:xfrm>
            <a:off x="570865" y="707046"/>
            <a:ext cx="5905500" cy="329577"/>
          </a:xfrm>
          <a:prstGeom prst="rect">
            <a:avLst/>
          </a:prstGeom>
        </p:spPr>
        <p:txBody>
          <a:bodyPr vert="horz" wrap="square" lIns="0" tIns="0" rIns="0" bIns="0" rtlCol="0">
            <a:spAutoFit/>
          </a:bodyPr>
          <a:lstStyle/>
          <a:p>
            <a:pPr marL="12700" marR="5080">
              <a:lnSpc>
                <a:spcPct val="102000"/>
              </a:lnSpc>
            </a:pPr>
            <a:r>
              <a:rPr sz="1050" spc="-5" dirty="0">
                <a:latin typeface="Arial"/>
                <a:cs typeface="Arial"/>
              </a:rPr>
              <a:t>Hand-trace the following code, assuming that </a:t>
            </a:r>
            <a:r>
              <a:rPr sz="1050" spc="-5" dirty="0">
                <a:latin typeface="Courier" charset="0"/>
                <a:cs typeface="Courier" charset="0"/>
              </a:rPr>
              <a:t>a</a:t>
            </a:r>
            <a:r>
              <a:rPr sz="1050" spc="-345" dirty="0">
                <a:latin typeface="Courier" charset="0"/>
                <a:cs typeface="Courier" charset="0"/>
              </a:rPr>
              <a:t> </a:t>
            </a:r>
            <a:r>
              <a:rPr sz="1050" spc="-5" dirty="0">
                <a:latin typeface="Arial"/>
                <a:cs typeface="Arial"/>
              </a:rPr>
              <a:t>is 2 and</a:t>
            </a:r>
            <a:r>
              <a:rPr sz="1050" spc="45" dirty="0">
                <a:latin typeface="Arial"/>
                <a:cs typeface="Arial"/>
              </a:rPr>
              <a:t> </a:t>
            </a:r>
            <a:r>
              <a:rPr sz="1050" spc="-5" dirty="0">
                <a:latin typeface="Courier" charset="0"/>
                <a:cs typeface="Courier" charset="0"/>
              </a:rPr>
              <a:t>n</a:t>
            </a:r>
            <a:r>
              <a:rPr sz="1050" spc="-345" dirty="0">
                <a:latin typeface="Courier" charset="0"/>
                <a:cs typeface="Courier" charset="0"/>
              </a:rPr>
              <a:t> </a:t>
            </a:r>
            <a:r>
              <a:rPr sz="1050" spc="-5" dirty="0">
                <a:latin typeface="Arial"/>
                <a:cs typeface="Arial"/>
              </a:rPr>
              <a:t>is 4. Then explain what the code does for  arbitrary values of </a:t>
            </a:r>
            <a:r>
              <a:rPr sz="1050" spc="-5" dirty="0">
                <a:latin typeface="Courier" charset="0"/>
                <a:cs typeface="Courier" charset="0"/>
              </a:rPr>
              <a:t>a</a:t>
            </a:r>
            <a:r>
              <a:rPr sz="1050" spc="-400" dirty="0">
                <a:latin typeface="Courier" charset="0"/>
                <a:cs typeface="Courier" charset="0"/>
              </a:rPr>
              <a:t> </a:t>
            </a:r>
            <a:r>
              <a:rPr sz="1050" spc="-5" dirty="0">
                <a:latin typeface="Arial"/>
                <a:cs typeface="Arial"/>
              </a:rPr>
              <a:t>and </a:t>
            </a:r>
            <a:r>
              <a:rPr sz="1050" spc="-10" dirty="0">
                <a:latin typeface="Courier" charset="0"/>
                <a:cs typeface="Courier" charset="0"/>
              </a:rPr>
              <a:t>n</a:t>
            </a:r>
            <a:r>
              <a:rPr sz="1050" spc="-10" dirty="0">
                <a:latin typeface="Arial"/>
                <a:cs typeface="Arial"/>
              </a:rPr>
              <a:t>.</a:t>
            </a:r>
            <a:endParaRPr sz="1050" dirty="0">
              <a:latin typeface="Arial"/>
              <a:cs typeface="Arial"/>
            </a:endParaRPr>
          </a:p>
        </p:txBody>
      </p:sp>
      <p:sp>
        <p:nvSpPr>
          <p:cNvPr id="4" name="object 4"/>
          <p:cNvSpPr txBox="1"/>
          <p:nvPr/>
        </p:nvSpPr>
        <p:spPr>
          <a:xfrm>
            <a:off x="665206" y="1081429"/>
            <a:ext cx="5984875" cy="691215"/>
          </a:xfrm>
          <a:prstGeom prst="rect">
            <a:avLst/>
          </a:prstGeom>
          <a:ln w="7099">
            <a:solidFill>
              <a:srgbClr val="CCCCCC"/>
            </a:solidFill>
          </a:ln>
        </p:spPr>
        <p:txBody>
          <a:bodyPr vert="horz" wrap="square" lIns="0" tIns="44450" rIns="0" bIns="0" rtlCol="0">
            <a:spAutoFit/>
          </a:bodyPr>
          <a:lstStyle/>
          <a:p>
            <a:pPr marL="40640" marR="5449570">
              <a:lnSpc>
                <a:spcPct val="100000"/>
              </a:lnSpc>
              <a:spcBef>
                <a:spcPts val="350"/>
              </a:spcBef>
            </a:pPr>
            <a:r>
              <a:rPr sz="600" spc="15" dirty="0">
                <a:latin typeface="Courier" charset="0"/>
                <a:cs typeface="Courier" charset="0"/>
              </a:rPr>
              <a:t>int r =</a:t>
            </a:r>
            <a:r>
              <a:rPr sz="600" spc="-75" dirty="0">
                <a:latin typeface="Courier" charset="0"/>
                <a:cs typeface="Courier" charset="0"/>
              </a:rPr>
              <a:t> </a:t>
            </a:r>
            <a:r>
              <a:rPr sz="600" spc="15" dirty="0">
                <a:latin typeface="Courier" charset="0"/>
                <a:cs typeface="Courier" charset="0"/>
              </a:rPr>
              <a:t>1;  int i =</a:t>
            </a:r>
            <a:r>
              <a:rPr sz="600" spc="-85" dirty="0">
                <a:latin typeface="Courier" charset="0"/>
                <a:cs typeface="Courier" charset="0"/>
              </a:rPr>
              <a:t> </a:t>
            </a:r>
            <a:r>
              <a:rPr sz="600" spc="15" dirty="0">
                <a:latin typeface="Courier" charset="0"/>
                <a:cs typeface="Courier" charset="0"/>
              </a:rPr>
              <a:t>1;</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while (i &lt;=</a:t>
            </a:r>
            <a:r>
              <a:rPr sz="600" spc="-80" dirty="0">
                <a:latin typeface="Courier" charset="0"/>
                <a:cs typeface="Courier" charset="0"/>
              </a:rPr>
              <a:t> </a:t>
            </a:r>
            <a:r>
              <a:rPr sz="600" spc="15" dirty="0">
                <a:latin typeface="Courier" charset="0"/>
                <a:cs typeface="Courier" charset="0"/>
              </a:rPr>
              <a:t>n)</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marR="5306060">
              <a:lnSpc>
                <a:spcPct val="100000"/>
              </a:lnSpc>
              <a:spcBef>
                <a:spcPts val="5"/>
              </a:spcBef>
            </a:pPr>
            <a:r>
              <a:rPr sz="600" spc="15" dirty="0">
                <a:latin typeface="Courier" charset="0"/>
                <a:cs typeface="Courier" charset="0"/>
              </a:rPr>
              <a:t>r = r *</a:t>
            </a:r>
            <a:r>
              <a:rPr sz="600" spc="-80" dirty="0">
                <a:latin typeface="Courier" charset="0"/>
                <a:cs typeface="Courier" charset="0"/>
              </a:rPr>
              <a:t> </a:t>
            </a:r>
            <a:r>
              <a:rPr sz="600" spc="15" dirty="0">
                <a:latin typeface="Courier" charset="0"/>
                <a:cs typeface="Courier" charset="0"/>
              </a:rPr>
              <a:t>a;  i++;</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5" name="object 5"/>
          <p:cNvSpPr txBox="1"/>
          <p:nvPr/>
        </p:nvSpPr>
        <p:spPr>
          <a:xfrm>
            <a:off x="809357" y="1905927"/>
            <a:ext cx="65341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Answer:</a:t>
            </a:r>
            <a:endParaRPr sz="1250">
              <a:latin typeface="Arial"/>
              <a:cs typeface="Arial"/>
            </a:endParaRPr>
          </a:p>
        </p:txBody>
      </p:sp>
      <p:sp>
        <p:nvSpPr>
          <p:cNvPr id="6" name="object 6"/>
          <p:cNvSpPr txBox="1"/>
          <p:nvPr/>
        </p:nvSpPr>
        <p:spPr>
          <a:xfrm>
            <a:off x="828490" y="2167621"/>
            <a:ext cx="5566410" cy="739305"/>
          </a:xfrm>
          <a:prstGeom prst="rect">
            <a:avLst/>
          </a:prstGeom>
          <a:ln w="7099">
            <a:solidFill>
              <a:srgbClr val="CCCCCC"/>
            </a:solidFill>
          </a:ln>
        </p:spPr>
        <p:txBody>
          <a:bodyPr vert="horz" wrap="square" lIns="0" tIns="46355" rIns="0" bIns="0" rtlCol="0">
            <a:spAutoFit/>
          </a:bodyPr>
          <a:lstStyle/>
          <a:p>
            <a:pPr marL="44450" marR="5103495">
              <a:lnSpc>
                <a:spcPct val="100000"/>
              </a:lnSpc>
              <a:spcBef>
                <a:spcPts val="365"/>
              </a:spcBef>
            </a:pPr>
            <a:r>
              <a:rPr sz="750" dirty="0">
                <a:latin typeface="Courier" charset="0"/>
                <a:cs typeface="Courier" charset="0"/>
              </a:rPr>
              <a:t>a n r</a:t>
            </a:r>
            <a:r>
              <a:rPr sz="750" spc="-95" dirty="0">
                <a:latin typeface="Courier" charset="0"/>
                <a:cs typeface="Courier" charset="0"/>
              </a:rPr>
              <a:t> </a:t>
            </a:r>
            <a:r>
              <a:rPr sz="750" dirty="0">
                <a:latin typeface="Courier" charset="0"/>
                <a:cs typeface="Courier" charset="0"/>
              </a:rPr>
              <a:t>i  2 4 </a:t>
            </a:r>
            <a:r>
              <a:rPr sz="750" strike="sngStrike" dirty="0">
                <a:latin typeface="Courier" charset="0"/>
                <a:cs typeface="Courier" charset="0"/>
              </a:rPr>
              <a:t>1</a:t>
            </a:r>
            <a:r>
              <a:rPr sz="750" strike="sngStrike" spc="-100" dirty="0">
                <a:latin typeface="Courier" charset="0"/>
                <a:cs typeface="Courier" charset="0"/>
              </a:rPr>
              <a:t> </a:t>
            </a:r>
            <a:r>
              <a:rPr sz="750" strike="sngStrike" dirty="0">
                <a:latin typeface="Courier" charset="0"/>
                <a:cs typeface="Courier" charset="0"/>
              </a:rPr>
              <a:t>1</a:t>
            </a:r>
            <a:endParaRPr sz="750" dirty="0">
              <a:latin typeface="Courier" charset="0"/>
              <a:cs typeface="Courier" charset="0"/>
            </a:endParaRPr>
          </a:p>
          <a:p>
            <a:pPr marL="274320">
              <a:lnSpc>
                <a:spcPts val="890"/>
              </a:lnSpc>
            </a:pPr>
            <a:r>
              <a:rPr sz="750" strike="sngStrike" dirty="0">
                <a:latin typeface="Courier" charset="0"/>
                <a:cs typeface="Courier" charset="0"/>
              </a:rPr>
              <a:t>2</a:t>
            </a:r>
            <a:r>
              <a:rPr sz="750" strike="sngStrike" spc="-100" dirty="0">
                <a:latin typeface="Courier" charset="0"/>
                <a:cs typeface="Courier" charset="0"/>
              </a:rPr>
              <a:t> </a:t>
            </a:r>
            <a:r>
              <a:rPr sz="750" strike="sngStrike" dirty="0">
                <a:latin typeface="Courier" charset="0"/>
                <a:cs typeface="Courier" charset="0"/>
              </a:rPr>
              <a:t>2</a:t>
            </a:r>
            <a:endParaRPr sz="750" dirty="0">
              <a:latin typeface="Courier" charset="0"/>
              <a:cs typeface="Courier" charset="0"/>
            </a:endParaRPr>
          </a:p>
          <a:p>
            <a:pPr marL="274320">
              <a:lnSpc>
                <a:spcPts val="894"/>
              </a:lnSpc>
            </a:pPr>
            <a:r>
              <a:rPr sz="750" strike="sngStrike" dirty="0">
                <a:latin typeface="Courier" charset="0"/>
                <a:cs typeface="Courier" charset="0"/>
              </a:rPr>
              <a:t>4</a:t>
            </a:r>
            <a:r>
              <a:rPr sz="750" strike="sngStrike" spc="-100" dirty="0">
                <a:latin typeface="Courier" charset="0"/>
                <a:cs typeface="Courier" charset="0"/>
              </a:rPr>
              <a:t> </a:t>
            </a:r>
            <a:r>
              <a:rPr sz="750" strike="sngStrike" dirty="0">
                <a:latin typeface="Courier" charset="0"/>
                <a:cs typeface="Courier" charset="0"/>
              </a:rPr>
              <a:t>3</a:t>
            </a:r>
            <a:endParaRPr sz="750" dirty="0">
              <a:latin typeface="Courier" charset="0"/>
              <a:cs typeface="Courier" charset="0"/>
            </a:endParaRPr>
          </a:p>
          <a:p>
            <a:pPr marL="274320">
              <a:lnSpc>
                <a:spcPts val="894"/>
              </a:lnSpc>
            </a:pPr>
            <a:r>
              <a:rPr sz="750" strike="sngStrike" dirty="0">
                <a:latin typeface="Courier" charset="0"/>
                <a:cs typeface="Courier" charset="0"/>
              </a:rPr>
              <a:t>8</a:t>
            </a:r>
            <a:r>
              <a:rPr sz="750" strike="sngStrike" spc="-100" dirty="0">
                <a:latin typeface="Courier" charset="0"/>
                <a:cs typeface="Courier" charset="0"/>
              </a:rPr>
              <a:t> </a:t>
            </a:r>
            <a:r>
              <a:rPr sz="750" strike="sngStrike" dirty="0">
                <a:latin typeface="Courier" charset="0"/>
                <a:cs typeface="Courier" charset="0"/>
              </a:rPr>
              <a:t>4</a:t>
            </a:r>
            <a:endParaRPr sz="750" dirty="0">
              <a:latin typeface="Courier" charset="0"/>
              <a:cs typeface="Courier" charset="0"/>
            </a:endParaRPr>
          </a:p>
          <a:p>
            <a:pPr marL="217170">
              <a:lnSpc>
                <a:spcPts val="894"/>
              </a:lnSpc>
            </a:pPr>
            <a:r>
              <a:rPr sz="750" dirty="0">
                <a:latin typeface="Courier" charset="0"/>
                <a:cs typeface="Courier" charset="0"/>
              </a:rPr>
              <a:t>16</a:t>
            </a:r>
            <a:r>
              <a:rPr sz="750" spc="-100" dirty="0">
                <a:latin typeface="Courier" charset="0"/>
                <a:cs typeface="Courier" charset="0"/>
              </a:rPr>
              <a:t> </a:t>
            </a:r>
            <a:r>
              <a:rPr sz="750" dirty="0">
                <a:latin typeface="Courier" charset="0"/>
                <a:cs typeface="Courier" charset="0"/>
              </a:rPr>
              <a:t>5</a:t>
            </a:r>
          </a:p>
        </p:txBody>
      </p:sp>
      <p:sp>
        <p:nvSpPr>
          <p:cNvPr id="7" name="object 7"/>
          <p:cNvSpPr/>
          <p:nvPr/>
        </p:nvSpPr>
        <p:spPr>
          <a:xfrm>
            <a:off x="682955" y="316862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txBox="1"/>
          <p:nvPr/>
        </p:nvSpPr>
        <p:spPr>
          <a:xfrm>
            <a:off x="809357" y="3056013"/>
            <a:ext cx="1672589" cy="208279"/>
          </a:xfrm>
          <a:prstGeom prst="rect">
            <a:avLst/>
          </a:prstGeom>
        </p:spPr>
        <p:txBody>
          <a:bodyPr vert="horz" wrap="square" lIns="0" tIns="0" rIns="0" bIns="0" rtlCol="0">
            <a:spAutoFit/>
          </a:bodyPr>
          <a:lstStyle/>
          <a:p>
            <a:pPr marL="12700">
              <a:lnSpc>
                <a:spcPct val="100000"/>
              </a:lnSpc>
            </a:pPr>
            <a:r>
              <a:rPr sz="1250" dirty="0">
                <a:latin typeface="Arial"/>
                <a:cs typeface="Arial"/>
              </a:rPr>
              <a:t>The code computes</a:t>
            </a:r>
            <a:r>
              <a:rPr sz="1250" spc="-80" dirty="0">
                <a:latin typeface="Arial"/>
                <a:cs typeface="Arial"/>
              </a:rPr>
              <a:t> </a:t>
            </a:r>
            <a:r>
              <a:rPr sz="1250" spc="-5" dirty="0">
                <a:latin typeface="Arial"/>
                <a:cs typeface="Arial"/>
              </a:rPr>
              <a:t>a</a:t>
            </a:r>
            <a:r>
              <a:rPr sz="1575" spc="-7" baseline="23809" dirty="0">
                <a:latin typeface="Arial"/>
                <a:cs typeface="Arial"/>
              </a:rPr>
              <a:t>n</a:t>
            </a:r>
            <a:r>
              <a:rPr sz="1250" spc="-5" dirty="0">
                <a:latin typeface="Arial"/>
                <a:cs typeface="Arial"/>
              </a:rPr>
              <a:t>.</a:t>
            </a:r>
            <a:endParaRPr sz="1250">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dirty="0"/>
              <a:t>6.9</a:t>
            </a:r>
          </a:p>
        </p:txBody>
      </p:sp>
      <p:sp>
        <p:nvSpPr>
          <p:cNvPr id="3" name="object 3"/>
          <p:cNvSpPr txBox="1"/>
          <p:nvPr/>
        </p:nvSpPr>
        <p:spPr>
          <a:xfrm>
            <a:off x="570865" y="704062"/>
            <a:ext cx="3177540" cy="176530"/>
          </a:xfrm>
          <a:prstGeom prst="rect">
            <a:avLst/>
          </a:prstGeom>
        </p:spPr>
        <p:txBody>
          <a:bodyPr vert="horz" wrap="square" lIns="0" tIns="0" rIns="0" bIns="0" rtlCol="0">
            <a:spAutoFit/>
          </a:bodyPr>
          <a:lstStyle/>
          <a:p>
            <a:pPr marL="12700">
              <a:lnSpc>
                <a:spcPct val="100000"/>
              </a:lnSpc>
            </a:pPr>
            <a:r>
              <a:rPr sz="1050" spc="-5" dirty="0">
                <a:latin typeface="Arial"/>
                <a:cs typeface="Arial"/>
              </a:rPr>
              <a:t>Trace the following code. What error do you</a:t>
            </a:r>
            <a:r>
              <a:rPr sz="1050" spc="-35" dirty="0">
                <a:latin typeface="Arial"/>
                <a:cs typeface="Arial"/>
              </a:rPr>
              <a:t> </a:t>
            </a:r>
            <a:r>
              <a:rPr sz="1050" spc="-5" dirty="0">
                <a:latin typeface="Arial"/>
                <a:cs typeface="Arial"/>
              </a:rPr>
              <a:t>observe?</a:t>
            </a:r>
            <a:endParaRPr sz="1050">
              <a:latin typeface="Arial"/>
              <a:cs typeface="Arial"/>
            </a:endParaRPr>
          </a:p>
        </p:txBody>
      </p:sp>
      <p:sp>
        <p:nvSpPr>
          <p:cNvPr id="4" name="object 4"/>
          <p:cNvSpPr txBox="1"/>
          <p:nvPr/>
        </p:nvSpPr>
        <p:spPr>
          <a:xfrm>
            <a:off x="665206" y="911960"/>
            <a:ext cx="5984875" cy="598882"/>
          </a:xfrm>
          <a:prstGeom prst="rect">
            <a:avLst/>
          </a:prstGeom>
          <a:ln w="7099">
            <a:solidFill>
              <a:srgbClr val="CCCCCC"/>
            </a:solidFill>
          </a:ln>
        </p:spPr>
        <p:txBody>
          <a:bodyPr vert="horz" wrap="square" lIns="0" tIns="44450" rIns="0" bIns="0" rtlCol="0">
            <a:spAutoFit/>
          </a:bodyPr>
          <a:lstStyle/>
          <a:p>
            <a:pPr marL="40640" marR="5210175">
              <a:lnSpc>
                <a:spcPct val="100000"/>
              </a:lnSpc>
              <a:spcBef>
                <a:spcPts val="350"/>
              </a:spcBef>
            </a:pPr>
            <a:r>
              <a:rPr sz="600" spc="15" dirty="0">
                <a:latin typeface="Courier" charset="0"/>
                <a:cs typeface="Courier" charset="0"/>
              </a:rPr>
              <a:t>int n = 1;  while (n !=</a:t>
            </a:r>
            <a:r>
              <a:rPr sz="600" spc="-80" dirty="0">
                <a:latin typeface="Courier" charset="0"/>
                <a:cs typeface="Courier" charset="0"/>
              </a:rPr>
              <a:t> </a:t>
            </a:r>
            <a:r>
              <a:rPr sz="600" spc="15" dirty="0">
                <a:latin typeface="Courier" charset="0"/>
                <a:cs typeface="Courier" charset="0"/>
              </a:rPr>
              <a:t>50)</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marR="4730750">
              <a:lnSpc>
                <a:spcPct val="100000"/>
              </a:lnSpc>
              <a:spcBef>
                <a:spcPts val="5"/>
              </a:spcBef>
            </a:pPr>
            <a:r>
              <a:rPr sz="600" spc="15" dirty="0">
                <a:latin typeface="Courier" charset="0"/>
                <a:cs typeface="Courier" charset="0"/>
              </a:rPr>
              <a:t>System.out.println(n);  n = n +</a:t>
            </a:r>
            <a:r>
              <a:rPr sz="600" spc="-85" dirty="0">
                <a:latin typeface="Courier" charset="0"/>
                <a:cs typeface="Courier" charset="0"/>
              </a:rPr>
              <a:t> </a:t>
            </a:r>
            <a:r>
              <a:rPr sz="600" spc="15" dirty="0">
                <a:latin typeface="Courier" charset="0"/>
                <a:cs typeface="Courier" charset="0"/>
              </a:rPr>
              <a:t>10;</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5" name="object 5"/>
          <p:cNvSpPr txBox="1"/>
          <p:nvPr/>
        </p:nvSpPr>
        <p:spPr>
          <a:xfrm>
            <a:off x="809357" y="1644167"/>
            <a:ext cx="65341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Answer:</a:t>
            </a:r>
            <a:endParaRPr sz="1250">
              <a:latin typeface="Arial"/>
              <a:cs typeface="Arial"/>
            </a:endParaRPr>
          </a:p>
        </p:txBody>
      </p:sp>
      <p:sp>
        <p:nvSpPr>
          <p:cNvPr id="6" name="object 6"/>
          <p:cNvSpPr txBox="1"/>
          <p:nvPr/>
        </p:nvSpPr>
        <p:spPr>
          <a:xfrm>
            <a:off x="828490" y="1905862"/>
            <a:ext cx="5566410" cy="1085554"/>
          </a:xfrm>
          <a:prstGeom prst="rect">
            <a:avLst/>
          </a:prstGeom>
          <a:ln w="7099">
            <a:solidFill>
              <a:srgbClr val="CCCCCC"/>
            </a:solidFill>
          </a:ln>
        </p:spPr>
        <p:txBody>
          <a:bodyPr vert="horz" wrap="square" lIns="0" tIns="46355" rIns="0" bIns="0" rtlCol="0">
            <a:spAutoFit/>
          </a:bodyPr>
          <a:lstStyle/>
          <a:p>
            <a:pPr marL="102235" marR="5046345" indent="-57785">
              <a:lnSpc>
                <a:spcPct val="100000"/>
              </a:lnSpc>
              <a:spcBef>
                <a:spcPts val="365"/>
              </a:spcBef>
            </a:pPr>
            <a:r>
              <a:rPr sz="750" dirty="0">
                <a:latin typeface="Courier" charset="0"/>
                <a:cs typeface="Courier" charset="0"/>
              </a:rPr>
              <a:t>n</a:t>
            </a:r>
            <a:r>
              <a:rPr sz="750" spc="-85" dirty="0">
                <a:latin typeface="Courier" charset="0"/>
                <a:cs typeface="Courier" charset="0"/>
              </a:rPr>
              <a:t> </a:t>
            </a:r>
            <a:r>
              <a:rPr sz="750" dirty="0">
                <a:latin typeface="Courier" charset="0"/>
                <a:cs typeface="Courier" charset="0"/>
              </a:rPr>
              <a:t>output  </a:t>
            </a:r>
            <a:r>
              <a:rPr sz="750" strike="sngStrike" dirty="0">
                <a:latin typeface="Courier" charset="0"/>
                <a:cs typeface="Courier" charset="0"/>
              </a:rPr>
              <a:t>1</a:t>
            </a:r>
            <a:r>
              <a:rPr sz="750" strike="sngStrike" spc="-100" dirty="0">
                <a:latin typeface="Courier" charset="0"/>
                <a:cs typeface="Courier" charset="0"/>
              </a:rPr>
              <a:t> </a:t>
            </a:r>
            <a:r>
              <a:rPr sz="750" strike="noStrike" dirty="0">
                <a:latin typeface="Courier" charset="0"/>
                <a:cs typeface="Courier" charset="0"/>
              </a:rPr>
              <a:t>1</a:t>
            </a:r>
            <a:endParaRPr sz="750" dirty="0">
              <a:latin typeface="Courier" charset="0"/>
              <a:cs typeface="Courier" charset="0"/>
            </a:endParaRPr>
          </a:p>
          <a:p>
            <a:pPr marL="44450">
              <a:lnSpc>
                <a:spcPts val="890"/>
              </a:lnSpc>
            </a:pPr>
            <a:r>
              <a:rPr sz="750" strike="sngStrike" dirty="0">
                <a:latin typeface="Courier" charset="0"/>
                <a:cs typeface="Courier" charset="0"/>
              </a:rPr>
              <a:t>11</a:t>
            </a:r>
            <a:r>
              <a:rPr sz="750" strike="sngStrike" spc="-100" dirty="0">
                <a:latin typeface="Courier" charset="0"/>
                <a:cs typeface="Courier" charset="0"/>
              </a:rPr>
              <a:t> </a:t>
            </a:r>
            <a:r>
              <a:rPr sz="750" strike="noStrike" dirty="0">
                <a:latin typeface="Courier" charset="0"/>
                <a:cs typeface="Courier" charset="0"/>
              </a:rPr>
              <a:t>11</a:t>
            </a:r>
            <a:endParaRPr sz="750" dirty="0">
              <a:latin typeface="Courier" charset="0"/>
              <a:cs typeface="Courier" charset="0"/>
            </a:endParaRPr>
          </a:p>
          <a:p>
            <a:pPr marL="44450">
              <a:lnSpc>
                <a:spcPts val="894"/>
              </a:lnSpc>
            </a:pPr>
            <a:r>
              <a:rPr sz="750" strike="sngStrike" dirty="0">
                <a:latin typeface="Courier" charset="0"/>
                <a:cs typeface="Courier" charset="0"/>
              </a:rPr>
              <a:t>21</a:t>
            </a:r>
            <a:r>
              <a:rPr sz="750" strike="sngStrike" spc="-100" dirty="0">
                <a:latin typeface="Courier" charset="0"/>
                <a:cs typeface="Courier" charset="0"/>
              </a:rPr>
              <a:t> </a:t>
            </a:r>
            <a:r>
              <a:rPr sz="750" strike="noStrike" dirty="0">
                <a:latin typeface="Courier" charset="0"/>
                <a:cs typeface="Courier" charset="0"/>
              </a:rPr>
              <a:t>21</a:t>
            </a:r>
            <a:endParaRPr sz="750" dirty="0">
              <a:latin typeface="Courier" charset="0"/>
              <a:cs typeface="Courier" charset="0"/>
            </a:endParaRPr>
          </a:p>
          <a:p>
            <a:pPr marL="44450">
              <a:lnSpc>
                <a:spcPts val="894"/>
              </a:lnSpc>
            </a:pPr>
            <a:r>
              <a:rPr sz="750" strike="sngStrike" dirty="0">
                <a:latin typeface="Courier" charset="0"/>
                <a:cs typeface="Courier" charset="0"/>
              </a:rPr>
              <a:t>31</a:t>
            </a:r>
            <a:r>
              <a:rPr sz="750" strike="sngStrike" spc="-100" dirty="0">
                <a:latin typeface="Courier" charset="0"/>
                <a:cs typeface="Courier" charset="0"/>
              </a:rPr>
              <a:t> </a:t>
            </a:r>
            <a:r>
              <a:rPr sz="750" strike="noStrike" dirty="0">
                <a:latin typeface="Courier" charset="0"/>
                <a:cs typeface="Courier" charset="0"/>
              </a:rPr>
              <a:t>31</a:t>
            </a:r>
            <a:endParaRPr sz="750" dirty="0">
              <a:latin typeface="Courier" charset="0"/>
              <a:cs typeface="Courier" charset="0"/>
            </a:endParaRPr>
          </a:p>
          <a:p>
            <a:pPr marL="44450">
              <a:lnSpc>
                <a:spcPts val="894"/>
              </a:lnSpc>
            </a:pPr>
            <a:r>
              <a:rPr sz="750" strike="sngStrike" dirty="0">
                <a:latin typeface="Courier" charset="0"/>
                <a:cs typeface="Courier" charset="0"/>
              </a:rPr>
              <a:t>41</a:t>
            </a:r>
            <a:r>
              <a:rPr sz="750" strike="sngStrike" spc="-100" dirty="0">
                <a:latin typeface="Courier" charset="0"/>
                <a:cs typeface="Courier" charset="0"/>
              </a:rPr>
              <a:t> </a:t>
            </a:r>
            <a:r>
              <a:rPr sz="750" strike="noStrike" dirty="0">
                <a:latin typeface="Courier" charset="0"/>
                <a:cs typeface="Courier" charset="0"/>
              </a:rPr>
              <a:t>41</a:t>
            </a:r>
            <a:endParaRPr sz="750" dirty="0">
              <a:latin typeface="Courier" charset="0"/>
              <a:cs typeface="Courier" charset="0"/>
            </a:endParaRPr>
          </a:p>
          <a:p>
            <a:pPr marL="44450">
              <a:lnSpc>
                <a:spcPts val="894"/>
              </a:lnSpc>
            </a:pPr>
            <a:r>
              <a:rPr sz="750" strike="sngStrike" dirty="0">
                <a:latin typeface="Courier" charset="0"/>
                <a:cs typeface="Courier" charset="0"/>
              </a:rPr>
              <a:t>51</a:t>
            </a:r>
            <a:r>
              <a:rPr sz="750" strike="sngStrike" spc="-100" dirty="0">
                <a:latin typeface="Courier" charset="0"/>
                <a:cs typeface="Courier" charset="0"/>
              </a:rPr>
              <a:t> </a:t>
            </a:r>
            <a:r>
              <a:rPr sz="750" strike="noStrike" dirty="0">
                <a:latin typeface="Courier" charset="0"/>
                <a:cs typeface="Courier" charset="0"/>
              </a:rPr>
              <a:t>51</a:t>
            </a:r>
            <a:endParaRPr sz="750" dirty="0">
              <a:latin typeface="Courier" charset="0"/>
              <a:cs typeface="Courier" charset="0"/>
            </a:endParaRPr>
          </a:p>
          <a:p>
            <a:pPr marL="44450">
              <a:lnSpc>
                <a:spcPts val="894"/>
              </a:lnSpc>
            </a:pPr>
            <a:r>
              <a:rPr sz="750" strike="sngStrike" dirty="0">
                <a:latin typeface="Courier" charset="0"/>
                <a:cs typeface="Courier" charset="0"/>
              </a:rPr>
              <a:t>61</a:t>
            </a:r>
            <a:r>
              <a:rPr sz="750" strike="sngStrike" spc="-100" dirty="0">
                <a:latin typeface="Courier" charset="0"/>
                <a:cs typeface="Courier" charset="0"/>
              </a:rPr>
              <a:t> </a:t>
            </a:r>
            <a:r>
              <a:rPr sz="750" strike="noStrike" dirty="0">
                <a:latin typeface="Courier" charset="0"/>
                <a:cs typeface="Courier" charset="0"/>
              </a:rPr>
              <a:t>61</a:t>
            </a:r>
            <a:endParaRPr sz="750" dirty="0">
              <a:latin typeface="Courier" charset="0"/>
              <a:cs typeface="Courier" charset="0"/>
            </a:endParaRPr>
          </a:p>
          <a:p>
            <a:pPr marL="44450">
              <a:lnSpc>
                <a:spcPts val="894"/>
              </a:lnSpc>
            </a:pPr>
            <a:r>
              <a:rPr sz="750" dirty="0">
                <a:latin typeface="Courier" charset="0"/>
                <a:cs typeface="Courier" charset="0"/>
              </a:rPr>
              <a:t>...</a:t>
            </a:r>
          </a:p>
        </p:txBody>
      </p:sp>
      <p:sp>
        <p:nvSpPr>
          <p:cNvPr id="7" name="object 7"/>
          <p:cNvSpPr txBox="1"/>
          <p:nvPr/>
        </p:nvSpPr>
        <p:spPr>
          <a:xfrm>
            <a:off x="809357" y="3092424"/>
            <a:ext cx="3215005" cy="192360"/>
          </a:xfrm>
          <a:prstGeom prst="rect">
            <a:avLst/>
          </a:prstGeom>
        </p:spPr>
        <p:txBody>
          <a:bodyPr vert="horz" wrap="square" lIns="0" tIns="0" rIns="0" bIns="0" rtlCol="0">
            <a:spAutoFit/>
          </a:bodyPr>
          <a:lstStyle/>
          <a:p>
            <a:pPr marL="12700">
              <a:lnSpc>
                <a:spcPct val="100000"/>
              </a:lnSpc>
            </a:pPr>
            <a:r>
              <a:rPr sz="1250" dirty="0">
                <a:latin typeface="Arial"/>
                <a:cs typeface="Arial"/>
              </a:rPr>
              <a:t>This is an infinite loop. </a:t>
            </a:r>
            <a:r>
              <a:rPr sz="1250" dirty="0">
                <a:latin typeface="Courier" charset="0"/>
                <a:cs typeface="Courier" charset="0"/>
              </a:rPr>
              <a:t>n</a:t>
            </a:r>
            <a:r>
              <a:rPr sz="1250" spc="-475" dirty="0">
                <a:latin typeface="Courier" charset="0"/>
                <a:cs typeface="Courier" charset="0"/>
              </a:rPr>
              <a:t> </a:t>
            </a:r>
            <a:r>
              <a:rPr sz="1250" dirty="0">
                <a:latin typeface="Arial"/>
                <a:cs typeface="Arial"/>
              </a:rPr>
              <a:t>is never equal to 50.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6.10</a:t>
            </a:r>
          </a:p>
        </p:txBody>
      </p:sp>
      <p:sp>
        <p:nvSpPr>
          <p:cNvPr id="3" name="object 3"/>
          <p:cNvSpPr txBox="1"/>
          <p:nvPr/>
        </p:nvSpPr>
        <p:spPr>
          <a:xfrm>
            <a:off x="570865" y="717905"/>
            <a:ext cx="4984750" cy="176530"/>
          </a:xfrm>
          <a:prstGeom prst="rect">
            <a:avLst/>
          </a:prstGeom>
        </p:spPr>
        <p:txBody>
          <a:bodyPr vert="horz" wrap="square" lIns="0" tIns="0" rIns="0" bIns="0" rtlCol="0">
            <a:spAutoFit/>
          </a:bodyPr>
          <a:lstStyle/>
          <a:p>
            <a:pPr marL="12700">
              <a:lnSpc>
                <a:spcPct val="100000"/>
              </a:lnSpc>
            </a:pPr>
            <a:r>
              <a:rPr sz="1050" spc="-5" dirty="0">
                <a:latin typeface="Arial"/>
                <a:cs typeface="Arial"/>
              </a:rPr>
              <a:t>The following pseudo-code is intended to count the number of digits in the number</a:t>
            </a:r>
            <a:r>
              <a:rPr sz="1050" spc="10" dirty="0">
                <a:latin typeface="Arial"/>
                <a:cs typeface="Arial"/>
              </a:rPr>
              <a:t> </a:t>
            </a:r>
            <a:r>
              <a:rPr sz="1050" spc="-5" dirty="0">
                <a:latin typeface="Comic Sans MS"/>
                <a:cs typeface="Comic Sans MS"/>
              </a:rPr>
              <a:t>n</a:t>
            </a:r>
            <a:r>
              <a:rPr sz="1050" spc="-5" dirty="0">
                <a:latin typeface="Arial"/>
                <a:cs typeface="Arial"/>
              </a:rPr>
              <a:t>:</a:t>
            </a:r>
            <a:endParaRPr sz="1050">
              <a:latin typeface="Arial"/>
              <a:cs typeface="Arial"/>
            </a:endParaRPr>
          </a:p>
        </p:txBody>
      </p:sp>
      <p:sp>
        <p:nvSpPr>
          <p:cNvPr id="4" name="object 4"/>
          <p:cNvSpPr txBox="1"/>
          <p:nvPr/>
        </p:nvSpPr>
        <p:spPr>
          <a:xfrm>
            <a:off x="665206" y="925803"/>
            <a:ext cx="5984875" cy="546735"/>
          </a:xfrm>
          <a:prstGeom prst="rect">
            <a:avLst/>
          </a:prstGeom>
          <a:ln w="7099">
            <a:solidFill>
              <a:srgbClr val="CCCCCC"/>
            </a:solidFill>
          </a:ln>
        </p:spPr>
        <p:txBody>
          <a:bodyPr vert="horz" wrap="square" lIns="0" tIns="44450" rIns="0" bIns="0" rtlCol="0">
            <a:spAutoFit/>
          </a:bodyPr>
          <a:lstStyle/>
          <a:p>
            <a:pPr marL="40640" marR="5602605">
              <a:lnSpc>
                <a:spcPct val="100000"/>
              </a:lnSpc>
              <a:spcBef>
                <a:spcPts val="350"/>
              </a:spcBef>
            </a:pPr>
            <a:r>
              <a:rPr sz="600" spc="10" dirty="0">
                <a:latin typeface="Comic Sans MS"/>
                <a:cs typeface="Comic Sans MS"/>
              </a:rPr>
              <a:t>count =</a:t>
            </a:r>
            <a:r>
              <a:rPr sz="600" spc="-70" dirty="0">
                <a:latin typeface="Comic Sans MS"/>
                <a:cs typeface="Comic Sans MS"/>
              </a:rPr>
              <a:t> </a:t>
            </a:r>
            <a:r>
              <a:rPr sz="600" spc="10" dirty="0">
                <a:latin typeface="Comic Sans MS"/>
                <a:cs typeface="Comic Sans MS"/>
              </a:rPr>
              <a:t>1  </a:t>
            </a:r>
            <a:r>
              <a:rPr sz="600" spc="15" dirty="0">
                <a:latin typeface="Comic Sans MS"/>
                <a:cs typeface="Comic Sans MS"/>
              </a:rPr>
              <a:t>temp </a:t>
            </a:r>
            <a:r>
              <a:rPr sz="600" spc="10" dirty="0">
                <a:latin typeface="Comic Sans MS"/>
                <a:cs typeface="Comic Sans MS"/>
              </a:rPr>
              <a:t>=</a:t>
            </a:r>
            <a:r>
              <a:rPr sz="600" spc="-100" dirty="0">
                <a:latin typeface="Comic Sans MS"/>
                <a:cs typeface="Comic Sans MS"/>
              </a:rPr>
              <a:t> </a:t>
            </a:r>
            <a:r>
              <a:rPr sz="600" spc="10" dirty="0">
                <a:latin typeface="Comic Sans MS"/>
                <a:cs typeface="Comic Sans MS"/>
              </a:rPr>
              <a:t>n</a:t>
            </a:r>
            <a:endParaRPr sz="600">
              <a:latin typeface="Comic Sans MS"/>
              <a:cs typeface="Comic Sans MS"/>
            </a:endParaRPr>
          </a:p>
          <a:p>
            <a:pPr marL="111760" marR="5108575" indent="-71755">
              <a:lnSpc>
                <a:spcPct val="100000"/>
              </a:lnSpc>
              <a:spcBef>
                <a:spcPts val="5"/>
              </a:spcBef>
            </a:pPr>
            <a:r>
              <a:rPr sz="600" spc="10" dirty="0">
                <a:latin typeface="Comic Sans MS"/>
                <a:cs typeface="Comic Sans MS"/>
              </a:rPr>
              <a:t>while (temp &gt; 10)  Increment count.  Divide </a:t>
            </a:r>
            <a:r>
              <a:rPr sz="600" spc="15" dirty="0">
                <a:latin typeface="Comic Sans MS"/>
                <a:cs typeface="Comic Sans MS"/>
              </a:rPr>
              <a:t>temp </a:t>
            </a:r>
            <a:r>
              <a:rPr sz="600" spc="10" dirty="0">
                <a:latin typeface="Comic Sans MS"/>
                <a:cs typeface="Comic Sans MS"/>
              </a:rPr>
              <a:t>by</a:t>
            </a:r>
            <a:r>
              <a:rPr sz="600" spc="-80" dirty="0">
                <a:latin typeface="Comic Sans MS"/>
                <a:cs typeface="Comic Sans MS"/>
              </a:rPr>
              <a:t> </a:t>
            </a:r>
            <a:r>
              <a:rPr sz="600" spc="10" dirty="0">
                <a:latin typeface="Comic Sans MS"/>
                <a:cs typeface="Comic Sans MS"/>
              </a:rPr>
              <a:t>10.0.</a:t>
            </a:r>
            <a:endParaRPr sz="600">
              <a:latin typeface="Comic Sans MS"/>
              <a:cs typeface="Comic Sans MS"/>
            </a:endParaRPr>
          </a:p>
        </p:txBody>
      </p:sp>
      <p:sp>
        <p:nvSpPr>
          <p:cNvPr id="5" name="object 5"/>
          <p:cNvSpPr txBox="1"/>
          <p:nvPr/>
        </p:nvSpPr>
        <p:spPr>
          <a:xfrm>
            <a:off x="570865" y="1520126"/>
            <a:ext cx="4207510"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Trace the pseudocode for </a:t>
            </a:r>
            <a:r>
              <a:rPr sz="1050" spc="-5" dirty="0">
                <a:latin typeface="Comic Sans MS"/>
                <a:cs typeface="Comic Sans MS"/>
              </a:rPr>
              <a:t>n </a:t>
            </a:r>
            <a:r>
              <a:rPr sz="1050" spc="-5" dirty="0">
                <a:latin typeface="Arial"/>
                <a:cs typeface="Arial"/>
              </a:rPr>
              <a:t>= 123 and </a:t>
            </a:r>
            <a:r>
              <a:rPr sz="1050" spc="-5" dirty="0">
                <a:latin typeface="Comic Sans MS"/>
                <a:cs typeface="Comic Sans MS"/>
              </a:rPr>
              <a:t>n </a:t>
            </a:r>
            <a:r>
              <a:rPr sz="1050" spc="-5" dirty="0">
                <a:latin typeface="Arial"/>
                <a:cs typeface="Arial"/>
              </a:rPr>
              <a:t>= 100. What error do you</a:t>
            </a:r>
            <a:r>
              <a:rPr sz="1050" spc="-65" dirty="0">
                <a:latin typeface="Arial"/>
                <a:cs typeface="Arial"/>
              </a:rPr>
              <a:t> </a:t>
            </a:r>
            <a:r>
              <a:rPr sz="1050" spc="-5" dirty="0">
                <a:latin typeface="Arial"/>
                <a:cs typeface="Arial"/>
              </a:rPr>
              <a:t>find?</a:t>
            </a:r>
            <a:endParaRPr sz="1050">
              <a:latin typeface="Arial"/>
              <a:cs typeface="Arial"/>
            </a:endParaRPr>
          </a:p>
          <a:p>
            <a:pPr marL="250825">
              <a:lnSpc>
                <a:spcPct val="100000"/>
              </a:lnSpc>
              <a:spcBef>
                <a:spcPts val="720"/>
              </a:spcBef>
            </a:pPr>
            <a:r>
              <a:rPr sz="1250" b="1" dirty="0">
                <a:latin typeface="Arial"/>
                <a:cs typeface="Arial"/>
              </a:rPr>
              <a:t>Answer:</a:t>
            </a:r>
            <a:endParaRPr sz="1250">
              <a:latin typeface="Arial"/>
              <a:cs typeface="Arial"/>
            </a:endParaRPr>
          </a:p>
        </p:txBody>
      </p:sp>
      <p:sp>
        <p:nvSpPr>
          <p:cNvPr id="6" name="object 6"/>
          <p:cNvSpPr/>
          <p:nvPr/>
        </p:nvSpPr>
        <p:spPr>
          <a:xfrm>
            <a:off x="876854" y="2267571"/>
            <a:ext cx="43180" cy="0"/>
          </a:xfrm>
          <a:custGeom>
            <a:avLst/>
            <a:gdLst/>
            <a:ahLst/>
            <a:cxnLst/>
            <a:rect l="l" t="t" r="r" b="b"/>
            <a:pathLst>
              <a:path w="43180">
                <a:moveTo>
                  <a:pt x="0" y="0"/>
                </a:moveTo>
                <a:lnTo>
                  <a:pt x="42928" y="0"/>
                </a:lnTo>
              </a:path>
            </a:pathLst>
          </a:custGeom>
          <a:ln w="7099">
            <a:solidFill>
              <a:srgbClr val="000000"/>
            </a:solidFill>
          </a:ln>
        </p:spPr>
        <p:txBody>
          <a:bodyPr wrap="square" lIns="0" tIns="0" rIns="0" bIns="0" rtlCol="0"/>
          <a:lstStyle/>
          <a:p>
            <a:endParaRPr/>
          </a:p>
        </p:txBody>
      </p:sp>
      <p:sp>
        <p:nvSpPr>
          <p:cNvPr id="7" name="object 7"/>
          <p:cNvSpPr txBox="1"/>
          <p:nvPr/>
        </p:nvSpPr>
        <p:spPr>
          <a:xfrm>
            <a:off x="828490" y="2040393"/>
            <a:ext cx="5566410" cy="554355"/>
          </a:xfrm>
          <a:prstGeom prst="rect">
            <a:avLst/>
          </a:prstGeom>
          <a:ln w="7099">
            <a:solidFill>
              <a:srgbClr val="CCCCCC"/>
            </a:solidFill>
          </a:ln>
        </p:spPr>
        <p:txBody>
          <a:bodyPr vert="horz" wrap="square" lIns="0" tIns="44450" rIns="0" bIns="0" rtlCol="0">
            <a:spAutoFit/>
          </a:bodyPr>
          <a:lstStyle/>
          <a:p>
            <a:pPr marL="44450" marR="5011420">
              <a:lnSpc>
                <a:spcPct val="100000"/>
              </a:lnSpc>
              <a:spcBef>
                <a:spcPts val="350"/>
              </a:spcBef>
              <a:tabLst>
                <a:tab pos="258445" algn="l"/>
              </a:tabLst>
            </a:pPr>
            <a:r>
              <a:rPr sz="750" dirty="0">
                <a:latin typeface="Comic Sans MS"/>
                <a:cs typeface="Comic Sans MS"/>
              </a:rPr>
              <a:t>count</a:t>
            </a:r>
            <a:r>
              <a:rPr sz="750" spc="-70" dirty="0">
                <a:latin typeface="Comic Sans MS"/>
                <a:cs typeface="Comic Sans MS"/>
              </a:rPr>
              <a:t> </a:t>
            </a:r>
            <a:r>
              <a:rPr sz="750" dirty="0">
                <a:latin typeface="Comic Sans MS"/>
                <a:cs typeface="Comic Sans MS"/>
              </a:rPr>
              <a:t>temp  1	123</a:t>
            </a:r>
            <a:endParaRPr sz="750">
              <a:latin typeface="Comic Sans MS"/>
              <a:cs typeface="Comic Sans MS"/>
            </a:endParaRPr>
          </a:p>
          <a:p>
            <a:pPr marL="44450">
              <a:lnSpc>
                <a:spcPts val="890"/>
              </a:lnSpc>
              <a:tabLst>
                <a:tab pos="273685" algn="l"/>
              </a:tabLst>
            </a:pPr>
            <a:r>
              <a:rPr sz="750" strike="sngStrike" dirty="0">
                <a:latin typeface="Comic Sans MS"/>
                <a:cs typeface="Comic Sans MS"/>
              </a:rPr>
              <a:t>2</a:t>
            </a:r>
            <a:r>
              <a:rPr sz="750" strike="noStrike" dirty="0">
                <a:latin typeface="Comic Sans MS"/>
                <a:cs typeface="Comic Sans MS"/>
              </a:rPr>
              <a:t>	12.3</a:t>
            </a:r>
            <a:endParaRPr sz="750">
              <a:latin typeface="Comic Sans MS"/>
              <a:cs typeface="Comic Sans MS"/>
            </a:endParaRPr>
          </a:p>
          <a:p>
            <a:pPr marL="44450">
              <a:lnSpc>
                <a:spcPts val="894"/>
              </a:lnSpc>
              <a:tabLst>
                <a:tab pos="273685" algn="l"/>
              </a:tabLst>
            </a:pPr>
            <a:r>
              <a:rPr sz="750" dirty="0">
                <a:latin typeface="Comic Sans MS"/>
                <a:cs typeface="Comic Sans MS"/>
              </a:rPr>
              <a:t>3	1.23</a:t>
            </a:r>
            <a:endParaRPr sz="750">
              <a:latin typeface="Comic Sans MS"/>
              <a:cs typeface="Comic Sans MS"/>
            </a:endParaRPr>
          </a:p>
        </p:txBody>
      </p:sp>
      <p:sp>
        <p:nvSpPr>
          <p:cNvPr id="8" name="object 8"/>
          <p:cNvSpPr txBox="1"/>
          <p:nvPr/>
        </p:nvSpPr>
        <p:spPr>
          <a:xfrm>
            <a:off x="809357" y="2651912"/>
            <a:ext cx="4277360" cy="208279"/>
          </a:xfrm>
          <a:prstGeom prst="rect">
            <a:avLst/>
          </a:prstGeom>
        </p:spPr>
        <p:txBody>
          <a:bodyPr vert="horz" wrap="square" lIns="0" tIns="0" rIns="0" bIns="0" rtlCol="0">
            <a:spAutoFit/>
          </a:bodyPr>
          <a:lstStyle/>
          <a:p>
            <a:pPr marL="12700">
              <a:lnSpc>
                <a:spcPct val="100000"/>
              </a:lnSpc>
            </a:pPr>
            <a:r>
              <a:rPr sz="1250" dirty="0">
                <a:latin typeface="Arial"/>
                <a:cs typeface="Arial"/>
              </a:rPr>
              <a:t>This yields the correct answer. The number 123 has 3</a:t>
            </a:r>
            <a:r>
              <a:rPr sz="1250" spc="-50" dirty="0">
                <a:latin typeface="Arial"/>
                <a:cs typeface="Arial"/>
              </a:rPr>
              <a:t> </a:t>
            </a:r>
            <a:r>
              <a:rPr sz="1250" dirty="0">
                <a:latin typeface="Arial"/>
                <a:cs typeface="Arial"/>
              </a:rPr>
              <a:t>digits.</a:t>
            </a:r>
            <a:endParaRPr sz="1250">
              <a:latin typeface="Arial"/>
              <a:cs typeface="Arial"/>
            </a:endParaRPr>
          </a:p>
        </p:txBody>
      </p:sp>
      <p:sp>
        <p:nvSpPr>
          <p:cNvPr id="9" name="object 9"/>
          <p:cNvSpPr/>
          <p:nvPr/>
        </p:nvSpPr>
        <p:spPr>
          <a:xfrm>
            <a:off x="876854" y="3147884"/>
            <a:ext cx="43180" cy="0"/>
          </a:xfrm>
          <a:custGeom>
            <a:avLst/>
            <a:gdLst/>
            <a:ahLst/>
            <a:cxnLst/>
            <a:rect l="l" t="t" r="r" b="b"/>
            <a:pathLst>
              <a:path w="43180">
                <a:moveTo>
                  <a:pt x="0" y="0"/>
                </a:moveTo>
                <a:lnTo>
                  <a:pt x="42928" y="0"/>
                </a:lnTo>
              </a:path>
            </a:pathLst>
          </a:custGeom>
          <a:ln w="7099">
            <a:solidFill>
              <a:srgbClr val="000000"/>
            </a:solidFill>
          </a:ln>
        </p:spPr>
        <p:txBody>
          <a:bodyPr wrap="square" lIns="0" tIns="0" rIns="0" bIns="0" rtlCol="0"/>
          <a:lstStyle/>
          <a:p>
            <a:endParaRPr/>
          </a:p>
        </p:txBody>
      </p:sp>
      <p:sp>
        <p:nvSpPr>
          <p:cNvPr id="10" name="object 10"/>
          <p:cNvSpPr txBox="1"/>
          <p:nvPr/>
        </p:nvSpPr>
        <p:spPr>
          <a:xfrm>
            <a:off x="828490" y="2920706"/>
            <a:ext cx="5566410" cy="440690"/>
          </a:xfrm>
          <a:prstGeom prst="rect">
            <a:avLst/>
          </a:prstGeom>
          <a:ln w="7099">
            <a:solidFill>
              <a:srgbClr val="CCCCCC"/>
            </a:solidFill>
          </a:ln>
        </p:spPr>
        <p:txBody>
          <a:bodyPr vert="horz" wrap="square" lIns="0" tIns="44450" rIns="0" bIns="0" rtlCol="0">
            <a:spAutoFit/>
          </a:bodyPr>
          <a:lstStyle/>
          <a:p>
            <a:pPr marL="44450" marR="5011420">
              <a:lnSpc>
                <a:spcPct val="100000"/>
              </a:lnSpc>
              <a:spcBef>
                <a:spcPts val="350"/>
              </a:spcBef>
            </a:pPr>
            <a:r>
              <a:rPr sz="750" dirty="0">
                <a:latin typeface="Comic Sans MS"/>
                <a:cs typeface="Comic Sans MS"/>
              </a:rPr>
              <a:t>count</a:t>
            </a:r>
            <a:r>
              <a:rPr sz="750" spc="-70" dirty="0">
                <a:latin typeface="Comic Sans MS"/>
                <a:cs typeface="Comic Sans MS"/>
              </a:rPr>
              <a:t> </a:t>
            </a:r>
            <a:r>
              <a:rPr sz="750" dirty="0">
                <a:latin typeface="Comic Sans MS"/>
                <a:cs typeface="Comic Sans MS"/>
              </a:rPr>
              <a:t>temp  1</a:t>
            </a:r>
            <a:r>
              <a:rPr sz="750" spc="-100" dirty="0">
                <a:latin typeface="Comic Sans MS"/>
                <a:cs typeface="Comic Sans MS"/>
              </a:rPr>
              <a:t> </a:t>
            </a:r>
            <a:r>
              <a:rPr sz="750" dirty="0">
                <a:latin typeface="Comic Sans MS"/>
                <a:cs typeface="Comic Sans MS"/>
              </a:rPr>
              <a:t>100</a:t>
            </a:r>
            <a:endParaRPr sz="750">
              <a:latin typeface="Comic Sans MS"/>
              <a:cs typeface="Comic Sans MS"/>
            </a:endParaRPr>
          </a:p>
          <a:p>
            <a:pPr marL="44450">
              <a:lnSpc>
                <a:spcPts val="894"/>
              </a:lnSpc>
            </a:pPr>
            <a:r>
              <a:rPr sz="750" strike="sngStrike" dirty="0">
                <a:latin typeface="Comic Sans MS"/>
                <a:cs typeface="Comic Sans MS"/>
              </a:rPr>
              <a:t>2</a:t>
            </a:r>
            <a:r>
              <a:rPr sz="750" strike="sngStrike" spc="-105" dirty="0">
                <a:latin typeface="Comic Sans MS"/>
                <a:cs typeface="Comic Sans MS"/>
              </a:rPr>
              <a:t> </a:t>
            </a:r>
            <a:r>
              <a:rPr sz="750" strike="noStrike" dirty="0">
                <a:latin typeface="Comic Sans MS"/>
                <a:cs typeface="Comic Sans MS"/>
              </a:rPr>
              <a:t>10.0</a:t>
            </a:r>
            <a:endParaRPr sz="750">
              <a:latin typeface="Comic Sans MS"/>
              <a:cs typeface="Comic Sans MS"/>
            </a:endParaRPr>
          </a:p>
        </p:txBody>
      </p:sp>
      <p:sp>
        <p:nvSpPr>
          <p:cNvPr id="11" name="object 11"/>
          <p:cNvSpPr txBox="1"/>
          <p:nvPr/>
        </p:nvSpPr>
        <p:spPr>
          <a:xfrm>
            <a:off x="809357" y="3381870"/>
            <a:ext cx="5223510" cy="472440"/>
          </a:xfrm>
          <a:prstGeom prst="rect">
            <a:avLst/>
          </a:prstGeom>
        </p:spPr>
        <p:txBody>
          <a:bodyPr vert="horz" wrap="square" lIns="0" tIns="0" rIns="0" bIns="0" rtlCol="0">
            <a:spAutoFit/>
          </a:bodyPr>
          <a:lstStyle/>
          <a:p>
            <a:pPr marL="12700" marR="5080">
              <a:lnSpc>
                <a:spcPct val="119300"/>
              </a:lnSpc>
            </a:pPr>
            <a:r>
              <a:rPr sz="1250" dirty="0">
                <a:latin typeface="Arial"/>
                <a:cs typeface="Arial"/>
              </a:rPr>
              <a:t>This yields the wrong answer. The number 100 also has 3 digits. The</a:t>
            </a:r>
            <a:r>
              <a:rPr sz="1250" spc="-40" dirty="0">
                <a:latin typeface="Arial"/>
                <a:cs typeface="Arial"/>
              </a:rPr>
              <a:t> </a:t>
            </a:r>
            <a:r>
              <a:rPr sz="1250" dirty="0">
                <a:latin typeface="Arial"/>
                <a:cs typeface="Arial"/>
              </a:rPr>
              <a:t>loop  condition should have been </a:t>
            </a:r>
            <a:r>
              <a:rPr sz="1250" dirty="0">
                <a:latin typeface="Comic Sans MS"/>
                <a:cs typeface="Comic Sans MS"/>
              </a:rPr>
              <a:t>while (temp &gt;=</a:t>
            </a:r>
            <a:r>
              <a:rPr sz="1250" spc="-45" dirty="0">
                <a:latin typeface="Comic Sans MS"/>
                <a:cs typeface="Comic Sans MS"/>
              </a:rPr>
              <a:t> </a:t>
            </a:r>
            <a:r>
              <a:rPr sz="1250" spc="-5" dirty="0">
                <a:latin typeface="Comic Sans MS"/>
                <a:cs typeface="Comic Sans MS"/>
              </a:rPr>
              <a:t>10)</a:t>
            </a:r>
            <a:r>
              <a:rPr sz="1250" spc="-5" dirty="0">
                <a:latin typeface="Arial"/>
                <a:cs typeface="Arial"/>
              </a:rPr>
              <a:t>.</a:t>
            </a:r>
            <a:endParaRPr sz="1250">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254" dirty="0">
                <a:latin typeface="Trebuchet MS"/>
                <a:cs typeface="Trebuchet MS"/>
              </a:rPr>
              <a:t>for</a:t>
            </a:r>
            <a:r>
              <a:rPr spc="-110" dirty="0">
                <a:latin typeface="Trebuchet MS"/>
                <a:cs typeface="Trebuchet MS"/>
              </a:rPr>
              <a:t> </a:t>
            </a:r>
            <a:r>
              <a:rPr spc="114" dirty="0"/>
              <a:t>Loop</a:t>
            </a:r>
          </a:p>
        </p:txBody>
      </p:sp>
      <p:sp>
        <p:nvSpPr>
          <p:cNvPr id="3" name="object 3"/>
          <p:cNvSpPr/>
          <p:nvPr/>
        </p:nvSpPr>
        <p:spPr>
          <a:xfrm>
            <a:off x="682955" y="83315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0547"/>
            <a:ext cx="4462780" cy="455295"/>
          </a:xfrm>
          <a:prstGeom prst="rect">
            <a:avLst/>
          </a:prstGeom>
        </p:spPr>
        <p:txBody>
          <a:bodyPr vert="horz" wrap="square" lIns="0" tIns="0" rIns="0" bIns="0" rtlCol="0">
            <a:spAutoFit/>
          </a:bodyPr>
          <a:lstStyle/>
          <a:p>
            <a:pPr marL="12700">
              <a:lnSpc>
                <a:spcPct val="100000"/>
              </a:lnSpc>
            </a:pPr>
            <a:r>
              <a:rPr sz="1250" dirty="0">
                <a:latin typeface="Arial"/>
                <a:cs typeface="Arial"/>
              </a:rPr>
              <a:t>To execute a sequence of statements a given number of</a:t>
            </a:r>
            <a:r>
              <a:rPr sz="1250" spc="-55" dirty="0">
                <a:latin typeface="Arial"/>
                <a:cs typeface="Arial"/>
              </a:rPr>
              <a:t> </a:t>
            </a:r>
            <a:r>
              <a:rPr sz="1250" dirty="0">
                <a:latin typeface="Arial"/>
                <a:cs typeface="Arial"/>
              </a:rPr>
              <a:t>times:</a:t>
            </a:r>
          </a:p>
          <a:p>
            <a:pPr marL="298450">
              <a:lnSpc>
                <a:spcPct val="100000"/>
              </a:lnSpc>
              <a:spcBef>
                <a:spcPts val="810"/>
              </a:spcBef>
            </a:pPr>
            <a:r>
              <a:rPr sz="950" dirty="0">
                <a:latin typeface="Arial"/>
                <a:cs typeface="Arial"/>
              </a:rPr>
              <a:t>Could use a </a:t>
            </a:r>
            <a:r>
              <a:rPr sz="950" dirty="0">
                <a:latin typeface="Courier" charset="0"/>
                <a:cs typeface="Courier" charset="0"/>
              </a:rPr>
              <a:t>while</a:t>
            </a:r>
            <a:r>
              <a:rPr sz="950" spc="-270" dirty="0">
                <a:latin typeface="Courier" charset="0"/>
                <a:cs typeface="Courier" charset="0"/>
              </a:rPr>
              <a:t> </a:t>
            </a:r>
            <a:r>
              <a:rPr sz="950" dirty="0">
                <a:latin typeface="Arial"/>
                <a:cs typeface="Arial"/>
              </a:rPr>
              <a:t>loop controlled by a counter</a:t>
            </a:r>
          </a:p>
        </p:txBody>
      </p:sp>
      <p:sp>
        <p:nvSpPr>
          <p:cNvPr id="5" name="object 5"/>
          <p:cNvSpPr txBox="1"/>
          <p:nvPr/>
        </p:nvSpPr>
        <p:spPr>
          <a:xfrm>
            <a:off x="1112462" y="1223618"/>
            <a:ext cx="5076190" cy="638636"/>
          </a:xfrm>
          <a:prstGeom prst="rect">
            <a:avLst/>
          </a:prstGeom>
          <a:ln w="7099">
            <a:solidFill>
              <a:srgbClr val="CCCCCC"/>
            </a:solidFill>
          </a:ln>
        </p:spPr>
        <p:txBody>
          <a:bodyPr vert="horz" wrap="square" lIns="0" tIns="38100" rIns="0" bIns="0" rtlCol="0">
            <a:spAutoFit/>
          </a:bodyPr>
          <a:lstStyle/>
          <a:p>
            <a:pPr marL="41910" marR="2846705">
              <a:lnSpc>
                <a:spcPct val="100000"/>
              </a:lnSpc>
              <a:spcBef>
                <a:spcPts val="300"/>
              </a:spcBef>
            </a:pPr>
            <a:r>
              <a:rPr sz="650" spc="15" dirty="0">
                <a:latin typeface="Courier" charset="0"/>
                <a:cs typeface="Courier" charset="0"/>
              </a:rPr>
              <a:t>int counter = 1; // Initialize the</a:t>
            </a:r>
            <a:r>
              <a:rPr sz="650" spc="-65" dirty="0">
                <a:latin typeface="Courier" charset="0"/>
                <a:cs typeface="Courier" charset="0"/>
              </a:rPr>
              <a:t> </a:t>
            </a:r>
            <a:r>
              <a:rPr sz="650" spc="15" dirty="0">
                <a:latin typeface="Courier" charset="0"/>
                <a:cs typeface="Courier" charset="0"/>
              </a:rPr>
              <a:t>counter  while (counter &lt;= 10) // Check the</a:t>
            </a:r>
            <a:r>
              <a:rPr sz="650" spc="-70" dirty="0">
                <a:latin typeface="Courier" charset="0"/>
                <a:cs typeface="Courier" charset="0"/>
              </a:rPr>
              <a:t> </a:t>
            </a:r>
            <a:r>
              <a:rPr sz="650" spc="15" dirty="0">
                <a:latin typeface="Courier" charset="0"/>
                <a:cs typeface="Courier" charset="0"/>
              </a:rPr>
              <a:t>counter</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196850" marR="3208655">
              <a:lnSpc>
                <a:spcPct val="100000"/>
              </a:lnSpc>
            </a:pPr>
            <a:r>
              <a:rPr sz="650" spc="15" dirty="0">
                <a:latin typeface="Courier" charset="0"/>
                <a:cs typeface="Courier" charset="0"/>
              </a:rPr>
              <a:t>System.out.println(counter);  counter++; // Update the</a:t>
            </a:r>
            <a:r>
              <a:rPr sz="650" spc="-70" dirty="0">
                <a:latin typeface="Courier" charset="0"/>
                <a:cs typeface="Courier" charset="0"/>
              </a:rPr>
              <a:t> </a:t>
            </a:r>
            <a:r>
              <a:rPr sz="650" spc="15" dirty="0">
                <a:latin typeface="Courier" charset="0"/>
                <a:cs typeface="Courier" charset="0"/>
              </a:rPr>
              <a:t>counter</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p:txBody>
      </p:sp>
      <p:sp>
        <p:nvSpPr>
          <p:cNvPr id="6" name="object 6"/>
          <p:cNvSpPr txBox="1"/>
          <p:nvPr/>
        </p:nvSpPr>
        <p:spPr>
          <a:xfrm>
            <a:off x="1095545" y="1965528"/>
            <a:ext cx="2287270" cy="146194"/>
          </a:xfrm>
          <a:prstGeom prst="rect">
            <a:avLst/>
          </a:prstGeom>
        </p:spPr>
        <p:txBody>
          <a:bodyPr vert="horz" wrap="square" lIns="0" tIns="0" rIns="0" bIns="0" rtlCol="0">
            <a:spAutoFit/>
          </a:bodyPr>
          <a:lstStyle/>
          <a:p>
            <a:pPr marL="12700">
              <a:lnSpc>
                <a:spcPct val="100000"/>
              </a:lnSpc>
            </a:pPr>
            <a:r>
              <a:rPr sz="950" dirty="0">
                <a:latin typeface="Arial"/>
                <a:cs typeface="Arial"/>
              </a:rPr>
              <a:t>Use a special type of loop called </a:t>
            </a:r>
            <a:r>
              <a:rPr sz="950" dirty="0">
                <a:latin typeface="Courier" charset="0"/>
                <a:cs typeface="Courier" charset="0"/>
              </a:rPr>
              <a:t>for</a:t>
            </a:r>
            <a:r>
              <a:rPr sz="950" spc="-290" dirty="0">
                <a:latin typeface="Courier" charset="0"/>
                <a:cs typeface="Courier" charset="0"/>
              </a:rPr>
              <a:t> </a:t>
            </a:r>
            <a:r>
              <a:rPr sz="950" dirty="0">
                <a:latin typeface="Arial"/>
                <a:cs typeface="Arial"/>
              </a:rPr>
              <a:t>loop</a:t>
            </a:r>
          </a:p>
        </p:txBody>
      </p:sp>
      <p:sp>
        <p:nvSpPr>
          <p:cNvPr id="7" name="object 7"/>
          <p:cNvSpPr txBox="1"/>
          <p:nvPr/>
        </p:nvSpPr>
        <p:spPr>
          <a:xfrm>
            <a:off x="1112462" y="2174924"/>
            <a:ext cx="5076190" cy="438582"/>
          </a:xfrm>
          <a:prstGeom prst="rect">
            <a:avLst/>
          </a:prstGeom>
          <a:ln w="7099">
            <a:solidFill>
              <a:srgbClr val="CCCCCC"/>
            </a:solidFill>
          </a:ln>
        </p:spPr>
        <p:txBody>
          <a:bodyPr vert="horz" wrap="square" lIns="0" tIns="38100" rIns="0" bIns="0" rtlCol="0">
            <a:spAutoFit/>
          </a:bodyPr>
          <a:lstStyle/>
          <a:p>
            <a:pPr marL="41910">
              <a:lnSpc>
                <a:spcPct val="100000"/>
              </a:lnSpc>
              <a:spcBef>
                <a:spcPts val="300"/>
              </a:spcBef>
            </a:pPr>
            <a:r>
              <a:rPr sz="650" spc="15" dirty="0">
                <a:latin typeface="Courier" charset="0"/>
                <a:cs typeface="Courier" charset="0"/>
              </a:rPr>
              <a:t>for (int counter = 1; counter &lt;= 10;</a:t>
            </a:r>
            <a:r>
              <a:rPr sz="650" spc="-65" dirty="0">
                <a:latin typeface="Courier" charset="0"/>
                <a:cs typeface="Courier" charset="0"/>
              </a:rPr>
              <a:t> </a:t>
            </a:r>
            <a:r>
              <a:rPr sz="650" spc="15" dirty="0">
                <a:latin typeface="Courier" charset="0"/>
                <a:cs typeface="Courier" charset="0"/>
              </a:rPr>
              <a:t>counter++)</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196850">
              <a:lnSpc>
                <a:spcPct val="100000"/>
              </a:lnSpc>
            </a:pPr>
            <a:r>
              <a:rPr sz="650" spc="15" dirty="0">
                <a:latin typeface="Courier" charset="0"/>
                <a:cs typeface="Courier" charset="0"/>
              </a:rPr>
              <a:t>System.out.println(counter);</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p:txBody>
      </p:sp>
      <p:sp>
        <p:nvSpPr>
          <p:cNvPr id="8" name="object 8"/>
          <p:cNvSpPr/>
          <p:nvPr/>
        </p:nvSpPr>
        <p:spPr>
          <a:xfrm>
            <a:off x="682955" y="296294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9" name="object 9"/>
          <p:cNvSpPr txBox="1"/>
          <p:nvPr/>
        </p:nvSpPr>
        <p:spPr>
          <a:xfrm>
            <a:off x="809357" y="2820809"/>
            <a:ext cx="5457825" cy="457834"/>
          </a:xfrm>
          <a:prstGeom prst="rect">
            <a:avLst/>
          </a:prstGeom>
        </p:spPr>
        <p:txBody>
          <a:bodyPr vert="horz" wrap="square" lIns="0" tIns="0" rIns="0" bIns="0" rtlCol="0">
            <a:spAutoFit/>
          </a:bodyPr>
          <a:lstStyle/>
          <a:p>
            <a:pPr marL="12700" marR="5080">
              <a:lnSpc>
                <a:spcPct val="115500"/>
              </a:lnSpc>
            </a:pPr>
            <a:r>
              <a:rPr sz="1250" dirty="0">
                <a:latin typeface="Arial"/>
                <a:cs typeface="Arial"/>
              </a:rPr>
              <a:t>Use a </a:t>
            </a:r>
            <a:r>
              <a:rPr sz="1250" dirty="0">
                <a:latin typeface="Courier" charset="0"/>
                <a:cs typeface="Courier" charset="0"/>
              </a:rPr>
              <a:t>for</a:t>
            </a:r>
            <a:r>
              <a:rPr sz="1250" spc="-450" dirty="0">
                <a:latin typeface="Courier" charset="0"/>
                <a:cs typeface="Courier" charset="0"/>
              </a:rPr>
              <a:t> </a:t>
            </a:r>
            <a:r>
              <a:rPr sz="1250" dirty="0">
                <a:latin typeface="Arial"/>
                <a:cs typeface="Arial"/>
              </a:rPr>
              <a:t>loop when a variable runs from a starting value to an ending value  with a constant increment or</a:t>
            </a:r>
            <a:r>
              <a:rPr sz="1250" spc="-65" dirty="0">
                <a:latin typeface="Arial"/>
                <a:cs typeface="Arial"/>
              </a:rPr>
              <a:t> </a:t>
            </a:r>
            <a:r>
              <a:rPr sz="1250" dirty="0">
                <a:latin typeface="Arial"/>
                <a:cs typeface="Arial"/>
              </a:rPr>
              <a:t>decrement.</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5" dirty="0">
                <a:solidFill>
                  <a:srgbClr val="125859"/>
                </a:solidFill>
              </a:rPr>
              <a:t>Syntax </a:t>
            </a:r>
            <a:r>
              <a:rPr dirty="0">
                <a:solidFill>
                  <a:srgbClr val="125859"/>
                </a:solidFill>
              </a:rPr>
              <a:t>6.2 </a:t>
            </a:r>
            <a:r>
              <a:rPr spc="254" dirty="0">
                <a:latin typeface="Trebuchet MS"/>
                <a:cs typeface="Trebuchet MS"/>
              </a:rPr>
              <a:t>for</a:t>
            </a:r>
            <a:r>
              <a:rPr spc="-30" dirty="0">
                <a:latin typeface="Trebuchet MS"/>
                <a:cs typeface="Trebuchet MS"/>
              </a:rPr>
              <a:t> </a:t>
            </a:r>
            <a:r>
              <a:rPr spc="70" dirty="0"/>
              <a:t>Statement</a:t>
            </a:r>
          </a:p>
        </p:txBody>
      </p:sp>
      <p:sp>
        <p:nvSpPr>
          <p:cNvPr id="3" name="object 3"/>
          <p:cNvSpPr/>
          <p:nvPr/>
        </p:nvSpPr>
        <p:spPr>
          <a:xfrm>
            <a:off x="718456" y="739762"/>
            <a:ext cx="5310339" cy="29604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254" dirty="0">
                <a:latin typeface="Trebuchet MS"/>
                <a:cs typeface="Trebuchet MS"/>
              </a:rPr>
              <a:t>for</a:t>
            </a:r>
            <a:r>
              <a:rPr spc="-110" dirty="0">
                <a:latin typeface="Trebuchet MS"/>
                <a:cs typeface="Trebuchet MS"/>
              </a:rPr>
              <a:t> </a:t>
            </a:r>
            <a:r>
              <a:rPr spc="114" dirty="0"/>
              <a:t>Loop</a:t>
            </a:r>
          </a:p>
        </p:txBody>
      </p:sp>
      <p:sp>
        <p:nvSpPr>
          <p:cNvPr id="3" name="object 3"/>
          <p:cNvSpPr/>
          <p:nvPr/>
        </p:nvSpPr>
        <p:spPr>
          <a:xfrm>
            <a:off x="682955" y="83371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5176863" y="768151"/>
            <a:ext cx="113590" cy="11359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2955" y="1089290"/>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6" name="object 6"/>
          <p:cNvSpPr/>
          <p:nvPr/>
        </p:nvSpPr>
        <p:spPr>
          <a:xfrm>
            <a:off x="4154551" y="1023739"/>
            <a:ext cx="113590" cy="11359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310748" y="1023739"/>
            <a:ext cx="113590" cy="11359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82955" y="135196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9" name="object 9"/>
          <p:cNvSpPr txBox="1"/>
          <p:nvPr/>
        </p:nvSpPr>
        <p:spPr>
          <a:xfrm>
            <a:off x="809357" y="655954"/>
            <a:ext cx="4339590" cy="791845"/>
          </a:xfrm>
          <a:prstGeom prst="rect">
            <a:avLst/>
          </a:prstGeom>
        </p:spPr>
        <p:txBody>
          <a:bodyPr vert="horz" wrap="square" lIns="0" tIns="0" rIns="0" bIns="0" rtlCol="0">
            <a:spAutoFit/>
          </a:bodyPr>
          <a:lstStyle/>
          <a:p>
            <a:pPr marL="12700" marR="5080">
              <a:lnSpc>
                <a:spcPct val="134200"/>
              </a:lnSpc>
            </a:pPr>
            <a:r>
              <a:rPr sz="1250" dirty="0">
                <a:latin typeface="Arial"/>
                <a:cs typeface="Arial"/>
              </a:rPr>
              <a:t>The initialization is executed once, before the loop is</a:t>
            </a:r>
            <a:r>
              <a:rPr sz="1250" spc="-50" dirty="0">
                <a:latin typeface="Arial"/>
                <a:cs typeface="Arial"/>
              </a:rPr>
              <a:t> </a:t>
            </a:r>
            <a:r>
              <a:rPr sz="1250" dirty="0">
                <a:latin typeface="Arial"/>
                <a:cs typeface="Arial"/>
              </a:rPr>
              <a:t>entered.  The condition is checked before each</a:t>
            </a:r>
            <a:r>
              <a:rPr sz="1250" spc="-60" dirty="0">
                <a:latin typeface="Arial"/>
                <a:cs typeface="Arial"/>
              </a:rPr>
              <a:t> </a:t>
            </a:r>
            <a:r>
              <a:rPr sz="1250" dirty="0">
                <a:latin typeface="Arial"/>
                <a:cs typeface="Arial"/>
              </a:rPr>
              <a:t>iteration.</a:t>
            </a:r>
            <a:endParaRPr sz="1250">
              <a:latin typeface="Arial"/>
              <a:cs typeface="Arial"/>
            </a:endParaRPr>
          </a:p>
          <a:p>
            <a:pPr marL="12700">
              <a:lnSpc>
                <a:spcPct val="100000"/>
              </a:lnSpc>
              <a:spcBef>
                <a:spcPts val="565"/>
              </a:spcBef>
            </a:pPr>
            <a:r>
              <a:rPr sz="1250" dirty="0">
                <a:latin typeface="Arial"/>
                <a:cs typeface="Arial"/>
              </a:rPr>
              <a:t>The update is executed after each</a:t>
            </a:r>
            <a:r>
              <a:rPr sz="1250" spc="-65" dirty="0">
                <a:latin typeface="Arial"/>
                <a:cs typeface="Arial"/>
              </a:rPr>
              <a:t> </a:t>
            </a:r>
            <a:r>
              <a:rPr sz="1250" dirty="0">
                <a:latin typeface="Arial"/>
                <a:cs typeface="Arial"/>
              </a:rPr>
              <a:t>iteration.</a:t>
            </a:r>
            <a:endParaRPr sz="1250">
              <a:latin typeface="Arial"/>
              <a:cs typeface="Arial"/>
            </a:endParaRPr>
          </a:p>
        </p:txBody>
      </p:sp>
      <p:sp>
        <p:nvSpPr>
          <p:cNvPr id="10" name="object 10"/>
          <p:cNvSpPr/>
          <p:nvPr/>
        </p:nvSpPr>
        <p:spPr>
          <a:xfrm>
            <a:off x="3927373" y="1286407"/>
            <a:ext cx="113590" cy="113590"/>
          </a:xfrm>
          <a:prstGeom prst="rect">
            <a:avLst/>
          </a:prstGeom>
          <a:blipFill>
            <a:blip r:embed="rId5" cstate="print"/>
            <a:stretch>
              <a:fillRect/>
            </a:stretch>
          </a:blipFill>
        </p:spPr>
        <p:txBody>
          <a:bodyPr wrap="square" lIns="0" tIns="0" rIns="0" bIns="0" rtlCol="0"/>
          <a:lstStyle/>
          <a:p>
            <a:endParaRPr/>
          </a:p>
        </p:txBody>
      </p:sp>
      <p:sp>
        <p:nvSpPr>
          <p:cNvPr id="11" name="object 2"/>
          <p:cNvSpPr/>
          <p:nvPr/>
        </p:nvSpPr>
        <p:spPr>
          <a:xfrm>
            <a:off x="733120" y="1706858"/>
            <a:ext cx="4668079" cy="2985860"/>
          </a:xfrm>
          <a:prstGeom prst="rect">
            <a:avLst/>
          </a:prstGeom>
          <a:blipFill>
            <a:blip r:embed="rId6" cstate="print"/>
            <a:stretch>
              <a:fillRect/>
            </a:stretch>
          </a:blipFill>
        </p:spPr>
        <p:txBody>
          <a:bodyPr wrap="square" lIns="0" tIns="0" rIns="0" bIns="0" rtlCol="0"/>
          <a:lstStyle/>
          <a:p>
            <a:endParaRPr/>
          </a:p>
        </p:txBody>
      </p:sp>
      <p:sp>
        <p:nvSpPr>
          <p:cNvPr id="12" name="object 3"/>
          <p:cNvSpPr txBox="1"/>
          <p:nvPr/>
        </p:nvSpPr>
        <p:spPr>
          <a:xfrm>
            <a:off x="781648" y="4875168"/>
            <a:ext cx="1726996" cy="323165"/>
          </a:xfrm>
          <a:prstGeom prst="rect">
            <a:avLst/>
          </a:prstGeom>
        </p:spPr>
        <p:txBody>
          <a:bodyPr vert="horz" wrap="square" lIns="0" tIns="0" rIns="0" bIns="0" rtlCol="0">
            <a:spAutoFit/>
          </a:bodyPr>
          <a:lstStyle/>
          <a:p>
            <a:pPr marL="12700">
              <a:lnSpc>
                <a:spcPct val="100000"/>
              </a:lnSpc>
            </a:pPr>
            <a:r>
              <a:rPr sz="1050" b="1" spc="-5" dirty="0">
                <a:latin typeface="Arial"/>
                <a:cs typeface="Arial"/>
              </a:rPr>
              <a:t>Figure 3 </a:t>
            </a:r>
            <a:r>
              <a:rPr sz="1050" spc="-5" dirty="0">
                <a:latin typeface="Arial"/>
                <a:cs typeface="Arial"/>
              </a:rPr>
              <a:t>Execution of a </a:t>
            </a:r>
            <a:r>
              <a:rPr sz="1050" spc="-5" dirty="0">
                <a:latin typeface="Courier" charset="0"/>
                <a:cs typeface="Courier" charset="0"/>
              </a:rPr>
              <a:t>for</a:t>
            </a:r>
            <a:r>
              <a:rPr sz="1050" spc="-409" dirty="0">
                <a:latin typeface="Courier" charset="0"/>
                <a:cs typeface="Courier" charset="0"/>
              </a:rPr>
              <a:t> </a:t>
            </a:r>
            <a:r>
              <a:rPr sz="1050" spc="-5" dirty="0">
                <a:latin typeface="Arial"/>
                <a:cs typeface="Arial"/>
              </a:rPr>
              <a:t>Loop</a:t>
            </a:r>
            <a:endParaRPr sz="1050" dirty="0">
              <a:latin typeface="Arial"/>
              <a:cs typeface="Arial"/>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254" dirty="0">
                <a:latin typeface="Trebuchet MS"/>
                <a:cs typeface="Trebuchet MS"/>
              </a:rPr>
              <a:t>for</a:t>
            </a:r>
            <a:r>
              <a:rPr spc="-110" dirty="0">
                <a:latin typeface="Trebuchet MS"/>
                <a:cs typeface="Trebuchet MS"/>
              </a:rPr>
              <a:t> </a:t>
            </a:r>
            <a:r>
              <a:rPr spc="114" dirty="0"/>
              <a:t>Loop</a:t>
            </a:r>
          </a:p>
        </p:txBody>
      </p:sp>
      <p:sp>
        <p:nvSpPr>
          <p:cNvPr id="3" name="object 3"/>
          <p:cNvSpPr/>
          <p:nvPr/>
        </p:nvSpPr>
        <p:spPr>
          <a:xfrm>
            <a:off x="682955" y="83974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7138"/>
            <a:ext cx="2965450" cy="192360"/>
          </a:xfrm>
          <a:prstGeom prst="rect">
            <a:avLst/>
          </a:prstGeom>
        </p:spPr>
        <p:txBody>
          <a:bodyPr vert="horz" wrap="square" lIns="0" tIns="0" rIns="0" bIns="0" rtlCol="0">
            <a:spAutoFit/>
          </a:bodyPr>
          <a:lstStyle/>
          <a:p>
            <a:pPr marL="12700">
              <a:lnSpc>
                <a:spcPct val="100000"/>
              </a:lnSpc>
            </a:pPr>
            <a:r>
              <a:rPr sz="1250" dirty="0">
                <a:latin typeface="Arial"/>
                <a:cs typeface="Arial"/>
              </a:rPr>
              <a:t>A </a:t>
            </a:r>
            <a:r>
              <a:rPr sz="1250" dirty="0">
                <a:latin typeface="Courier" charset="0"/>
                <a:cs typeface="Courier" charset="0"/>
              </a:rPr>
              <a:t>for</a:t>
            </a:r>
            <a:r>
              <a:rPr sz="1250" spc="-475" dirty="0">
                <a:latin typeface="Courier" charset="0"/>
                <a:cs typeface="Courier" charset="0"/>
              </a:rPr>
              <a:t> </a:t>
            </a:r>
            <a:r>
              <a:rPr sz="1250" dirty="0">
                <a:latin typeface="Arial"/>
                <a:cs typeface="Arial"/>
              </a:rPr>
              <a:t>loop can count down instead of up:</a:t>
            </a:r>
          </a:p>
        </p:txBody>
      </p:sp>
      <p:sp>
        <p:nvSpPr>
          <p:cNvPr id="5" name="object 5"/>
          <p:cNvSpPr txBox="1"/>
          <p:nvPr/>
        </p:nvSpPr>
        <p:spPr>
          <a:xfrm>
            <a:off x="828490" y="988834"/>
            <a:ext cx="5566410" cy="162224"/>
          </a:xfrm>
          <a:prstGeom prst="rect">
            <a:avLst/>
          </a:prstGeom>
          <a:ln w="7099">
            <a:solidFill>
              <a:srgbClr val="CCCCCC"/>
            </a:solidFill>
          </a:ln>
        </p:spPr>
        <p:txBody>
          <a:bodyPr vert="horz" wrap="square" lIns="0" tIns="46355" rIns="0" bIns="0" rtlCol="0">
            <a:spAutoFit/>
          </a:bodyPr>
          <a:lstStyle/>
          <a:p>
            <a:pPr marL="44450">
              <a:lnSpc>
                <a:spcPct val="100000"/>
              </a:lnSpc>
              <a:spcBef>
                <a:spcPts val="365"/>
              </a:spcBef>
            </a:pPr>
            <a:r>
              <a:rPr sz="750" dirty="0">
                <a:latin typeface="Courier" charset="0"/>
                <a:cs typeface="Courier" charset="0"/>
              </a:rPr>
              <a:t>for (int counter = 10; counter &gt;= 0; counter--) . .</a:t>
            </a:r>
            <a:r>
              <a:rPr sz="750" spc="-70" dirty="0">
                <a:latin typeface="Courier" charset="0"/>
                <a:cs typeface="Courier" charset="0"/>
              </a:rPr>
              <a:t> </a:t>
            </a:r>
            <a:r>
              <a:rPr sz="750" dirty="0">
                <a:latin typeface="Courier" charset="0"/>
                <a:cs typeface="Courier" charset="0"/>
              </a:rPr>
              <a:t>.</a:t>
            </a:r>
          </a:p>
        </p:txBody>
      </p:sp>
      <p:sp>
        <p:nvSpPr>
          <p:cNvPr id="6" name="object 6"/>
          <p:cNvSpPr/>
          <p:nvPr/>
        </p:nvSpPr>
        <p:spPr>
          <a:xfrm>
            <a:off x="682955" y="137219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1259585"/>
            <a:ext cx="3853179" cy="208279"/>
          </a:xfrm>
          <a:prstGeom prst="rect">
            <a:avLst/>
          </a:prstGeom>
        </p:spPr>
        <p:txBody>
          <a:bodyPr vert="horz" wrap="square" lIns="0" tIns="0" rIns="0" bIns="0" rtlCol="0">
            <a:spAutoFit/>
          </a:bodyPr>
          <a:lstStyle/>
          <a:p>
            <a:pPr marL="12700">
              <a:lnSpc>
                <a:spcPct val="100000"/>
              </a:lnSpc>
            </a:pPr>
            <a:r>
              <a:rPr sz="1250" dirty="0">
                <a:latin typeface="Arial"/>
                <a:cs typeface="Arial"/>
              </a:rPr>
              <a:t>The increment or decrement need not be in steps of</a:t>
            </a:r>
            <a:r>
              <a:rPr sz="1250" spc="-55" dirty="0">
                <a:latin typeface="Arial"/>
                <a:cs typeface="Arial"/>
              </a:rPr>
              <a:t> </a:t>
            </a:r>
            <a:r>
              <a:rPr sz="1250" dirty="0">
                <a:latin typeface="Arial"/>
                <a:cs typeface="Arial"/>
              </a:rPr>
              <a:t>1:</a:t>
            </a:r>
            <a:endParaRPr sz="1250">
              <a:latin typeface="Arial"/>
              <a:cs typeface="Arial"/>
            </a:endParaRPr>
          </a:p>
        </p:txBody>
      </p:sp>
      <p:sp>
        <p:nvSpPr>
          <p:cNvPr id="8" name="object 8"/>
          <p:cNvSpPr txBox="1"/>
          <p:nvPr/>
        </p:nvSpPr>
        <p:spPr>
          <a:xfrm>
            <a:off x="828490" y="1528381"/>
            <a:ext cx="5566410" cy="162224"/>
          </a:xfrm>
          <a:prstGeom prst="rect">
            <a:avLst/>
          </a:prstGeom>
          <a:ln w="7099">
            <a:solidFill>
              <a:srgbClr val="CCCCCC"/>
            </a:solidFill>
          </a:ln>
        </p:spPr>
        <p:txBody>
          <a:bodyPr vert="horz" wrap="square" lIns="0" tIns="46355" rIns="0" bIns="0" rtlCol="0">
            <a:spAutoFit/>
          </a:bodyPr>
          <a:lstStyle/>
          <a:p>
            <a:pPr marL="44450">
              <a:lnSpc>
                <a:spcPct val="100000"/>
              </a:lnSpc>
              <a:spcBef>
                <a:spcPts val="365"/>
              </a:spcBef>
            </a:pPr>
            <a:r>
              <a:rPr sz="750" dirty="0">
                <a:latin typeface="Courier" charset="0"/>
                <a:cs typeface="Courier" charset="0"/>
              </a:rPr>
              <a:t>for (int counter = 0; counter &lt;= 10; counter = counter + 2) . .</a:t>
            </a:r>
            <a:r>
              <a:rPr sz="750" spc="-65" dirty="0">
                <a:latin typeface="Courier" charset="0"/>
                <a:cs typeface="Courier" charset="0"/>
              </a:rPr>
              <a:t> </a:t>
            </a: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254" dirty="0">
                <a:latin typeface="Trebuchet MS"/>
                <a:cs typeface="Trebuchet MS"/>
              </a:rPr>
              <a:t>for</a:t>
            </a:r>
            <a:r>
              <a:rPr spc="-110" dirty="0">
                <a:latin typeface="Trebuchet MS"/>
                <a:cs typeface="Trebuchet MS"/>
              </a:rPr>
              <a:t> </a:t>
            </a:r>
            <a:r>
              <a:rPr spc="114" dirty="0"/>
              <a:t>Loop</a:t>
            </a:r>
          </a:p>
        </p:txBody>
      </p:sp>
      <p:sp>
        <p:nvSpPr>
          <p:cNvPr id="3" name="object 3"/>
          <p:cNvSpPr/>
          <p:nvPr/>
        </p:nvSpPr>
        <p:spPr>
          <a:xfrm>
            <a:off x="682955" y="84066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8052"/>
            <a:ext cx="3781425" cy="448309"/>
          </a:xfrm>
          <a:prstGeom prst="rect">
            <a:avLst/>
          </a:prstGeom>
        </p:spPr>
        <p:txBody>
          <a:bodyPr vert="horz" wrap="square" lIns="0" tIns="0" rIns="0" bIns="0" rtlCol="0">
            <a:spAutoFit/>
          </a:bodyPr>
          <a:lstStyle/>
          <a:p>
            <a:pPr marL="12700">
              <a:lnSpc>
                <a:spcPct val="100000"/>
              </a:lnSpc>
            </a:pPr>
            <a:r>
              <a:rPr sz="1250" dirty="0">
                <a:latin typeface="Arial"/>
                <a:cs typeface="Arial"/>
              </a:rPr>
              <a:t>If the </a:t>
            </a:r>
            <a:r>
              <a:rPr sz="1250" dirty="0">
                <a:latin typeface="Courier" charset="0"/>
                <a:cs typeface="Courier" charset="0"/>
              </a:rPr>
              <a:t>counter</a:t>
            </a:r>
            <a:r>
              <a:rPr sz="1250" spc="-465" dirty="0">
                <a:latin typeface="Courier" charset="0"/>
                <a:cs typeface="Courier" charset="0"/>
              </a:rPr>
              <a:t> </a:t>
            </a:r>
            <a:r>
              <a:rPr sz="1250" dirty="0">
                <a:latin typeface="Arial"/>
                <a:cs typeface="Arial"/>
              </a:rPr>
              <a:t>variable is defined in the loop header,</a:t>
            </a:r>
          </a:p>
          <a:p>
            <a:pPr marL="298450">
              <a:lnSpc>
                <a:spcPct val="100000"/>
              </a:lnSpc>
              <a:spcBef>
                <a:spcPts val="755"/>
              </a:spcBef>
            </a:pPr>
            <a:r>
              <a:rPr sz="950" dirty="0">
                <a:latin typeface="Arial"/>
                <a:cs typeface="Arial"/>
              </a:rPr>
              <a:t>It does not exist after the</a:t>
            </a:r>
            <a:r>
              <a:rPr sz="950" spc="-15" dirty="0">
                <a:latin typeface="Arial"/>
                <a:cs typeface="Arial"/>
              </a:rPr>
              <a:t> </a:t>
            </a:r>
            <a:r>
              <a:rPr sz="950" dirty="0">
                <a:latin typeface="Arial"/>
                <a:cs typeface="Arial"/>
              </a:rPr>
              <a:t>loop</a:t>
            </a:r>
          </a:p>
        </p:txBody>
      </p:sp>
      <p:sp>
        <p:nvSpPr>
          <p:cNvPr id="5" name="object 5"/>
          <p:cNvSpPr txBox="1"/>
          <p:nvPr/>
        </p:nvSpPr>
        <p:spPr>
          <a:xfrm>
            <a:off x="1112462" y="1224025"/>
            <a:ext cx="5076190" cy="538609"/>
          </a:xfrm>
          <a:prstGeom prst="rect">
            <a:avLst/>
          </a:prstGeom>
          <a:ln w="7099">
            <a:solidFill>
              <a:srgbClr val="CCCCCC"/>
            </a:solidFill>
          </a:ln>
        </p:spPr>
        <p:txBody>
          <a:bodyPr vert="horz" wrap="square" lIns="0" tIns="38100" rIns="0" bIns="0" rtlCol="0">
            <a:spAutoFit/>
          </a:bodyPr>
          <a:lstStyle/>
          <a:p>
            <a:pPr marL="41910">
              <a:lnSpc>
                <a:spcPct val="100000"/>
              </a:lnSpc>
              <a:spcBef>
                <a:spcPts val="300"/>
              </a:spcBef>
            </a:pPr>
            <a:r>
              <a:rPr sz="650" spc="15" dirty="0">
                <a:latin typeface="Courier" charset="0"/>
                <a:cs typeface="Courier" charset="0"/>
              </a:rPr>
              <a:t>for (int counter = 1; counter &lt;= 10;</a:t>
            </a:r>
            <a:r>
              <a:rPr sz="650" spc="-65" dirty="0">
                <a:latin typeface="Courier" charset="0"/>
                <a:cs typeface="Courier" charset="0"/>
              </a:rPr>
              <a:t> </a:t>
            </a:r>
            <a:r>
              <a:rPr sz="650" spc="15" dirty="0">
                <a:latin typeface="Courier" charset="0"/>
                <a:cs typeface="Courier" charset="0"/>
              </a:rPr>
              <a:t>counter++)</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196850">
              <a:lnSpc>
                <a:spcPct val="100000"/>
              </a:lnSpc>
            </a:pPr>
            <a:r>
              <a:rPr sz="650" spc="15" dirty="0">
                <a:latin typeface="Courier" charset="0"/>
                <a:cs typeface="Courier" charset="0"/>
              </a:rPr>
              <a:t>. .</a:t>
            </a:r>
            <a:r>
              <a:rPr sz="650" spc="-85" dirty="0">
                <a:latin typeface="Courier" charset="0"/>
                <a:cs typeface="Courier" charset="0"/>
              </a:rPr>
              <a:t> </a:t>
            </a:r>
            <a:r>
              <a:rPr sz="650" spc="15" dirty="0">
                <a:latin typeface="Courier" charset="0"/>
                <a:cs typeface="Courier" charset="0"/>
              </a:rPr>
              <a:t>.</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41910">
              <a:lnSpc>
                <a:spcPct val="100000"/>
              </a:lnSpc>
            </a:pPr>
            <a:r>
              <a:rPr sz="650" spc="15" dirty="0">
                <a:latin typeface="Courier" charset="0"/>
                <a:cs typeface="Courier" charset="0"/>
              </a:rPr>
              <a:t>// counter no longer declared</a:t>
            </a:r>
            <a:r>
              <a:rPr sz="650" spc="-70" dirty="0">
                <a:latin typeface="Courier" charset="0"/>
                <a:cs typeface="Courier" charset="0"/>
              </a:rPr>
              <a:t> </a:t>
            </a:r>
            <a:r>
              <a:rPr sz="650" spc="15" dirty="0">
                <a:latin typeface="Courier" charset="0"/>
                <a:cs typeface="Courier" charset="0"/>
              </a:rPr>
              <a:t>here</a:t>
            </a:r>
            <a:endParaRPr sz="650" dirty="0">
              <a:latin typeface="Courier" charset="0"/>
              <a:cs typeface="Courier" charset="0"/>
            </a:endParaRPr>
          </a:p>
        </p:txBody>
      </p:sp>
      <p:sp>
        <p:nvSpPr>
          <p:cNvPr id="6" name="object 6"/>
          <p:cNvSpPr/>
          <p:nvPr/>
        </p:nvSpPr>
        <p:spPr>
          <a:xfrm>
            <a:off x="682955" y="200494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1892337"/>
            <a:ext cx="3570604" cy="448309"/>
          </a:xfrm>
          <a:prstGeom prst="rect">
            <a:avLst/>
          </a:prstGeom>
        </p:spPr>
        <p:txBody>
          <a:bodyPr vert="horz" wrap="square" lIns="0" tIns="0" rIns="0" bIns="0" rtlCol="0">
            <a:spAutoFit/>
          </a:bodyPr>
          <a:lstStyle/>
          <a:p>
            <a:pPr marL="12700">
              <a:lnSpc>
                <a:spcPct val="100000"/>
              </a:lnSpc>
            </a:pPr>
            <a:r>
              <a:rPr sz="1250" dirty="0">
                <a:latin typeface="Arial"/>
                <a:cs typeface="Arial"/>
              </a:rPr>
              <a:t>If you declare the counter variable before the</a:t>
            </a:r>
            <a:r>
              <a:rPr sz="1250" spc="-60" dirty="0">
                <a:latin typeface="Arial"/>
                <a:cs typeface="Arial"/>
              </a:rPr>
              <a:t> </a:t>
            </a:r>
            <a:r>
              <a:rPr sz="1250" dirty="0">
                <a:latin typeface="Arial"/>
                <a:cs typeface="Arial"/>
              </a:rPr>
              <a:t>loop,</a:t>
            </a:r>
            <a:endParaRPr sz="1250">
              <a:latin typeface="Arial"/>
              <a:cs typeface="Arial"/>
            </a:endParaRPr>
          </a:p>
          <a:p>
            <a:pPr marL="298450">
              <a:lnSpc>
                <a:spcPct val="100000"/>
              </a:lnSpc>
              <a:spcBef>
                <a:spcPts val="755"/>
              </a:spcBef>
            </a:pPr>
            <a:r>
              <a:rPr sz="950" dirty="0">
                <a:latin typeface="Arial"/>
                <a:cs typeface="Arial"/>
              </a:rPr>
              <a:t>You can continue to use it after the</a:t>
            </a:r>
            <a:r>
              <a:rPr sz="950" spc="15" dirty="0">
                <a:latin typeface="Arial"/>
                <a:cs typeface="Arial"/>
              </a:rPr>
              <a:t> </a:t>
            </a:r>
            <a:r>
              <a:rPr sz="950" dirty="0">
                <a:latin typeface="Arial"/>
                <a:cs typeface="Arial"/>
              </a:rPr>
              <a:t>loop</a:t>
            </a:r>
            <a:endParaRPr sz="950">
              <a:latin typeface="Arial"/>
              <a:cs typeface="Arial"/>
            </a:endParaRPr>
          </a:p>
        </p:txBody>
      </p:sp>
      <p:sp>
        <p:nvSpPr>
          <p:cNvPr id="8" name="object 8"/>
          <p:cNvSpPr txBox="1"/>
          <p:nvPr/>
        </p:nvSpPr>
        <p:spPr>
          <a:xfrm>
            <a:off x="1112462" y="2388311"/>
            <a:ext cx="5076190" cy="638636"/>
          </a:xfrm>
          <a:prstGeom prst="rect">
            <a:avLst/>
          </a:prstGeom>
          <a:ln w="7099">
            <a:solidFill>
              <a:srgbClr val="CCCCCC"/>
            </a:solidFill>
          </a:ln>
        </p:spPr>
        <p:txBody>
          <a:bodyPr vert="horz" wrap="square" lIns="0" tIns="38100" rIns="0" bIns="0" rtlCol="0">
            <a:spAutoFit/>
          </a:bodyPr>
          <a:lstStyle/>
          <a:p>
            <a:pPr marL="41910">
              <a:lnSpc>
                <a:spcPct val="100000"/>
              </a:lnSpc>
              <a:spcBef>
                <a:spcPts val="300"/>
              </a:spcBef>
            </a:pPr>
            <a:r>
              <a:rPr sz="650" spc="15" dirty="0">
                <a:solidFill>
                  <a:srgbClr val="006BB8"/>
                </a:solidFill>
                <a:latin typeface="Courier" charset="0"/>
                <a:cs typeface="Courier" charset="0"/>
              </a:rPr>
              <a:t>int</a:t>
            </a:r>
            <a:r>
              <a:rPr sz="650" spc="-80" dirty="0">
                <a:solidFill>
                  <a:srgbClr val="006BB8"/>
                </a:solidFill>
                <a:latin typeface="Courier" charset="0"/>
                <a:cs typeface="Courier" charset="0"/>
              </a:rPr>
              <a:t> </a:t>
            </a:r>
            <a:r>
              <a:rPr sz="650" spc="15" dirty="0">
                <a:solidFill>
                  <a:srgbClr val="006BB8"/>
                </a:solidFill>
                <a:latin typeface="Courier" charset="0"/>
                <a:cs typeface="Courier" charset="0"/>
              </a:rPr>
              <a:t>counter;</a:t>
            </a:r>
            <a:endParaRPr sz="650" dirty="0">
              <a:latin typeface="Courier" charset="0"/>
              <a:cs typeface="Courier" charset="0"/>
            </a:endParaRPr>
          </a:p>
          <a:p>
            <a:pPr marL="41910">
              <a:lnSpc>
                <a:spcPct val="100000"/>
              </a:lnSpc>
            </a:pPr>
            <a:r>
              <a:rPr sz="650" spc="15" dirty="0">
                <a:latin typeface="Courier" charset="0"/>
                <a:cs typeface="Courier" charset="0"/>
              </a:rPr>
              <a:t>for (counter = 1; counter &lt;= 10;</a:t>
            </a:r>
            <a:r>
              <a:rPr sz="650" spc="-70" dirty="0">
                <a:latin typeface="Courier" charset="0"/>
                <a:cs typeface="Courier" charset="0"/>
              </a:rPr>
              <a:t> </a:t>
            </a:r>
            <a:r>
              <a:rPr sz="650" spc="15" dirty="0">
                <a:latin typeface="Courier" charset="0"/>
                <a:cs typeface="Courier" charset="0"/>
              </a:rPr>
              <a:t>counter++)</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R="4407535" algn="ctr">
              <a:lnSpc>
                <a:spcPct val="100000"/>
              </a:lnSpc>
            </a:pPr>
            <a:r>
              <a:rPr sz="650" spc="15" dirty="0">
                <a:latin typeface="Courier" charset="0"/>
                <a:cs typeface="Courier" charset="0"/>
              </a:rPr>
              <a:t>. .</a:t>
            </a:r>
            <a:r>
              <a:rPr sz="650" spc="-85" dirty="0">
                <a:latin typeface="Courier" charset="0"/>
                <a:cs typeface="Courier" charset="0"/>
              </a:rPr>
              <a:t> </a:t>
            </a:r>
            <a:r>
              <a:rPr sz="650" spc="15" dirty="0">
                <a:latin typeface="Courier" charset="0"/>
                <a:cs typeface="Courier" charset="0"/>
              </a:rPr>
              <a:t>.</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41910">
              <a:lnSpc>
                <a:spcPct val="100000"/>
              </a:lnSpc>
            </a:pPr>
            <a:r>
              <a:rPr sz="650" spc="15" dirty="0">
                <a:latin typeface="Courier" charset="0"/>
                <a:cs typeface="Courier" charset="0"/>
              </a:rPr>
              <a:t>// counter still declared</a:t>
            </a:r>
            <a:r>
              <a:rPr sz="650" spc="-75" dirty="0">
                <a:latin typeface="Courier" charset="0"/>
                <a:cs typeface="Courier" charset="0"/>
              </a:rPr>
              <a:t> </a:t>
            </a:r>
            <a:r>
              <a:rPr sz="650" spc="15" dirty="0">
                <a:latin typeface="Courier" charset="0"/>
                <a:cs typeface="Courier" charset="0"/>
              </a:rPr>
              <a:t>here</a:t>
            </a:r>
            <a:endParaRPr sz="650" dirty="0">
              <a:latin typeface="Courier" charset="0"/>
              <a:cs typeface="Courier"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254" dirty="0">
                <a:latin typeface="Trebuchet MS"/>
                <a:cs typeface="Trebuchet MS"/>
              </a:rPr>
              <a:t>for</a:t>
            </a:r>
            <a:r>
              <a:rPr spc="-110" dirty="0">
                <a:latin typeface="Trebuchet MS"/>
                <a:cs typeface="Trebuchet MS"/>
              </a:rPr>
              <a:t> </a:t>
            </a:r>
            <a:r>
              <a:rPr spc="114" dirty="0"/>
              <a:t>Loop</a:t>
            </a:r>
          </a:p>
        </p:txBody>
      </p:sp>
      <p:sp>
        <p:nvSpPr>
          <p:cNvPr id="3" name="object 3"/>
          <p:cNvSpPr/>
          <p:nvPr/>
        </p:nvSpPr>
        <p:spPr>
          <a:xfrm>
            <a:off x="682955" y="83320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0597"/>
            <a:ext cx="2871470" cy="208279"/>
          </a:xfrm>
          <a:prstGeom prst="rect">
            <a:avLst/>
          </a:prstGeom>
        </p:spPr>
        <p:txBody>
          <a:bodyPr vert="horz" wrap="square" lIns="0" tIns="0" rIns="0" bIns="0" rtlCol="0">
            <a:spAutoFit/>
          </a:bodyPr>
          <a:lstStyle/>
          <a:p>
            <a:pPr marL="12700">
              <a:lnSpc>
                <a:spcPct val="100000"/>
              </a:lnSpc>
            </a:pPr>
            <a:r>
              <a:rPr sz="1250" dirty="0">
                <a:latin typeface="Arial"/>
                <a:cs typeface="Arial"/>
              </a:rPr>
              <a:t>To traverse all the characters of a</a:t>
            </a:r>
            <a:r>
              <a:rPr sz="1250" spc="-75" dirty="0">
                <a:latin typeface="Arial"/>
                <a:cs typeface="Arial"/>
              </a:rPr>
              <a:t> </a:t>
            </a:r>
            <a:r>
              <a:rPr sz="1250" dirty="0">
                <a:latin typeface="Arial"/>
                <a:cs typeface="Arial"/>
              </a:rPr>
              <a:t>string:</a:t>
            </a:r>
            <a:endParaRPr sz="1250">
              <a:latin typeface="Arial"/>
              <a:cs typeface="Arial"/>
            </a:endParaRPr>
          </a:p>
        </p:txBody>
      </p:sp>
      <p:sp>
        <p:nvSpPr>
          <p:cNvPr id="5" name="object 5"/>
          <p:cNvSpPr txBox="1"/>
          <p:nvPr/>
        </p:nvSpPr>
        <p:spPr>
          <a:xfrm>
            <a:off x="828490" y="982294"/>
            <a:ext cx="5566410" cy="623889"/>
          </a:xfrm>
          <a:prstGeom prst="rect">
            <a:avLst/>
          </a:prstGeom>
          <a:ln w="7099">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for (int i = 0; i &lt; str.length();</a:t>
            </a:r>
            <a:r>
              <a:rPr sz="750" spc="-80" dirty="0">
                <a:latin typeface="Courier" charset="0"/>
                <a:cs typeface="Courier" charset="0"/>
              </a:rPr>
              <a:t> </a:t>
            </a:r>
            <a:r>
              <a:rPr sz="750" dirty="0">
                <a:latin typeface="Courier" charset="0"/>
                <a:cs typeface="Courier" charset="0"/>
              </a:rPr>
              <a:t>i++)</a:t>
            </a:r>
          </a:p>
          <a:p>
            <a:pPr marL="44450">
              <a:lnSpc>
                <a:spcPts val="894"/>
              </a:lnSpc>
            </a:pPr>
            <a:r>
              <a:rPr sz="750" dirty="0">
                <a:latin typeface="Courier" charset="0"/>
                <a:cs typeface="Courier" charset="0"/>
              </a:rPr>
              <a:t>{</a:t>
            </a:r>
          </a:p>
          <a:p>
            <a:pPr marL="217170">
              <a:lnSpc>
                <a:spcPts val="885"/>
              </a:lnSpc>
            </a:pPr>
            <a:r>
              <a:rPr sz="750" dirty="0">
                <a:latin typeface="Courier" charset="0"/>
                <a:cs typeface="Courier" charset="0"/>
              </a:rPr>
              <a:t>char ch =</a:t>
            </a:r>
            <a:r>
              <a:rPr sz="750" spc="-85" dirty="0">
                <a:latin typeface="Courier" charset="0"/>
                <a:cs typeface="Courier" charset="0"/>
              </a:rPr>
              <a:t> </a:t>
            </a:r>
            <a:r>
              <a:rPr sz="750" dirty="0">
                <a:latin typeface="Courier" charset="0"/>
                <a:cs typeface="Courier" charset="0"/>
              </a:rPr>
              <a:t>str.charAt(i);</a:t>
            </a:r>
          </a:p>
          <a:p>
            <a:pPr marL="217170">
              <a:lnSpc>
                <a:spcPts val="890"/>
              </a:lnSpc>
            </a:pPr>
            <a:r>
              <a:rPr sz="750" dirty="0">
                <a:latin typeface="Comic Sans MS"/>
                <a:cs typeface="Comic Sans MS"/>
              </a:rPr>
              <a:t>Process</a:t>
            </a:r>
            <a:r>
              <a:rPr sz="750" spc="130" dirty="0">
                <a:latin typeface="Comic Sans MS"/>
                <a:cs typeface="Comic Sans MS"/>
              </a:rPr>
              <a:t> </a:t>
            </a:r>
            <a:r>
              <a:rPr sz="750" dirty="0">
                <a:latin typeface="Courier" charset="0"/>
                <a:cs typeface="Courier" charset="0"/>
              </a:rPr>
              <a:t>ch.</a:t>
            </a:r>
          </a:p>
          <a:p>
            <a:pPr marL="44450">
              <a:lnSpc>
                <a:spcPct val="100000"/>
              </a:lnSpc>
              <a:spcBef>
                <a:spcPts val="10"/>
              </a:spcBef>
            </a:pPr>
            <a:r>
              <a:rPr sz="750" dirty="0">
                <a:latin typeface="Courier" charset="0"/>
                <a:cs typeface="Courier" charset="0"/>
              </a:rPr>
              <a:t>}</a:t>
            </a:r>
          </a:p>
        </p:txBody>
      </p:sp>
      <p:sp>
        <p:nvSpPr>
          <p:cNvPr id="6" name="object 6"/>
          <p:cNvSpPr/>
          <p:nvPr/>
        </p:nvSpPr>
        <p:spPr>
          <a:xfrm>
            <a:off x="682955" y="1827110"/>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1684972"/>
            <a:ext cx="5656580" cy="457834"/>
          </a:xfrm>
          <a:prstGeom prst="rect">
            <a:avLst/>
          </a:prstGeom>
        </p:spPr>
        <p:txBody>
          <a:bodyPr vert="horz" wrap="square" lIns="0" tIns="0" rIns="0" bIns="0" rtlCol="0">
            <a:spAutoFit/>
          </a:bodyPr>
          <a:lstStyle/>
          <a:p>
            <a:pPr marL="12700" marR="5080">
              <a:lnSpc>
                <a:spcPct val="115500"/>
              </a:lnSpc>
            </a:pPr>
            <a:r>
              <a:rPr sz="1250" dirty="0">
                <a:latin typeface="Arial"/>
                <a:cs typeface="Arial"/>
              </a:rPr>
              <a:t>The counter variable </a:t>
            </a:r>
            <a:r>
              <a:rPr sz="1250" dirty="0">
                <a:latin typeface="Courier" charset="0"/>
                <a:cs typeface="Courier" charset="0"/>
              </a:rPr>
              <a:t>i </a:t>
            </a:r>
            <a:r>
              <a:rPr sz="1250" dirty="0">
                <a:latin typeface="Arial"/>
                <a:cs typeface="Arial"/>
              </a:rPr>
              <a:t>starts at 0, and the loop is terminated when </a:t>
            </a:r>
            <a:r>
              <a:rPr sz="1250" dirty="0">
                <a:latin typeface="Courier" charset="0"/>
                <a:cs typeface="Courier" charset="0"/>
              </a:rPr>
              <a:t>i </a:t>
            </a:r>
            <a:r>
              <a:rPr sz="1250" dirty="0">
                <a:latin typeface="Arial"/>
                <a:cs typeface="Arial"/>
              </a:rPr>
              <a:t>reaches  the length of the</a:t>
            </a:r>
            <a:r>
              <a:rPr sz="1250" spc="-85" dirty="0">
                <a:latin typeface="Arial"/>
                <a:cs typeface="Arial"/>
              </a:rPr>
              <a:t> </a:t>
            </a:r>
            <a:r>
              <a:rPr sz="1250" dirty="0">
                <a:latin typeface="Arial"/>
                <a:cs typeface="Arial"/>
              </a:rPr>
              <a:t>string.</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65" dirty="0">
                <a:latin typeface="Trebuchet MS"/>
                <a:cs typeface="Trebuchet MS"/>
              </a:rPr>
              <a:t>while</a:t>
            </a:r>
            <a:r>
              <a:rPr spc="-110" dirty="0">
                <a:latin typeface="Trebuchet MS"/>
                <a:cs typeface="Trebuchet MS"/>
              </a:rPr>
              <a:t> </a:t>
            </a:r>
            <a:r>
              <a:rPr spc="114" dirty="0"/>
              <a:t>Loop</a:t>
            </a:r>
          </a:p>
        </p:txBody>
      </p:sp>
      <p:sp>
        <p:nvSpPr>
          <p:cNvPr id="3" name="object 3"/>
          <p:cNvSpPr/>
          <p:nvPr/>
        </p:nvSpPr>
        <p:spPr>
          <a:xfrm>
            <a:off x="682955" y="83533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988225" y="1080262"/>
            <a:ext cx="35560" cy="35560"/>
          </a:xfrm>
          <a:custGeom>
            <a:avLst/>
            <a:gdLst/>
            <a:ahLst/>
            <a:cxnLst/>
            <a:rect l="l" t="t" r="r" b="b"/>
            <a:pathLst>
              <a:path w="35559" h="35559">
                <a:moveTo>
                  <a:pt x="29582" y="35496"/>
                </a:moveTo>
                <a:lnTo>
                  <a:pt x="5913" y="35496"/>
                </a:lnTo>
                <a:lnTo>
                  <a:pt x="0" y="29604"/>
                </a:lnTo>
                <a:lnTo>
                  <a:pt x="0" y="5892"/>
                </a:lnTo>
                <a:lnTo>
                  <a:pt x="5913" y="0"/>
                </a:lnTo>
                <a:lnTo>
                  <a:pt x="29582" y="0"/>
                </a:lnTo>
                <a:lnTo>
                  <a:pt x="35496" y="5892"/>
                </a:lnTo>
                <a:lnTo>
                  <a:pt x="35496" y="29604"/>
                </a:lnTo>
                <a:lnTo>
                  <a:pt x="29582" y="35496"/>
                </a:lnTo>
                <a:close/>
              </a:path>
            </a:pathLst>
          </a:custGeom>
          <a:solidFill>
            <a:srgbClr val="000000"/>
          </a:solidFill>
        </p:spPr>
        <p:txBody>
          <a:bodyPr wrap="square" lIns="0" tIns="0" rIns="0" bIns="0" rtlCol="0"/>
          <a:lstStyle/>
          <a:p>
            <a:endParaRPr/>
          </a:p>
        </p:txBody>
      </p:sp>
      <p:sp>
        <p:nvSpPr>
          <p:cNvPr id="5" name="object 5"/>
          <p:cNvSpPr/>
          <p:nvPr/>
        </p:nvSpPr>
        <p:spPr>
          <a:xfrm>
            <a:off x="682955" y="152396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6" name="object 6"/>
          <p:cNvSpPr txBox="1"/>
          <p:nvPr/>
        </p:nvSpPr>
        <p:spPr>
          <a:xfrm>
            <a:off x="809357" y="722731"/>
            <a:ext cx="5293995" cy="897255"/>
          </a:xfrm>
          <a:prstGeom prst="rect">
            <a:avLst/>
          </a:prstGeom>
        </p:spPr>
        <p:txBody>
          <a:bodyPr vert="horz" wrap="square" lIns="0" tIns="0" rIns="0" bIns="0" rtlCol="0">
            <a:spAutoFit/>
          </a:bodyPr>
          <a:lstStyle/>
          <a:p>
            <a:pPr marL="12700">
              <a:lnSpc>
                <a:spcPct val="100000"/>
              </a:lnSpc>
            </a:pPr>
            <a:r>
              <a:rPr sz="1250" dirty="0">
                <a:latin typeface="Arial"/>
                <a:cs typeface="Arial"/>
              </a:rPr>
              <a:t>Investment</a:t>
            </a:r>
            <a:r>
              <a:rPr sz="1250" spc="-85" dirty="0">
                <a:latin typeface="Arial"/>
                <a:cs typeface="Arial"/>
              </a:rPr>
              <a:t> </a:t>
            </a:r>
            <a:r>
              <a:rPr sz="1250" dirty="0">
                <a:latin typeface="Arial"/>
                <a:cs typeface="Arial"/>
              </a:rPr>
              <a:t>problem</a:t>
            </a:r>
            <a:endParaRPr sz="1250">
              <a:latin typeface="Arial"/>
              <a:cs typeface="Arial"/>
            </a:endParaRPr>
          </a:p>
          <a:p>
            <a:pPr marL="298450" marR="5080">
              <a:lnSpc>
                <a:spcPct val="112799"/>
              </a:lnSpc>
              <a:spcBef>
                <a:spcPts val="610"/>
              </a:spcBef>
            </a:pPr>
            <a:r>
              <a:rPr sz="950" dirty="0">
                <a:latin typeface="Arial"/>
                <a:cs typeface="Arial"/>
              </a:rPr>
              <a:t>You put $10,000 into a bank account that earns 5 percent interest per year. </a:t>
            </a:r>
            <a:r>
              <a:rPr sz="950" spc="5" dirty="0">
                <a:latin typeface="Arial"/>
                <a:cs typeface="Arial"/>
              </a:rPr>
              <a:t>How </a:t>
            </a:r>
            <a:r>
              <a:rPr sz="950" dirty="0">
                <a:latin typeface="Arial"/>
                <a:cs typeface="Arial"/>
              </a:rPr>
              <a:t>many years  does it take for the account balance to be double the original</a:t>
            </a:r>
            <a:r>
              <a:rPr sz="950" spc="114" dirty="0">
                <a:latin typeface="Arial"/>
                <a:cs typeface="Arial"/>
              </a:rPr>
              <a:t> </a:t>
            </a:r>
            <a:r>
              <a:rPr sz="950" dirty="0">
                <a:latin typeface="Arial"/>
                <a:cs typeface="Arial"/>
              </a:rPr>
              <a:t>investment?</a:t>
            </a:r>
            <a:endParaRPr sz="950">
              <a:latin typeface="Arial"/>
              <a:cs typeface="Arial"/>
            </a:endParaRPr>
          </a:p>
          <a:p>
            <a:pPr marL="12700">
              <a:lnSpc>
                <a:spcPct val="100000"/>
              </a:lnSpc>
              <a:spcBef>
                <a:spcPts val="740"/>
              </a:spcBef>
            </a:pPr>
            <a:r>
              <a:rPr sz="1250" dirty="0">
                <a:latin typeface="Arial"/>
                <a:cs typeface="Arial"/>
              </a:rPr>
              <a:t>The</a:t>
            </a:r>
            <a:r>
              <a:rPr sz="1250" spc="-90" dirty="0">
                <a:latin typeface="Arial"/>
                <a:cs typeface="Arial"/>
              </a:rPr>
              <a:t> </a:t>
            </a:r>
            <a:r>
              <a:rPr sz="1250" dirty="0">
                <a:latin typeface="Arial"/>
                <a:cs typeface="Arial"/>
              </a:rPr>
              <a:t>algorithm</a:t>
            </a:r>
            <a:endParaRPr sz="1250">
              <a:latin typeface="Arial"/>
              <a:cs typeface="Arial"/>
            </a:endParaRPr>
          </a:p>
        </p:txBody>
      </p:sp>
      <p:sp>
        <p:nvSpPr>
          <p:cNvPr id="7" name="object 7"/>
          <p:cNvSpPr txBox="1"/>
          <p:nvPr/>
        </p:nvSpPr>
        <p:spPr>
          <a:xfrm>
            <a:off x="828490" y="1673054"/>
            <a:ext cx="5566410" cy="334010"/>
          </a:xfrm>
          <a:prstGeom prst="rect">
            <a:avLst/>
          </a:prstGeom>
          <a:ln w="7099">
            <a:solidFill>
              <a:srgbClr val="CCCCCC"/>
            </a:solidFill>
          </a:ln>
        </p:spPr>
        <p:txBody>
          <a:bodyPr vert="horz" wrap="square" lIns="0" tIns="44450" rIns="0" bIns="0" rtlCol="0">
            <a:spAutoFit/>
          </a:bodyPr>
          <a:lstStyle/>
          <a:p>
            <a:pPr marL="292735" marR="3357245" indent="-248285">
              <a:lnSpc>
                <a:spcPct val="100000"/>
              </a:lnSpc>
              <a:spcBef>
                <a:spcPts val="350"/>
              </a:spcBef>
            </a:pPr>
            <a:r>
              <a:rPr sz="750" b="1" dirty="0">
                <a:solidFill>
                  <a:srgbClr val="FF0000"/>
                </a:solidFill>
                <a:latin typeface="Comic Sans MS"/>
                <a:cs typeface="Comic Sans MS"/>
              </a:rPr>
              <a:t>Start with a year value of 0, a column for  the interest, and a balance of</a:t>
            </a:r>
            <a:r>
              <a:rPr sz="750" b="1" spc="-80" dirty="0">
                <a:solidFill>
                  <a:srgbClr val="FF0000"/>
                </a:solidFill>
                <a:latin typeface="Comic Sans MS"/>
                <a:cs typeface="Comic Sans MS"/>
              </a:rPr>
              <a:t> </a:t>
            </a:r>
            <a:r>
              <a:rPr sz="750" b="1" dirty="0">
                <a:solidFill>
                  <a:srgbClr val="FF0000"/>
                </a:solidFill>
                <a:latin typeface="Comic Sans MS"/>
                <a:cs typeface="Comic Sans MS"/>
              </a:rPr>
              <a:t>$10,000.</a:t>
            </a:r>
            <a:endParaRPr sz="750">
              <a:latin typeface="Comic Sans MS"/>
              <a:cs typeface="Comic Sans MS"/>
            </a:endParaRPr>
          </a:p>
        </p:txBody>
      </p:sp>
      <p:sp>
        <p:nvSpPr>
          <p:cNvPr id="8" name="object 8"/>
          <p:cNvSpPr txBox="1"/>
          <p:nvPr/>
        </p:nvSpPr>
        <p:spPr>
          <a:xfrm>
            <a:off x="2882240" y="2161641"/>
            <a:ext cx="1691005" cy="561975"/>
          </a:xfrm>
          <a:prstGeom prst="rect">
            <a:avLst/>
          </a:prstGeom>
        </p:spPr>
        <p:txBody>
          <a:bodyPr vert="horz" wrap="square" lIns="0" tIns="0" rIns="0" bIns="0" rtlCol="0">
            <a:spAutoFit/>
          </a:bodyPr>
          <a:lstStyle/>
          <a:p>
            <a:pPr marL="12700" indent="1270">
              <a:lnSpc>
                <a:spcPct val="100000"/>
              </a:lnSpc>
              <a:tabLst>
                <a:tab pos="467359" algn="l"/>
                <a:tab pos="1144270" algn="l"/>
              </a:tabLst>
            </a:pPr>
            <a:r>
              <a:rPr sz="1100" b="1" spc="10" dirty="0">
                <a:solidFill>
                  <a:srgbClr val="2D3B65"/>
                </a:solidFill>
                <a:latin typeface="Arial"/>
                <a:cs typeface="Arial"/>
              </a:rPr>
              <a:t>year	interest	balance</a:t>
            </a:r>
            <a:endParaRPr sz="1100" dirty="0">
              <a:latin typeface="Arial"/>
              <a:cs typeface="Arial"/>
            </a:endParaRPr>
          </a:p>
          <a:p>
            <a:pPr>
              <a:lnSpc>
                <a:spcPct val="100000"/>
              </a:lnSpc>
              <a:spcBef>
                <a:spcPts val="32"/>
              </a:spcBef>
            </a:pPr>
            <a:endParaRPr sz="1400" dirty="0">
              <a:latin typeface="Times New Roman"/>
              <a:cs typeface="Times New Roman"/>
            </a:endParaRPr>
          </a:p>
          <a:p>
            <a:pPr marL="12700">
              <a:lnSpc>
                <a:spcPct val="100000"/>
              </a:lnSpc>
              <a:tabLst>
                <a:tab pos="1141095" algn="l"/>
              </a:tabLst>
            </a:pPr>
            <a:r>
              <a:rPr sz="1100" spc="15" dirty="0">
                <a:latin typeface="Arial"/>
                <a:cs typeface="Arial"/>
              </a:rPr>
              <a:t>0	</a:t>
            </a:r>
            <a:r>
              <a:rPr sz="1100" spc="10" dirty="0">
                <a:latin typeface="Arial"/>
                <a:cs typeface="Arial"/>
              </a:rPr>
              <a:t>$10,000</a:t>
            </a:r>
            <a:endParaRPr sz="1100" dirty="0">
              <a:latin typeface="Arial"/>
              <a:cs typeface="Arial"/>
            </a:endParaRPr>
          </a:p>
        </p:txBody>
      </p:sp>
      <p:sp>
        <p:nvSpPr>
          <p:cNvPr id="9" name="object 9"/>
          <p:cNvSpPr txBox="1"/>
          <p:nvPr/>
        </p:nvSpPr>
        <p:spPr>
          <a:xfrm>
            <a:off x="920781" y="3249098"/>
            <a:ext cx="5473700" cy="675005"/>
          </a:xfrm>
          <a:prstGeom prst="rect">
            <a:avLst/>
          </a:prstGeom>
          <a:ln w="7099">
            <a:solidFill>
              <a:srgbClr val="CCCCCC"/>
            </a:solidFill>
          </a:ln>
        </p:spPr>
        <p:txBody>
          <a:bodyPr vert="horz" wrap="square" lIns="0" tIns="44450" rIns="0" bIns="0" rtlCol="0">
            <a:spAutoFit/>
          </a:bodyPr>
          <a:lstStyle/>
          <a:p>
            <a:pPr marL="47625">
              <a:lnSpc>
                <a:spcPts val="894"/>
              </a:lnSpc>
              <a:spcBef>
                <a:spcPts val="350"/>
              </a:spcBef>
            </a:pPr>
            <a:r>
              <a:rPr sz="750" b="1" dirty="0">
                <a:solidFill>
                  <a:srgbClr val="FF0000"/>
                </a:solidFill>
                <a:latin typeface="Comic Sans MS"/>
                <a:cs typeface="Comic Sans MS"/>
              </a:rPr>
              <a:t>Repeat the following steps while the balance is less than</a:t>
            </a:r>
            <a:r>
              <a:rPr sz="750" b="1" spc="-65" dirty="0">
                <a:solidFill>
                  <a:srgbClr val="FF0000"/>
                </a:solidFill>
                <a:latin typeface="Comic Sans MS"/>
                <a:cs typeface="Comic Sans MS"/>
              </a:rPr>
              <a:t> </a:t>
            </a:r>
            <a:r>
              <a:rPr sz="750" b="1" dirty="0">
                <a:solidFill>
                  <a:srgbClr val="FF0000"/>
                </a:solidFill>
                <a:latin typeface="Comic Sans MS"/>
                <a:cs typeface="Comic Sans MS"/>
              </a:rPr>
              <a:t>$20,000.</a:t>
            </a:r>
            <a:endParaRPr sz="750">
              <a:latin typeface="Comic Sans MS"/>
              <a:cs typeface="Comic Sans MS"/>
            </a:endParaRPr>
          </a:p>
          <a:p>
            <a:pPr marL="171450">
              <a:lnSpc>
                <a:spcPts val="894"/>
              </a:lnSpc>
            </a:pPr>
            <a:r>
              <a:rPr sz="750" b="1" dirty="0">
                <a:solidFill>
                  <a:srgbClr val="FF0000"/>
                </a:solidFill>
                <a:latin typeface="Comic Sans MS"/>
                <a:cs typeface="Comic Sans MS"/>
              </a:rPr>
              <a:t>Add 1 to the year</a:t>
            </a:r>
            <a:r>
              <a:rPr sz="750" b="1" spc="-90" dirty="0">
                <a:solidFill>
                  <a:srgbClr val="FF0000"/>
                </a:solidFill>
                <a:latin typeface="Comic Sans MS"/>
                <a:cs typeface="Comic Sans MS"/>
              </a:rPr>
              <a:t> </a:t>
            </a:r>
            <a:r>
              <a:rPr sz="750" b="1" dirty="0">
                <a:solidFill>
                  <a:srgbClr val="FF0000"/>
                </a:solidFill>
                <a:latin typeface="Comic Sans MS"/>
                <a:cs typeface="Comic Sans MS"/>
              </a:rPr>
              <a:t>value.</a:t>
            </a:r>
            <a:endParaRPr sz="750">
              <a:latin typeface="Comic Sans MS"/>
              <a:cs typeface="Comic Sans MS"/>
            </a:endParaRPr>
          </a:p>
          <a:p>
            <a:pPr marL="171450" marR="2171700">
              <a:lnSpc>
                <a:spcPts val="890"/>
              </a:lnSpc>
              <a:spcBef>
                <a:spcPts val="35"/>
              </a:spcBef>
            </a:pPr>
            <a:r>
              <a:rPr sz="750" b="1" dirty="0">
                <a:solidFill>
                  <a:srgbClr val="FF0000"/>
                </a:solidFill>
                <a:latin typeface="Comic Sans MS"/>
                <a:cs typeface="Comic Sans MS"/>
              </a:rPr>
              <a:t>Compute the interest as balance x 0.05 (i.e., 5 percent interest).  Add the interest to the</a:t>
            </a:r>
            <a:r>
              <a:rPr sz="750" b="1" spc="-85" dirty="0">
                <a:solidFill>
                  <a:srgbClr val="FF0000"/>
                </a:solidFill>
                <a:latin typeface="Comic Sans MS"/>
                <a:cs typeface="Comic Sans MS"/>
              </a:rPr>
              <a:t> </a:t>
            </a:r>
            <a:r>
              <a:rPr sz="750" b="1" dirty="0">
                <a:solidFill>
                  <a:srgbClr val="FF0000"/>
                </a:solidFill>
                <a:latin typeface="Comic Sans MS"/>
                <a:cs typeface="Comic Sans MS"/>
              </a:rPr>
              <a:t>balance.</a:t>
            </a:r>
            <a:endParaRPr sz="750">
              <a:latin typeface="Comic Sans MS"/>
              <a:cs typeface="Comic Sans MS"/>
            </a:endParaRPr>
          </a:p>
          <a:p>
            <a:pPr marL="47625">
              <a:lnSpc>
                <a:spcPts val="865"/>
              </a:lnSpc>
            </a:pPr>
            <a:r>
              <a:rPr sz="750" b="1" dirty="0">
                <a:solidFill>
                  <a:srgbClr val="FF0000"/>
                </a:solidFill>
                <a:latin typeface="Comic Sans MS"/>
                <a:cs typeface="Comic Sans MS"/>
              </a:rPr>
              <a:t>Report the final year value as the</a:t>
            </a:r>
            <a:r>
              <a:rPr sz="750" b="1" spc="-80" dirty="0">
                <a:solidFill>
                  <a:srgbClr val="FF0000"/>
                </a:solidFill>
                <a:latin typeface="Comic Sans MS"/>
                <a:cs typeface="Comic Sans MS"/>
              </a:rPr>
              <a:t> </a:t>
            </a:r>
            <a:r>
              <a:rPr sz="750" b="1" dirty="0">
                <a:solidFill>
                  <a:srgbClr val="FF0000"/>
                </a:solidFill>
                <a:latin typeface="Comic Sans MS"/>
                <a:cs typeface="Comic Sans MS"/>
              </a:rPr>
              <a:t>answer.</a:t>
            </a:r>
            <a:endParaRPr sz="750">
              <a:latin typeface="Comic Sans MS"/>
              <a:cs typeface="Comic Sans MS"/>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254" dirty="0">
                <a:latin typeface="Trebuchet MS"/>
                <a:cs typeface="Trebuchet MS"/>
              </a:rPr>
              <a:t>for</a:t>
            </a:r>
            <a:r>
              <a:rPr spc="-110" dirty="0">
                <a:latin typeface="Trebuchet MS"/>
                <a:cs typeface="Trebuchet MS"/>
              </a:rPr>
              <a:t> </a:t>
            </a:r>
            <a:r>
              <a:rPr spc="114" dirty="0"/>
              <a:t>Loop</a:t>
            </a:r>
          </a:p>
        </p:txBody>
      </p:sp>
      <p:sp>
        <p:nvSpPr>
          <p:cNvPr id="3" name="object 3"/>
          <p:cNvSpPr/>
          <p:nvPr/>
        </p:nvSpPr>
        <p:spPr>
          <a:xfrm>
            <a:off x="682955" y="83285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0242"/>
            <a:ext cx="5290820" cy="618490"/>
          </a:xfrm>
          <a:prstGeom prst="rect">
            <a:avLst/>
          </a:prstGeom>
        </p:spPr>
        <p:txBody>
          <a:bodyPr vert="horz" wrap="square" lIns="0" tIns="0" rIns="0" bIns="0" rtlCol="0">
            <a:spAutoFit/>
          </a:bodyPr>
          <a:lstStyle/>
          <a:p>
            <a:pPr marL="12700">
              <a:lnSpc>
                <a:spcPct val="100000"/>
              </a:lnSpc>
            </a:pPr>
            <a:r>
              <a:rPr sz="1250" dirty="0">
                <a:latin typeface="Arial"/>
                <a:cs typeface="Arial"/>
              </a:rPr>
              <a:t>To compute the growth of our savings account over a period of</a:t>
            </a:r>
            <a:r>
              <a:rPr sz="1250" spc="-45" dirty="0">
                <a:latin typeface="Arial"/>
                <a:cs typeface="Arial"/>
              </a:rPr>
              <a:t> </a:t>
            </a:r>
            <a:r>
              <a:rPr sz="1250" dirty="0">
                <a:latin typeface="Arial"/>
                <a:cs typeface="Arial"/>
              </a:rPr>
              <a:t>years,</a:t>
            </a:r>
          </a:p>
          <a:p>
            <a:pPr marL="298450" marR="5080">
              <a:lnSpc>
                <a:spcPct val="112799"/>
              </a:lnSpc>
              <a:spcBef>
                <a:spcPts val="665"/>
              </a:spcBef>
            </a:pPr>
            <a:r>
              <a:rPr sz="950" dirty="0">
                <a:latin typeface="Arial"/>
                <a:cs typeface="Arial"/>
              </a:rPr>
              <a:t>Use a </a:t>
            </a:r>
            <a:r>
              <a:rPr sz="950" dirty="0">
                <a:latin typeface="Courier" charset="0"/>
                <a:cs typeface="Courier" charset="0"/>
              </a:rPr>
              <a:t>for </a:t>
            </a:r>
            <a:r>
              <a:rPr sz="950" dirty="0">
                <a:latin typeface="Arial"/>
                <a:cs typeface="Arial"/>
              </a:rPr>
              <a:t>loop because the variable year starts at 1 and then moves in constant</a:t>
            </a:r>
            <a:r>
              <a:rPr sz="950" spc="-140" dirty="0">
                <a:latin typeface="Arial"/>
                <a:cs typeface="Arial"/>
              </a:rPr>
              <a:t> </a:t>
            </a:r>
            <a:r>
              <a:rPr sz="950" dirty="0">
                <a:latin typeface="Arial"/>
                <a:cs typeface="Arial"/>
              </a:rPr>
              <a:t>increments  until it reaches the</a:t>
            </a:r>
            <a:r>
              <a:rPr sz="950" spc="-30" dirty="0">
                <a:latin typeface="Arial"/>
                <a:cs typeface="Arial"/>
              </a:rPr>
              <a:t> </a:t>
            </a:r>
            <a:r>
              <a:rPr sz="950" dirty="0">
                <a:latin typeface="Arial"/>
                <a:cs typeface="Arial"/>
              </a:rPr>
              <a:t>target</a:t>
            </a:r>
          </a:p>
        </p:txBody>
      </p:sp>
      <p:sp>
        <p:nvSpPr>
          <p:cNvPr id="5" name="object 5"/>
          <p:cNvSpPr txBox="1"/>
          <p:nvPr/>
        </p:nvSpPr>
        <p:spPr>
          <a:xfrm>
            <a:off x="1112462" y="1390148"/>
            <a:ext cx="5076190" cy="434734"/>
          </a:xfrm>
          <a:prstGeom prst="rect">
            <a:avLst/>
          </a:prstGeom>
          <a:ln w="7099">
            <a:solidFill>
              <a:srgbClr val="CCCCCC"/>
            </a:solidFill>
          </a:ln>
        </p:spPr>
        <p:txBody>
          <a:bodyPr vert="horz" wrap="square" lIns="0" tIns="34290" rIns="0" bIns="0" rtlCol="0">
            <a:spAutoFit/>
          </a:bodyPr>
          <a:lstStyle/>
          <a:p>
            <a:pPr marL="41910">
              <a:lnSpc>
                <a:spcPct val="100000"/>
              </a:lnSpc>
              <a:spcBef>
                <a:spcPts val="270"/>
              </a:spcBef>
            </a:pPr>
            <a:r>
              <a:rPr sz="650" spc="15" dirty="0">
                <a:latin typeface="Courier" charset="0"/>
                <a:cs typeface="Courier" charset="0"/>
              </a:rPr>
              <a:t>for (int year = 1; year &lt;= numberOfYears;</a:t>
            </a:r>
            <a:r>
              <a:rPr sz="650" spc="-65" dirty="0">
                <a:latin typeface="Courier" charset="0"/>
                <a:cs typeface="Courier" charset="0"/>
              </a:rPr>
              <a:t> </a:t>
            </a:r>
            <a:r>
              <a:rPr sz="650" spc="15" dirty="0">
                <a:latin typeface="Courier" charset="0"/>
                <a:cs typeface="Courier" charset="0"/>
              </a:rPr>
              <a:t>year++)</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196850">
              <a:lnSpc>
                <a:spcPct val="100000"/>
              </a:lnSpc>
            </a:pPr>
            <a:r>
              <a:rPr sz="650" spc="15" dirty="0">
                <a:latin typeface="Courier" charset="0"/>
                <a:cs typeface="Courier" charset="0"/>
              </a:rPr>
              <a:t>Update</a:t>
            </a:r>
            <a:r>
              <a:rPr sz="650" spc="-80" dirty="0">
                <a:latin typeface="Courier" charset="0"/>
                <a:cs typeface="Courier" charset="0"/>
              </a:rPr>
              <a:t> </a:t>
            </a:r>
            <a:r>
              <a:rPr sz="650" spc="15" dirty="0">
                <a:latin typeface="Courier" charset="0"/>
                <a:cs typeface="Courier" charset="0"/>
              </a:rPr>
              <a:t>balance.</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p:txBody>
      </p:sp>
      <p:sp>
        <p:nvSpPr>
          <p:cNvPr id="6" name="object 6"/>
          <p:cNvSpPr/>
          <p:nvPr/>
        </p:nvSpPr>
        <p:spPr>
          <a:xfrm>
            <a:off x="682955" y="206813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1955520"/>
            <a:ext cx="1325245" cy="208279"/>
          </a:xfrm>
          <a:prstGeom prst="rect">
            <a:avLst/>
          </a:prstGeom>
        </p:spPr>
        <p:txBody>
          <a:bodyPr vert="horz" wrap="square" lIns="0" tIns="0" rIns="0" bIns="0" rtlCol="0">
            <a:spAutoFit/>
          </a:bodyPr>
          <a:lstStyle/>
          <a:p>
            <a:pPr marL="12700">
              <a:lnSpc>
                <a:spcPct val="100000"/>
              </a:lnSpc>
            </a:pPr>
            <a:r>
              <a:rPr sz="1250" dirty="0">
                <a:latin typeface="Arial"/>
                <a:cs typeface="Arial"/>
              </a:rPr>
              <a:t>Table of</a:t>
            </a:r>
            <a:r>
              <a:rPr sz="1250" spc="-85" dirty="0">
                <a:latin typeface="Arial"/>
                <a:cs typeface="Arial"/>
              </a:rPr>
              <a:t> </a:t>
            </a:r>
            <a:r>
              <a:rPr sz="1250" dirty="0">
                <a:latin typeface="Arial"/>
                <a:cs typeface="Arial"/>
              </a:rPr>
              <a:t>balances:</a:t>
            </a:r>
            <a:endParaRPr sz="1250">
              <a:latin typeface="Arial"/>
              <a:cs typeface="Arial"/>
            </a:endParaRPr>
          </a:p>
        </p:txBody>
      </p:sp>
      <p:sp>
        <p:nvSpPr>
          <p:cNvPr id="8" name="object 8"/>
          <p:cNvSpPr/>
          <p:nvPr/>
        </p:nvSpPr>
        <p:spPr>
          <a:xfrm>
            <a:off x="824947" y="2173820"/>
            <a:ext cx="1625752" cy="16683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254" dirty="0">
                <a:latin typeface="Trebuchet MS"/>
                <a:cs typeface="Trebuchet MS"/>
              </a:rPr>
              <a:t>for </a:t>
            </a:r>
            <a:r>
              <a:rPr spc="114" dirty="0"/>
              <a:t>Loop</a:t>
            </a:r>
            <a:r>
              <a:rPr spc="-145" dirty="0"/>
              <a:t> </a:t>
            </a:r>
            <a:r>
              <a:rPr spc="-105" dirty="0"/>
              <a:t>- </a:t>
            </a:r>
            <a:r>
              <a:rPr spc="70" dirty="0"/>
              <a:t>Flowchart</a:t>
            </a:r>
          </a:p>
        </p:txBody>
      </p:sp>
      <p:sp>
        <p:nvSpPr>
          <p:cNvPr id="3" name="object 3"/>
          <p:cNvSpPr/>
          <p:nvPr/>
        </p:nvSpPr>
        <p:spPr>
          <a:xfrm>
            <a:off x="583568" y="718438"/>
            <a:ext cx="2094318" cy="4479709"/>
          </a:xfrm>
          <a:prstGeom prst="rect">
            <a:avLst/>
          </a:prstGeom>
          <a:blipFill>
            <a:blip r:embed="rId2" cstate="print"/>
            <a:stretch>
              <a:fillRect/>
            </a:stretch>
          </a:blipFill>
        </p:spPr>
        <p:txBody>
          <a:bodyPr wrap="square" lIns="0" tIns="0" rIns="0" bIns="0" rtlCol="0"/>
          <a:lstStyle/>
          <a:p>
            <a:endParaRPr/>
          </a:p>
        </p:txBody>
      </p:sp>
      <p:sp>
        <p:nvSpPr>
          <p:cNvPr id="4" name="object 2"/>
          <p:cNvSpPr txBox="1"/>
          <p:nvPr/>
        </p:nvSpPr>
        <p:spPr>
          <a:xfrm>
            <a:off x="3048000" y="5021617"/>
            <a:ext cx="1972945" cy="161583"/>
          </a:xfrm>
          <a:prstGeom prst="rect">
            <a:avLst/>
          </a:prstGeom>
        </p:spPr>
        <p:txBody>
          <a:bodyPr vert="horz" wrap="square" lIns="0" tIns="0" rIns="0" bIns="0" rtlCol="0">
            <a:spAutoFit/>
          </a:bodyPr>
          <a:lstStyle/>
          <a:p>
            <a:pPr marL="12700">
              <a:lnSpc>
                <a:spcPct val="100000"/>
              </a:lnSpc>
            </a:pPr>
            <a:r>
              <a:rPr sz="1050" b="1" spc="-5" dirty="0">
                <a:latin typeface="Arial"/>
                <a:cs typeface="Arial"/>
              </a:rPr>
              <a:t>Figure 4 </a:t>
            </a:r>
            <a:r>
              <a:rPr sz="1050" spc="-5" dirty="0">
                <a:latin typeface="Arial"/>
                <a:cs typeface="Arial"/>
              </a:rPr>
              <a:t>Flowchart of a </a:t>
            </a:r>
            <a:r>
              <a:rPr sz="1050" spc="-5" dirty="0">
                <a:latin typeface="Courier" charset="0"/>
                <a:cs typeface="Courier" charset="0"/>
              </a:rPr>
              <a:t>for</a:t>
            </a:r>
            <a:r>
              <a:rPr sz="1050" spc="-405" dirty="0">
                <a:latin typeface="Courier" charset="0"/>
                <a:cs typeface="Courier" charset="0"/>
              </a:rPr>
              <a:t> </a:t>
            </a:r>
            <a:r>
              <a:rPr sz="1050" spc="-5" dirty="0">
                <a:latin typeface="Arial"/>
                <a:cs typeface="Arial"/>
              </a:rPr>
              <a:t>loop</a:t>
            </a:r>
            <a:endParaRPr sz="1050" dirty="0">
              <a:latin typeface="Arial"/>
              <a:cs typeface="Aria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5" dirty="0"/>
              <a:t>section_3/</a:t>
            </a:r>
            <a:r>
              <a:rPr spc="75" dirty="0">
                <a:solidFill>
                  <a:srgbClr val="000080"/>
                </a:solidFill>
                <a:hlinkClick r:id="rId2"/>
              </a:rPr>
              <a:t>Investment.java</a:t>
            </a:r>
          </a:p>
        </p:txBody>
      </p:sp>
      <p:sp>
        <p:nvSpPr>
          <p:cNvPr id="3" name="object 3"/>
          <p:cNvSpPr txBox="1"/>
          <p:nvPr/>
        </p:nvSpPr>
        <p:spPr>
          <a:xfrm>
            <a:off x="587114" y="723017"/>
            <a:ext cx="6155690" cy="1072515"/>
          </a:xfrm>
          <a:prstGeom prst="rect">
            <a:avLst/>
          </a:prstGeom>
          <a:ln w="7099">
            <a:solidFill>
              <a:srgbClr val="000000"/>
            </a:solidFill>
          </a:ln>
        </p:spPr>
        <p:txBody>
          <a:bodyPr vert="horz" wrap="square" lIns="0" tIns="52069" rIns="0" bIns="0" rtlCol="0">
            <a:spAutoFit/>
          </a:bodyPr>
          <a:lstStyle/>
          <a:p>
            <a:pPr marL="167005">
              <a:lnSpc>
                <a:spcPts val="795"/>
              </a:lnSpc>
              <a:spcBef>
                <a:spcPts val="409"/>
              </a:spcBef>
            </a:pPr>
            <a:r>
              <a:rPr sz="700" b="1" spc="15" dirty="0">
                <a:solidFill>
                  <a:srgbClr val="0073FF"/>
                </a:solidFill>
                <a:latin typeface="Courier New"/>
                <a:cs typeface="Courier New"/>
              </a:rPr>
              <a:t>1</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499109" indent="-332105">
              <a:lnSpc>
                <a:spcPts val="1000"/>
              </a:lnSpc>
              <a:buSzPct val="77777"/>
              <a:buFont typeface="Courier New"/>
              <a:buAutoNum type="arabicPlain" startAt="2"/>
              <a:tabLst>
                <a:tab pos="499745" algn="l"/>
              </a:tabLst>
            </a:pPr>
            <a:r>
              <a:rPr sz="900" spc="-5" dirty="0">
                <a:solidFill>
                  <a:srgbClr val="0073FF"/>
                </a:solidFill>
                <a:latin typeface="Times New Roman"/>
                <a:cs typeface="Times New Roman"/>
              </a:rPr>
              <a:t>A class to monitor the growth of an investment</a:t>
            </a:r>
            <a:r>
              <a:rPr sz="900" dirty="0">
                <a:solidFill>
                  <a:srgbClr val="0073FF"/>
                </a:solidFill>
                <a:latin typeface="Times New Roman"/>
                <a:cs typeface="Times New Roman"/>
              </a:rPr>
              <a:t> </a:t>
            </a:r>
            <a:r>
              <a:rPr sz="900" spc="-5" dirty="0">
                <a:solidFill>
                  <a:srgbClr val="0073FF"/>
                </a:solidFill>
                <a:latin typeface="Times New Roman"/>
                <a:cs typeface="Times New Roman"/>
              </a:rPr>
              <a:t>that</a:t>
            </a:r>
            <a:endParaRPr sz="900">
              <a:latin typeface="Times New Roman"/>
              <a:cs typeface="Times New Roman"/>
            </a:endParaRPr>
          </a:p>
          <a:p>
            <a:pPr marL="499109" indent="-332105">
              <a:lnSpc>
                <a:spcPts val="1045"/>
              </a:lnSpc>
              <a:buSzPct val="77777"/>
              <a:buFont typeface="Courier New"/>
              <a:buAutoNum type="arabicPlain" startAt="2"/>
              <a:tabLst>
                <a:tab pos="499745" algn="l"/>
              </a:tabLst>
            </a:pPr>
            <a:r>
              <a:rPr sz="900" spc="-5" dirty="0">
                <a:solidFill>
                  <a:srgbClr val="0073FF"/>
                </a:solidFill>
                <a:latin typeface="Times New Roman"/>
                <a:cs typeface="Times New Roman"/>
              </a:rPr>
              <a:t>accumulates interest at a fixed annual</a:t>
            </a:r>
            <a:r>
              <a:rPr sz="900" spc="-10" dirty="0">
                <a:solidFill>
                  <a:srgbClr val="0073FF"/>
                </a:solidFill>
                <a:latin typeface="Times New Roman"/>
                <a:cs typeface="Times New Roman"/>
              </a:rPr>
              <a:t> </a:t>
            </a:r>
            <a:r>
              <a:rPr sz="900" spc="-5" dirty="0">
                <a:solidFill>
                  <a:srgbClr val="0073FF"/>
                </a:solidFill>
                <a:latin typeface="Times New Roman"/>
                <a:cs typeface="Times New Roman"/>
              </a:rPr>
              <a:t>rate</a:t>
            </a:r>
            <a:endParaRPr sz="900">
              <a:latin typeface="Times New Roman"/>
              <a:cs typeface="Times New Roman"/>
            </a:endParaRPr>
          </a:p>
          <a:p>
            <a:pPr marL="167005">
              <a:lnSpc>
                <a:spcPts val="840"/>
              </a:lnSpc>
              <a:spcBef>
                <a:spcPts val="15"/>
              </a:spcBef>
            </a:pPr>
            <a:r>
              <a:rPr sz="700" b="1" spc="15" dirty="0">
                <a:solidFill>
                  <a:srgbClr val="0073FF"/>
                </a:solidFill>
                <a:latin typeface="Courier New"/>
                <a:cs typeface="Courier New"/>
              </a:rPr>
              <a:t>4</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167005">
              <a:lnSpc>
                <a:spcPts val="840"/>
              </a:lnSpc>
            </a:pPr>
            <a:r>
              <a:rPr sz="700" b="1" spc="15" dirty="0">
                <a:solidFill>
                  <a:srgbClr val="0073FF"/>
                </a:solidFill>
                <a:latin typeface="Courier New"/>
                <a:cs typeface="Courier New"/>
              </a:rPr>
              <a:t>5  </a:t>
            </a:r>
            <a:r>
              <a:rPr sz="700" spc="15" dirty="0">
                <a:solidFill>
                  <a:srgbClr val="CC0066"/>
                </a:solidFill>
                <a:latin typeface="Courier New"/>
                <a:cs typeface="Courier New"/>
              </a:rPr>
              <a:t>public class</a:t>
            </a:r>
            <a:r>
              <a:rPr sz="700" spc="-65" dirty="0">
                <a:solidFill>
                  <a:srgbClr val="CC0066"/>
                </a:solidFill>
                <a:latin typeface="Courier New"/>
                <a:cs typeface="Courier New"/>
              </a:rPr>
              <a:t> </a:t>
            </a:r>
            <a:r>
              <a:rPr sz="700" spc="15" dirty="0">
                <a:latin typeface="Courier New"/>
                <a:cs typeface="Courier New"/>
              </a:rPr>
              <a:t>Investment</a:t>
            </a:r>
            <a:endParaRPr sz="700">
              <a:latin typeface="Courier New"/>
              <a:cs typeface="Courier New"/>
            </a:endParaRPr>
          </a:p>
          <a:p>
            <a:pPr marL="167005">
              <a:lnSpc>
                <a:spcPts val="840"/>
              </a:lnSpc>
            </a:pPr>
            <a:r>
              <a:rPr sz="700" b="1" spc="15" dirty="0">
                <a:solidFill>
                  <a:srgbClr val="0073FF"/>
                </a:solidFill>
                <a:latin typeface="Courier New"/>
                <a:cs typeface="Courier New"/>
              </a:rPr>
              <a:t>6</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499109" indent="-332105">
              <a:lnSpc>
                <a:spcPts val="840"/>
              </a:lnSpc>
              <a:buClr>
                <a:srgbClr val="0073FF"/>
              </a:buClr>
              <a:buFont typeface="Courier New"/>
              <a:buAutoNum type="arabicPlain" startAt="7"/>
              <a:tabLst>
                <a:tab pos="499745" algn="l"/>
              </a:tabLst>
            </a:pPr>
            <a:r>
              <a:rPr sz="700" spc="15" dirty="0">
                <a:solidFill>
                  <a:srgbClr val="CC0066"/>
                </a:solidFill>
                <a:latin typeface="Courier New"/>
                <a:cs typeface="Courier New"/>
              </a:rPr>
              <a:t>private double</a:t>
            </a:r>
            <a:r>
              <a:rPr sz="700" spc="-65" dirty="0">
                <a:solidFill>
                  <a:srgbClr val="CC0066"/>
                </a:solidFill>
                <a:latin typeface="Courier New"/>
                <a:cs typeface="Courier New"/>
              </a:rPr>
              <a:t> </a:t>
            </a:r>
            <a:r>
              <a:rPr sz="700" spc="15" dirty="0">
                <a:latin typeface="Courier New"/>
                <a:cs typeface="Courier New"/>
              </a:rPr>
              <a:t>balance;</a:t>
            </a:r>
            <a:endParaRPr sz="700">
              <a:latin typeface="Courier New"/>
              <a:cs typeface="Courier New"/>
            </a:endParaRPr>
          </a:p>
          <a:p>
            <a:pPr marL="499109" indent="-332105">
              <a:lnSpc>
                <a:spcPts val="840"/>
              </a:lnSpc>
              <a:buClr>
                <a:srgbClr val="0073FF"/>
              </a:buClr>
              <a:buFont typeface="Courier New"/>
              <a:buAutoNum type="arabicPlain" startAt="7"/>
              <a:tabLst>
                <a:tab pos="499745" algn="l"/>
              </a:tabLst>
            </a:pPr>
            <a:r>
              <a:rPr sz="700" spc="15" dirty="0">
                <a:solidFill>
                  <a:srgbClr val="CC0066"/>
                </a:solidFill>
                <a:latin typeface="Courier New"/>
                <a:cs typeface="Courier New"/>
              </a:rPr>
              <a:t>private double</a:t>
            </a:r>
            <a:r>
              <a:rPr sz="700" spc="-70" dirty="0">
                <a:solidFill>
                  <a:srgbClr val="CC0066"/>
                </a:solidFill>
                <a:latin typeface="Courier New"/>
                <a:cs typeface="Courier New"/>
              </a:rPr>
              <a:t> </a:t>
            </a:r>
            <a:r>
              <a:rPr sz="700" spc="15" dirty="0">
                <a:latin typeface="Courier New"/>
                <a:cs typeface="Courier New"/>
              </a:rPr>
              <a:t>rate;</a:t>
            </a:r>
            <a:endParaRPr sz="700">
              <a:latin typeface="Courier New"/>
              <a:cs typeface="Courier New"/>
            </a:endParaRPr>
          </a:p>
          <a:p>
            <a:pPr marL="499109" indent="-332105">
              <a:lnSpc>
                <a:spcPct val="100000"/>
              </a:lnSpc>
              <a:buClr>
                <a:srgbClr val="0073FF"/>
              </a:buClr>
              <a:buFont typeface="Courier New"/>
              <a:buAutoNum type="arabicPlain" startAt="7"/>
              <a:tabLst>
                <a:tab pos="499745" algn="l"/>
              </a:tabLst>
            </a:pPr>
            <a:r>
              <a:rPr sz="700" spc="15" dirty="0">
                <a:solidFill>
                  <a:srgbClr val="CC0066"/>
                </a:solidFill>
                <a:latin typeface="Courier New"/>
                <a:cs typeface="Courier New"/>
              </a:rPr>
              <a:t>private int</a:t>
            </a:r>
            <a:r>
              <a:rPr sz="700" spc="-70" dirty="0">
                <a:solidFill>
                  <a:srgbClr val="CC0066"/>
                </a:solidFill>
                <a:latin typeface="Courier New"/>
                <a:cs typeface="Courier New"/>
              </a:rPr>
              <a:t> </a:t>
            </a:r>
            <a:r>
              <a:rPr sz="700" spc="15" dirty="0">
                <a:latin typeface="Courier New"/>
                <a:cs typeface="Courier New"/>
              </a:rPr>
              <a:t>year;</a:t>
            </a:r>
            <a:endParaRPr sz="700">
              <a:latin typeface="Courier New"/>
              <a:cs typeface="Courier New"/>
            </a:endParaRPr>
          </a:p>
        </p:txBody>
      </p:sp>
      <p:sp>
        <p:nvSpPr>
          <p:cNvPr id="4" name="object 4"/>
          <p:cNvSpPr/>
          <p:nvPr/>
        </p:nvSpPr>
        <p:spPr>
          <a:xfrm>
            <a:off x="6625145" y="725556"/>
            <a:ext cx="113579" cy="106490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618046" y="725556"/>
            <a:ext cx="120679" cy="19168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0" dirty="0"/>
              <a:t>section_3/</a:t>
            </a:r>
            <a:r>
              <a:rPr spc="80" dirty="0">
                <a:solidFill>
                  <a:srgbClr val="000080"/>
                </a:solidFill>
                <a:hlinkClick r:id="rId2"/>
              </a:rPr>
              <a:t>InvestmentRunner.java</a:t>
            </a:r>
          </a:p>
        </p:txBody>
      </p:sp>
      <p:sp>
        <p:nvSpPr>
          <p:cNvPr id="3" name="object 3"/>
          <p:cNvSpPr txBox="1"/>
          <p:nvPr/>
        </p:nvSpPr>
        <p:spPr>
          <a:xfrm>
            <a:off x="587114" y="722662"/>
            <a:ext cx="6155690" cy="1072515"/>
          </a:xfrm>
          <a:prstGeom prst="rect">
            <a:avLst/>
          </a:prstGeom>
          <a:ln w="7099">
            <a:solidFill>
              <a:srgbClr val="000000"/>
            </a:solidFill>
          </a:ln>
        </p:spPr>
        <p:txBody>
          <a:bodyPr vert="horz" wrap="square" lIns="0" tIns="52069" rIns="0" bIns="0" rtlCol="0">
            <a:spAutoFit/>
          </a:bodyPr>
          <a:lstStyle/>
          <a:p>
            <a:pPr marL="167005">
              <a:lnSpc>
                <a:spcPts val="795"/>
              </a:lnSpc>
              <a:spcBef>
                <a:spcPts val="409"/>
              </a:spcBef>
            </a:pPr>
            <a:r>
              <a:rPr sz="700" b="1" spc="15" dirty="0">
                <a:solidFill>
                  <a:srgbClr val="0073FF"/>
                </a:solidFill>
                <a:latin typeface="Courier New"/>
                <a:cs typeface="Courier New"/>
              </a:rPr>
              <a:t>1</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499109" indent="-332105">
              <a:lnSpc>
                <a:spcPts val="1000"/>
              </a:lnSpc>
              <a:buSzPct val="77777"/>
              <a:buFont typeface="Courier New"/>
              <a:buAutoNum type="arabicPlain" startAt="2"/>
              <a:tabLst>
                <a:tab pos="499745" algn="l"/>
              </a:tabLst>
            </a:pPr>
            <a:r>
              <a:rPr sz="900" spc="-5" dirty="0">
                <a:solidFill>
                  <a:srgbClr val="0073FF"/>
                </a:solidFill>
                <a:latin typeface="Times New Roman"/>
                <a:cs typeface="Times New Roman"/>
              </a:rPr>
              <a:t>This program computes how much an investment grows in</a:t>
            </a:r>
            <a:endParaRPr sz="900">
              <a:latin typeface="Times New Roman"/>
              <a:cs typeface="Times New Roman"/>
            </a:endParaRPr>
          </a:p>
          <a:p>
            <a:pPr marL="499109" indent="-332105">
              <a:lnSpc>
                <a:spcPts val="1045"/>
              </a:lnSpc>
              <a:buSzPct val="77777"/>
              <a:buFont typeface="Courier New"/>
              <a:buAutoNum type="arabicPlain" startAt="2"/>
              <a:tabLst>
                <a:tab pos="499745" algn="l"/>
              </a:tabLst>
            </a:pPr>
            <a:r>
              <a:rPr sz="900" spc="-5" dirty="0">
                <a:solidFill>
                  <a:srgbClr val="0073FF"/>
                </a:solidFill>
                <a:latin typeface="Times New Roman"/>
                <a:cs typeface="Times New Roman"/>
              </a:rPr>
              <a:t>a given number of</a:t>
            </a:r>
            <a:r>
              <a:rPr sz="900" spc="-55" dirty="0">
                <a:solidFill>
                  <a:srgbClr val="0073FF"/>
                </a:solidFill>
                <a:latin typeface="Times New Roman"/>
                <a:cs typeface="Times New Roman"/>
              </a:rPr>
              <a:t> </a:t>
            </a:r>
            <a:r>
              <a:rPr sz="900" spc="-5" dirty="0">
                <a:solidFill>
                  <a:srgbClr val="0073FF"/>
                </a:solidFill>
                <a:latin typeface="Times New Roman"/>
                <a:cs typeface="Times New Roman"/>
              </a:rPr>
              <a:t>years.</a:t>
            </a:r>
            <a:endParaRPr sz="900">
              <a:latin typeface="Times New Roman"/>
              <a:cs typeface="Times New Roman"/>
            </a:endParaRPr>
          </a:p>
          <a:p>
            <a:pPr marL="167005">
              <a:lnSpc>
                <a:spcPts val="840"/>
              </a:lnSpc>
              <a:spcBef>
                <a:spcPts val="15"/>
              </a:spcBef>
            </a:pPr>
            <a:r>
              <a:rPr sz="700" b="1" spc="15" dirty="0">
                <a:solidFill>
                  <a:srgbClr val="0073FF"/>
                </a:solidFill>
                <a:latin typeface="Courier New"/>
                <a:cs typeface="Courier New"/>
              </a:rPr>
              <a:t>4</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167005">
              <a:lnSpc>
                <a:spcPts val="840"/>
              </a:lnSpc>
            </a:pPr>
            <a:r>
              <a:rPr sz="700" b="1" spc="15" dirty="0">
                <a:solidFill>
                  <a:srgbClr val="0073FF"/>
                </a:solidFill>
                <a:latin typeface="Courier New"/>
                <a:cs typeface="Courier New"/>
              </a:rPr>
              <a:t>5  </a:t>
            </a:r>
            <a:r>
              <a:rPr sz="700" spc="15" dirty="0">
                <a:solidFill>
                  <a:srgbClr val="CC0066"/>
                </a:solidFill>
                <a:latin typeface="Courier New"/>
                <a:cs typeface="Courier New"/>
              </a:rPr>
              <a:t>public class</a:t>
            </a:r>
            <a:r>
              <a:rPr sz="700" spc="-60" dirty="0">
                <a:solidFill>
                  <a:srgbClr val="CC0066"/>
                </a:solidFill>
                <a:latin typeface="Courier New"/>
                <a:cs typeface="Courier New"/>
              </a:rPr>
              <a:t> </a:t>
            </a:r>
            <a:r>
              <a:rPr sz="700" spc="15" dirty="0">
                <a:latin typeface="Courier New"/>
                <a:cs typeface="Courier New"/>
              </a:rPr>
              <a:t>InvestmentRunner</a:t>
            </a:r>
            <a:endParaRPr sz="700">
              <a:latin typeface="Courier New"/>
              <a:cs typeface="Courier New"/>
            </a:endParaRPr>
          </a:p>
          <a:p>
            <a:pPr marL="167005">
              <a:lnSpc>
                <a:spcPts val="840"/>
              </a:lnSpc>
            </a:pPr>
            <a:r>
              <a:rPr sz="700" b="1" spc="15" dirty="0">
                <a:solidFill>
                  <a:srgbClr val="0073FF"/>
                </a:solidFill>
                <a:latin typeface="Courier New"/>
                <a:cs typeface="Courier New"/>
              </a:rPr>
              <a:t>6</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167005">
              <a:lnSpc>
                <a:spcPts val="840"/>
              </a:lnSpc>
              <a:tabLst>
                <a:tab pos="499109" algn="l"/>
              </a:tabLst>
            </a:pPr>
            <a:r>
              <a:rPr sz="700" b="1" spc="15" dirty="0">
                <a:solidFill>
                  <a:srgbClr val="0073FF"/>
                </a:solidFill>
                <a:latin typeface="Courier New"/>
                <a:cs typeface="Courier New"/>
              </a:rPr>
              <a:t>7	</a:t>
            </a:r>
            <a:r>
              <a:rPr sz="700" spc="15" dirty="0">
                <a:solidFill>
                  <a:srgbClr val="CC0066"/>
                </a:solidFill>
                <a:latin typeface="Courier New"/>
                <a:cs typeface="Courier New"/>
              </a:rPr>
              <a:t>public static void </a:t>
            </a:r>
            <a:r>
              <a:rPr sz="700" spc="15" dirty="0">
                <a:latin typeface="Courier New"/>
                <a:cs typeface="Courier New"/>
              </a:rPr>
              <a:t>main(String[]</a:t>
            </a:r>
            <a:r>
              <a:rPr sz="700" spc="-55" dirty="0">
                <a:latin typeface="Courier New"/>
                <a:cs typeface="Courier New"/>
              </a:rPr>
              <a:t> </a:t>
            </a:r>
            <a:r>
              <a:rPr sz="700" spc="15" dirty="0">
                <a:latin typeface="Courier New"/>
                <a:cs typeface="Courier New"/>
              </a:rPr>
              <a:t>args)</a:t>
            </a:r>
            <a:endParaRPr sz="700">
              <a:latin typeface="Courier New"/>
              <a:cs typeface="Courier New"/>
            </a:endParaRPr>
          </a:p>
          <a:p>
            <a:pPr marL="167005">
              <a:lnSpc>
                <a:spcPts val="840"/>
              </a:lnSpc>
              <a:tabLst>
                <a:tab pos="499745" algn="l"/>
              </a:tabLst>
            </a:pPr>
            <a:r>
              <a:rPr sz="700" b="1" spc="15" dirty="0">
                <a:solidFill>
                  <a:srgbClr val="0073FF"/>
                </a:solidFill>
                <a:latin typeface="Courier New"/>
                <a:cs typeface="Courier New"/>
              </a:rPr>
              <a:t>8	</a:t>
            </a:r>
            <a:r>
              <a:rPr sz="700" spc="15" dirty="0">
                <a:latin typeface="Courier New"/>
                <a:cs typeface="Courier New"/>
              </a:rPr>
              <a:t>{</a:t>
            </a:r>
            <a:endParaRPr sz="700">
              <a:latin typeface="Courier New"/>
              <a:cs typeface="Courier New"/>
            </a:endParaRPr>
          </a:p>
          <a:p>
            <a:pPr marL="167005">
              <a:lnSpc>
                <a:spcPct val="100000"/>
              </a:lnSpc>
              <a:tabLst>
                <a:tab pos="665480" algn="l"/>
              </a:tabLst>
            </a:pPr>
            <a:r>
              <a:rPr sz="700" b="1" spc="15" dirty="0">
                <a:solidFill>
                  <a:srgbClr val="0073FF"/>
                </a:solidFill>
                <a:latin typeface="Courier New"/>
                <a:cs typeface="Courier New"/>
              </a:rPr>
              <a:t>9	</a:t>
            </a:r>
            <a:r>
              <a:rPr sz="700" spc="15" dirty="0">
                <a:solidFill>
                  <a:srgbClr val="CC0066"/>
                </a:solidFill>
                <a:latin typeface="Courier New"/>
                <a:cs typeface="Courier New"/>
              </a:rPr>
              <a:t>final double </a:t>
            </a:r>
            <a:r>
              <a:rPr sz="700" spc="15" dirty="0">
                <a:latin typeface="Courier New"/>
                <a:cs typeface="Courier New"/>
              </a:rPr>
              <a:t>INITIAL_BALANCE =</a:t>
            </a:r>
            <a:r>
              <a:rPr sz="700" spc="-60" dirty="0">
                <a:latin typeface="Courier New"/>
                <a:cs typeface="Courier New"/>
              </a:rPr>
              <a:t> </a:t>
            </a:r>
            <a:r>
              <a:rPr sz="700" spc="15" dirty="0">
                <a:solidFill>
                  <a:srgbClr val="66FF18"/>
                </a:solidFill>
                <a:latin typeface="Courier New"/>
                <a:cs typeface="Courier New"/>
              </a:rPr>
              <a:t>10000</a:t>
            </a:r>
            <a:r>
              <a:rPr sz="700" spc="15" dirty="0">
                <a:latin typeface="Courier New"/>
                <a:cs typeface="Courier New"/>
              </a:rPr>
              <a:t>;</a:t>
            </a:r>
            <a:endParaRPr sz="700">
              <a:latin typeface="Courier New"/>
              <a:cs typeface="Courier New"/>
            </a:endParaRPr>
          </a:p>
        </p:txBody>
      </p:sp>
      <p:sp>
        <p:nvSpPr>
          <p:cNvPr id="4" name="object 4"/>
          <p:cNvSpPr/>
          <p:nvPr/>
        </p:nvSpPr>
        <p:spPr>
          <a:xfrm>
            <a:off x="6625145" y="725556"/>
            <a:ext cx="113579" cy="106490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618046" y="725556"/>
            <a:ext cx="120679" cy="55375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70865" y="1781987"/>
            <a:ext cx="908685" cy="176530"/>
          </a:xfrm>
          <a:prstGeom prst="rect">
            <a:avLst/>
          </a:prstGeom>
        </p:spPr>
        <p:txBody>
          <a:bodyPr vert="horz" wrap="square" lIns="0" tIns="0" rIns="0" bIns="0" rtlCol="0">
            <a:spAutoFit/>
          </a:bodyPr>
          <a:lstStyle/>
          <a:p>
            <a:pPr marL="12700">
              <a:lnSpc>
                <a:spcPct val="100000"/>
              </a:lnSpc>
            </a:pPr>
            <a:r>
              <a:rPr sz="1050" b="1" spc="-5" dirty="0">
                <a:latin typeface="Arial"/>
                <a:cs typeface="Arial"/>
              </a:rPr>
              <a:t>Program</a:t>
            </a:r>
            <a:r>
              <a:rPr sz="1050" b="1" spc="-95" dirty="0">
                <a:latin typeface="Arial"/>
                <a:cs typeface="Arial"/>
              </a:rPr>
              <a:t> </a:t>
            </a:r>
            <a:r>
              <a:rPr sz="1050" b="1" spc="-5" dirty="0">
                <a:latin typeface="Arial"/>
                <a:cs typeface="Arial"/>
              </a:rPr>
              <a:t>Run:</a:t>
            </a:r>
            <a:endParaRPr sz="1050">
              <a:latin typeface="Arial"/>
              <a:cs typeface="Arial"/>
            </a:endParaRPr>
          </a:p>
        </p:txBody>
      </p:sp>
      <p:sp>
        <p:nvSpPr>
          <p:cNvPr id="7" name="object 7"/>
          <p:cNvSpPr txBox="1"/>
          <p:nvPr/>
        </p:nvSpPr>
        <p:spPr>
          <a:xfrm>
            <a:off x="828490" y="2036032"/>
            <a:ext cx="5566410" cy="159018"/>
          </a:xfrm>
          <a:prstGeom prst="rect">
            <a:avLst/>
          </a:prstGeom>
          <a:ln w="7099">
            <a:solidFill>
              <a:srgbClr val="CCCCCC"/>
            </a:solidFill>
          </a:ln>
        </p:spPr>
        <p:txBody>
          <a:bodyPr vert="horz" wrap="square" lIns="0" tIns="43180" rIns="0" bIns="0" rtlCol="0">
            <a:spAutoFit/>
          </a:bodyPr>
          <a:lstStyle/>
          <a:p>
            <a:pPr marL="44450">
              <a:lnSpc>
                <a:spcPct val="100000"/>
              </a:lnSpc>
              <a:spcBef>
                <a:spcPts val="340"/>
              </a:spcBef>
            </a:pPr>
            <a:r>
              <a:rPr sz="750" dirty="0">
                <a:latin typeface="Courier" charset="0"/>
                <a:cs typeface="Courier" charset="0"/>
              </a:rPr>
              <a:t>The balance after 20 years is</a:t>
            </a:r>
            <a:r>
              <a:rPr sz="750" spc="-75" dirty="0">
                <a:latin typeface="Courier" charset="0"/>
                <a:cs typeface="Courier" charset="0"/>
              </a:rPr>
              <a:t> </a:t>
            </a:r>
            <a:r>
              <a:rPr sz="750" dirty="0">
                <a:latin typeface="Courier" charset="0"/>
                <a:cs typeface="Courier" charset="0"/>
              </a:rPr>
              <a:t>26532.98</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254" dirty="0">
                <a:latin typeface="Trebuchet MS"/>
                <a:cs typeface="Trebuchet MS"/>
              </a:rPr>
              <a:t>for </a:t>
            </a:r>
            <a:r>
              <a:rPr spc="114" dirty="0"/>
              <a:t>Loop</a:t>
            </a:r>
            <a:r>
              <a:rPr spc="-305" dirty="0"/>
              <a:t> </a:t>
            </a:r>
            <a:r>
              <a:rPr spc="110" dirty="0"/>
              <a:t>Examples</a:t>
            </a:r>
          </a:p>
        </p:txBody>
      </p:sp>
      <p:sp>
        <p:nvSpPr>
          <p:cNvPr id="3" name="object 3"/>
          <p:cNvSpPr>
            <a:spLocks noChangeAspect="1"/>
          </p:cNvSpPr>
          <p:nvPr/>
        </p:nvSpPr>
        <p:spPr>
          <a:xfrm>
            <a:off x="718456" y="739749"/>
            <a:ext cx="6205505" cy="2743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6.11</a:t>
            </a:r>
          </a:p>
        </p:txBody>
      </p:sp>
      <p:sp>
        <p:nvSpPr>
          <p:cNvPr id="3" name="object 3"/>
          <p:cNvSpPr txBox="1"/>
          <p:nvPr/>
        </p:nvSpPr>
        <p:spPr>
          <a:xfrm>
            <a:off x="570865" y="710552"/>
            <a:ext cx="3707765"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Write</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for</a:t>
            </a:r>
            <a:r>
              <a:rPr sz="1050" spc="-350" dirty="0">
                <a:latin typeface="Courier" charset="0"/>
                <a:cs typeface="Courier" charset="0"/>
              </a:rPr>
              <a:t> </a:t>
            </a:r>
            <a:r>
              <a:rPr sz="1050" spc="-5" dirty="0">
                <a:latin typeface="Arial"/>
                <a:cs typeface="Arial"/>
              </a:rPr>
              <a:t>loop</a:t>
            </a:r>
            <a:r>
              <a:rPr sz="1050" spc="-10" dirty="0">
                <a:latin typeface="Arial"/>
                <a:cs typeface="Arial"/>
              </a:rPr>
              <a:t> </a:t>
            </a:r>
            <a:r>
              <a:rPr sz="1050" spc="-5" dirty="0">
                <a:latin typeface="Arial"/>
                <a:cs typeface="Arial"/>
              </a:rPr>
              <a:t>of</a:t>
            </a:r>
            <a:r>
              <a:rPr sz="1050" spc="-10" dirty="0">
                <a:latin typeface="Arial"/>
                <a:cs typeface="Arial"/>
              </a:rPr>
              <a:t> </a:t>
            </a:r>
            <a:r>
              <a:rPr sz="1050" spc="-5" dirty="0">
                <a:latin typeface="Arial"/>
                <a:cs typeface="Arial"/>
              </a:rPr>
              <a:t>the</a:t>
            </a:r>
            <a:r>
              <a:rPr sz="1050" spc="-10" dirty="0">
                <a:latin typeface="Arial"/>
                <a:cs typeface="Arial"/>
              </a:rPr>
              <a:t> </a:t>
            </a:r>
            <a:r>
              <a:rPr sz="1050" spc="-5" dirty="0">
                <a:latin typeface="Courier" charset="0"/>
                <a:cs typeface="Courier" charset="0"/>
              </a:rPr>
              <a:t>Investment</a:t>
            </a:r>
            <a:r>
              <a:rPr sz="1050" spc="-350" dirty="0">
                <a:latin typeface="Courier" charset="0"/>
                <a:cs typeface="Courier" charset="0"/>
              </a:rPr>
              <a:t> </a:t>
            </a:r>
            <a:r>
              <a:rPr sz="1050" spc="-5" dirty="0">
                <a:latin typeface="Arial"/>
                <a:cs typeface="Arial"/>
              </a:rPr>
              <a:t>class</a:t>
            </a:r>
            <a:r>
              <a:rPr sz="1050" spc="-10" dirty="0">
                <a:latin typeface="Arial"/>
                <a:cs typeface="Arial"/>
              </a:rPr>
              <a:t> </a:t>
            </a:r>
            <a:r>
              <a:rPr sz="1050" spc="-5" dirty="0">
                <a:latin typeface="Arial"/>
                <a:cs typeface="Arial"/>
              </a:rPr>
              <a:t>as</a:t>
            </a:r>
            <a:r>
              <a:rPr sz="1050" spc="-10" dirty="0">
                <a:latin typeface="Arial"/>
                <a:cs typeface="Arial"/>
              </a:rPr>
              <a:t> </a:t>
            </a:r>
            <a:r>
              <a:rPr sz="1050" spc="-5" dirty="0">
                <a:latin typeface="Arial"/>
                <a:cs typeface="Arial"/>
              </a:rPr>
              <a:t>a</a:t>
            </a:r>
            <a:r>
              <a:rPr sz="1050" spc="-10" dirty="0">
                <a:latin typeface="Arial"/>
                <a:cs typeface="Arial"/>
              </a:rPr>
              <a:t> </a:t>
            </a:r>
            <a:r>
              <a:rPr sz="1050" spc="-5" dirty="0">
                <a:latin typeface="Courier" charset="0"/>
                <a:cs typeface="Courier" charset="0"/>
              </a:rPr>
              <a:t>while</a:t>
            </a:r>
            <a:r>
              <a:rPr sz="1050" spc="-350" dirty="0">
                <a:latin typeface="Courier" charset="0"/>
                <a:cs typeface="Courier" charset="0"/>
              </a:rPr>
              <a:t> </a:t>
            </a:r>
            <a:r>
              <a:rPr sz="1050" spc="-5" dirty="0">
                <a:latin typeface="Arial"/>
                <a:cs typeface="Arial"/>
              </a:rPr>
              <a:t>loop.</a:t>
            </a:r>
            <a:endParaRPr sz="1050" dirty="0">
              <a:latin typeface="Arial"/>
              <a:cs typeface="Arial"/>
            </a:endParaRPr>
          </a:p>
          <a:p>
            <a:pPr marL="250825">
              <a:lnSpc>
                <a:spcPct val="100000"/>
              </a:lnSpc>
              <a:spcBef>
                <a:spcPts val="720"/>
              </a:spcBef>
            </a:pPr>
            <a:r>
              <a:rPr sz="1250" b="1" dirty="0">
                <a:latin typeface="Arial"/>
                <a:cs typeface="Arial"/>
              </a:rPr>
              <a:t>Answer:</a:t>
            </a:r>
            <a:endParaRPr sz="1250" dirty="0">
              <a:latin typeface="Arial"/>
              <a:cs typeface="Arial"/>
            </a:endParaRPr>
          </a:p>
        </p:txBody>
      </p:sp>
      <p:sp>
        <p:nvSpPr>
          <p:cNvPr id="4" name="object 4"/>
          <p:cNvSpPr txBox="1"/>
          <p:nvPr/>
        </p:nvSpPr>
        <p:spPr>
          <a:xfrm>
            <a:off x="828490" y="1227271"/>
            <a:ext cx="5566410" cy="851515"/>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int years =</a:t>
            </a:r>
            <a:r>
              <a:rPr sz="750" spc="-95" dirty="0">
                <a:latin typeface="Courier" charset="0"/>
                <a:cs typeface="Courier" charset="0"/>
              </a:rPr>
              <a:t> </a:t>
            </a:r>
            <a:r>
              <a:rPr sz="750" dirty="0">
                <a:latin typeface="Courier" charset="0"/>
                <a:cs typeface="Courier" charset="0"/>
              </a:rPr>
              <a:t>1;</a:t>
            </a:r>
          </a:p>
          <a:p>
            <a:pPr marL="44450">
              <a:lnSpc>
                <a:spcPts val="894"/>
              </a:lnSpc>
            </a:pPr>
            <a:r>
              <a:rPr sz="750" dirty="0">
                <a:latin typeface="Courier" charset="0"/>
                <a:cs typeface="Courier" charset="0"/>
              </a:rPr>
              <a:t>while (years &lt;=</a:t>
            </a:r>
            <a:r>
              <a:rPr sz="750" spc="-80" dirty="0">
                <a:latin typeface="Courier" charset="0"/>
                <a:cs typeface="Courier" charset="0"/>
              </a:rPr>
              <a:t> </a:t>
            </a:r>
            <a:r>
              <a:rPr sz="750" dirty="0">
                <a:latin typeface="Courier" charset="0"/>
                <a:cs typeface="Courier" charset="0"/>
              </a:rPr>
              <a:t>numberOfYears)</a:t>
            </a:r>
          </a:p>
          <a:p>
            <a:pPr marL="44450">
              <a:lnSpc>
                <a:spcPts val="894"/>
              </a:lnSpc>
            </a:pPr>
            <a:r>
              <a:rPr sz="750" dirty="0">
                <a:latin typeface="Courier" charset="0"/>
                <a:cs typeface="Courier" charset="0"/>
              </a:rPr>
              <a:t>{</a:t>
            </a:r>
          </a:p>
          <a:p>
            <a:pPr marL="217170" marR="3091180">
              <a:lnSpc>
                <a:spcPts val="890"/>
              </a:lnSpc>
              <a:spcBef>
                <a:spcPts val="35"/>
              </a:spcBef>
            </a:pPr>
            <a:r>
              <a:rPr sz="750" dirty="0">
                <a:latin typeface="Courier" charset="0"/>
                <a:cs typeface="Courier" charset="0"/>
              </a:rPr>
              <a:t>double interest = balance * rate /</a:t>
            </a:r>
            <a:r>
              <a:rPr sz="750" spc="-75" dirty="0">
                <a:latin typeface="Courier" charset="0"/>
                <a:cs typeface="Courier" charset="0"/>
              </a:rPr>
              <a:t> </a:t>
            </a:r>
            <a:r>
              <a:rPr sz="750" dirty="0">
                <a:latin typeface="Courier" charset="0"/>
                <a:cs typeface="Courier" charset="0"/>
              </a:rPr>
              <a:t>100;  balance = balance +</a:t>
            </a:r>
            <a:r>
              <a:rPr sz="750" spc="-85" dirty="0">
                <a:latin typeface="Courier" charset="0"/>
                <a:cs typeface="Courier" charset="0"/>
              </a:rPr>
              <a:t> </a:t>
            </a:r>
            <a:r>
              <a:rPr sz="750" dirty="0">
                <a:latin typeface="Courier" charset="0"/>
                <a:cs typeface="Courier" charset="0"/>
              </a:rPr>
              <a:t>interest;</a:t>
            </a:r>
          </a:p>
          <a:p>
            <a:pPr marL="217170">
              <a:lnSpc>
                <a:spcPts val="865"/>
              </a:lnSpc>
            </a:pPr>
            <a:r>
              <a:rPr sz="750" dirty="0">
                <a:latin typeface="Courier" charset="0"/>
                <a:cs typeface="Courier" charset="0"/>
              </a:rPr>
              <a:t>years++;</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6.12</a:t>
            </a:r>
          </a:p>
        </p:txBody>
      </p:sp>
      <p:sp>
        <p:nvSpPr>
          <p:cNvPr id="3" name="object 3"/>
          <p:cNvSpPr txBox="1"/>
          <p:nvPr/>
        </p:nvSpPr>
        <p:spPr>
          <a:xfrm>
            <a:off x="570865" y="703097"/>
            <a:ext cx="2426335" cy="176530"/>
          </a:xfrm>
          <a:prstGeom prst="rect">
            <a:avLst/>
          </a:prstGeom>
        </p:spPr>
        <p:txBody>
          <a:bodyPr vert="horz" wrap="square" lIns="0" tIns="0" rIns="0" bIns="0" rtlCol="0">
            <a:spAutoFit/>
          </a:bodyPr>
          <a:lstStyle/>
          <a:p>
            <a:pPr marL="12700">
              <a:lnSpc>
                <a:spcPct val="100000"/>
              </a:lnSpc>
            </a:pPr>
            <a:r>
              <a:rPr sz="1050" spc="-5" dirty="0">
                <a:latin typeface="Arial"/>
                <a:cs typeface="Arial"/>
              </a:rPr>
              <a:t>How many numbers does this loop</a:t>
            </a:r>
            <a:r>
              <a:rPr sz="1050" spc="-60" dirty="0">
                <a:latin typeface="Arial"/>
                <a:cs typeface="Arial"/>
              </a:rPr>
              <a:t> </a:t>
            </a:r>
            <a:r>
              <a:rPr sz="1050" spc="-5" dirty="0">
                <a:latin typeface="Arial"/>
                <a:cs typeface="Arial"/>
              </a:rPr>
              <a:t>print?</a:t>
            </a:r>
            <a:endParaRPr sz="1050">
              <a:latin typeface="Arial"/>
              <a:cs typeface="Arial"/>
            </a:endParaRPr>
          </a:p>
        </p:txBody>
      </p:sp>
      <p:sp>
        <p:nvSpPr>
          <p:cNvPr id="4" name="object 4"/>
          <p:cNvSpPr txBox="1"/>
          <p:nvPr/>
        </p:nvSpPr>
        <p:spPr>
          <a:xfrm>
            <a:off x="665206" y="914547"/>
            <a:ext cx="5984875" cy="410369"/>
          </a:xfrm>
          <a:prstGeom prst="rect">
            <a:avLst/>
          </a:prstGeom>
          <a:ln w="7099">
            <a:solidFill>
              <a:srgbClr val="CCCCCC"/>
            </a:solidFill>
          </a:ln>
        </p:spPr>
        <p:txBody>
          <a:bodyPr vert="horz" wrap="square" lIns="0" tIns="40640" rIns="0" bIns="0" rtlCol="0">
            <a:spAutoFit/>
          </a:bodyPr>
          <a:lstStyle/>
          <a:p>
            <a:pPr marL="40640">
              <a:lnSpc>
                <a:spcPct val="100000"/>
              </a:lnSpc>
              <a:spcBef>
                <a:spcPts val="320"/>
              </a:spcBef>
            </a:pPr>
            <a:r>
              <a:rPr sz="600" spc="15" dirty="0">
                <a:latin typeface="Courier" charset="0"/>
                <a:cs typeface="Courier" charset="0"/>
              </a:rPr>
              <a:t>for (int n = 10; n &gt;= 0;</a:t>
            </a:r>
            <a:r>
              <a:rPr sz="600" spc="-75" dirty="0">
                <a:latin typeface="Courier" charset="0"/>
                <a:cs typeface="Courier" charset="0"/>
              </a:rPr>
              <a:t> </a:t>
            </a:r>
            <a:r>
              <a:rPr sz="600" spc="15" dirty="0">
                <a:latin typeface="Courier" charset="0"/>
                <a:cs typeface="Courier" charset="0"/>
              </a:rPr>
              <a:t>n--)</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R="4545965" algn="ctr">
              <a:lnSpc>
                <a:spcPct val="100000"/>
              </a:lnSpc>
              <a:spcBef>
                <a:spcPts val="5"/>
              </a:spcBef>
            </a:pPr>
            <a:r>
              <a:rPr sz="600" spc="15" dirty="0">
                <a:latin typeface="Courier" charset="0"/>
                <a:cs typeface="Courier" charset="0"/>
              </a:rPr>
              <a:t>System.out.println(n);</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5" name="object 5"/>
          <p:cNvSpPr txBox="1"/>
          <p:nvPr/>
        </p:nvSpPr>
        <p:spPr>
          <a:xfrm>
            <a:off x="809357" y="1458620"/>
            <a:ext cx="312864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Answer: </a:t>
            </a:r>
            <a:r>
              <a:rPr sz="1250" dirty="0">
                <a:latin typeface="Arial"/>
                <a:cs typeface="Arial"/>
              </a:rPr>
              <a:t>11 numbers: 10 9 8 7 6 5 4 3 2 1</a:t>
            </a:r>
            <a:r>
              <a:rPr sz="1250" spc="-75" dirty="0">
                <a:latin typeface="Arial"/>
                <a:cs typeface="Arial"/>
              </a:rPr>
              <a:t> </a:t>
            </a:r>
            <a:r>
              <a:rPr sz="1250" dirty="0">
                <a:latin typeface="Arial"/>
                <a:cs typeface="Arial"/>
              </a:rPr>
              <a:t>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6.13</a:t>
            </a:r>
          </a:p>
        </p:txBody>
      </p:sp>
      <p:sp>
        <p:nvSpPr>
          <p:cNvPr id="3" name="object 3"/>
          <p:cNvSpPr txBox="1"/>
          <p:nvPr/>
        </p:nvSpPr>
        <p:spPr>
          <a:xfrm>
            <a:off x="703311" y="731139"/>
            <a:ext cx="4506595" cy="516890"/>
          </a:xfrm>
          <a:prstGeom prst="rect">
            <a:avLst/>
          </a:prstGeom>
        </p:spPr>
        <p:txBody>
          <a:bodyPr vert="horz" wrap="square" lIns="0" tIns="0" rIns="0" bIns="0" rtlCol="0">
            <a:spAutoFit/>
          </a:bodyPr>
          <a:lstStyle/>
          <a:p>
            <a:pPr marL="12700">
              <a:lnSpc>
                <a:spcPct val="100000"/>
              </a:lnSpc>
            </a:pPr>
            <a:r>
              <a:rPr sz="1050" spc="-5" dirty="0">
                <a:latin typeface="Arial"/>
                <a:cs typeface="Arial"/>
              </a:rPr>
              <a:t>Write a </a:t>
            </a:r>
            <a:r>
              <a:rPr sz="1050" spc="-5" dirty="0">
                <a:latin typeface="Courier" charset="0"/>
                <a:cs typeface="Courier" charset="0"/>
              </a:rPr>
              <a:t>for</a:t>
            </a:r>
            <a:r>
              <a:rPr sz="1050" spc="-340" dirty="0">
                <a:latin typeface="Courier" charset="0"/>
                <a:cs typeface="Courier" charset="0"/>
              </a:rPr>
              <a:t> </a:t>
            </a:r>
            <a:r>
              <a:rPr sz="1050" spc="-5" dirty="0">
                <a:latin typeface="Arial"/>
                <a:cs typeface="Arial"/>
              </a:rPr>
              <a:t>loop that prints all even numbers between 10 and 20 (inclusive).</a:t>
            </a:r>
            <a:endParaRPr sz="1050" dirty="0">
              <a:latin typeface="Arial"/>
              <a:cs typeface="Arial"/>
            </a:endParaRPr>
          </a:p>
          <a:p>
            <a:pPr>
              <a:lnSpc>
                <a:spcPct val="100000"/>
              </a:lnSpc>
              <a:spcBef>
                <a:spcPts val="17"/>
              </a:spcBef>
            </a:pPr>
            <a:endParaRPr sz="1000" dirty="0">
              <a:latin typeface="Times New Roman"/>
              <a:cs typeface="Times New Roman"/>
            </a:endParaRPr>
          </a:p>
          <a:p>
            <a:pPr marL="118745">
              <a:lnSpc>
                <a:spcPct val="100000"/>
              </a:lnSpc>
            </a:pPr>
            <a:r>
              <a:rPr sz="1250" b="1" dirty="0">
                <a:latin typeface="Arial"/>
                <a:cs typeface="Arial"/>
              </a:rPr>
              <a:t>Answer:</a:t>
            </a:r>
            <a:endParaRPr sz="1250" dirty="0">
              <a:latin typeface="Arial"/>
              <a:cs typeface="Arial"/>
            </a:endParaRPr>
          </a:p>
        </p:txBody>
      </p:sp>
      <p:sp>
        <p:nvSpPr>
          <p:cNvPr id="4" name="object 4"/>
          <p:cNvSpPr txBox="1"/>
          <p:nvPr/>
        </p:nvSpPr>
        <p:spPr>
          <a:xfrm>
            <a:off x="828490" y="1311752"/>
            <a:ext cx="5566410" cy="505267"/>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for (int i = 10; i &lt;= 20; i = i +</a:t>
            </a:r>
            <a:r>
              <a:rPr sz="750" spc="-85" dirty="0">
                <a:latin typeface="Courier" charset="0"/>
                <a:cs typeface="Courier" charset="0"/>
              </a:rPr>
              <a:t> </a:t>
            </a:r>
            <a:r>
              <a:rPr sz="750" dirty="0">
                <a:latin typeface="Courier" charset="0"/>
                <a:cs typeface="Courier" charset="0"/>
              </a:rPr>
              <a:t>2)</a:t>
            </a:r>
          </a:p>
          <a:p>
            <a:pPr marL="44450">
              <a:lnSpc>
                <a:spcPts val="894"/>
              </a:lnSpc>
            </a:pPr>
            <a:r>
              <a:rPr sz="750" dirty="0">
                <a:latin typeface="Courier" charset="0"/>
                <a:cs typeface="Courier" charset="0"/>
              </a:rPr>
              <a:t>{</a:t>
            </a:r>
          </a:p>
          <a:p>
            <a:pPr marL="217170">
              <a:lnSpc>
                <a:spcPts val="894"/>
              </a:lnSpc>
            </a:pPr>
            <a:r>
              <a:rPr sz="750" dirty="0">
                <a:latin typeface="Courier" charset="0"/>
                <a:cs typeface="Courier" charset="0"/>
              </a:rPr>
              <a:t>System.out.println(i);</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6.14</a:t>
            </a:r>
          </a:p>
        </p:txBody>
      </p:sp>
      <p:sp>
        <p:nvSpPr>
          <p:cNvPr id="3" name="object 3"/>
          <p:cNvSpPr txBox="1"/>
          <p:nvPr/>
        </p:nvSpPr>
        <p:spPr>
          <a:xfrm>
            <a:off x="570865" y="709485"/>
            <a:ext cx="3974465"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Write a </a:t>
            </a:r>
            <a:r>
              <a:rPr sz="1050" spc="-5" dirty="0">
                <a:latin typeface="Courier" charset="0"/>
                <a:cs typeface="Courier" charset="0"/>
              </a:rPr>
              <a:t>for</a:t>
            </a:r>
            <a:r>
              <a:rPr sz="1050" spc="-355" dirty="0">
                <a:latin typeface="Courier" charset="0"/>
                <a:cs typeface="Courier" charset="0"/>
              </a:rPr>
              <a:t> </a:t>
            </a:r>
            <a:r>
              <a:rPr sz="1050" spc="-5" dirty="0">
                <a:latin typeface="Arial"/>
                <a:cs typeface="Arial"/>
              </a:rPr>
              <a:t>loop that computes the sum of the integers from 1 to </a:t>
            </a:r>
            <a:r>
              <a:rPr sz="1050" spc="-10" dirty="0">
                <a:latin typeface="Courier" charset="0"/>
                <a:cs typeface="Courier" charset="0"/>
              </a:rPr>
              <a:t>n</a:t>
            </a:r>
            <a:r>
              <a:rPr sz="1050" spc="-10" dirty="0">
                <a:latin typeface="Arial"/>
                <a:cs typeface="Arial"/>
              </a:rPr>
              <a:t>.</a:t>
            </a:r>
            <a:endParaRPr sz="1050" dirty="0">
              <a:latin typeface="Arial"/>
              <a:cs typeface="Arial"/>
            </a:endParaRPr>
          </a:p>
          <a:p>
            <a:pPr marL="250825">
              <a:lnSpc>
                <a:spcPct val="100000"/>
              </a:lnSpc>
              <a:spcBef>
                <a:spcPts val="720"/>
              </a:spcBef>
            </a:pPr>
            <a:r>
              <a:rPr sz="1250" b="1" dirty="0">
                <a:latin typeface="Arial"/>
                <a:cs typeface="Arial"/>
              </a:rPr>
              <a:t>Answer:</a:t>
            </a:r>
            <a:endParaRPr sz="1250" dirty="0">
              <a:latin typeface="Arial"/>
              <a:cs typeface="Arial"/>
            </a:endParaRPr>
          </a:p>
        </p:txBody>
      </p:sp>
      <p:sp>
        <p:nvSpPr>
          <p:cNvPr id="4" name="object 4"/>
          <p:cNvSpPr txBox="1"/>
          <p:nvPr/>
        </p:nvSpPr>
        <p:spPr>
          <a:xfrm>
            <a:off x="828490" y="1226205"/>
            <a:ext cx="5566410" cy="620683"/>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int sum =</a:t>
            </a:r>
            <a:r>
              <a:rPr sz="750" spc="-95" dirty="0">
                <a:latin typeface="Courier" charset="0"/>
                <a:cs typeface="Courier" charset="0"/>
              </a:rPr>
              <a:t> </a:t>
            </a:r>
            <a:r>
              <a:rPr sz="750" dirty="0">
                <a:latin typeface="Courier" charset="0"/>
                <a:cs typeface="Courier" charset="0"/>
              </a:rPr>
              <a:t>0;</a:t>
            </a:r>
          </a:p>
          <a:p>
            <a:pPr marL="44450">
              <a:lnSpc>
                <a:spcPts val="894"/>
              </a:lnSpc>
            </a:pPr>
            <a:r>
              <a:rPr sz="750" dirty="0">
                <a:latin typeface="Courier" charset="0"/>
                <a:cs typeface="Courier" charset="0"/>
              </a:rPr>
              <a:t>for (int i = 1; i &lt;= n;</a:t>
            </a:r>
            <a:r>
              <a:rPr sz="750" spc="-85" dirty="0">
                <a:latin typeface="Courier" charset="0"/>
                <a:cs typeface="Courier" charset="0"/>
              </a:rPr>
              <a:t> </a:t>
            </a:r>
            <a:r>
              <a:rPr sz="750" dirty="0">
                <a:latin typeface="Courier" charset="0"/>
                <a:cs typeface="Courier" charset="0"/>
              </a:rPr>
              <a:t>i++)</a:t>
            </a:r>
          </a:p>
          <a:p>
            <a:pPr marL="44450">
              <a:lnSpc>
                <a:spcPts val="894"/>
              </a:lnSpc>
            </a:pPr>
            <a:r>
              <a:rPr sz="750" dirty="0">
                <a:latin typeface="Courier" charset="0"/>
                <a:cs typeface="Courier" charset="0"/>
              </a:rPr>
              <a:t>{</a:t>
            </a:r>
          </a:p>
          <a:p>
            <a:pPr marL="217170">
              <a:lnSpc>
                <a:spcPts val="894"/>
              </a:lnSpc>
            </a:pPr>
            <a:r>
              <a:rPr sz="750" dirty="0">
                <a:latin typeface="Courier" charset="0"/>
                <a:cs typeface="Courier" charset="0"/>
              </a:rPr>
              <a:t>sum = sum +</a:t>
            </a:r>
            <a:r>
              <a:rPr sz="750" spc="-95" dirty="0">
                <a:latin typeface="Courier" charset="0"/>
                <a:cs typeface="Courier" charset="0"/>
              </a:rPr>
              <a:t> </a:t>
            </a:r>
            <a:r>
              <a:rPr sz="750" dirty="0">
                <a:latin typeface="Courier" charset="0"/>
                <a:cs typeface="Courier" charset="0"/>
              </a:rPr>
              <a:t>i;</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6.15</a:t>
            </a:r>
          </a:p>
        </p:txBody>
      </p:sp>
      <p:sp>
        <p:nvSpPr>
          <p:cNvPr id="3" name="object 3"/>
          <p:cNvSpPr txBox="1"/>
          <p:nvPr/>
        </p:nvSpPr>
        <p:spPr>
          <a:xfrm>
            <a:off x="570865" y="717511"/>
            <a:ext cx="5045075" cy="607695"/>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How would you modify the </a:t>
            </a:r>
            <a:r>
              <a:rPr sz="1050" spc="-5" dirty="0">
                <a:latin typeface="Courier" charset="0"/>
                <a:cs typeface="Courier" charset="0"/>
              </a:rPr>
              <a:t>InvestmentRunner.java</a:t>
            </a:r>
            <a:r>
              <a:rPr sz="1050" spc="-360" dirty="0">
                <a:latin typeface="Courier" charset="0"/>
                <a:cs typeface="Courier" charset="0"/>
              </a:rPr>
              <a:t> </a:t>
            </a:r>
            <a:r>
              <a:rPr sz="1050" spc="-5" dirty="0">
                <a:latin typeface="Arial"/>
                <a:cs typeface="Arial"/>
              </a:rPr>
              <a:t>program to print the balances  after 20, 40, ..., 100</a:t>
            </a:r>
            <a:r>
              <a:rPr sz="1050" spc="-60" dirty="0">
                <a:latin typeface="Arial"/>
                <a:cs typeface="Arial"/>
              </a:rPr>
              <a:t> </a:t>
            </a:r>
            <a:r>
              <a:rPr sz="1050" spc="-5" dirty="0">
                <a:latin typeface="Arial"/>
                <a:cs typeface="Arial"/>
              </a:rPr>
              <a:t>years?</a:t>
            </a:r>
            <a:endParaRPr sz="1050" dirty="0">
              <a:latin typeface="Arial"/>
              <a:cs typeface="Arial"/>
            </a:endParaRPr>
          </a:p>
          <a:p>
            <a:pPr marL="250825">
              <a:lnSpc>
                <a:spcPct val="100000"/>
              </a:lnSpc>
              <a:spcBef>
                <a:spcPts val="685"/>
              </a:spcBef>
            </a:pPr>
            <a:r>
              <a:rPr sz="1250" b="1" dirty="0">
                <a:latin typeface="Arial"/>
                <a:cs typeface="Arial"/>
              </a:rPr>
              <a:t>Answer:</a:t>
            </a:r>
            <a:endParaRPr sz="1250" dirty="0">
              <a:latin typeface="Arial"/>
              <a:cs typeface="Arial"/>
            </a:endParaRPr>
          </a:p>
        </p:txBody>
      </p:sp>
      <p:sp>
        <p:nvSpPr>
          <p:cNvPr id="4" name="object 4"/>
          <p:cNvSpPr txBox="1"/>
          <p:nvPr/>
        </p:nvSpPr>
        <p:spPr>
          <a:xfrm>
            <a:off x="828490" y="1382034"/>
            <a:ext cx="5566410" cy="966931"/>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final int PERIODS =</a:t>
            </a:r>
            <a:r>
              <a:rPr sz="750" spc="-90" dirty="0">
                <a:latin typeface="Courier" charset="0"/>
                <a:cs typeface="Courier" charset="0"/>
              </a:rPr>
              <a:t> </a:t>
            </a:r>
            <a:r>
              <a:rPr sz="750" dirty="0">
                <a:latin typeface="Courier" charset="0"/>
                <a:cs typeface="Courier" charset="0"/>
              </a:rPr>
              <a:t>5;</a:t>
            </a:r>
          </a:p>
          <a:p>
            <a:pPr marL="44450">
              <a:lnSpc>
                <a:spcPts val="894"/>
              </a:lnSpc>
            </a:pPr>
            <a:r>
              <a:rPr sz="750" dirty="0">
                <a:latin typeface="Courier" charset="0"/>
                <a:cs typeface="Courier" charset="0"/>
              </a:rPr>
              <a:t>for (int i = 1; i &lt;= PERIODS;</a:t>
            </a:r>
            <a:r>
              <a:rPr sz="750" spc="-80" dirty="0">
                <a:latin typeface="Courier" charset="0"/>
                <a:cs typeface="Courier" charset="0"/>
              </a:rPr>
              <a:t> </a:t>
            </a:r>
            <a:r>
              <a:rPr sz="750" dirty="0">
                <a:latin typeface="Courier" charset="0"/>
                <a:cs typeface="Courier" charset="0"/>
              </a:rPr>
              <a:t>i++)</a:t>
            </a:r>
          </a:p>
          <a:p>
            <a:pPr marL="44450">
              <a:lnSpc>
                <a:spcPts val="894"/>
              </a:lnSpc>
            </a:pPr>
            <a:r>
              <a:rPr sz="750" dirty="0">
                <a:latin typeface="Courier" charset="0"/>
                <a:cs typeface="Courier" charset="0"/>
              </a:rPr>
              <a:t>{</a:t>
            </a:r>
          </a:p>
          <a:p>
            <a:pPr marL="274320" marR="3896360">
              <a:lnSpc>
                <a:spcPts val="890"/>
              </a:lnSpc>
              <a:spcBef>
                <a:spcPts val="35"/>
              </a:spcBef>
            </a:pPr>
            <a:r>
              <a:rPr sz="750" dirty="0">
                <a:latin typeface="Courier" charset="0"/>
                <a:cs typeface="Courier" charset="0"/>
              </a:rPr>
              <a:t>invest.waitYears(YEARS);  System.out.printf(</a:t>
            </a:r>
          </a:p>
          <a:p>
            <a:pPr marL="504190" marR="2746375" indent="-57785">
              <a:lnSpc>
                <a:spcPts val="890"/>
              </a:lnSpc>
              <a:spcBef>
                <a:spcPts val="5"/>
              </a:spcBef>
            </a:pPr>
            <a:r>
              <a:rPr sz="750" dirty="0">
                <a:latin typeface="Courier" charset="0"/>
                <a:cs typeface="Courier" charset="0"/>
              </a:rPr>
              <a:t>"The balance after %d years is %.2f\n",  invest.getYears(),</a:t>
            </a:r>
            <a:r>
              <a:rPr sz="750" spc="-70" dirty="0">
                <a:latin typeface="Courier" charset="0"/>
                <a:cs typeface="Courier" charset="0"/>
              </a:rPr>
              <a:t> </a:t>
            </a:r>
            <a:r>
              <a:rPr sz="750" dirty="0">
                <a:latin typeface="Courier" charset="0"/>
                <a:cs typeface="Courier" charset="0"/>
              </a:rPr>
              <a:t>invest.getBalance());</a:t>
            </a:r>
          </a:p>
          <a:p>
            <a:pPr marL="44450">
              <a:lnSpc>
                <a:spcPts val="865"/>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65" dirty="0">
                <a:latin typeface="Trebuchet MS"/>
                <a:cs typeface="Trebuchet MS"/>
              </a:rPr>
              <a:t>while</a:t>
            </a:r>
            <a:r>
              <a:rPr spc="-110" dirty="0">
                <a:latin typeface="Trebuchet MS"/>
                <a:cs typeface="Trebuchet MS"/>
              </a:rPr>
              <a:t> </a:t>
            </a:r>
            <a:r>
              <a:rPr spc="114" dirty="0"/>
              <a:t>Loop</a:t>
            </a:r>
          </a:p>
        </p:txBody>
      </p:sp>
      <p:sp>
        <p:nvSpPr>
          <p:cNvPr id="3" name="object 3"/>
          <p:cNvSpPr txBox="1"/>
          <p:nvPr/>
        </p:nvSpPr>
        <p:spPr>
          <a:xfrm>
            <a:off x="703311" y="726731"/>
            <a:ext cx="5011420" cy="176530"/>
          </a:xfrm>
          <a:prstGeom prst="rect">
            <a:avLst/>
          </a:prstGeom>
        </p:spPr>
        <p:txBody>
          <a:bodyPr vert="horz" wrap="square" lIns="0" tIns="0" rIns="0" bIns="0" rtlCol="0">
            <a:spAutoFit/>
          </a:bodyPr>
          <a:lstStyle/>
          <a:p>
            <a:pPr marL="12700">
              <a:lnSpc>
                <a:spcPct val="100000"/>
              </a:lnSpc>
            </a:pPr>
            <a:r>
              <a:rPr sz="1050" spc="-5" dirty="0">
                <a:latin typeface="Arial"/>
                <a:cs typeface="Arial"/>
              </a:rPr>
              <a:t>Because the interest earned also earns interest, a bank balance grows</a:t>
            </a:r>
            <a:r>
              <a:rPr sz="1050" spc="20" dirty="0">
                <a:latin typeface="Arial"/>
                <a:cs typeface="Arial"/>
              </a:rPr>
              <a:t> </a:t>
            </a:r>
            <a:r>
              <a:rPr sz="1050" spc="-5" dirty="0">
                <a:latin typeface="Arial"/>
                <a:cs typeface="Arial"/>
              </a:rPr>
              <a:t>exponentially.</a:t>
            </a:r>
            <a:endParaRPr sz="1050">
              <a:latin typeface="Arial"/>
              <a:cs typeface="Arial"/>
            </a:endParaRPr>
          </a:p>
        </p:txBody>
      </p:sp>
      <p:pic>
        <p:nvPicPr>
          <p:cNvPr id="5" name="Picture 4"/>
          <p:cNvPicPr>
            <a:picLocks noChangeAspect="1"/>
          </p:cNvPicPr>
          <p:nvPr/>
        </p:nvPicPr>
        <p:blipFill>
          <a:blip r:embed="rId2" cstate="print"/>
          <a:stretch>
            <a:fillRect/>
          </a:stretch>
        </p:blipFill>
        <p:spPr>
          <a:xfrm>
            <a:off x="1752600" y="1155313"/>
            <a:ext cx="3518866" cy="2834640"/>
          </a:xfrm>
          <a:prstGeom prst="rect">
            <a:avLst/>
          </a:prstGeo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5" dirty="0">
                <a:latin typeface="Trebuchet MS"/>
                <a:cs typeface="Trebuchet MS"/>
              </a:rPr>
              <a:t>Do</a:t>
            </a:r>
            <a:r>
              <a:rPr spc="-105" dirty="0">
                <a:latin typeface="Trebuchet MS"/>
                <a:cs typeface="Trebuchet MS"/>
              </a:rPr>
              <a:t> </a:t>
            </a:r>
            <a:r>
              <a:rPr spc="114" dirty="0"/>
              <a:t>Loop</a:t>
            </a:r>
          </a:p>
        </p:txBody>
      </p:sp>
      <p:sp>
        <p:nvSpPr>
          <p:cNvPr id="3" name="object 3"/>
          <p:cNvSpPr/>
          <p:nvPr/>
        </p:nvSpPr>
        <p:spPr>
          <a:xfrm>
            <a:off x="682955" y="83275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30840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txBox="1"/>
          <p:nvPr/>
        </p:nvSpPr>
        <p:spPr>
          <a:xfrm>
            <a:off x="809357" y="690613"/>
            <a:ext cx="5480050" cy="953135"/>
          </a:xfrm>
          <a:prstGeom prst="rect">
            <a:avLst/>
          </a:prstGeom>
        </p:spPr>
        <p:txBody>
          <a:bodyPr vert="horz" wrap="square" lIns="0" tIns="0" rIns="0" bIns="0" rtlCol="0">
            <a:spAutoFit/>
          </a:bodyPr>
          <a:lstStyle/>
          <a:p>
            <a:pPr marL="12700" marR="5080">
              <a:lnSpc>
                <a:spcPct val="115500"/>
              </a:lnSpc>
            </a:pPr>
            <a:r>
              <a:rPr sz="1250" dirty="0">
                <a:latin typeface="Arial"/>
                <a:cs typeface="Arial"/>
              </a:rPr>
              <a:t>Executes the body of a loop at least once and performs the loop test </a:t>
            </a:r>
            <a:r>
              <a:rPr sz="1250" b="1" dirty="0">
                <a:latin typeface="Arial"/>
                <a:cs typeface="Arial"/>
              </a:rPr>
              <a:t>after</a:t>
            </a:r>
            <a:r>
              <a:rPr sz="1250" b="1" spc="-35" dirty="0">
                <a:latin typeface="Arial"/>
                <a:cs typeface="Arial"/>
              </a:rPr>
              <a:t> </a:t>
            </a:r>
            <a:r>
              <a:rPr sz="1250" dirty="0">
                <a:latin typeface="Arial"/>
                <a:cs typeface="Arial"/>
              </a:rPr>
              <a:t>the  body is</a:t>
            </a:r>
            <a:r>
              <a:rPr sz="1250" spc="-85" dirty="0">
                <a:latin typeface="Arial"/>
                <a:cs typeface="Arial"/>
              </a:rPr>
              <a:t> </a:t>
            </a:r>
            <a:r>
              <a:rPr sz="1250" dirty="0">
                <a:latin typeface="Arial"/>
                <a:cs typeface="Arial"/>
              </a:rPr>
              <a:t>executed.</a:t>
            </a:r>
            <a:endParaRPr sz="1250">
              <a:latin typeface="Arial"/>
              <a:cs typeface="Arial"/>
            </a:endParaRPr>
          </a:p>
          <a:p>
            <a:pPr marL="12700">
              <a:lnSpc>
                <a:spcPct val="100000"/>
              </a:lnSpc>
              <a:spcBef>
                <a:spcPts val="509"/>
              </a:spcBef>
            </a:pPr>
            <a:r>
              <a:rPr sz="1250" dirty="0">
                <a:latin typeface="Arial"/>
                <a:cs typeface="Arial"/>
              </a:rPr>
              <a:t>Use for input</a:t>
            </a:r>
            <a:r>
              <a:rPr sz="1250" spc="-80" dirty="0">
                <a:latin typeface="Arial"/>
                <a:cs typeface="Arial"/>
              </a:rPr>
              <a:t> </a:t>
            </a:r>
            <a:r>
              <a:rPr sz="1250" dirty="0">
                <a:latin typeface="Arial"/>
                <a:cs typeface="Arial"/>
              </a:rPr>
              <a:t>validation</a:t>
            </a:r>
            <a:endParaRPr sz="1250">
              <a:latin typeface="Arial"/>
              <a:cs typeface="Arial"/>
            </a:endParaRPr>
          </a:p>
          <a:p>
            <a:pPr marL="298450">
              <a:lnSpc>
                <a:spcPct val="100000"/>
              </a:lnSpc>
              <a:spcBef>
                <a:spcPts val="755"/>
              </a:spcBef>
            </a:pPr>
            <a:r>
              <a:rPr sz="950" dirty="0">
                <a:latin typeface="Arial"/>
                <a:cs typeface="Arial"/>
              </a:rPr>
              <a:t>To force the user to enter a value less than</a:t>
            </a:r>
            <a:r>
              <a:rPr sz="950" spc="35" dirty="0">
                <a:latin typeface="Arial"/>
                <a:cs typeface="Arial"/>
              </a:rPr>
              <a:t> </a:t>
            </a:r>
            <a:r>
              <a:rPr sz="950" dirty="0">
                <a:latin typeface="Arial"/>
                <a:cs typeface="Arial"/>
              </a:rPr>
              <a:t>100</a:t>
            </a:r>
            <a:endParaRPr sz="950">
              <a:latin typeface="Arial"/>
              <a:cs typeface="Arial"/>
            </a:endParaRPr>
          </a:p>
        </p:txBody>
      </p:sp>
      <p:sp>
        <p:nvSpPr>
          <p:cNvPr id="6" name="object 6"/>
          <p:cNvSpPr txBox="1"/>
          <p:nvPr/>
        </p:nvSpPr>
        <p:spPr>
          <a:xfrm>
            <a:off x="1112462" y="1695318"/>
            <a:ext cx="5076190" cy="734817"/>
          </a:xfrm>
          <a:prstGeom prst="rect">
            <a:avLst/>
          </a:prstGeom>
          <a:ln w="7099">
            <a:solidFill>
              <a:srgbClr val="CCCCCC"/>
            </a:solidFill>
          </a:ln>
        </p:spPr>
        <p:txBody>
          <a:bodyPr vert="horz" wrap="square" lIns="0" tIns="34290" rIns="0" bIns="0" rtlCol="0">
            <a:spAutoFit/>
          </a:bodyPr>
          <a:lstStyle/>
          <a:p>
            <a:pPr marL="41910" marR="4501515">
              <a:lnSpc>
                <a:spcPct val="100000"/>
              </a:lnSpc>
              <a:spcBef>
                <a:spcPts val="270"/>
              </a:spcBef>
            </a:pPr>
            <a:r>
              <a:rPr sz="650" spc="15" dirty="0">
                <a:latin typeface="Courier" charset="0"/>
                <a:cs typeface="Courier" charset="0"/>
              </a:rPr>
              <a:t>int</a:t>
            </a:r>
            <a:r>
              <a:rPr sz="650" spc="-70" dirty="0">
                <a:latin typeface="Courier" charset="0"/>
                <a:cs typeface="Courier" charset="0"/>
              </a:rPr>
              <a:t> </a:t>
            </a:r>
            <a:r>
              <a:rPr sz="650" spc="15" dirty="0">
                <a:latin typeface="Courier" charset="0"/>
                <a:cs typeface="Courier" charset="0"/>
              </a:rPr>
              <a:t>value;  do</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196850" marR="2536190">
              <a:lnSpc>
                <a:spcPct val="100000"/>
              </a:lnSpc>
            </a:pPr>
            <a:r>
              <a:rPr sz="650" spc="15" dirty="0">
                <a:latin typeface="Courier" charset="0"/>
                <a:cs typeface="Courier" charset="0"/>
              </a:rPr>
              <a:t>System.out.print("Enter an integer &lt; 100:</a:t>
            </a:r>
            <a:r>
              <a:rPr sz="650" spc="-60" dirty="0">
                <a:latin typeface="Courier" charset="0"/>
                <a:cs typeface="Courier" charset="0"/>
              </a:rPr>
              <a:t> </a:t>
            </a:r>
            <a:r>
              <a:rPr sz="650" spc="15" dirty="0">
                <a:latin typeface="Courier" charset="0"/>
                <a:cs typeface="Courier" charset="0"/>
              </a:rPr>
              <a:t>");  value =</a:t>
            </a:r>
            <a:r>
              <a:rPr sz="650" spc="-75" dirty="0">
                <a:latin typeface="Courier" charset="0"/>
                <a:cs typeface="Courier" charset="0"/>
              </a:rPr>
              <a:t> </a:t>
            </a:r>
            <a:r>
              <a:rPr sz="650" spc="15" dirty="0">
                <a:latin typeface="Courier" charset="0"/>
                <a:cs typeface="Courier" charset="0"/>
              </a:rPr>
              <a:t>in.nextInt();</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41910">
              <a:lnSpc>
                <a:spcPct val="100000"/>
              </a:lnSpc>
            </a:pPr>
            <a:r>
              <a:rPr sz="650" spc="15" dirty="0">
                <a:latin typeface="Courier" charset="0"/>
                <a:cs typeface="Courier" charset="0"/>
              </a:rPr>
              <a:t>while (value &gt;=</a:t>
            </a:r>
            <a:r>
              <a:rPr sz="650" spc="-75" dirty="0">
                <a:latin typeface="Courier" charset="0"/>
                <a:cs typeface="Courier" charset="0"/>
              </a:rPr>
              <a:t> </a:t>
            </a:r>
            <a:r>
              <a:rPr sz="650" spc="15" dirty="0">
                <a:latin typeface="Courier" charset="0"/>
                <a:cs typeface="Courier" charset="0"/>
              </a:rPr>
              <a:t>100);</a:t>
            </a:r>
            <a:endParaRPr sz="650" dirty="0">
              <a:latin typeface="Courier" charset="0"/>
              <a:cs typeface="Courier"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5" dirty="0">
                <a:latin typeface="Trebuchet MS"/>
                <a:cs typeface="Trebuchet MS"/>
              </a:rPr>
              <a:t>Do </a:t>
            </a:r>
            <a:r>
              <a:rPr spc="114" dirty="0"/>
              <a:t>Loop </a:t>
            </a:r>
            <a:r>
              <a:rPr spc="-105" dirty="0"/>
              <a:t>-</a:t>
            </a:r>
            <a:r>
              <a:rPr spc="-114" dirty="0"/>
              <a:t> </a:t>
            </a:r>
            <a:r>
              <a:rPr spc="70" dirty="0"/>
              <a:t>Flowchart</a:t>
            </a:r>
          </a:p>
        </p:txBody>
      </p:sp>
      <p:sp>
        <p:nvSpPr>
          <p:cNvPr id="3" name="object 3"/>
          <p:cNvSpPr/>
          <p:nvPr/>
        </p:nvSpPr>
        <p:spPr>
          <a:xfrm>
            <a:off x="583568" y="718464"/>
            <a:ext cx="1725155" cy="335090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70865" y="4096054"/>
            <a:ext cx="1893570" cy="161583"/>
          </a:xfrm>
          <a:prstGeom prst="rect">
            <a:avLst/>
          </a:prstGeom>
        </p:spPr>
        <p:txBody>
          <a:bodyPr vert="horz" wrap="square" lIns="0" tIns="0" rIns="0" bIns="0" rtlCol="0">
            <a:spAutoFit/>
          </a:bodyPr>
          <a:lstStyle/>
          <a:p>
            <a:pPr marL="12700">
              <a:lnSpc>
                <a:spcPct val="100000"/>
              </a:lnSpc>
            </a:pPr>
            <a:r>
              <a:rPr sz="1050" b="1" spc="-5" dirty="0">
                <a:latin typeface="Arial"/>
                <a:cs typeface="Arial"/>
              </a:rPr>
              <a:t>Figure 5 </a:t>
            </a:r>
            <a:r>
              <a:rPr sz="1050" spc="-5" dirty="0">
                <a:latin typeface="Arial"/>
                <a:cs typeface="Arial"/>
              </a:rPr>
              <a:t>Flowchart of a </a:t>
            </a:r>
            <a:r>
              <a:rPr sz="1050" spc="-5" dirty="0">
                <a:latin typeface="Courier" charset="0"/>
                <a:cs typeface="Courier" charset="0"/>
              </a:rPr>
              <a:t>do</a:t>
            </a:r>
            <a:r>
              <a:rPr sz="1050" spc="-409" dirty="0">
                <a:latin typeface="Courier" charset="0"/>
                <a:cs typeface="Courier" charset="0"/>
              </a:rPr>
              <a:t> </a:t>
            </a:r>
            <a:r>
              <a:rPr sz="1050" spc="-5" dirty="0">
                <a:latin typeface="Arial"/>
                <a:cs typeface="Arial"/>
              </a:rPr>
              <a:t>loop</a:t>
            </a:r>
            <a:endParaRPr sz="1050" dirty="0">
              <a:latin typeface="Arial"/>
              <a:cs typeface="Arial"/>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6.16</a:t>
            </a:r>
          </a:p>
        </p:txBody>
      </p:sp>
      <p:sp>
        <p:nvSpPr>
          <p:cNvPr id="3" name="object 3"/>
          <p:cNvSpPr txBox="1"/>
          <p:nvPr/>
        </p:nvSpPr>
        <p:spPr>
          <a:xfrm>
            <a:off x="703311" y="739012"/>
            <a:ext cx="5848350" cy="307777"/>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Suppose that we want to check for inputs that are at least 0 and at most 100. Modify the </a:t>
            </a:r>
            <a:r>
              <a:rPr sz="1050" spc="-5" dirty="0">
                <a:latin typeface="Courier" charset="0"/>
                <a:cs typeface="Courier" charset="0"/>
              </a:rPr>
              <a:t>do</a:t>
            </a:r>
            <a:r>
              <a:rPr sz="1050" spc="-315" dirty="0">
                <a:latin typeface="Courier" charset="0"/>
                <a:cs typeface="Courier" charset="0"/>
              </a:rPr>
              <a:t> </a:t>
            </a:r>
            <a:r>
              <a:rPr sz="1050" spc="-5" dirty="0">
                <a:latin typeface="Arial"/>
                <a:cs typeface="Arial"/>
              </a:rPr>
              <a:t>loop for  this</a:t>
            </a:r>
            <a:r>
              <a:rPr sz="1050" spc="-90" dirty="0">
                <a:latin typeface="Arial"/>
                <a:cs typeface="Arial"/>
              </a:rPr>
              <a:t> </a:t>
            </a:r>
            <a:r>
              <a:rPr sz="1050" spc="-5" dirty="0">
                <a:latin typeface="Arial"/>
                <a:cs typeface="Arial"/>
              </a:rPr>
              <a:t>check.</a:t>
            </a:r>
            <a:endParaRPr sz="1050" dirty="0">
              <a:latin typeface="Arial"/>
              <a:cs typeface="Arial"/>
            </a:endParaRPr>
          </a:p>
        </p:txBody>
      </p:sp>
      <p:sp>
        <p:nvSpPr>
          <p:cNvPr id="4" name="object 4"/>
          <p:cNvSpPr txBox="1"/>
          <p:nvPr/>
        </p:nvSpPr>
        <p:spPr>
          <a:xfrm>
            <a:off x="665206" y="1197656"/>
            <a:ext cx="5984875" cy="687368"/>
          </a:xfrm>
          <a:prstGeom prst="rect">
            <a:avLst/>
          </a:prstGeom>
          <a:ln w="7099">
            <a:solidFill>
              <a:srgbClr val="CCCCCC"/>
            </a:solidFill>
          </a:ln>
        </p:spPr>
        <p:txBody>
          <a:bodyPr vert="horz" wrap="square" lIns="0" tIns="40640" rIns="0" bIns="0" rtlCol="0">
            <a:spAutoFit/>
          </a:bodyPr>
          <a:lstStyle/>
          <a:p>
            <a:pPr marL="40640" marR="5449570">
              <a:lnSpc>
                <a:spcPct val="100000"/>
              </a:lnSpc>
              <a:spcBef>
                <a:spcPts val="320"/>
              </a:spcBef>
            </a:pPr>
            <a:r>
              <a:rPr sz="600" spc="15" dirty="0">
                <a:latin typeface="Courier" charset="0"/>
                <a:cs typeface="Courier" charset="0"/>
              </a:rPr>
              <a:t>int</a:t>
            </a:r>
            <a:r>
              <a:rPr sz="600" spc="-65" dirty="0">
                <a:latin typeface="Courier" charset="0"/>
                <a:cs typeface="Courier" charset="0"/>
              </a:rPr>
              <a:t> </a:t>
            </a:r>
            <a:r>
              <a:rPr sz="600" spc="15" dirty="0">
                <a:latin typeface="Courier" charset="0"/>
                <a:cs typeface="Courier" charset="0"/>
              </a:rPr>
              <a:t>value;  do</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marR="3629025">
              <a:lnSpc>
                <a:spcPct val="100000"/>
              </a:lnSpc>
              <a:spcBef>
                <a:spcPts val="5"/>
              </a:spcBef>
            </a:pPr>
            <a:r>
              <a:rPr sz="600" spc="15" dirty="0">
                <a:latin typeface="Courier" charset="0"/>
                <a:cs typeface="Courier" charset="0"/>
              </a:rPr>
              <a:t>System.out.print("Enter an integer &lt; 100:</a:t>
            </a:r>
            <a:r>
              <a:rPr sz="600" spc="-55" dirty="0">
                <a:latin typeface="Courier" charset="0"/>
                <a:cs typeface="Courier" charset="0"/>
              </a:rPr>
              <a:t> </a:t>
            </a:r>
            <a:r>
              <a:rPr sz="600" spc="15" dirty="0">
                <a:latin typeface="Courier" charset="0"/>
                <a:cs typeface="Courier" charset="0"/>
              </a:rPr>
              <a:t>");  value =</a:t>
            </a:r>
            <a:r>
              <a:rPr sz="600" spc="-75" dirty="0">
                <a:latin typeface="Courier" charset="0"/>
                <a:cs typeface="Courier" charset="0"/>
              </a:rPr>
              <a:t> </a:t>
            </a:r>
            <a:r>
              <a:rPr sz="600" spc="15" dirty="0">
                <a:latin typeface="Courier" charset="0"/>
                <a:cs typeface="Courier" charset="0"/>
              </a:rPr>
              <a:t>in.nextInt();</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while (value &gt;=</a:t>
            </a:r>
            <a:r>
              <a:rPr sz="600" spc="-75" dirty="0">
                <a:latin typeface="Courier" charset="0"/>
                <a:cs typeface="Courier" charset="0"/>
              </a:rPr>
              <a:t> </a:t>
            </a:r>
            <a:r>
              <a:rPr sz="600" spc="15" dirty="0">
                <a:latin typeface="Courier" charset="0"/>
                <a:cs typeface="Courier" charset="0"/>
              </a:rPr>
              <a:t>100);</a:t>
            </a:r>
            <a:endParaRPr sz="600" dirty="0">
              <a:latin typeface="Courier" charset="0"/>
              <a:cs typeface="Courier" charset="0"/>
            </a:endParaRPr>
          </a:p>
        </p:txBody>
      </p:sp>
      <p:sp>
        <p:nvSpPr>
          <p:cNvPr id="5" name="object 5"/>
          <p:cNvSpPr txBox="1"/>
          <p:nvPr/>
        </p:nvSpPr>
        <p:spPr>
          <a:xfrm>
            <a:off x="809357" y="2011502"/>
            <a:ext cx="65341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Answer:</a:t>
            </a:r>
            <a:endParaRPr sz="1250">
              <a:latin typeface="Arial"/>
              <a:cs typeface="Arial"/>
            </a:endParaRPr>
          </a:p>
        </p:txBody>
      </p:sp>
      <p:sp>
        <p:nvSpPr>
          <p:cNvPr id="6" name="object 6"/>
          <p:cNvSpPr txBox="1"/>
          <p:nvPr/>
        </p:nvSpPr>
        <p:spPr>
          <a:xfrm>
            <a:off x="828490" y="2283849"/>
            <a:ext cx="5566410" cy="851515"/>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do</a:t>
            </a:r>
          </a:p>
          <a:p>
            <a:pPr marL="44450">
              <a:lnSpc>
                <a:spcPts val="894"/>
              </a:lnSpc>
            </a:pPr>
            <a:r>
              <a:rPr sz="750" dirty="0">
                <a:latin typeface="Courier" charset="0"/>
                <a:cs typeface="Courier" charset="0"/>
              </a:rPr>
              <a:t>{</a:t>
            </a:r>
          </a:p>
          <a:p>
            <a:pPr marL="217170">
              <a:lnSpc>
                <a:spcPts val="894"/>
              </a:lnSpc>
            </a:pPr>
            <a:r>
              <a:rPr sz="750" dirty="0">
                <a:latin typeface="Courier" charset="0"/>
                <a:cs typeface="Courier" charset="0"/>
              </a:rPr>
              <a:t>System.out.print(</a:t>
            </a:r>
          </a:p>
          <a:p>
            <a:pPr marL="217170" marR="3034030" indent="172085">
              <a:lnSpc>
                <a:spcPts val="890"/>
              </a:lnSpc>
              <a:spcBef>
                <a:spcPts val="35"/>
              </a:spcBef>
            </a:pPr>
            <a:r>
              <a:rPr sz="750" dirty="0">
                <a:latin typeface="Courier" charset="0"/>
                <a:cs typeface="Courier" charset="0"/>
              </a:rPr>
              <a:t>"Enter a value between 0 and 100:</a:t>
            </a:r>
            <a:r>
              <a:rPr sz="750" spc="-75" dirty="0">
                <a:latin typeface="Courier" charset="0"/>
                <a:cs typeface="Courier" charset="0"/>
              </a:rPr>
              <a:t> </a:t>
            </a:r>
            <a:r>
              <a:rPr sz="750" dirty="0">
                <a:latin typeface="Courier" charset="0"/>
                <a:cs typeface="Courier" charset="0"/>
              </a:rPr>
              <a:t>");  value =</a:t>
            </a:r>
            <a:r>
              <a:rPr sz="750" spc="-90" dirty="0">
                <a:latin typeface="Courier" charset="0"/>
                <a:cs typeface="Courier" charset="0"/>
              </a:rPr>
              <a:t> </a:t>
            </a:r>
            <a:r>
              <a:rPr sz="750" dirty="0">
                <a:latin typeface="Courier" charset="0"/>
                <a:cs typeface="Courier" charset="0"/>
              </a:rPr>
              <a:t>in.nextInt();</a:t>
            </a:r>
          </a:p>
          <a:p>
            <a:pPr marL="44450">
              <a:lnSpc>
                <a:spcPts val="865"/>
              </a:lnSpc>
            </a:pPr>
            <a:r>
              <a:rPr sz="750" dirty="0">
                <a:latin typeface="Courier" charset="0"/>
                <a:cs typeface="Courier" charset="0"/>
              </a:rPr>
              <a:t>}</a:t>
            </a:r>
          </a:p>
          <a:p>
            <a:pPr marL="44450">
              <a:lnSpc>
                <a:spcPts val="894"/>
              </a:lnSpc>
            </a:pPr>
            <a:r>
              <a:rPr sz="750" dirty="0">
                <a:latin typeface="Courier" charset="0"/>
                <a:cs typeface="Courier" charset="0"/>
              </a:rPr>
              <a:t>while (value &lt; 0 || value &gt;</a:t>
            </a:r>
            <a:r>
              <a:rPr sz="750" spc="-80" dirty="0">
                <a:latin typeface="Courier" charset="0"/>
                <a:cs typeface="Courier" charset="0"/>
              </a:rPr>
              <a:t> </a:t>
            </a:r>
            <a:r>
              <a:rPr sz="750" dirty="0">
                <a:latin typeface="Courier" charset="0"/>
                <a:cs typeface="Courier" charset="0"/>
              </a:rPr>
              <a:t>100);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6.17</a:t>
            </a:r>
          </a:p>
        </p:txBody>
      </p:sp>
      <p:sp>
        <p:nvSpPr>
          <p:cNvPr id="3" name="object 3"/>
          <p:cNvSpPr txBox="1"/>
          <p:nvPr/>
        </p:nvSpPr>
        <p:spPr>
          <a:xfrm>
            <a:off x="703311" y="730275"/>
            <a:ext cx="5643245" cy="161583"/>
          </a:xfrm>
          <a:prstGeom prst="rect">
            <a:avLst/>
          </a:prstGeom>
        </p:spPr>
        <p:txBody>
          <a:bodyPr vert="horz" wrap="square" lIns="0" tIns="0" rIns="0" bIns="0" rtlCol="0">
            <a:spAutoFit/>
          </a:bodyPr>
          <a:lstStyle/>
          <a:p>
            <a:pPr marL="12700">
              <a:lnSpc>
                <a:spcPct val="100000"/>
              </a:lnSpc>
            </a:pPr>
            <a:r>
              <a:rPr sz="1050" spc="-5" dirty="0">
                <a:latin typeface="Arial"/>
                <a:cs typeface="Arial"/>
              </a:rPr>
              <a:t>Rewrite the input check </a:t>
            </a:r>
            <a:r>
              <a:rPr sz="1050" spc="-5" dirty="0">
                <a:latin typeface="Courier" charset="0"/>
                <a:cs typeface="Courier" charset="0"/>
              </a:rPr>
              <a:t>do</a:t>
            </a:r>
            <a:r>
              <a:rPr sz="1050" spc="-345" dirty="0">
                <a:latin typeface="Courier" charset="0"/>
                <a:cs typeface="Courier" charset="0"/>
              </a:rPr>
              <a:t> </a:t>
            </a:r>
            <a:r>
              <a:rPr sz="1050" spc="-5" dirty="0">
                <a:latin typeface="Arial"/>
                <a:cs typeface="Arial"/>
              </a:rPr>
              <a:t>loop using a </a:t>
            </a:r>
            <a:r>
              <a:rPr sz="1050" spc="-5" dirty="0">
                <a:latin typeface="Courier" charset="0"/>
                <a:cs typeface="Courier" charset="0"/>
              </a:rPr>
              <a:t>while</a:t>
            </a:r>
            <a:r>
              <a:rPr sz="1050" spc="-345" dirty="0">
                <a:latin typeface="Courier" charset="0"/>
                <a:cs typeface="Courier" charset="0"/>
              </a:rPr>
              <a:t> </a:t>
            </a:r>
            <a:r>
              <a:rPr sz="1050" spc="-5" dirty="0">
                <a:latin typeface="Arial"/>
                <a:cs typeface="Arial"/>
              </a:rPr>
              <a:t>loop. What is the disadvantage of your solution?</a:t>
            </a:r>
            <a:endParaRPr sz="1050" dirty="0">
              <a:latin typeface="Arial"/>
              <a:cs typeface="Arial"/>
            </a:endParaRPr>
          </a:p>
        </p:txBody>
      </p:sp>
      <p:sp>
        <p:nvSpPr>
          <p:cNvPr id="4" name="object 4"/>
          <p:cNvSpPr txBox="1"/>
          <p:nvPr/>
        </p:nvSpPr>
        <p:spPr>
          <a:xfrm>
            <a:off x="665206" y="1041116"/>
            <a:ext cx="5984875" cy="687368"/>
          </a:xfrm>
          <a:prstGeom prst="rect">
            <a:avLst/>
          </a:prstGeom>
          <a:ln w="7099">
            <a:solidFill>
              <a:srgbClr val="CCCCCC"/>
            </a:solidFill>
          </a:ln>
        </p:spPr>
        <p:txBody>
          <a:bodyPr vert="horz" wrap="square" lIns="0" tIns="40640" rIns="0" bIns="0" rtlCol="0">
            <a:spAutoFit/>
          </a:bodyPr>
          <a:lstStyle/>
          <a:p>
            <a:pPr marL="40640" marR="5449570">
              <a:lnSpc>
                <a:spcPct val="100000"/>
              </a:lnSpc>
              <a:spcBef>
                <a:spcPts val="320"/>
              </a:spcBef>
            </a:pPr>
            <a:r>
              <a:rPr sz="600" spc="15" dirty="0">
                <a:latin typeface="Courier" charset="0"/>
                <a:cs typeface="Courier" charset="0"/>
              </a:rPr>
              <a:t>int</a:t>
            </a:r>
            <a:r>
              <a:rPr sz="600" spc="-65" dirty="0">
                <a:latin typeface="Courier" charset="0"/>
                <a:cs typeface="Courier" charset="0"/>
              </a:rPr>
              <a:t> </a:t>
            </a:r>
            <a:r>
              <a:rPr sz="600" spc="15" dirty="0">
                <a:latin typeface="Courier" charset="0"/>
                <a:cs typeface="Courier" charset="0"/>
              </a:rPr>
              <a:t>value;  do</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marR="3629025">
              <a:lnSpc>
                <a:spcPct val="100000"/>
              </a:lnSpc>
              <a:spcBef>
                <a:spcPts val="5"/>
              </a:spcBef>
            </a:pPr>
            <a:r>
              <a:rPr sz="600" spc="15" dirty="0">
                <a:latin typeface="Courier" charset="0"/>
                <a:cs typeface="Courier" charset="0"/>
              </a:rPr>
              <a:t>System.out.print("Enter an integer &lt; 100:</a:t>
            </a:r>
            <a:r>
              <a:rPr sz="600" spc="-55" dirty="0">
                <a:latin typeface="Courier" charset="0"/>
                <a:cs typeface="Courier" charset="0"/>
              </a:rPr>
              <a:t> </a:t>
            </a:r>
            <a:r>
              <a:rPr sz="600" spc="15" dirty="0">
                <a:latin typeface="Courier" charset="0"/>
                <a:cs typeface="Courier" charset="0"/>
              </a:rPr>
              <a:t>");  value =</a:t>
            </a:r>
            <a:r>
              <a:rPr sz="600" spc="-75" dirty="0">
                <a:latin typeface="Courier" charset="0"/>
                <a:cs typeface="Courier" charset="0"/>
              </a:rPr>
              <a:t> </a:t>
            </a:r>
            <a:r>
              <a:rPr sz="600" spc="15" dirty="0">
                <a:latin typeface="Courier" charset="0"/>
                <a:cs typeface="Courier" charset="0"/>
              </a:rPr>
              <a:t>in.nextInt();</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while (value &gt;=</a:t>
            </a:r>
            <a:r>
              <a:rPr sz="600" spc="-75" dirty="0">
                <a:latin typeface="Courier" charset="0"/>
                <a:cs typeface="Courier" charset="0"/>
              </a:rPr>
              <a:t> </a:t>
            </a:r>
            <a:r>
              <a:rPr sz="600" spc="15" dirty="0">
                <a:latin typeface="Courier" charset="0"/>
                <a:cs typeface="Courier" charset="0"/>
              </a:rPr>
              <a:t>100);</a:t>
            </a:r>
            <a:endParaRPr sz="600" dirty="0">
              <a:latin typeface="Courier" charset="0"/>
              <a:cs typeface="Courier" charset="0"/>
            </a:endParaRPr>
          </a:p>
        </p:txBody>
      </p:sp>
      <p:sp>
        <p:nvSpPr>
          <p:cNvPr id="5" name="object 5"/>
          <p:cNvSpPr txBox="1"/>
          <p:nvPr/>
        </p:nvSpPr>
        <p:spPr>
          <a:xfrm>
            <a:off x="809357" y="1854961"/>
            <a:ext cx="653415" cy="208279"/>
          </a:xfrm>
          <a:prstGeom prst="rect">
            <a:avLst/>
          </a:prstGeom>
        </p:spPr>
        <p:txBody>
          <a:bodyPr vert="horz" wrap="square" lIns="0" tIns="0" rIns="0" bIns="0" rtlCol="0">
            <a:spAutoFit/>
          </a:bodyPr>
          <a:lstStyle/>
          <a:p>
            <a:pPr marL="12700">
              <a:lnSpc>
                <a:spcPct val="100000"/>
              </a:lnSpc>
            </a:pPr>
            <a:r>
              <a:rPr sz="1250" b="1" dirty="0">
                <a:latin typeface="Arial"/>
                <a:cs typeface="Arial"/>
              </a:rPr>
              <a:t>Answer:</a:t>
            </a:r>
            <a:endParaRPr sz="1250">
              <a:latin typeface="Arial"/>
              <a:cs typeface="Arial"/>
            </a:endParaRPr>
          </a:p>
        </p:txBody>
      </p:sp>
      <p:sp>
        <p:nvSpPr>
          <p:cNvPr id="6" name="object 6"/>
          <p:cNvSpPr txBox="1"/>
          <p:nvPr/>
        </p:nvSpPr>
        <p:spPr>
          <a:xfrm>
            <a:off x="828490" y="2127309"/>
            <a:ext cx="5566410" cy="736099"/>
          </a:xfrm>
          <a:prstGeom prst="rect">
            <a:avLst/>
          </a:prstGeom>
          <a:ln w="7099">
            <a:solidFill>
              <a:srgbClr val="CCCCCC"/>
            </a:solidFill>
          </a:ln>
        </p:spPr>
        <p:txBody>
          <a:bodyPr vert="horz" wrap="square" lIns="0" tIns="43180" rIns="0" bIns="0" rtlCol="0">
            <a:spAutoFit/>
          </a:bodyPr>
          <a:lstStyle/>
          <a:p>
            <a:pPr marL="44450" marR="4356100">
              <a:lnSpc>
                <a:spcPct val="100000"/>
              </a:lnSpc>
              <a:spcBef>
                <a:spcPts val="340"/>
              </a:spcBef>
            </a:pPr>
            <a:r>
              <a:rPr sz="750" dirty="0">
                <a:latin typeface="Courier" charset="0"/>
                <a:cs typeface="Courier" charset="0"/>
              </a:rPr>
              <a:t>int value = 100;  while (value &gt;=</a:t>
            </a:r>
            <a:r>
              <a:rPr sz="750" spc="-90" dirty="0">
                <a:latin typeface="Courier" charset="0"/>
                <a:cs typeface="Courier" charset="0"/>
              </a:rPr>
              <a:t> </a:t>
            </a:r>
            <a:r>
              <a:rPr sz="750" dirty="0">
                <a:latin typeface="Courier" charset="0"/>
                <a:cs typeface="Courier" charset="0"/>
              </a:rPr>
              <a:t>100)</a:t>
            </a:r>
          </a:p>
          <a:p>
            <a:pPr marL="44450">
              <a:lnSpc>
                <a:spcPts val="890"/>
              </a:lnSpc>
            </a:pPr>
            <a:r>
              <a:rPr sz="750" dirty="0">
                <a:latin typeface="Courier" charset="0"/>
                <a:cs typeface="Courier" charset="0"/>
              </a:rPr>
              <a:t>{</a:t>
            </a:r>
          </a:p>
          <a:p>
            <a:pPr marL="217170" marR="2919095">
              <a:lnSpc>
                <a:spcPts val="890"/>
              </a:lnSpc>
              <a:spcBef>
                <a:spcPts val="35"/>
              </a:spcBef>
            </a:pPr>
            <a:r>
              <a:rPr sz="750" dirty="0">
                <a:latin typeface="Courier" charset="0"/>
                <a:cs typeface="Courier" charset="0"/>
              </a:rPr>
              <a:t>System.out.print("Enter a value &lt; 100:</a:t>
            </a:r>
            <a:r>
              <a:rPr sz="750" spc="-70" dirty="0">
                <a:latin typeface="Courier" charset="0"/>
                <a:cs typeface="Courier" charset="0"/>
              </a:rPr>
              <a:t> </a:t>
            </a:r>
            <a:r>
              <a:rPr sz="750" dirty="0">
                <a:latin typeface="Courier" charset="0"/>
                <a:cs typeface="Courier" charset="0"/>
              </a:rPr>
              <a:t>");  value =</a:t>
            </a:r>
            <a:r>
              <a:rPr sz="750" spc="-90" dirty="0">
                <a:latin typeface="Courier" charset="0"/>
                <a:cs typeface="Courier" charset="0"/>
              </a:rPr>
              <a:t> </a:t>
            </a:r>
            <a:r>
              <a:rPr sz="750" dirty="0">
                <a:latin typeface="Courier" charset="0"/>
                <a:cs typeface="Courier" charset="0"/>
              </a:rPr>
              <a:t>in.nextInt();</a:t>
            </a:r>
          </a:p>
          <a:p>
            <a:pPr marL="44450">
              <a:lnSpc>
                <a:spcPts val="865"/>
              </a:lnSpc>
            </a:pPr>
            <a:r>
              <a:rPr sz="750" dirty="0">
                <a:latin typeface="Courier" charset="0"/>
                <a:cs typeface="Courier" charset="0"/>
              </a:rPr>
              <a:t>}</a:t>
            </a:r>
          </a:p>
        </p:txBody>
      </p:sp>
      <p:sp>
        <p:nvSpPr>
          <p:cNvPr id="7" name="object 7"/>
          <p:cNvSpPr txBox="1"/>
          <p:nvPr/>
        </p:nvSpPr>
        <p:spPr>
          <a:xfrm>
            <a:off x="809357" y="2940024"/>
            <a:ext cx="5472430" cy="457834"/>
          </a:xfrm>
          <a:prstGeom prst="rect">
            <a:avLst/>
          </a:prstGeom>
        </p:spPr>
        <p:txBody>
          <a:bodyPr vert="horz" wrap="square" lIns="0" tIns="0" rIns="0" bIns="0" rtlCol="0">
            <a:spAutoFit/>
          </a:bodyPr>
          <a:lstStyle/>
          <a:p>
            <a:pPr marL="12700" marR="5080">
              <a:lnSpc>
                <a:spcPct val="115500"/>
              </a:lnSpc>
            </a:pPr>
            <a:r>
              <a:rPr sz="1250" dirty="0">
                <a:latin typeface="Arial"/>
                <a:cs typeface="Arial"/>
              </a:rPr>
              <a:t>Here, the variable </a:t>
            </a:r>
            <a:r>
              <a:rPr sz="1250" dirty="0">
                <a:latin typeface="Courier" charset="0"/>
                <a:cs typeface="Courier" charset="0"/>
              </a:rPr>
              <a:t>value</a:t>
            </a:r>
            <a:r>
              <a:rPr sz="1250" spc="-445" dirty="0">
                <a:latin typeface="Courier" charset="0"/>
                <a:cs typeface="Courier" charset="0"/>
              </a:rPr>
              <a:t> </a:t>
            </a:r>
            <a:r>
              <a:rPr sz="1250" dirty="0">
                <a:latin typeface="Arial"/>
                <a:cs typeface="Arial"/>
              </a:rPr>
              <a:t>had to be initialized with an artificial value to ensure  that the loop is entered at least</a:t>
            </a:r>
            <a:r>
              <a:rPr sz="1250" spc="-70" dirty="0">
                <a:latin typeface="Arial"/>
                <a:cs typeface="Arial"/>
              </a:rPr>
              <a:t> </a:t>
            </a:r>
            <a:r>
              <a:rPr sz="1250" dirty="0">
                <a:latin typeface="Arial"/>
                <a:cs typeface="Arial"/>
              </a:rPr>
              <a:t>once.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6.18</a:t>
            </a:r>
          </a:p>
        </p:txBody>
      </p:sp>
      <p:sp>
        <p:nvSpPr>
          <p:cNvPr id="3" name="object 3"/>
          <p:cNvSpPr txBox="1"/>
          <p:nvPr/>
        </p:nvSpPr>
        <p:spPr>
          <a:xfrm>
            <a:off x="570865" y="709891"/>
            <a:ext cx="5055235" cy="466725"/>
          </a:xfrm>
          <a:prstGeom prst="rect">
            <a:avLst/>
          </a:prstGeom>
        </p:spPr>
        <p:txBody>
          <a:bodyPr vert="horz" wrap="square" lIns="0" tIns="0" rIns="0" bIns="0" rtlCol="0">
            <a:spAutoFit/>
          </a:bodyPr>
          <a:lstStyle/>
          <a:p>
            <a:pPr marL="12700">
              <a:lnSpc>
                <a:spcPct val="100000"/>
              </a:lnSpc>
            </a:pPr>
            <a:r>
              <a:rPr sz="1050" spc="-5" dirty="0">
                <a:latin typeface="Arial"/>
                <a:cs typeface="Arial"/>
              </a:rPr>
              <a:t>Suppose Java didn't have a </a:t>
            </a:r>
            <a:r>
              <a:rPr sz="1050" spc="-5" dirty="0">
                <a:latin typeface="Courier" charset="0"/>
                <a:cs typeface="Courier" charset="0"/>
              </a:rPr>
              <a:t>do</a:t>
            </a:r>
            <a:r>
              <a:rPr sz="1050" spc="-345" dirty="0">
                <a:latin typeface="Courier" charset="0"/>
                <a:cs typeface="Courier" charset="0"/>
              </a:rPr>
              <a:t> </a:t>
            </a:r>
            <a:r>
              <a:rPr sz="1050" spc="-5" dirty="0">
                <a:latin typeface="Arial"/>
                <a:cs typeface="Arial"/>
              </a:rPr>
              <a:t>loop. Could you rewrite any </a:t>
            </a:r>
            <a:r>
              <a:rPr sz="1050" spc="-5" dirty="0">
                <a:latin typeface="Courier" charset="0"/>
                <a:cs typeface="Courier" charset="0"/>
              </a:rPr>
              <a:t>do</a:t>
            </a:r>
            <a:r>
              <a:rPr sz="1050" spc="-345" dirty="0">
                <a:latin typeface="Courier" charset="0"/>
                <a:cs typeface="Courier" charset="0"/>
              </a:rPr>
              <a:t> </a:t>
            </a:r>
            <a:r>
              <a:rPr sz="1050" spc="-5" dirty="0">
                <a:latin typeface="Arial"/>
                <a:cs typeface="Arial"/>
              </a:rPr>
              <a:t>loop as a </a:t>
            </a:r>
            <a:r>
              <a:rPr sz="1050" spc="-5" dirty="0">
                <a:latin typeface="Courier" charset="0"/>
                <a:cs typeface="Courier" charset="0"/>
              </a:rPr>
              <a:t>while</a:t>
            </a:r>
            <a:r>
              <a:rPr sz="1050" spc="-345" dirty="0">
                <a:latin typeface="Courier" charset="0"/>
                <a:cs typeface="Courier" charset="0"/>
              </a:rPr>
              <a:t> </a:t>
            </a:r>
            <a:r>
              <a:rPr sz="1050" spc="-5" dirty="0">
                <a:latin typeface="Arial"/>
                <a:cs typeface="Arial"/>
              </a:rPr>
              <a:t>loop?</a:t>
            </a:r>
            <a:endParaRPr sz="1050" dirty="0">
              <a:latin typeface="Arial"/>
              <a:cs typeface="Arial"/>
            </a:endParaRPr>
          </a:p>
          <a:p>
            <a:pPr marL="250825">
              <a:lnSpc>
                <a:spcPct val="100000"/>
              </a:lnSpc>
              <a:spcBef>
                <a:spcPts val="775"/>
              </a:spcBef>
            </a:pPr>
            <a:r>
              <a:rPr sz="1250" b="1" dirty="0">
                <a:latin typeface="Arial"/>
                <a:cs typeface="Arial"/>
              </a:rPr>
              <a:t>Answer: </a:t>
            </a:r>
            <a:r>
              <a:rPr sz="1250" dirty="0">
                <a:latin typeface="Arial"/>
                <a:cs typeface="Arial"/>
              </a:rPr>
              <a:t>Yes. The </a:t>
            </a:r>
            <a:r>
              <a:rPr sz="1250" dirty="0">
                <a:latin typeface="Courier" charset="0"/>
                <a:cs typeface="Courier" charset="0"/>
              </a:rPr>
              <a:t>do</a:t>
            </a:r>
            <a:r>
              <a:rPr sz="1250" spc="-500" dirty="0">
                <a:latin typeface="Courier" charset="0"/>
                <a:cs typeface="Courier" charset="0"/>
              </a:rPr>
              <a:t> </a:t>
            </a:r>
            <a:r>
              <a:rPr sz="1250" dirty="0">
                <a:latin typeface="Arial"/>
                <a:cs typeface="Arial"/>
              </a:rPr>
              <a:t>loop</a:t>
            </a:r>
          </a:p>
        </p:txBody>
      </p:sp>
      <p:sp>
        <p:nvSpPr>
          <p:cNvPr id="4" name="object 4"/>
          <p:cNvSpPr txBox="1"/>
          <p:nvPr/>
        </p:nvSpPr>
        <p:spPr>
          <a:xfrm>
            <a:off x="828490" y="1233711"/>
            <a:ext cx="5566410" cy="159018"/>
          </a:xfrm>
          <a:prstGeom prst="rect">
            <a:avLst/>
          </a:prstGeom>
          <a:ln w="7099">
            <a:solidFill>
              <a:srgbClr val="CCCCCC"/>
            </a:solidFill>
          </a:ln>
        </p:spPr>
        <p:txBody>
          <a:bodyPr vert="horz" wrap="square" lIns="0" tIns="43180" rIns="0" bIns="0" rtlCol="0">
            <a:spAutoFit/>
          </a:bodyPr>
          <a:lstStyle/>
          <a:p>
            <a:pPr marL="44450">
              <a:lnSpc>
                <a:spcPct val="100000"/>
              </a:lnSpc>
              <a:spcBef>
                <a:spcPts val="340"/>
              </a:spcBef>
            </a:pPr>
            <a:r>
              <a:rPr sz="750" dirty="0">
                <a:latin typeface="Courier" charset="0"/>
                <a:cs typeface="Courier" charset="0"/>
              </a:rPr>
              <a:t>do { </a:t>
            </a:r>
            <a:r>
              <a:rPr sz="750" i="1" spc="50" dirty="0">
                <a:latin typeface="Trebuchet MS"/>
                <a:cs typeface="Trebuchet MS"/>
              </a:rPr>
              <a:t>body  </a:t>
            </a:r>
            <a:r>
              <a:rPr sz="750" dirty="0">
                <a:latin typeface="Courier" charset="0"/>
                <a:cs typeface="Courier" charset="0"/>
              </a:rPr>
              <a:t>} while</a:t>
            </a:r>
            <a:r>
              <a:rPr sz="750" spc="-190" dirty="0">
                <a:latin typeface="Courier" charset="0"/>
                <a:cs typeface="Courier" charset="0"/>
              </a:rPr>
              <a:t> </a:t>
            </a:r>
            <a:r>
              <a:rPr sz="750" spc="75" dirty="0">
                <a:latin typeface="Courier" charset="0"/>
                <a:cs typeface="Courier" charset="0"/>
              </a:rPr>
              <a:t>(</a:t>
            </a:r>
            <a:r>
              <a:rPr sz="750" i="1" spc="75" dirty="0">
                <a:latin typeface="Trebuchet MS"/>
                <a:cs typeface="Trebuchet MS"/>
              </a:rPr>
              <a:t>condition</a:t>
            </a:r>
            <a:r>
              <a:rPr sz="750" spc="75" dirty="0">
                <a:latin typeface="Courier" charset="0"/>
                <a:cs typeface="Courier" charset="0"/>
              </a:rPr>
              <a:t>);</a:t>
            </a:r>
            <a:endParaRPr sz="750" dirty="0">
              <a:latin typeface="Courier" charset="0"/>
              <a:cs typeface="Courier" charset="0"/>
            </a:endParaRPr>
          </a:p>
        </p:txBody>
      </p:sp>
      <p:sp>
        <p:nvSpPr>
          <p:cNvPr id="5" name="object 5"/>
          <p:cNvSpPr txBox="1"/>
          <p:nvPr/>
        </p:nvSpPr>
        <p:spPr>
          <a:xfrm>
            <a:off x="968312" y="1621599"/>
            <a:ext cx="2290445" cy="192360"/>
          </a:xfrm>
          <a:prstGeom prst="rect">
            <a:avLst/>
          </a:prstGeom>
        </p:spPr>
        <p:txBody>
          <a:bodyPr vert="horz" wrap="square" lIns="0" tIns="0" rIns="0" bIns="0" rtlCol="0">
            <a:spAutoFit/>
          </a:bodyPr>
          <a:lstStyle/>
          <a:p>
            <a:pPr marL="12700">
              <a:lnSpc>
                <a:spcPct val="100000"/>
              </a:lnSpc>
            </a:pPr>
            <a:r>
              <a:rPr sz="1250" dirty="0">
                <a:latin typeface="Arial"/>
                <a:cs typeface="Arial"/>
              </a:rPr>
              <a:t>is equivalent to this </a:t>
            </a:r>
            <a:r>
              <a:rPr sz="1250" dirty="0">
                <a:latin typeface="Courier" charset="0"/>
                <a:cs typeface="Courier" charset="0"/>
              </a:rPr>
              <a:t>while</a:t>
            </a:r>
            <a:r>
              <a:rPr sz="1250" spc="-490" dirty="0">
                <a:latin typeface="Courier" charset="0"/>
                <a:cs typeface="Courier" charset="0"/>
              </a:rPr>
              <a:t> </a:t>
            </a:r>
            <a:r>
              <a:rPr sz="1250" dirty="0">
                <a:latin typeface="Arial"/>
                <a:cs typeface="Arial"/>
              </a:rPr>
              <a:t>loop:</a:t>
            </a:r>
          </a:p>
        </p:txBody>
      </p:sp>
      <p:sp>
        <p:nvSpPr>
          <p:cNvPr id="6" name="object 6"/>
          <p:cNvSpPr txBox="1"/>
          <p:nvPr/>
        </p:nvSpPr>
        <p:spPr>
          <a:xfrm>
            <a:off x="828490" y="2007535"/>
            <a:ext cx="5566410" cy="736099"/>
          </a:xfrm>
          <a:prstGeom prst="rect">
            <a:avLst/>
          </a:prstGeom>
          <a:ln w="7099">
            <a:solidFill>
              <a:srgbClr val="CCCCCC"/>
            </a:solidFill>
          </a:ln>
        </p:spPr>
        <p:txBody>
          <a:bodyPr vert="horz" wrap="square" lIns="0" tIns="43180" rIns="0" bIns="0" rtlCol="0">
            <a:spAutoFit/>
          </a:bodyPr>
          <a:lstStyle/>
          <a:p>
            <a:pPr marL="44450" marR="4011295">
              <a:lnSpc>
                <a:spcPct val="100000"/>
              </a:lnSpc>
              <a:spcBef>
                <a:spcPts val="340"/>
              </a:spcBef>
            </a:pPr>
            <a:r>
              <a:rPr sz="750" dirty="0">
                <a:latin typeface="Courier" charset="0"/>
                <a:cs typeface="Courier" charset="0"/>
              </a:rPr>
              <a:t>boolean first = true;  while (first ||</a:t>
            </a:r>
            <a:r>
              <a:rPr sz="750" spc="-85" dirty="0">
                <a:latin typeface="Courier" charset="0"/>
                <a:cs typeface="Courier" charset="0"/>
              </a:rPr>
              <a:t> </a:t>
            </a:r>
            <a:r>
              <a:rPr sz="750" i="1" spc="90" dirty="0">
                <a:latin typeface="Trebuchet MS"/>
                <a:cs typeface="Trebuchet MS"/>
              </a:rPr>
              <a:t>condition</a:t>
            </a:r>
            <a:r>
              <a:rPr sz="750" spc="90" dirty="0">
                <a:latin typeface="Courier" charset="0"/>
                <a:cs typeface="Courier" charset="0"/>
              </a:rPr>
              <a:t>)</a:t>
            </a:r>
            <a:endParaRPr sz="750" dirty="0">
              <a:latin typeface="Courier" charset="0"/>
              <a:cs typeface="Courier" charset="0"/>
            </a:endParaRPr>
          </a:p>
          <a:p>
            <a:pPr marL="44450">
              <a:lnSpc>
                <a:spcPts val="890"/>
              </a:lnSpc>
            </a:pPr>
            <a:r>
              <a:rPr sz="750" dirty="0">
                <a:latin typeface="Courier" charset="0"/>
                <a:cs typeface="Courier" charset="0"/>
              </a:rPr>
              <a:t>{</a:t>
            </a:r>
          </a:p>
          <a:p>
            <a:pPr marL="217170">
              <a:lnSpc>
                <a:spcPts val="894"/>
              </a:lnSpc>
            </a:pPr>
            <a:r>
              <a:rPr sz="750" i="1" spc="35" dirty="0">
                <a:latin typeface="Trebuchet MS"/>
                <a:cs typeface="Trebuchet MS"/>
              </a:rPr>
              <a:t>body</a:t>
            </a:r>
            <a:r>
              <a:rPr sz="750" spc="35" dirty="0">
                <a:latin typeface="Courier" charset="0"/>
                <a:cs typeface="Courier" charset="0"/>
              </a:rPr>
              <a:t>;</a:t>
            </a:r>
            <a:endParaRPr sz="750" dirty="0">
              <a:latin typeface="Courier" charset="0"/>
              <a:cs typeface="Courier" charset="0"/>
            </a:endParaRPr>
          </a:p>
          <a:p>
            <a:pPr marL="217170">
              <a:lnSpc>
                <a:spcPts val="894"/>
              </a:lnSpc>
            </a:pPr>
            <a:r>
              <a:rPr sz="750" dirty="0">
                <a:latin typeface="Courier" charset="0"/>
                <a:cs typeface="Courier" charset="0"/>
              </a:rPr>
              <a:t>first =</a:t>
            </a:r>
            <a:r>
              <a:rPr sz="750" spc="-95" dirty="0">
                <a:latin typeface="Courier" charset="0"/>
                <a:cs typeface="Courier" charset="0"/>
              </a:rPr>
              <a:t> </a:t>
            </a:r>
            <a:r>
              <a:rPr sz="750" dirty="0">
                <a:latin typeface="Courier" charset="0"/>
                <a:cs typeface="Courier" charset="0"/>
              </a:rPr>
              <a:t>false;</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6.19</a:t>
            </a:r>
          </a:p>
        </p:txBody>
      </p:sp>
      <p:sp>
        <p:nvSpPr>
          <p:cNvPr id="3" name="object 3"/>
          <p:cNvSpPr txBox="1"/>
          <p:nvPr/>
        </p:nvSpPr>
        <p:spPr>
          <a:xfrm>
            <a:off x="570865" y="709536"/>
            <a:ext cx="5413375"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Write a </a:t>
            </a:r>
            <a:r>
              <a:rPr sz="1050" spc="-5" dirty="0">
                <a:latin typeface="Courier" charset="0"/>
                <a:cs typeface="Courier" charset="0"/>
              </a:rPr>
              <a:t>do</a:t>
            </a:r>
            <a:r>
              <a:rPr sz="1050" spc="-325" dirty="0">
                <a:latin typeface="Courier" charset="0"/>
                <a:cs typeface="Courier" charset="0"/>
              </a:rPr>
              <a:t> </a:t>
            </a:r>
            <a:r>
              <a:rPr sz="1050" spc="-5" dirty="0">
                <a:latin typeface="Arial"/>
                <a:cs typeface="Arial"/>
              </a:rPr>
              <a:t>loop that reads integers and computes their sum. Stop when reading the value 0.</a:t>
            </a:r>
            <a:endParaRPr sz="1050" dirty="0">
              <a:latin typeface="Arial"/>
              <a:cs typeface="Arial"/>
            </a:endParaRPr>
          </a:p>
          <a:p>
            <a:pPr marL="250825">
              <a:lnSpc>
                <a:spcPct val="100000"/>
              </a:lnSpc>
              <a:spcBef>
                <a:spcPts val="720"/>
              </a:spcBef>
            </a:pPr>
            <a:r>
              <a:rPr sz="1250" b="1" dirty="0">
                <a:latin typeface="Arial"/>
                <a:cs typeface="Arial"/>
              </a:rPr>
              <a:t>Answer:</a:t>
            </a:r>
            <a:endParaRPr sz="1250" dirty="0">
              <a:latin typeface="Arial"/>
              <a:cs typeface="Arial"/>
            </a:endParaRPr>
          </a:p>
        </p:txBody>
      </p:sp>
      <p:sp>
        <p:nvSpPr>
          <p:cNvPr id="4" name="object 4"/>
          <p:cNvSpPr txBox="1"/>
          <p:nvPr/>
        </p:nvSpPr>
        <p:spPr>
          <a:xfrm>
            <a:off x="828490" y="1226257"/>
            <a:ext cx="5566410" cy="966931"/>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int</a:t>
            </a:r>
            <a:r>
              <a:rPr sz="750" spc="-100" dirty="0">
                <a:latin typeface="Courier" charset="0"/>
                <a:cs typeface="Courier" charset="0"/>
              </a:rPr>
              <a:t> </a:t>
            </a:r>
            <a:r>
              <a:rPr sz="750" dirty="0">
                <a:latin typeface="Courier" charset="0"/>
                <a:cs typeface="Courier" charset="0"/>
              </a:rPr>
              <a:t>x;</a:t>
            </a:r>
          </a:p>
          <a:p>
            <a:pPr marL="44450" marR="4815840">
              <a:lnSpc>
                <a:spcPts val="890"/>
              </a:lnSpc>
              <a:spcBef>
                <a:spcPts val="35"/>
              </a:spcBef>
            </a:pPr>
            <a:r>
              <a:rPr sz="750" dirty="0">
                <a:latin typeface="Courier" charset="0"/>
                <a:cs typeface="Courier" charset="0"/>
              </a:rPr>
              <a:t>int sum =</a:t>
            </a:r>
            <a:r>
              <a:rPr sz="750" spc="-90" dirty="0">
                <a:latin typeface="Courier" charset="0"/>
                <a:cs typeface="Courier" charset="0"/>
              </a:rPr>
              <a:t> </a:t>
            </a:r>
            <a:r>
              <a:rPr sz="750" dirty="0">
                <a:latin typeface="Courier" charset="0"/>
                <a:cs typeface="Courier" charset="0"/>
              </a:rPr>
              <a:t>0;  do</a:t>
            </a:r>
          </a:p>
          <a:p>
            <a:pPr marL="44450">
              <a:lnSpc>
                <a:spcPts val="865"/>
              </a:lnSpc>
            </a:pPr>
            <a:r>
              <a:rPr sz="750" dirty="0">
                <a:latin typeface="Courier" charset="0"/>
                <a:cs typeface="Courier" charset="0"/>
              </a:rPr>
              <a:t>{</a:t>
            </a:r>
          </a:p>
          <a:p>
            <a:pPr marL="217170" marR="4356100">
              <a:lnSpc>
                <a:spcPts val="890"/>
              </a:lnSpc>
              <a:spcBef>
                <a:spcPts val="35"/>
              </a:spcBef>
            </a:pPr>
            <a:r>
              <a:rPr sz="750" dirty="0">
                <a:latin typeface="Courier" charset="0"/>
                <a:cs typeface="Courier" charset="0"/>
              </a:rPr>
              <a:t>x =</a:t>
            </a:r>
            <a:r>
              <a:rPr sz="750" spc="-85" dirty="0">
                <a:latin typeface="Courier" charset="0"/>
                <a:cs typeface="Courier" charset="0"/>
              </a:rPr>
              <a:t> </a:t>
            </a:r>
            <a:r>
              <a:rPr sz="750" dirty="0">
                <a:latin typeface="Courier" charset="0"/>
                <a:cs typeface="Courier" charset="0"/>
              </a:rPr>
              <a:t>in.nextInt();  sum = sum +</a:t>
            </a:r>
            <a:r>
              <a:rPr sz="750" spc="-95" dirty="0">
                <a:latin typeface="Courier" charset="0"/>
                <a:cs typeface="Courier" charset="0"/>
              </a:rPr>
              <a:t> </a:t>
            </a:r>
            <a:r>
              <a:rPr sz="750" dirty="0">
                <a:latin typeface="Courier" charset="0"/>
                <a:cs typeface="Courier" charset="0"/>
              </a:rPr>
              <a:t>x;</a:t>
            </a:r>
          </a:p>
          <a:p>
            <a:pPr marL="44450">
              <a:lnSpc>
                <a:spcPts val="865"/>
              </a:lnSpc>
            </a:pPr>
            <a:r>
              <a:rPr sz="750" dirty="0">
                <a:latin typeface="Courier" charset="0"/>
                <a:cs typeface="Courier" charset="0"/>
              </a:rPr>
              <a:t>}</a:t>
            </a:r>
          </a:p>
          <a:p>
            <a:pPr marL="44450">
              <a:lnSpc>
                <a:spcPts val="894"/>
              </a:lnSpc>
            </a:pPr>
            <a:r>
              <a:rPr sz="750" dirty="0">
                <a:latin typeface="Courier" charset="0"/>
                <a:cs typeface="Courier" charset="0"/>
              </a:rPr>
              <a:t>while (x !=</a:t>
            </a:r>
            <a:r>
              <a:rPr sz="750" spc="-95" dirty="0">
                <a:latin typeface="Courier" charset="0"/>
                <a:cs typeface="Courier" charset="0"/>
              </a:rPr>
              <a:t> </a:t>
            </a:r>
            <a:r>
              <a:rPr sz="750" dirty="0">
                <a:latin typeface="Courier" charset="0"/>
                <a:cs typeface="Courier" charset="0"/>
              </a:rPr>
              <a:t>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6.20</a:t>
            </a:r>
          </a:p>
        </p:txBody>
      </p:sp>
      <p:sp>
        <p:nvSpPr>
          <p:cNvPr id="3" name="object 3"/>
          <p:cNvSpPr txBox="1"/>
          <p:nvPr/>
        </p:nvSpPr>
        <p:spPr>
          <a:xfrm>
            <a:off x="570865" y="717562"/>
            <a:ext cx="5833110" cy="607695"/>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Write a </a:t>
            </a:r>
            <a:r>
              <a:rPr sz="1050" spc="-5" dirty="0">
                <a:latin typeface="Courier" charset="0"/>
                <a:cs typeface="Courier" charset="0"/>
              </a:rPr>
              <a:t>do</a:t>
            </a:r>
            <a:r>
              <a:rPr sz="1050" spc="-325" dirty="0">
                <a:latin typeface="Courier" charset="0"/>
                <a:cs typeface="Courier" charset="0"/>
              </a:rPr>
              <a:t> </a:t>
            </a:r>
            <a:r>
              <a:rPr sz="1050" spc="-5" dirty="0">
                <a:latin typeface="Arial"/>
                <a:cs typeface="Arial"/>
              </a:rPr>
              <a:t>loop that reads integers and computes their sum. Stop when reading a zero or the same  value twice in a row. For example, if the input is 1 2 3 4 4, then the sum is 14 and the loop</a:t>
            </a:r>
            <a:r>
              <a:rPr sz="1050" spc="25" dirty="0">
                <a:latin typeface="Arial"/>
                <a:cs typeface="Arial"/>
              </a:rPr>
              <a:t> </a:t>
            </a:r>
            <a:r>
              <a:rPr sz="1050" spc="-5" dirty="0">
                <a:latin typeface="Arial"/>
                <a:cs typeface="Arial"/>
              </a:rPr>
              <a:t>stops.</a:t>
            </a:r>
            <a:endParaRPr sz="1050" dirty="0">
              <a:latin typeface="Arial"/>
              <a:cs typeface="Arial"/>
            </a:endParaRPr>
          </a:p>
          <a:p>
            <a:pPr marL="250825">
              <a:lnSpc>
                <a:spcPct val="100000"/>
              </a:lnSpc>
              <a:spcBef>
                <a:spcPts val="685"/>
              </a:spcBef>
            </a:pPr>
            <a:r>
              <a:rPr sz="1250" b="1" dirty="0">
                <a:latin typeface="Arial"/>
                <a:cs typeface="Arial"/>
              </a:rPr>
              <a:t>Answer:</a:t>
            </a:r>
            <a:endParaRPr sz="1250" dirty="0">
              <a:latin typeface="Arial"/>
              <a:cs typeface="Arial"/>
            </a:endParaRPr>
          </a:p>
        </p:txBody>
      </p:sp>
      <p:sp>
        <p:nvSpPr>
          <p:cNvPr id="4" name="object 4"/>
          <p:cNvSpPr txBox="1"/>
          <p:nvPr/>
        </p:nvSpPr>
        <p:spPr>
          <a:xfrm>
            <a:off x="828490" y="1382086"/>
            <a:ext cx="5566410" cy="1082348"/>
          </a:xfrm>
          <a:prstGeom prst="rect">
            <a:avLst/>
          </a:prstGeom>
          <a:ln w="7099">
            <a:solidFill>
              <a:srgbClr val="CCCCCC"/>
            </a:solidFill>
          </a:ln>
        </p:spPr>
        <p:txBody>
          <a:bodyPr vert="horz" wrap="square" lIns="0" tIns="43180" rIns="0" bIns="0" rtlCol="0">
            <a:spAutoFit/>
          </a:bodyPr>
          <a:lstStyle/>
          <a:p>
            <a:pPr marL="44450" marR="4758690">
              <a:lnSpc>
                <a:spcPct val="100000"/>
              </a:lnSpc>
              <a:spcBef>
                <a:spcPts val="340"/>
              </a:spcBef>
            </a:pPr>
            <a:r>
              <a:rPr sz="750" dirty="0">
                <a:latin typeface="Courier" charset="0"/>
                <a:cs typeface="Courier" charset="0"/>
              </a:rPr>
              <a:t>int x = 0;  int</a:t>
            </a:r>
            <a:r>
              <a:rPr sz="750" spc="-80" dirty="0">
                <a:latin typeface="Courier" charset="0"/>
                <a:cs typeface="Courier" charset="0"/>
              </a:rPr>
              <a:t> </a:t>
            </a:r>
            <a:r>
              <a:rPr sz="750" dirty="0">
                <a:latin typeface="Courier" charset="0"/>
                <a:cs typeface="Courier" charset="0"/>
              </a:rPr>
              <a:t>previous;  do</a:t>
            </a:r>
          </a:p>
          <a:p>
            <a:pPr marL="44450">
              <a:lnSpc>
                <a:spcPts val="890"/>
              </a:lnSpc>
            </a:pPr>
            <a:r>
              <a:rPr sz="750" dirty="0">
                <a:latin typeface="Courier" charset="0"/>
                <a:cs typeface="Courier" charset="0"/>
              </a:rPr>
              <a:t>{</a:t>
            </a:r>
          </a:p>
          <a:p>
            <a:pPr marL="217170">
              <a:lnSpc>
                <a:spcPts val="894"/>
              </a:lnSpc>
            </a:pPr>
            <a:r>
              <a:rPr sz="750" dirty="0">
                <a:latin typeface="Courier" charset="0"/>
                <a:cs typeface="Courier" charset="0"/>
              </a:rPr>
              <a:t>previous =</a:t>
            </a:r>
            <a:r>
              <a:rPr sz="750" spc="-95" dirty="0">
                <a:latin typeface="Courier" charset="0"/>
                <a:cs typeface="Courier" charset="0"/>
              </a:rPr>
              <a:t> </a:t>
            </a:r>
            <a:r>
              <a:rPr sz="750" dirty="0">
                <a:latin typeface="Courier" charset="0"/>
                <a:cs typeface="Courier" charset="0"/>
              </a:rPr>
              <a:t>x;</a:t>
            </a:r>
          </a:p>
          <a:p>
            <a:pPr marL="217170" marR="4356100">
              <a:lnSpc>
                <a:spcPts val="890"/>
              </a:lnSpc>
              <a:spcBef>
                <a:spcPts val="35"/>
              </a:spcBef>
            </a:pPr>
            <a:r>
              <a:rPr sz="750" dirty="0">
                <a:latin typeface="Courier" charset="0"/>
                <a:cs typeface="Courier" charset="0"/>
              </a:rPr>
              <a:t>x =</a:t>
            </a:r>
            <a:r>
              <a:rPr sz="750" spc="-85" dirty="0">
                <a:latin typeface="Courier" charset="0"/>
                <a:cs typeface="Courier" charset="0"/>
              </a:rPr>
              <a:t> </a:t>
            </a:r>
            <a:r>
              <a:rPr sz="750" dirty="0">
                <a:latin typeface="Courier" charset="0"/>
                <a:cs typeface="Courier" charset="0"/>
              </a:rPr>
              <a:t>in.nextInt();  sum = sum +</a:t>
            </a:r>
            <a:r>
              <a:rPr sz="750" spc="-95" dirty="0">
                <a:latin typeface="Courier" charset="0"/>
                <a:cs typeface="Courier" charset="0"/>
              </a:rPr>
              <a:t> </a:t>
            </a:r>
            <a:r>
              <a:rPr sz="750" dirty="0">
                <a:latin typeface="Courier" charset="0"/>
                <a:cs typeface="Courier" charset="0"/>
              </a:rPr>
              <a:t>x;</a:t>
            </a:r>
          </a:p>
          <a:p>
            <a:pPr marL="44450">
              <a:lnSpc>
                <a:spcPts val="865"/>
              </a:lnSpc>
            </a:pPr>
            <a:r>
              <a:rPr sz="750" dirty="0">
                <a:latin typeface="Courier" charset="0"/>
                <a:cs typeface="Courier" charset="0"/>
              </a:rPr>
              <a:t>}</a:t>
            </a:r>
          </a:p>
          <a:p>
            <a:pPr marL="44450">
              <a:lnSpc>
                <a:spcPts val="894"/>
              </a:lnSpc>
            </a:pPr>
            <a:r>
              <a:rPr sz="750" dirty="0">
                <a:latin typeface="Courier" charset="0"/>
                <a:cs typeface="Courier" charset="0"/>
              </a:rPr>
              <a:t>while (x != 0 &amp;&amp; previous !=</a:t>
            </a:r>
            <a:r>
              <a:rPr sz="750" spc="-85" dirty="0">
                <a:latin typeface="Courier" charset="0"/>
                <a:cs typeface="Courier" charset="0"/>
              </a:rPr>
              <a:t> </a:t>
            </a:r>
            <a:r>
              <a:rPr sz="750" dirty="0">
                <a:latin typeface="Courier" charset="0"/>
                <a:cs typeface="Courier" charset="0"/>
              </a:rPr>
              <a:t>x);</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Application: </a:t>
            </a:r>
            <a:r>
              <a:rPr spc="120" dirty="0"/>
              <a:t>Processing </a:t>
            </a:r>
            <a:r>
              <a:rPr spc="65" dirty="0"/>
              <a:t>Sentinel</a:t>
            </a:r>
            <a:r>
              <a:rPr spc="-95" dirty="0"/>
              <a:t> </a:t>
            </a:r>
            <a:r>
              <a:rPr spc="110" dirty="0"/>
              <a:t>Values</a:t>
            </a:r>
          </a:p>
        </p:txBody>
      </p:sp>
      <p:sp>
        <p:nvSpPr>
          <p:cNvPr id="3" name="object 3"/>
          <p:cNvSpPr/>
          <p:nvPr/>
        </p:nvSpPr>
        <p:spPr>
          <a:xfrm>
            <a:off x="682955" y="83153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08710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p:nvPr/>
        </p:nvSpPr>
        <p:spPr>
          <a:xfrm>
            <a:off x="682955" y="161245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6" name="object 6"/>
          <p:cNvSpPr/>
          <p:nvPr/>
        </p:nvSpPr>
        <p:spPr>
          <a:xfrm>
            <a:off x="682955" y="213780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718921"/>
            <a:ext cx="5692775" cy="1954530"/>
          </a:xfrm>
          <a:prstGeom prst="rect">
            <a:avLst/>
          </a:prstGeom>
        </p:spPr>
        <p:txBody>
          <a:bodyPr vert="horz" wrap="square" lIns="0" tIns="0" rIns="0" bIns="0" rtlCol="0">
            <a:spAutoFit/>
          </a:bodyPr>
          <a:lstStyle/>
          <a:p>
            <a:pPr marL="12700">
              <a:lnSpc>
                <a:spcPct val="100000"/>
              </a:lnSpc>
            </a:pPr>
            <a:r>
              <a:rPr sz="1250" dirty="0">
                <a:latin typeface="Arial"/>
                <a:cs typeface="Arial"/>
              </a:rPr>
              <a:t>A sentinel value denotes the end of a data set, but it is not part of the</a:t>
            </a:r>
            <a:r>
              <a:rPr sz="1250" spc="-40" dirty="0">
                <a:latin typeface="Arial"/>
                <a:cs typeface="Arial"/>
              </a:rPr>
              <a:t> </a:t>
            </a:r>
            <a:r>
              <a:rPr sz="1250" dirty="0">
                <a:latin typeface="Arial"/>
                <a:cs typeface="Arial"/>
              </a:rPr>
              <a:t>data.</a:t>
            </a:r>
            <a:endParaRPr sz="1250">
              <a:latin typeface="Arial"/>
              <a:cs typeface="Arial"/>
            </a:endParaRPr>
          </a:p>
          <a:p>
            <a:pPr marL="12700">
              <a:lnSpc>
                <a:spcPct val="100000"/>
              </a:lnSpc>
              <a:spcBef>
                <a:spcPts val="509"/>
              </a:spcBef>
            </a:pPr>
            <a:r>
              <a:rPr sz="1250" dirty="0">
                <a:latin typeface="Arial"/>
                <a:cs typeface="Arial"/>
              </a:rPr>
              <a:t>If 0 can not be part of the data</a:t>
            </a:r>
            <a:r>
              <a:rPr sz="1250" spc="-75" dirty="0">
                <a:latin typeface="Arial"/>
                <a:cs typeface="Arial"/>
              </a:rPr>
              <a:t> </a:t>
            </a:r>
            <a:r>
              <a:rPr sz="1250" dirty="0">
                <a:latin typeface="Arial"/>
                <a:cs typeface="Arial"/>
              </a:rPr>
              <a:t>set</a:t>
            </a:r>
            <a:endParaRPr sz="1250">
              <a:latin typeface="Arial"/>
              <a:cs typeface="Arial"/>
            </a:endParaRPr>
          </a:p>
          <a:p>
            <a:pPr marL="298450">
              <a:lnSpc>
                <a:spcPct val="100000"/>
              </a:lnSpc>
              <a:spcBef>
                <a:spcPts val="755"/>
              </a:spcBef>
            </a:pPr>
            <a:r>
              <a:rPr sz="950" dirty="0">
                <a:latin typeface="Arial"/>
                <a:cs typeface="Arial"/>
              </a:rPr>
              <a:t>keep accepting input until a 0 finishes the</a:t>
            </a:r>
            <a:r>
              <a:rPr sz="950" spc="55" dirty="0">
                <a:latin typeface="Arial"/>
                <a:cs typeface="Arial"/>
              </a:rPr>
              <a:t> </a:t>
            </a:r>
            <a:r>
              <a:rPr sz="950" dirty="0">
                <a:latin typeface="Arial"/>
                <a:cs typeface="Arial"/>
              </a:rPr>
              <a:t>sequence</a:t>
            </a:r>
            <a:endParaRPr sz="950">
              <a:latin typeface="Arial"/>
              <a:cs typeface="Arial"/>
            </a:endParaRPr>
          </a:p>
          <a:p>
            <a:pPr marL="12700">
              <a:lnSpc>
                <a:spcPct val="100000"/>
              </a:lnSpc>
              <a:spcBef>
                <a:spcPts val="740"/>
              </a:spcBef>
            </a:pPr>
            <a:r>
              <a:rPr sz="1250" dirty="0">
                <a:latin typeface="Arial"/>
                <a:cs typeface="Arial"/>
              </a:rPr>
              <a:t>If 0 is valid but no value can be</a:t>
            </a:r>
            <a:r>
              <a:rPr sz="1250" spc="-70" dirty="0">
                <a:latin typeface="Arial"/>
                <a:cs typeface="Arial"/>
              </a:rPr>
              <a:t> </a:t>
            </a:r>
            <a:r>
              <a:rPr sz="1250" dirty="0">
                <a:latin typeface="Arial"/>
                <a:cs typeface="Arial"/>
              </a:rPr>
              <a:t>negative</a:t>
            </a:r>
            <a:endParaRPr sz="1250">
              <a:latin typeface="Arial"/>
              <a:cs typeface="Arial"/>
            </a:endParaRPr>
          </a:p>
          <a:p>
            <a:pPr marL="298450">
              <a:lnSpc>
                <a:spcPct val="100000"/>
              </a:lnSpc>
              <a:spcBef>
                <a:spcPts val="755"/>
              </a:spcBef>
            </a:pPr>
            <a:r>
              <a:rPr sz="950" dirty="0">
                <a:latin typeface="Arial"/>
                <a:cs typeface="Arial"/>
              </a:rPr>
              <a:t>use -1 to indicate</a:t>
            </a:r>
            <a:r>
              <a:rPr sz="950" spc="-15" dirty="0">
                <a:latin typeface="Arial"/>
                <a:cs typeface="Arial"/>
              </a:rPr>
              <a:t> </a:t>
            </a:r>
            <a:r>
              <a:rPr sz="950" dirty="0">
                <a:latin typeface="Arial"/>
                <a:cs typeface="Arial"/>
              </a:rPr>
              <a:t>termination</a:t>
            </a:r>
            <a:endParaRPr sz="950">
              <a:latin typeface="Arial"/>
              <a:cs typeface="Arial"/>
            </a:endParaRPr>
          </a:p>
          <a:p>
            <a:pPr marL="12700" marR="5080">
              <a:lnSpc>
                <a:spcPct val="115500"/>
              </a:lnSpc>
              <a:spcBef>
                <a:spcPts val="505"/>
              </a:spcBef>
            </a:pPr>
            <a:r>
              <a:rPr sz="1250" dirty="0">
                <a:latin typeface="Arial"/>
                <a:cs typeface="Arial"/>
              </a:rPr>
              <a:t>In the military, a sentinel guards a border or passage. In computer science, a  sentinel value denotes the end of an input sequence or the border between</a:t>
            </a:r>
            <a:r>
              <a:rPr sz="1250" spc="-35" dirty="0">
                <a:latin typeface="Arial"/>
                <a:cs typeface="Arial"/>
              </a:rPr>
              <a:t> </a:t>
            </a:r>
            <a:r>
              <a:rPr sz="1250" dirty="0">
                <a:latin typeface="Arial"/>
                <a:cs typeface="Arial"/>
              </a:rPr>
              <a:t>input  sequences.</a:t>
            </a:r>
            <a:endParaRPr sz="1250">
              <a:latin typeface="Arial"/>
              <a:cs typeface="Arial"/>
            </a:endParaRPr>
          </a:p>
        </p:txBody>
      </p:sp>
      <p:sp>
        <p:nvSpPr>
          <p:cNvPr id="8" name="object 8"/>
          <p:cNvSpPr>
            <a:spLocks noChangeAspect="1"/>
          </p:cNvSpPr>
          <p:nvPr/>
        </p:nvSpPr>
        <p:spPr>
          <a:xfrm>
            <a:off x="824941" y="2684982"/>
            <a:ext cx="1362400" cy="21031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Application: </a:t>
            </a:r>
            <a:r>
              <a:rPr spc="120" dirty="0"/>
              <a:t>Processing </a:t>
            </a:r>
            <a:r>
              <a:rPr spc="65" dirty="0"/>
              <a:t>Sentinel</a:t>
            </a:r>
            <a:r>
              <a:rPr spc="-95" dirty="0"/>
              <a:t> </a:t>
            </a:r>
            <a:r>
              <a:rPr spc="110" dirty="0"/>
              <a:t>Values</a:t>
            </a:r>
          </a:p>
        </p:txBody>
      </p:sp>
      <p:sp>
        <p:nvSpPr>
          <p:cNvPr id="3" name="object 3"/>
          <p:cNvSpPr/>
          <p:nvPr/>
        </p:nvSpPr>
        <p:spPr>
          <a:xfrm>
            <a:off x="682955" y="83244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35779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p:nvPr/>
        </p:nvSpPr>
        <p:spPr>
          <a:xfrm>
            <a:off x="682955" y="207482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6" name="object 6"/>
          <p:cNvSpPr/>
          <p:nvPr/>
        </p:nvSpPr>
        <p:spPr>
          <a:xfrm>
            <a:off x="682955" y="233750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719835"/>
            <a:ext cx="3464560" cy="1713230"/>
          </a:xfrm>
          <a:prstGeom prst="rect">
            <a:avLst/>
          </a:prstGeom>
        </p:spPr>
        <p:txBody>
          <a:bodyPr vert="horz" wrap="square" lIns="0" tIns="0" rIns="0" bIns="0" rtlCol="0">
            <a:spAutoFit/>
          </a:bodyPr>
          <a:lstStyle/>
          <a:p>
            <a:pPr marL="12700">
              <a:lnSpc>
                <a:spcPct val="100000"/>
              </a:lnSpc>
            </a:pPr>
            <a:r>
              <a:rPr sz="1250" dirty="0">
                <a:latin typeface="Arial"/>
                <a:cs typeface="Arial"/>
              </a:rPr>
              <a:t>To compute the average of a set of</a:t>
            </a:r>
            <a:r>
              <a:rPr sz="1250" spc="-65" dirty="0">
                <a:latin typeface="Arial"/>
                <a:cs typeface="Arial"/>
              </a:rPr>
              <a:t> </a:t>
            </a:r>
            <a:r>
              <a:rPr sz="1250" dirty="0">
                <a:latin typeface="Arial"/>
                <a:cs typeface="Arial"/>
              </a:rPr>
              <a:t>salaries</a:t>
            </a:r>
            <a:endParaRPr sz="1250">
              <a:latin typeface="Arial"/>
              <a:cs typeface="Arial"/>
            </a:endParaRPr>
          </a:p>
          <a:p>
            <a:pPr marL="298450">
              <a:lnSpc>
                <a:spcPct val="100000"/>
              </a:lnSpc>
              <a:spcBef>
                <a:spcPts val="755"/>
              </a:spcBef>
            </a:pPr>
            <a:r>
              <a:rPr sz="950" dirty="0">
                <a:latin typeface="Arial"/>
                <a:cs typeface="Arial"/>
              </a:rPr>
              <a:t>use -1 to indicate</a:t>
            </a:r>
            <a:r>
              <a:rPr sz="950" spc="-15" dirty="0">
                <a:latin typeface="Arial"/>
                <a:cs typeface="Arial"/>
              </a:rPr>
              <a:t> </a:t>
            </a:r>
            <a:r>
              <a:rPr sz="950" dirty="0">
                <a:latin typeface="Arial"/>
                <a:cs typeface="Arial"/>
              </a:rPr>
              <a:t>termination</a:t>
            </a:r>
            <a:endParaRPr sz="950">
              <a:latin typeface="Arial"/>
              <a:cs typeface="Arial"/>
            </a:endParaRPr>
          </a:p>
          <a:p>
            <a:pPr marL="12700">
              <a:lnSpc>
                <a:spcPct val="100000"/>
              </a:lnSpc>
              <a:spcBef>
                <a:spcPts val="740"/>
              </a:spcBef>
            </a:pPr>
            <a:r>
              <a:rPr sz="1250" dirty="0">
                <a:latin typeface="Arial"/>
                <a:cs typeface="Arial"/>
              </a:rPr>
              <a:t>Inside the</a:t>
            </a:r>
            <a:r>
              <a:rPr sz="1250" spc="-90" dirty="0">
                <a:latin typeface="Arial"/>
                <a:cs typeface="Arial"/>
              </a:rPr>
              <a:t> </a:t>
            </a:r>
            <a:r>
              <a:rPr sz="1250" dirty="0">
                <a:latin typeface="Arial"/>
                <a:cs typeface="Arial"/>
              </a:rPr>
              <a:t>loop</a:t>
            </a:r>
            <a:endParaRPr sz="1250">
              <a:latin typeface="Arial"/>
              <a:cs typeface="Arial"/>
            </a:endParaRPr>
          </a:p>
          <a:p>
            <a:pPr marL="298450">
              <a:lnSpc>
                <a:spcPct val="100000"/>
              </a:lnSpc>
              <a:spcBef>
                <a:spcPts val="755"/>
              </a:spcBef>
            </a:pPr>
            <a:r>
              <a:rPr sz="950" dirty="0">
                <a:latin typeface="Arial"/>
                <a:cs typeface="Arial"/>
              </a:rPr>
              <a:t>Read the</a:t>
            </a:r>
            <a:r>
              <a:rPr sz="950" spc="-55" dirty="0">
                <a:latin typeface="Arial"/>
                <a:cs typeface="Arial"/>
              </a:rPr>
              <a:t> </a:t>
            </a:r>
            <a:r>
              <a:rPr sz="950" dirty="0">
                <a:latin typeface="Arial"/>
                <a:cs typeface="Arial"/>
              </a:rPr>
              <a:t>input</a:t>
            </a:r>
            <a:endParaRPr sz="950">
              <a:latin typeface="Arial"/>
              <a:cs typeface="Arial"/>
            </a:endParaRPr>
          </a:p>
          <a:p>
            <a:pPr marL="298450">
              <a:lnSpc>
                <a:spcPct val="100000"/>
              </a:lnSpc>
              <a:spcBef>
                <a:spcPts val="370"/>
              </a:spcBef>
            </a:pPr>
            <a:r>
              <a:rPr sz="950" dirty="0">
                <a:latin typeface="Arial"/>
                <a:cs typeface="Arial"/>
              </a:rPr>
              <a:t>process it if the input is not</a:t>
            </a:r>
            <a:r>
              <a:rPr sz="950" spc="-20" dirty="0">
                <a:latin typeface="Arial"/>
                <a:cs typeface="Arial"/>
              </a:rPr>
              <a:t> </a:t>
            </a:r>
            <a:r>
              <a:rPr sz="950" dirty="0">
                <a:latin typeface="Arial"/>
                <a:cs typeface="Arial"/>
              </a:rPr>
              <a:t>-1</a:t>
            </a:r>
            <a:endParaRPr sz="950">
              <a:latin typeface="Arial"/>
              <a:cs typeface="Arial"/>
            </a:endParaRPr>
          </a:p>
          <a:p>
            <a:pPr marL="12700" marR="5080">
              <a:lnSpc>
                <a:spcPct val="137900"/>
              </a:lnSpc>
              <a:spcBef>
                <a:spcPts val="170"/>
              </a:spcBef>
            </a:pPr>
            <a:r>
              <a:rPr sz="1250" dirty="0">
                <a:latin typeface="Arial"/>
                <a:cs typeface="Arial"/>
              </a:rPr>
              <a:t>Stay in the loop while the sentinel value is not</a:t>
            </a:r>
            <a:r>
              <a:rPr sz="1250" spc="-60" dirty="0">
                <a:latin typeface="Arial"/>
                <a:cs typeface="Arial"/>
              </a:rPr>
              <a:t> </a:t>
            </a:r>
            <a:r>
              <a:rPr sz="1250" dirty="0">
                <a:latin typeface="Arial"/>
                <a:cs typeface="Arial"/>
              </a:rPr>
              <a:t>-1.  Initialize the input to something other than</a:t>
            </a:r>
            <a:r>
              <a:rPr sz="1250" spc="-65" dirty="0">
                <a:latin typeface="Arial"/>
                <a:cs typeface="Arial"/>
              </a:rPr>
              <a:t> </a:t>
            </a:r>
            <a:r>
              <a:rPr sz="1250" dirty="0">
                <a:latin typeface="Arial"/>
                <a:cs typeface="Arial"/>
              </a:rPr>
              <a:t>-1.</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5" dirty="0"/>
              <a:t>section_5/</a:t>
            </a:r>
            <a:r>
              <a:rPr spc="75" dirty="0">
                <a:solidFill>
                  <a:srgbClr val="000080"/>
                </a:solidFill>
                <a:hlinkClick r:id="rId2"/>
              </a:rPr>
              <a:t>SentinelDemo.java</a:t>
            </a:r>
          </a:p>
        </p:txBody>
      </p:sp>
      <p:sp>
        <p:nvSpPr>
          <p:cNvPr id="3" name="object 3"/>
          <p:cNvSpPr txBox="1"/>
          <p:nvPr/>
        </p:nvSpPr>
        <p:spPr>
          <a:xfrm>
            <a:off x="1236761" y="2378981"/>
            <a:ext cx="1981835" cy="1221740"/>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r>
              <a:rPr sz="700" spc="-200" dirty="0">
                <a:latin typeface="Courier New"/>
                <a:cs typeface="Courier New"/>
              </a:rPr>
              <a:t> </a:t>
            </a:r>
            <a:r>
              <a:rPr sz="900" spc="-5" dirty="0">
                <a:solidFill>
                  <a:srgbClr val="0073FF"/>
                </a:solidFill>
                <a:latin typeface="Times New Roman"/>
                <a:cs typeface="Times New Roman"/>
              </a:rPr>
              <a:t>Process data until the sentinel is entered</a:t>
            </a:r>
            <a:endParaRPr sz="900">
              <a:latin typeface="Times New Roman"/>
              <a:cs typeface="Times New Roman"/>
            </a:endParaRPr>
          </a:p>
          <a:p>
            <a:pPr>
              <a:lnSpc>
                <a:spcPct val="100000"/>
              </a:lnSpc>
              <a:spcBef>
                <a:spcPts val="47"/>
              </a:spcBef>
            </a:pPr>
            <a:endParaRPr sz="700">
              <a:latin typeface="Times New Roman"/>
              <a:cs typeface="Times New Roman"/>
            </a:endParaRPr>
          </a:p>
          <a:p>
            <a:pPr marL="12700">
              <a:lnSpc>
                <a:spcPts val="840"/>
              </a:lnSpc>
            </a:pPr>
            <a:r>
              <a:rPr sz="700" spc="15" dirty="0">
                <a:solidFill>
                  <a:srgbClr val="CC0066"/>
                </a:solidFill>
                <a:latin typeface="Courier New"/>
                <a:cs typeface="Courier New"/>
              </a:rPr>
              <a:t>while </a:t>
            </a:r>
            <a:r>
              <a:rPr sz="700" spc="15" dirty="0">
                <a:latin typeface="Courier New"/>
                <a:cs typeface="Courier New"/>
              </a:rPr>
              <a:t>(salary !=</a:t>
            </a:r>
            <a:r>
              <a:rPr sz="700" spc="-60" dirty="0">
                <a:latin typeface="Courier New"/>
                <a:cs typeface="Courier New"/>
              </a:rPr>
              <a:t> </a:t>
            </a:r>
            <a:r>
              <a:rPr sz="700" spc="10" dirty="0">
                <a:solidFill>
                  <a:srgbClr val="66FF18"/>
                </a:solidFill>
                <a:latin typeface="Courier New"/>
                <a:cs typeface="Courier New"/>
              </a:rPr>
              <a:t>-1</a:t>
            </a:r>
            <a:r>
              <a:rPr sz="700" spc="10"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marR="410209">
              <a:lnSpc>
                <a:spcPct val="100000"/>
              </a:lnSpc>
            </a:pPr>
            <a:r>
              <a:rPr sz="700" spc="15" dirty="0">
                <a:latin typeface="Courier New"/>
                <a:cs typeface="Courier New"/>
              </a:rPr>
              <a:t>salary =</a:t>
            </a:r>
            <a:r>
              <a:rPr sz="700" spc="-60" dirty="0">
                <a:latin typeface="Courier New"/>
                <a:cs typeface="Courier New"/>
              </a:rPr>
              <a:t> </a:t>
            </a:r>
            <a:r>
              <a:rPr sz="700" spc="15" dirty="0">
                <a:latin typeface="Courier New"/>
                <a:cs typeface="Courier New"/>
              </a:rPr>
              <a:t>in.nextDouble();  </a:t>
            </a:r>
            <a:r>
              <a:rPr sz="700" spc="15" dirty="0">
                <a:solidFill>
                  <a:srgbClr val="CC0066"/>
                </a:solidFill>
                <a:latin typeface="Courier New"/>
                <a:cs typeface="Courier New"/>
              </a:rPr>
              <a:t>if </a:t>
            </a:r>
            <a:r>
              <a:rPr sz="700" spc="15" dirty="0">
                <a:latin typeface="Courier New"/>
                <a:cs typeface="Courier New"/>
              </a:rPr>
              <a:t>(salary !=</a:t>
            </a:r>
            <a:r>
              <a:rPr sz="700" spc="-65" dirty="0">
                <a:latin typeface="Courier New"/>
                <a:cs typeface="Courier New"/>
              </a:rPr>
              <a:t> </a:t>
            </a:r>
            <a:r>
              <a:rPr sz="700" spc="10" dirty="0">
                <a:solidFill>
                  <a:srgbClr val="66FF18"/>
                </a:solidFill>
                <a:latin typeface="Courier New"/>
                <a:cs typeface="Courier New"/>
              </a:rPr>
              <a:t>-1</a:t>
            </a:r>
            <a:r>
              <a:rPr sz="700" spc="10" dirty="0">
                <a:latin typeface="Courier New"/>
                <a:cs typeface="Courier New"/>
              </a:rPr>
              <a:t>)</a:t>
            </a:r>
            <a:endParaRPr sz="700">
              <a:latin typeface="Courier New"/>
              <a:cs typeface="Courier New"/>
            </a:endParaRPr>
          </a:p>
          <a:p>
            <a:pPr marL="178435">
              <a:lnSpc>
                <a:spcPts val="840"/>
              </a:lnSpc>
            </a:pPr>
            <a:r>
              <a:rPr sz="700" spc="15" dirty="0">
                <a:latin typeface="Courier New"/>
                <a:cs typeface="Courier New"/>
              </a:rPr>
              <a:t>{</a:t>
            </a:r>
            <a:endParaRPr sz="700">
              <a:latin typeface="Courier New"/>
              <a:cs typeface="Courier New"/>
            </a:endParaRPr>
          </a:p>
          <a:p>
            <a:pPr marL="344805" marR="576580">
              <a:lnSpc>
                <a:spcPct val="100000"/>
              </a:lnSpc>
            </a:pPr>
            <a:r>
              <a:rPr sz="700" spc="15" dirty="0">
                <a:latin typeface="Courier New"/>
                <a:cs typeface="Courier New"/>
              </a:rPr>
              <a:t>sum = sum +</a:t>
            </a:r>
            <a:r>
              <a:rPr sz="700" spc="-70" dirty="0">
                <a:latin typeface="Courier New"/>
                <a:cs typeface="Courier New"/>
              </a:rPr>
              <a:t> </a:t>
            </a:r>
            <a:r>
              <a:rPr sz="700" spc="15" dirty="0">
                <a:latin typeface="Courier New"/>
                <a:cs typeface="Courier New"/>
              </a:rPr>
              <a:t>salary;  count++;</a:t>
            </a:r>
            <a:endParaRPr sz="700">
              <a:latin typeface="Courier New"/>
              <a:cs typeface="Courier New"/>
            </a:endParaRPr>
          </a:p>
          <a:p>
            <a:pPr marL="178435">
              <a:lnSpc>
                <a:spcPts val="840"/>
              </a:lnSpc>
            </a:pPr>
            <a:r>
              <a:rPr sz="700" spc="15" dirty="0">
                <a:latin typeface="Courier New"/>
                <a:cs typeface="Courier New"/>
              </a:rPr>
              <a:t>}</a:t>
            </a:r>
            <a:endParaRPr sz="700">
              <a:latin typeface="Courier New"/>
              <a:cs typeface="Courier New"/>
            </a:endParaRPr>
          </a:p>
          <a:p>
            <a:pPr marL="12700">
              <a:lnSpc>
                <a:spcPct val="100000"/>
              </a:lnSpc>
            </a:pPr>
            <a:r>
              <a:rPr sz="700" spc="15" dirty="0">
                <a:latin typeface="Courier New"/>
                <a:cs typeface="Courier New"/>
              </a:rPr>
              <a:t>}</a:t>
            </a:r>
            <a:endParaRPr sz="700">
              <a:latin typeface="Courier New"/>
              <a:cs typeface="Courier New"/>
            </a:endParaRPr>
          </a:p>
        </p:txBody>
      </p:sp>
      <p:sp>
        <p:nvSpPr>
          <p:cNvPr id="4" name="object 4"/>
          <p:cNvSpPr txBox="1"/>
          <p:nvPr/>
        </p:nvSpPr>
        <p:spPr>
          <a:xfrm>
            <a:off x="683046" y="771542"/>
            <a:ext cx="4204335" cy="3809365"/>
          </a:xfrm>
          <a:prstGeom prst="rect">
            <a:avLst/>
          </a:prstGeom>
        </p:spPr>
        <p:txBody>
          <a:bodyPr vert="horz" wrap="square" lIns="0" tIns="0" rIns="0" bIns="0" rtlCol="0">
            <a:spAutoFit/>
          </a:bodyPr>
          <a:lstStyle/>
          <a:p>
            <a:pPr marL="67945">
              <a:lnSpc>
                <a:spcPts val="840"/>
              </a:lnSpc>
            </a:pPr>
            <a:r>
              <a:rPr sz="700" b="1" spc="15" dirty="0">
                <a:solidFill>
                  <a:srgbClr val="0073FF"/>
                </a:solidFill>
                <a:latin typeface="Courier New"/>
                <a:cs typeface="Courier New"/>
              </a:rPr>
              <a:t>1  </a:t>
            </a:r>
            <a:r>
              <a:rPr sz="700" spc="15" dirty="0">
                <a:solidFill>
                  <a:srgbClr val="CC0066"/>
                </a:solidFill>
                <a:latin typeface="Courier New"/>
                <a:cs typeface="Courier New"/>
              </a:rPr>
              <a:t>import</a:t>
            </a:r>
            <a:r>
              <a:rPr sz="700" spc="-60" dirty="0">
                <a:solidFill>
                  <a:srgbClr val="CC0066"/>
                </a:solidFill>
                <a:latin typeface="Courier New"/>
                <a:cs typeface="Courier New"/>
              </a:rPr>
              <a:t> </a:t>
            </a:r>
            <a:r>
              <a:rPr sz="700" spc="15" dirty="0">
                <a:latin typeface="Courier New"/>
                <a:cs typeface="Courier New"/>
              </a:rPr>
              <a:t>java.util.Scanner;</a:t>
            </a:r>
            <a:endParaRPr sz="700">
              <a:latin typeface="Courier New"/>
              <a:cs typeface="Courier New"/>
            </a:endParaRPr>
          </a:p>
          <a:p>
            <a:pPr marL="67945">
              <a:lnSpc>
                <a:spcPts val="840"/>
              </a:lnSpc>
            </a:pPr>
            <a:r>
              <a:rPr sz="700" b="1" spc="15" dirty="0">
                <a:solidFill>
                  <a:srgbClr val="0073FF"/>
                </a:solidFill>
                <a:latin typeface="Courier New"/>
                <a:cs typeface="Courier New"/>
              </a:rPr>
              <a:t>2</a:t>
            </a:r>
            <a:endParaRPr sz="700">
              <a:latin typeface="Courier New"/>
              <a:cs typeface="Courier New"/>
            </a:endParaRPr>
          </a:p>
          <a:p>
            <a:pPr marL="67945">
              <a:lnSpc>
                <a:spcPts val="795"/>
              </a:lnSpc>
            </a:pPr>
            <a:r>
              <a:rPr sz="700" b="1" spc="15" dirty="0">
                <a:solidFill>
                  <a:srgbClr val="0073FF"/>
                </a:solidFill>
                <a:latin typeface="Courier New"/>
                <a:cs typeface="Courier New"/>
              </a:rPr>
              <a:t>3</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1035"/>
              </a:lnSpc>
              <a:tabLst>
                <a:tab pos="400050" algn="l"/>
              </a:tabLst>
            </a:pPr>
            <a:r>
              <a:rPr sz="700" b="1" spc="15" dirty="0">
                <a:solidFill>
                  <a:srgbClr val="0073FF"/>
                </a:solidFill>
                <a:latin typeface="Courier New"/>
                <a:cs typeface="Courier New"/>
              </a:rPr>
              <a:t>4	</a:t>
            </a:r>
            <a:r>
              <a:rPr sz="900" spc="-5" dirty="0">
                <a:solidFill>
                  <a:srgbClr val="0073FF"/>
                </a:solidFill>
                <a:latin typeface="Times New Roman"/>
                <a:cs typeface="Times New Roman"/>
              </a:rPr>
              <a:t>This program prints the average of salary values that are terminated with a</a:t>
            </a:r>
            <a:r>
              <a:rPr sz="900" spc="85" dirty="0">
                <a:solidFill>
                  <a:srgbClr val="0073FF"/>
                </a:solidFill>
                <a:latin typeface="Times New Roman"/>
                <a:cs typeface="Times New Roman"/>
              </a:rPr>
              <a:t> </a:t>
            </a:r>
            <a:r>
              <a:rPr sz="900" spc="-5" dirty="0">
                <a:solidFill>
                  <a:srgbClr val="0073FF"/>
                </a:solidFill>
                <a:latin typeface="Times New Roman"/>
                <a:cs typeface="Times New Roman"/>
              </a:rPr>
              <a:t>sentinel.</a:t>
            </a:r>
            <a:endParaRPr sz="900">
              <a:latin typeface="Times New Roman"/>
              <a:cs typeface="Times New Roman"/>
            </a:endParaRPr>
          </a:p>
          <a:p>
            <a:pPr marL="67945">
              <a:lnSpc>
                <a:spcPts val="840"/>
              </a:lnSpc>
              <a:spcBef>
                <a:spcPts val="15"/>
              </a:spcBef>
            </a:pPr>
            <a:r>
              <a:rPr sz="700" b="1" spc="15" dirty="0">
                <a:solidFill>
                  <a:srgbClr val="0073FF"/>
                </a:solidFill>
                <a:latin typeface="Courier New"/>
                <a:cs typeface="Courier New"/>
              </a:rPr>
              <a:t>5</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pPr>
            <a:r>
              <a:rPr sz="700" b="1" spc="15" dirty="0">
                <a:solidFill>
                  <a:srgbClr val="0073FF"/>
                </a:solidFill>
                <a:latin typeface="Courier New"/>
                <a:cs typeface="Courier New"/>
              </a:rPr>
              <a:t>6  </a:t>
            </a:r>
            <a:r>
              <a:rPr sz="700" spc="15" dirty="0">
                <a:solidFill>
                  <a:srgbClr val="CC0066"/>
                </a:solidFill>
                <a:latin typeface="Courier New"/>
                <a:cs typeface="Courier New"/>
              </a:rPr>
              <a:t>public class</a:t>
            </a:r>
            <a:r>
              <a:rPr sz="700" spc="-65" dirty="0">
                <a:solidFill>
                  <a:srgbClr val="CC0066"/>
                </a:solidFill>
                <a:latin typeface="Courier New"/>
                <a:cs typeface="Courier New"/>
              </a:rPr>
              <a:t> </a:t>
            </a:r>
            <a:r>
              <a:rPr sz="700" spc="15" dirty="0">
                <a:latin typeface="Courier New"/>
                <a:cs typeface="Courier New"/>
              </a:rPr>
              <a:t>SentinelDemo</a:t>
            </a:r>
            <a:endParaRPr sz="700">
              <a:latin typeface="Courier New"/>
              <a:cs typeface="Courier New"/>
            </a:endParaRPr>
          </a:p>
          <a:p>
            <a:pPr marL="67945">
              <a:lnSpc>
                <a:spcPts val="840"/>
              </a:lnSpc>
            </a:pPr>
            <a:r>
              <a:rPr sz="700" b="1" spc="15" dirty="0">
                <a:solidFill>
                  <a:srgbClr val="0073FF"/>
                </a:solidFill>
                <a:latin typeface="Courier New"/>
                <a:cs typeface="Courier New"/>
              </a:rPr>
              <a:t>7</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tabLst>
                <a:tab pos="400050" algn="l"/>
              </a:tabLst>
            </a:pPr>
            <a:r>
              <a:rPr sz="700" b="1" spc="15" dirty="0">
                <a:solidFill>
                  <a:srgbClr val="0073FF"/>
                </a:solidFill>
                <a:latin typeface="Courier New"/>
                <a:cs typeface="Courier New"/>
              </a:rPr>
              <a:t>8	</a:t>
            </a:r>
            <a:r>
              <a:rPr sz="700" spc="15" dirty="0">
                <a:solidFill>
                  <a:srgbClr val="CC0066"/>
                </a:solidFill>
                <a:latin typeface="Courier New"/>
                <a:cs typeface="Courier New"/>
              </a:rPr>
              <a:t>public static void </a:t>
            </a:r>
            <a:r>
              <a:rPr sz="700" spc="15" dirty="0">
                <a:latin typeface="Courier New"/>
                <a:cs typeface="Courier New"/>
              </a:rPr>
              <a:t>main(String[]</a:t>
            </a:r>
            <a:r>
              <a:rPr sz="700" spc="-55" dirty="0">
                <a:latin typeface="Courier New"/>
                <a:cs typeface="Courier New"/>
              </a:rPr>
              <a:t> </a:t>
            </a:r>
            <a:r>
              <a:rPr sz="700" spc="15" dirty="0">
                <a:latin typeface="Courier New"/>
                <a:cs typeface="Courier New"/>
              </a:rPr>
              <a:t>args)</a:t>
            </a:r>
            <a:endParaRPr sz="700">
              <a:latin typeface="Courier New"/>
              <a:cs typeface="Courier New"/>
            </a:endParaRPr>
          </a:p>
          <a:p>
            <a:pPr marL="67945">
              <a:lnSpc>
                <a:spcPts val="840"/>
              </a:lnSpc>
              <a:tabLst>
                <a:tab pos="400050" algn="l"/>
              </a:tabLst>
            </a:pPr>
            <a:r>
              <a:rPr sz="700" b="1" spc="15" dirty="0">
                <a:solidFill>
                  <a:srgbClr val="0073FF"/>
                </a:solidFill>
                <a:latin typeface="Courier New"/>
                <a:cs typeface="Courier New"/>
              </a:rPr>
              <a:t>9	</a:t>
            </a:r>
            <a:r>
              <a:rPr sz="700" spc="15" dirty="0">
                <a:latin typeface="Courier New"/>
                <a:cs typeface="Courier New"/>
              </a:rPr>
              <a:t>{</a:t>
            </a:r>
            <a:endParaRPr sz="700">
              <a:latin typeface="Courier New"/>
              <a:cs typeface="Courier New"/>
            </a:endParaRPr>
          </a:p>
          <a:p>
            <a:pPr marL="566420" indent="-553720">
              <a:lnSpc>
                <a:spcPts val="840"/>
              </a:lnSpc>
              <a:buClr>
                <a:srgbClr val="0073FF"/>
              </a:buClr>
              <a:buFont typeface="Courier New"/>
              <a:buAutoNum type="arabicPlain" startAt="10"/>
              <a:tabLst>
                <a:tab pos="566420" algn="l"/>
              </a:tabLst>
            </a:pPr>
            <a:r>
              <a:rPr sz="700" spc="15" dirty="0">
                <a:solidFill>
                  <a:srgbClr val="CC0066"/>
                </a:solidFill>
                <a:latin typeface="Courier New"/>
                <a:cs typeface="Courier New"/>
              </a:rPr>
              <a:t>double </a:t>
            </a:r>
            <a:r>
              <a:rPr sz="700" spc="15" dirty="0">
                <a:latin typeface="Courier New"/>
                <a:cs typeface="Courier New"/>
              </a:rPr>
              <a:t>sum =</a:t>
            </a:r>
            <a:r>
              <a:rPr sz="700" spc="-70" dirty="0">
                <a:latin typeface="Courier New"/>
                <a:cs typeface="Courier New"/>
              </a:rPr>
              <a:t> </a:t>
            </a:r>
            <a:r>
              <a:rPr sz="700" spc="10" dirty="0">
                <a:solidFill>
                  <a:srgbClr val="66FF18"/>
                </a:solidFill>
                <a:latin typeface="Courier New"/>
                <a:cs typeface="Courier New"/>
              </a:rPr>
              <a:t>0</a:t>
            </a:r>
            <a:r>
              <a:rPr sz="700" spc="10" dirty="0">
                <a:latin typeface="Courier New"/>
                <a:cs typeface="Courier New"/>
              </a:rPr>
              <a:t>;</a:t>
            </a:r>
            <a:endParaRPr sz="700">
              <a:latin typeface="Courier New"/>
              <a:cs typeface="Courier New"/>
            </a:endParaRPr>
          </a:p>
          <a:p>
            <a:pPr marL="566420" indent="-553720">
              <a:lnSpc>
                <a:spcPts val="840"/>
              </a:lnSpc>
              <a:buClr>
                <a:srgbClr val="0073FF"/>
              </a:buClr>
              <a:buFont typeface="Courier New"/>
              <a:buAutoNum type="arabicPlain" startAt="10"/>
              <a:tabLst>
                <a:tab pos="566420" algn="l"/>
              </a:tabLst>
            </a:pPr>
            <a:r>
              <a:rPr sz="700" spc="15" dirty="0">
                <a:solidFill>
                  <a:srgbClr val="CC0066"/>
                </a:solidFill>
                <a:latin typeface="Courier New"/>
                <a:cs typeface="Courier New"/>
              </a:rPr>
              <a:t>int </a:t>
            </a:r>
            <a:r>
              <a:rPr sz="700" spc="15" dirty="0">
                <a:latin typeface="Courier New"/>
                <a:cs typeface="Courier New"/>
              </a:rPr>
              <a:t>count =</a:t>
            </a:r>
            <a:r>
              <a:rPr sz="700" spc="-70" dirty="0">
                <a:latin typeface="Courier New"/>
                <a:cs typeface="Courier New"/>
              </a:rPr>
              <a:t> </a:t>
            </a:r>
            <a:r>
              <a:rPr sz="700" spc="10" dirty="0">
                <a:solidFill>
                  <a:srgbClr val="66FF18"/>
                </a:solidFill>
                <a:latin typeface="Courier New"/>
                <a:cs typeface="Courier New"/>
              </a:rPr>
              <a:t>0</a:t>
            </a:r>
            <a:r>
              <a:rPr sz="700" spc="10" dirty="0">
                <a:latin typeface="Courier New"/>
                <a:cs typeface="Courier New"/>
              </a:rPr>
              <a:t>;</a:t>
            </a:r>
            <a:endParaRPr sz="700">
              <a:latin typeface="Courier New"/>
              <a:cs typeface="Courier New"/>
            </a:endParaRPr>
          </a:p>
          <a:p>
            <a:pPr marL="566420" indent="-553720">
              <a:lnSpc>
                <a:spcPts val="840"/>
              </a:lnSpc>
              <a:buClr>
                <a:srgbClr val="0073FF"/>
              </a:buClr>
              <a:buFont typeface="Courier New"/>
              <a:buAutoNum type="arabicPlain" startAt="10"/>
              <a:tabLst>
                <a:tab pos="566420" algn="l"/>
              </a:tabLst>
            </a:pPr>
            <a:r>
              <a:rPr sz="700" spc="15" dirty="0">
                <a:solidFill>
                  <a:srgbClr val="CC0066"/>
                </a:solidFill>
                <a:latin typeface="Courier New"/>
                <a:cs typeface="Courier New"/>
              </a:rPr>
              <a:t>double </a:t>
            </a:r>
            <a:r>
              <a:rPr sz="700" spc="15" dirty="0">
                <a:latin typeface="Courier New"/>
                <a:cs typeface="Courier New"/>
              </a:rPr>
              <a:t>salary =</a:t>
            </a:r>
            <a:r>
              <a:rPr sz="700" spc="-65" dirty="0">
                <a:latin typeface="Courier New"/>
                <a:cs typeface="Courier New"/>
              </a:rPr>
              <a:t> </a:t>
            </a:r>
            <a:r>
              <a:rPr sz="700" spc="10" dirty="0">
                <a:solidFill>
                  <a:srgbClr val="66FF18"/>
                </a:solidFill>
                <a:latin typeface="Courier New"/>
                <a:cs typeface="Courier New"/>
              </a:rPr>
              <a:t>0</a:t>
            </a:r>
            <a:r>
              <a:rPr sz="700" spc="10" dirty="0">
                <a:latin typeface="Courier New"/>
                <a:cs typeface="Courier New"/>
              </a:rPr>
              <a:t>;</a:t>
            </a:r>
            <a:endParaRPr sz="700">
              <a:latin typeface="Courier New"/>
              <a:cs typeface="Courier New"/>
            </a:endParaRPr>
          </a:p>
          <a:p>
            <a:pPr marL="566420" indent="-553720">
              <a:lnSpc>
                <a:spcPts val="840"/>
              </a:lnSpc>
              <a:buClr>
                <a:srgbClr val="0073FF"/>
              </a:buClr>
              <a:buFont typeface="Courier New"/>
              <a:buAutoNum type="arabicPlain" startAt="10"/>
              <a:tabLst>
                <a:tab pos="566420" algn="l"/>
              </a:tabLst>
            </a:pPr>
            <a:r>
              <a:rPr sz="700" spc="15" dirty="0">
                <a:latin typeface="Courier New"/>
                <a:cs typeface="Courier New"/>
              </a:rPr>
              <a:t>System.out.print(</a:t>
            </a:r>
            <a:r>
              <a:rPr sz="700" spc="15" dirty="0">
                <a:solidFill>
                  <a:srgbClr val="1F9060"/>
                </a:solidFill>
                <a:latin typeface="Courier New"/>
                <a:cs typeface="Courier New"/>
              </a:rPr>
              <a:t>"Enter salaries, -1 to finish:</a:t>
            </a:r>
            <a:r>
              <a:rPr sz="700" spc="-45" dirty="0">
                <a:solidFill>
                  <a:srgbClr val="1F9060"/>
                </a:solidFill>
                <a:latin typeface="Courier New"/>
                <a:cs typeface="Courier New"/>
              </a:rPr>
              <a:t> </a:t>
            </a:r>
            <a:r>
              <a:rPr sz="700" spc="15" dirty="0">
                <a:solidFill>
                  <a:srgbClr val="1F9060"/>
                </a:solidFill>
                <a:latin typeface="Courier New"/>
                <a:cs typeface="Courier New"/>
              </a:rPr>
              <a:t>"</a:t>
            </a:r>
            <a:r>
              <a:rPr sz="700" spc="15" dirty="0">
                <a:latin typeface="Courier New"/>
                <a:cs typeface="Courier New"/>
              </a:rPr>
              <a:t>);</a:t>
            </a:r>
            <a:endParaRPr sz="700">
              <a:latin typeface="Courier New"/>
              <a:cs typeface="Courier New"/>
            </a:endParaRPr>
          </a:p>
          <a:p>
            <a:pPr marL="566420" indent="-553720">
              <a:lnSpc>
                <a:spcPts val="840"/>
              </a:lnSpc>
              <a:buClr>
                <a:srgbClr val="0073FF"/>
              </a:buClr>
              <a:buFont typeface="Courier New"/>
              <a:buAutoNum type="arabicPlain" startAt="10"/>
              <a:tabLst>
                <a:tab pos="566420" algn="l"/>
              </a:tabLst>
            </a:pPr>
            <a:r>
              <a:rPr sz="700" spc="15" dirty="0">
                <a:latin typeface="Courier New"/>
                <a:cs typeface="Courier New"/>
              </a:rPr>
              <a:t>Scanner in = </a:t>
            </a:r>
            <a:r>
              <a:rPr sz="700" spc="15" dirty="0">
                <a:solidFill>
                  <a:srgbClr val="CC0066"/>
                </a:solidFill>
                <a:latin typeface="Courier New"/>
                <a:cs typeface="Courier New"/>
              </a:rPr>
              <a:t>new</a:t>
            </a:r>
            <a:r>
              <a:rPr sz="700" spc="-55" dirty="0">
                <a:solidFill>
                  <a:srgbClr val="CC0066"/>
                </a:solidFill>
                <a:latin typeface="Courier New"/>
                <a:cs typeface="Courier New"/>
              </a:rPr>
              <a:t> </a:t>
            </a:r>
            <a:r>
              <a:rPr sz="700" spc="15" dirty="0">
                <a:latin typeface="Courier New"/>
                <a:cs typeface="Courier New"/>
              </a:rPr>
              <a:t>Scanner(System.in);</a:t>
            </a:r>
            <a:endParaRPr sz="700">
              <a:latin typeface="Courier New"/>
              <a:cs typeface="Courier New"/>
            </a:endParaRPr>
          </a:p>
          <a:p>
            <a:pPr marL="12700">
              <a:lnSpc>
                <a:spcPct val="100000"/>
              </a:lnSpc>
            </a:pPr>
            <a:r>
              <a:rPr sz="700" b="1" spc="15" dirty="0">
                <a:solidFill>
                  <a:srgbClr val="0073FF"/>
                </a:solidFill>
                <a:latin typeface="Courier New"/>
                <a:cs typeface="Courier New"/>
              </a:rPr>
              <a:t>15</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16</a:t>
            </a:r>
            <a:endParaRPr sz="700">
              <a:latin typeface="Courier New"/>
              <a:cs typeface="Courier New"/>
            </a:endParaRPr>
          </a:p>
          <a:p>
            <a:pPr marL="12700">
              <a:lnSpc>
                <a:spcPts val="840"/>
              </a:lnSpc>
              <a:spcBef>
                <a:spcPts val="55"/>
              </a:spcBef>
            </a:pPr>
            <a:r>
              <a:rPr sz="700" b="1" spc="15" dirty="0">
                <a:solidFill>
                  <a:srgbClr val="0073FF"/>
                </a:solidFill>
                <a:latin typeface="Courier New"/>
                <a:cs typeface="Courier New"/>
              </a:rPr>
              <a:t>17</a:t>
            </a:r>
            <a:endParaRPr sz="700">
              <a:latin typeface="Courier New"/>
              <a:cs typeface="Courier New"/>
            </a:endParaRPr>
          </a:p>
          <a:p>
            <a:pPr marL="12700">
              <a:lnSpc>
                <a:spcPts val="840"/>
              </a:lnSpc>
            </a:pPr>
            <a:r>
              <a:rPr sz="700" b="1" spc="15" dirty="0">
                <a:solidFill>
                  <a:srgbClr val="0073FF"/>
                </a:solidFill>
                <a:latin typeface="Courier New"/>
                <a:cs typeface="Courier New"/>
              </a:rPr>
              <a:t>18</a:t>
            </a:r>
            <a:endParaRPr sz="700">
              <a:latin typeface="Courier New"/>
              <a:cs typeface="Courier New"/>
            </a:endParaRPr>
          </a:p>
          <a:p>
            <a:pPr marL="12700">
              <a:lnSpc>
                <a:spcPts val="840"/>
              </a:lnSpc>
            </a:pPr>
            <a:r>
              <a:rPr sz="700" b="1" spc="15" dirty="0">
                <a:solidFill>
                  <a:srgbClr val="0073FF"/>
                </a:solidFill>
                <a:latin typeface="Courier New"/>
                <a:cs typeface="Courier New"/>
              </a:rPr>
              <a:t>19</a:t>
            </a:r>
            <a:endParaRPr sz="700">
              <a:latin typeface="Courier New"/>
              <a:cs typeface="Courier New"/>
            </a:endParaRPr>
          </a:p>
          <a:p>
            <a:pPr marL="12700">
              <a:lnSpc>
                <a:spcPts val="840"/>
              </a:lnSpc>
            </a:pPr>
            <a:r>
              <a:rPr sz="700" b="1" spc="15" dirty="0">
                <a:solidFill>
                  <a:srgbClr val="0073FF"/>
                </a:solidFill>
                <a:latin typeface="Courier New"/>
                <a:cs typeface="Courier New"/>
              </a:rPr>
              <a:t>20</a:t>
            </a:r>
            <a:endParaRPr sz="700">
              <a:latin typeface="Courier New"/>
              <a:cs typeface="Courier New"/>
            </a:endParaRPr>
          </a:p>
          <a:p>
            <a:pPr marL="12700">
              <a:lnSpc>
                <a:spcPts val="840"/>
              </a:lnSpc>
            </a:pPr>
            <a:r>
              <a:rPr sz="700" b="1" spc="15" dirty="0">
                <a:solidFill>
                  <a:srgbClr val="0073FF"/>
                </a:solidFill>
                <a:latin typeface="Courier New"/>
                <a:cs typeface="Courier New"/>
              </a:rPr>
              <a:t>21</a:t>
            </a:r>
            <a:endParaRPr sz="700">
              <a:latin typeface="Courier New"/>
              <a:cs typeface="Courier New"/>
            </a:endParaRPr>
          </a:p>
          <a:p>
            <a:pPr marL="12700">
              <a:lnSpc>
                <a:spcPts val="840"/>
              </a:lnSpc>
            </a:pPr>
            <a:r>
              <a:rPr sz="700" b="1" spc="15" dirty="0">
                <a:solidFill>
                  <a:srgbClr val="0073FF"/>
                </a:solidFill>
                <a:latin typeface="Courier New"/>
                <a:cs typeface="Courier New"/>
              </a:rPr>
              <a:t>22</a:t>
            </a:r>
            <a:endParaRPr sz="700">
              <a:latin typeface="Courier New"/>
              <a:cs typeface="Courier New"/>
            </a:endParaRPr>
          </a:p>
          <a:p>
            <a:pPr marL="12700">
              <a:lnSpc>
                <a:spcPts val="840"/>
              </a:lnSpc>
            </a:pPr>
            <a:r>
              <a:rPr sz="700" b="1" spc="15" dirty="0">
                <a:solidFill>
                  <a:srgbClr val="0073FF"/>
                </a:solidFill>
                <a:latin typeface="Courier New"/>
                <a:cs typeface="Courier New"/>
              </a:rPr>
              <a:t>23</a:t>
            </a:r>
            <a:endParaRPr sz="700">
              <a:latin typeface="Courier New"/>
              <a:cs typeface="Courier New"/>
            </a:endParaRPr>
          </a:p>
          <a:p>
            <a:pPr marL="12700">
              <a:lnSpc>
                <a:spcPts val="840"/>
              </a:lnSpc>
            </a:pPr>
            <a:r>
              <a:rPr sz="700" b="1" spc="15" dirty="0">
                <a:solidFill>
                  <a:srgbClr val="0073FF"/>
                </a:solidFill>
                <a:latin typeface="Courier New"/>
                <a:cs typeface="Courier New"/>
              </a:rPr>
              <a:t>24</a:t>
            </a:r>
            <a:endParaRPr sz="700">
              <a:latin typeface="Courier New"/>
              <a:cs typeface="Courier New"/>
            </a:endParaRPr>
          </a:p>
          <a:p>
            <a:pPr marL="12700">
              <a:lnSpc>
                <a:spcPts val="840"/>
              </a:lnSpc>
            </a:pPr>
            <a:r>
              <a:rPr sz="700" b="1" spc="15" dirty="0">
                <a:solidFill>
                  <a:srgbClr val="0073FF"/>
                </a:solidFill>
                <a:latin typeface="Courier New"/>
                <a:cs typeface="Courier New"/>
              </a:rPr>
              <a:t>25</a:t>
            </a:r>
            <a:endParaRPr sz="700">
              <a:latin typeface="Courier New"/>
              <a:cs typeface="Courier New"/>
            </a:endParaRPr>
          </a:p>
          <a:p>
            <a:pPr marL="12700">
              <a:lnSpc>
                <a:spcPts val="840"/>
              </a:lnSpc>
            </a:pPr>
            <a:r>
              <a:rPr sz="700" b="1" spc="15" dirty="0">
                <a:solidFill>
                  <a:srgbClr val="0073FF"/>
                </a:solidFill>
                <a:latin typeface="Courier New"/>
                <a:cs typeface="Courier New"/>
              </a:rPr>
              <a:t>26</a:t>
            </a:r>
            <a:endParaRPr sz="700">
              <a:latin typeface="Courier New"/>
              <a:cs typeface="Courier New"/>
            </a:endParaRPr>
          </a:p>
          <a:p>
            <a:pPr marL="12700">
              <a:lnSpc>
                <a:spcPct val="100000"/>
              </a:lnSpc>
            </a:pPr>
            <a:r>
              <a:rPr sz="700" b="1" spc="15" dirty="0">
                <a:solidFill>
                  <a:srgbClr val="0073FF"/>
                </a:solidFill>
                <a:latin typeface="Courier New"/>
                <a:cs typeface="Courier New"/>
              </a:rPr>
              <a:t>27</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28</a:t>
            </a:r>
            <a:endParaRPr sz="700">
              <a:latin typeface="Courier New"/>
              <a:cs typeface="Courier New"/>
            </a:endParaRPr>
          </a:p>
          <a:p>
            <a:pPr marL="12700">
              <a:lnSpc>
                <a:spcPts val="840"/>
              </a:lnSpc>
              <a:spcBef>
                <a:spcPts val="55"/>
              </a:spcBef>
            </a:pPr>
            <a:r>
              <a:rPr sz="700" b="1" spc="15" dirty="0">
                <a:solidFill>
                  <a:srgbClr val="0073FF"/>
                </a:solidFill>
                <a:latin typeface="Courier New"/>
                <a:cs typeface="Courier New"/>
              </a:rPr>
              <a:t>29</a:t>
            </a:r>
            <a:endParaRPr sz="700">
              <a:latin typeface="Courier New"/>
              <a:cs typeface="Courier New"/>
            </a:endParaRPr>
          </a:p>
          <a:p>
            <a:pPr marL="12700">
              <a:lnSpc>
                <a:spcPts val="840"/>
              </a:lnSpc>
            </a:pPr>
            <a:r>
              <a:rPr sz="700" b="1" spc="15" dirty="0">
                <a:solidFill>
                  <a:srgbClr val="0073FF"/>
                </a:solidFill>
                <a:latin typeface="Courier New"/>
                <a:cs typeface="Courier New"/>
              </a:rPr>
              <a:t>30</a:t>
            </a:r>
            <a:endParaRPr sz="700">
              <a:latin typeface="Courier New"/>
              <a:cs typeface="Courier New"/>
            </a:endParaRPr>
          </a:p>
          <a:p>
            <a:pPr marL="12700">
              <a:lnSpc>
                <a:spcPts val="840"/>
              </a:lnSpc>
            </a:pPr>
            <a:r>
              <a:rPr sz="700" b="1" spc="15" dirty="0">
                <a:solidFill>
                  <a:srgbClr val="0073FF"/>
                </a:solidFill>
                <a:latin typeface="Courier New"/>
                <a:cs typeface="Courier New"/>
              </a:rPr>
              <a:t>31</a:t>
            </a:r>
            <a:endParaRPr sz="700">
              <a:latin typeface="Courier New"/>
              <a:cs typeface="Courier New"/>
            </a:endParaRPr>
          </a:p>
          <a:p>
            <a:pPr marL="12700">
              <a:lnSpc>
                <a:spcPts val="840"/>
              </a:lnSpc>
            </a:pPr>
            <a:r>
              <a:rPr sz="700" b="1" spc="15" dirty="0">
                <a:solidFill>
                  <a:srgbClr val="0073FF"/>
                </a:solidFill>
                <a:latin typeface="Courier New"/>
                <a:cs typeface="Courier New"/>
              </a:rPr>
              <a:t>32</a:t>
            </a:r>
            <a:endParaRPr sz="700">
              <a:latin typeface="Courier New"/>
              <a:cs typeface="Courier New"/>
            </a:endParaRPr>
          </a:p>
          <a:p>
            <a:pPr marL="12700">
              <a:lnSpc>
                <a:spcPts val="840"/>
              </a:lnSpc>
            </a:pPr>
            <a:r>
              <a:rPr sz="700" b="1" spc="15" dirty="0">
                <a:solidFill>
                  <a:srgbClr val="0073FF"/>
                </a:solidFill>
                <a:latin typeface="Courier New"/>
                <a:cs typeface="Courier New"/>
              </a:rPr>
              <a:t>33</a:t>
            </a:r>
            <a:endParaRPr sz="700">
              <a:latin typeface="Courier New"/>
              <a:cs typeface="Courier New"/>
            </a:endParaRPr>
          </a:p>
          <a:p>
            <a:pPr marL="12700">
              <a:lnSpc>
                <a:spcPts val="840"/>
              </a:lnSpc>
            </a:pPr>
            <a:r>
              <a:rPr sz="700" b="1" spc="15" dirty="0">
                <a:solidFill>
                  <a:srgbClr val="0073FF"/>
                </a:solidFill>
                <a:latin typeface="Courier New"/>
                <a:cs typeface="Courier New"/>
              </a:rPr>
              <a:t>34</a:t>
            </a:r>
            <a:endParaRPr sz="700">
              <a:latin typeface="Courier New"/>
              <a:cs typeface="Courier New"/>
            </a:endParaRPr>
          </a:p>
          <a:p>
            <a:pPr marL="12700">
              <a:lnSpc>
                <a:spcPct val="100000"/>
              </a:lnSpc>
            </a:pPr>
            <a:r>
              <a:rPr sz="700" b="1" spc="15" dirty="0">
                <a:solidFill>
                  <a:srgbClr val="0073FF"/>
                </a:solidFill>
                <a:latin typeface="Courier New"/>
                <a:cs typeface="Courier New"/>
              </a:rPr>
              <a:t>35</a:t>
            </a:r>
            <a:endParaRPr sz="700">
              <a:latin typeface="Courier New"/>
              <a:cs typeface="Courier New"/>
            </a:endParaRPr>
          </a:p>
        </p:txBody>
      </p:sp>
      <p:sp>
        <p:nvSpPr>
          <p:cNvPr id="5" name="object 5"/>
          <p:cNvSpPr txBox="1"/>
          <p:nvPr/>
        </p:nvSpPr>
        <p:spPr>
          <a:xfrm>
            <a:off x="1236761" y="3678153"/>
            <a:ext cx="2905760" cy="902335"/>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r>
              <a:rPr sz="700" spc="-240" dirty="0">
                <a:latin typeface="Courier New"/>
                <a:cs typeface="Courier New"/>
              </a:rPr>
              <a:t> </a:t>
            </a:r>
            <a:r>
              <a:rPr sz="900" spc="-5" dirty="0">
                <a:solidFill>
                  <a:srgbClr val="0073FF"/>
                </a:solidFill>
                <a:latin typeface="Times New Roman"/>
                <a:cs typeface="Times New Roman"/>
              </a:rPr>
              <a:t>Compute and print the average</a:t>
            </a:r>
            <a:endParaRPr sz="900">
              <a:latin typeface="Times New Roman"/>
              <a:cs typeface="Times New Roman"/>
            </a:endParaRPr>
          </a:p>
          <a:p>
            <a:pPr>
              <a:lnSpc>
                <a:spcPct val="100000"/>
              </a:lnSpc>
              <a:spcBef>
                <a:spcPts val="47"/>
              </a:spcBef>
            </a:pPr>
            <a:endParaRPr sz="700">
              <a:latin typeface="Times New Roman"/>
              <a:cs typeface="Times New Roman"/>
            </a:endParaRPr>
          </a:p>
          <a:p>
            <a:pPr marL="12700">
              <a:lnSpc>
                <a:spcPts val="840"/>
              </a:lnSpc>
            </a:pPr>
            <a:r>
              <a:rPr sz="700" spc="15" dirty="0">
                <a:solidFill>
                  <a:srgbClr val="CC0066"/>
                </a:solidFill>
                <a:latin typeface="Courier New"/>
                <a:cs typeface="Courier New"/>
              </a:rPr>
              <a:t>if </a:t>
            </a:r>
            <a:r>
              <a:rPr sz="700" spc="15" dirty="0">
                <a:latin typeface="Courier New"/>
                <a:cs typeface="Courier New"/>
              </a:rPr>
              <a:t>(count &gt;</a:t>
            </a:r>
            <a:r>
              <a:rPr sz="700" spc="-70" dirty="0">
                <a:latin typeface="Courier New"/>
                <a:cs typeface="Courier New"/>
              </a:rPr>
              <a:t> </a:t>
            </a:r>
            <a:r>
              <a:rPr sz="700" spc="10" dirty="0">
                <a:solidFill>
                  <a:srgbClr val="66FF18"/>
                </a:solidFill>
                <a:latin typeface="Courier New"/>
                <a:cs typeface="Courier New"/>
              </a:rPr>
              <a:t>0</a:t>
            </a:r>
            <a:r>
              <a:rPr sz="700" spc="10"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marR="5080">
              <a:lnSpc>
                <a:spcPct val="100000"/>
              </a:lnSpc>
            </a:pPr>
            <a:r>
              <a:rPr sz="700" spc="15" dirty="0">
                <a:solidFill>
                  <a:srgbClr val="CC0066"/>
                </a:solidFill>
                <a:latin typeface="Courier New"/>
                <a:cs typeface="Courier New"/>
              </a:rPr>
              <a:t>double </a:t>
            </a:r>
            <a:r>
              <a:rPr sz="700" spc="15" dirty="0">
                <a:latin typeface="Courier New"/>
                <a:cs typeface="Courier New"/>
              </a:rPr>
              <a:t>average = sum / count;  System.out.println(</a:t>
            </a:r>
            <a:r>
              <a:rPr sz="700" spc="15" dirty="0">
                <a:solidFill>
                  <a:srgbClr val="1F9060"/>
                </a:solidFill>
                <a:latin typeface="Courier New"/>
                <a:cs typeface="Courier New"/>
              </a:rPr>
              <a:t>"Average salary: " </a:t>
            </a:r>
            <a:r>
              <a:rPr sz="700" spc="15" dirty="0">
                <a:latin typeface="Courier New"/>
                <a:cs typeface="Courier New"/>
              </a:rPr>
              <a:t>+</a:t>
            </a:r>
            <a:r>
              <a:rPr sz="700" spc="-45" dirty="0">
                <a:latin typeface="Courier New"/>
                <a:cs typeface="Courier New"/>
              </a:rPr>
              <a:t> </a:t>
            </a:r>
            <a:r>
              <a:rPr sz="700" spc="15" dirty="0">
                <a:latin typeface="Courier New"/>
                <a:cs typeface="Courier New"/>
              </a:rPr>
              <a:t>average);</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2700">
              <a:lnSpc>
                <a:spcPct val="100000"/>
              </a:lnSpc>
            </a:pPr>
            <a:r>
              <a:rPr sz="700" spc="15" dirty="0">
                <a:solidFill>
                  <a:srgbClr val="CC0066"/>
                </a:solidFill>
                <a:latin typeface="Courier New"/>
                <a:cs typeface="Courier New"/>
              </a:rPr>
              <a:t>else</a:t>
            </a:r>
            <a:endParaRPr sz="700">
              <a:latin typeface="Courier New"/>
              <a:cs typeface="Courier New"/>
            </a:endParaRPr>
          </a:p>
        </p:txBody>
      </p:sp>
      <p:sp>
        <p:nvSpPr>
          <p:cNvPr id="6" name="object 6"/>
          <p:cNvSpPr/>
          <p:nvPr/>
        </p:nvSpPr>
        <p:spPr>
          <a:xfrm>
            <a:off x="6618046" y="718464"/>
            <a:ext cx="113579" cy="390464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610946" y="718456"/>
            <a:ext cx="120679" cy="3443193"/>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70865" y="4606899"/>
            <a:ext cx="908685" cy="176530"/>
          </a:xfrm>
          <a:prstGeom prst="rect">
            <a:avLst/>
          </a:prstGeom>
        </p:spPr>
        <p:txBody>
          <a:bodyPr vert="horz" wrap="square" lIns="0" tIns="0" rIns="0" bIns="0" rtlCol="0">
            <a:spAutoFit/>
          </a:bodyPr>
          <a:lstStyle/>
          <a:p>
            <a:pPr marL="12700">
              <a:lnSpc>
                <a:spcPct val="100000"/>
              </a:lnSpc>
            </a:pPr>
            <a:r>
              <a:rPr sz="1050" b="1" spc="-5" dirty="0">
                <a:latin typeface="Arial"/>
                <a:cs typeface="Arial"/>
              </a:rPr>
              <a:t>Program</a:t>
            </a:r>
            <a:r>
              <a:rPr sz="1050" b="1" spc="-95" dirty="0">
                <a:latin typeface="Arial"/>
                <a:cs typeface="Arial"/>
              </a:rPr>
              <a:t> </a:t>
            </a:r>
            <a:r>
              <a:rPr sz="1050" b="1" spc="-5" dirty="0">
                <a:latin typeface="Arial"/>
                <a:cs typeface="Arial"/>
              </a:rPr>
              <a:t>Run:</a:t>
            </a:r>
            <a:endParaRPr sz="1050">
              <a:latin typeface="Arial"/>
              <a:cs typeface="Arial"/>
            </a:endParaRPr>
          </a:p>
        </p:txBody>
      </p:sp>
      <p:sp>
        <p:nvSpPr>
          <p:cNvPr id="9" name="object 9"/>
          <p:cNvSpPr txBox="1"/>
          <p:nvPr/>
        </p:nvSpPr>
        <p:spPr>
          <a:xfrm>
            <a:off x="828490" y="4860947"/>
            <a:ext cx="5566410" cy="274434"/>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Enter salaries, -1 to finish: 10 10 40</a:t>
            </a:r>
            <a:r>
              <a:rPr sz="750" spc="-75" dirty="0">
                <a:latin typeface="Courier" charset="0"/>
                <a:cs typeface="Courier" charset="0"/>
              </a:rPr>
              <a:t> </a:t>
            </a:r>
            <a:r>
              <a:rPr sz="750" dirty="0">
                <a:latin typeface="Courier" charset="0"/>
                <a:cs typeface="Courier" charset="0"/>
              </a:rPr>
              <a:t>-1</a:t>
            </a:r>
          </a:p>
          <a:p>
            <a:pPr marL="44450">
              <a:lnSpc>
                <a:spcPts val="894"/>
              </a:lnSpc>
            </a:pPr>
            <a:r>
              <a:rPr sz="750" dirty="0">
                <a:latin typeface="Courier" charset="0"/>
                <a:cs typeface="Courier" charset="0"/>
              </a:rPr>
              <a:t>Average salary:</a:t>
            </a:r>
            <a:r>
              <a:rPr sz="750" spc="-90" dirty="0">
                <a:latin typeface="Courier" charset="0"/>
                <a:cs typeface="Courier" charset="0"/>
              </a:rPr>
              <a:t> </a:t>
            </a:r>
            <a:r>
              <a:rPr sz="750" dirty="0">
                <a:latin typeface="Courier" charset="0"/>
                <a:cs typeface="Courier" charset="0"/>
              </a:rPr>
              <a:t>20</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65" dirty="0">
                <a:latin typeface="Trebuchet MS"/>
                <a:cs typeface="Trebuchet MS"/>
              </a:rPr>
              <a:t>while</a:t>
            </a:r>
            <a:r>
              <a:rPr spc="-110" dirty="0">
                <a:latin typeface="Trebuchet MS"/>
                <a:cs typeface="Trebuchet MS"/>
              </a:rPr>
              <a:t> </a:t>
            </a:r>
            <a:r>
              <a:rPr spc="114" dirty="0"/>
              <a:t>Loop</a:t>
            </a:r>
          </a:p>
        </p:txBody>
      </p:sp>
      <p:sp>
        <p:nvSpPr>
          <p:cNvPr id="3" name="object 3"/>
          <p:cNvSpPr/>
          <p:nvPr/>
        </p:nvSpPr>
        <p:spPr>
          <a:xfrm>
            <a:off x="2720479" y="739762"/>
            <a:ext cx="1881339" cy="14269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2955" y="2418404"/>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p:nvPr/>
        </p:nvSpPr>
        <p:spPr>
          <a:xfrm>
            <a:off x="682955" y="290115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6" name="object 6"/>
          <p:cNvSpPr txBox="1"/>
          <p:nvPr/>
        </p:nvSpPr>
        <p:spPr>
          <a:xfrm>
            <a:off x="809357" y="2276271"/>
            <a:ext cx="5276215" cy="940435"/>
          </a:xfrm>
          <a:prstGeom prst="rect">
            <a:avLst/>
          </a:prstGeom>
        </p:spPr>
        <p:txBody>
          <a:bodyPr vert="horz" wrap="square" lIns="0" tIns="0" rIns="0" bIns="0" rtlCol="0">
            <a:spAutoFit/>
          </a:bodyPr>
          <a:lstStyle/>
          <a:p>
            <a:pPr marL="12700" marR="5080">
              <a:lnSpc>
                <a:spcPct val="115500"/>
              </a:lnSpc>
            </a:pPr>
            <a:r>
              <a:rPr sz="1250" dirty="0">
                <a:latin typeface="Arial"/>
                <a:cs typeface="Arial"/>
              </a:rPr>
              <a:t>In a particle accelerator, subatomic particles traverse a loop-shaped</a:t>
            </a:r>
            <a:r>
              <a:rPr sz="1250" spc="-35" dirty="0">
                <a:latin typeface="Arial"/>
                <a:cs typeface="Arial"/>
              </a:rPr>
              <a:t> </a:t>
            </a:r>
            <a:r>
              <a:rPr sz="1250" dirty="0">
                <a:latin typeface="Arial"/>
                <a:cs typeface="Arial"/>
              </a:rPr>
              <a:t>tunnel  multiple times, gaining the speed required for physical</a:t>
            </a:r>
            <a:r>
              <a:rPr sz="1250" spc="-45" dirty="0">
                <a:latin typeface="Arial"/>
                <a:cs typeface="Arial"/>
              </a:rPr>
              <a:t> </a:t>
            </a:r>
            <a:r>
              <a:rPr sz="1250" dirty="0">
                <a:latin typeface="Arial"/>
                <a:cs typeface="Arial"/>
              </a:rPr>
              <a:t>experiments.</a:t>
            </a:r>
            <a:endParaRPr sz="1250">
              <a:latin typeface="Arial"/>
              <a:cs typeface="Arial"/>
            </a:endParaRPr>
          </a:p>
          <a:p>
            <a:pPr marL="12700" marR="137795">
              <a:lnSpc>
                <a:spcPct val="115500"/>
              </a:lnSpc>
              <a:spcBef>
                <a:spcPts val="335"/>
              </a:spcBef>
            </a:pPr>
            <a:r>
              <a:rPr sz="1250" dirty="0">
                <a:latin typeface="Arial"/>
                <a:cs typeface="Arial"/>
              </a:rPr>
              <a:t>Similarly, in computer science, statements in a loop are executed while</a:t>
            </a:r>
            <a:r>
              <a:rPr sz="1250" spc="-40" dirty="0">
                <a:latin typeface="Arial"/>
                <a:cs typeface="Arial"/>
              </a:rPr>
              <a:t> </a:t>
            </a:r>
            <a:r>
              <a:rPr sz="1250" dirty="0">
                <a:latin typeface="Arial"/>
                <a:cs typeface="Arial"/>
              </a:rPr>
              <a:t>a  condition is</a:t>
            </a:r>
            <a:r>
              <a:rPr sz="1250" spc="-90" dirty="0">
                <a:latin typeface="Arial"/>
                <a:cs typeface="Arial"/>
              </a:rPr>
              <a:t> </a:t>
            </a:r>
            <a:r>
              <a:rPr sz="1250" dirty="0">
                <a:latin typeface="Arial"/>
                <a:cs typeface="Arial"/>
              </a:rPr>
              <a:t>true.</a:t>
            </a:r>
            <a:endParaRPr sz="1250">
              <a:latin typeface="Arial"/>
              <a:cs typeface="Arial"/>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Application: </a:t>
            </a:r>
            <a:r>
              <a:rPr spc="120" dirty="0"/>
              <a:t>Processing </a:t>
            </a:r>
            <a:r>
              <a:rPr spc="65" dirty="0"/>
              <a:t>Sentinel</a:t>
            </a:r>
            <a:r>
              <a:rPr spc="-95" dirty="0"/>
              <a:t> </a:t>
            </a:r>
            <a:r>
              <a:rPr spc="110" dirty="0"/>
              <a:t>Values</a:t>
            </a:r>
          </a:p>
        </p:txBody>
      </p:sp>
      <p:sp>
        <p:nvSpPr>
          <p:cNvPr id="3" name="object 3"/>
          <p:cNvSpPr/>
          <p:nvPr/>
        </p:nvSpPr>
        <p:spPr>
          <a:xfrm>
            <a:off x="682955" y="83138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18769"/>
            <a:ext cx="3013710" cy="640080"/>
          </a:xfrm>
          <a:prstGeom prst="rect">
            <a:avLst/>
          </a:prstGeom>
        </p:spPr>
        <p:txBody>
          <a:bodyPr vert="horz" wrap="square" lIns="0" tIns="0" rIns="0" bIns="0" rtlCol="0">
            <a:spAutoFit/>
          </a:bodyPr>
          <a:lstStyle/>
          <a:p>
            <a:pPr marL="12700">
              <a:lnSpc>
                <a:spcPct val="100000"/>
              </a:lnSpc>
            </a:pPr>
            <a:r>
              <a:rPr sz="1250" dirty="0">
                <a:latin typeface="Arial"/>
                <a:cs typeface="Arial"/>
              </a:rPr>
              <a:t>Using a Boolean variable to control a</a:t>
            </a:r>
            <a:r>
              <a:rPr sz="1250" spc="-65" dirty="0">
                <a:latin typeface="Arial"/>
                <a:cs typeface="Arial"/>
              </a:rPr>
              <a:t> </a:t>
            </a:r>
            <a:r>
              <a:rPr sz="1250" dirty="0">
                <a:latin typeface="Arial"/>
                <a:cs typeface="Arial"/>
              </a:rPr>
              <a:t>loop.</a:t>
            </a:r>
            <a:endParaRPr sz="1250">
              <a:latin typeface="Arial"/>
              <a:cs typeface="Arial"/>
            </a:endParaRPr>
          </a:p>
          <a:p>
            <a:pPr marL="298450" marR="542925">
              <a:lnSpc>
                <a:spcPct val="132400"/>
              </a:lnSpc>
              <a:spcBef>
                <a:spcPts val="385"/>
              </a:spcBef>
            </a:pPr>
            <a:r>
              <a:rPr sz="950" dirty="0">
                <a:latin typeface="Arial"/>
                <a:cs typeface="Arial"/>
              </a:rPr>
              <a:t>Set the variable before entering the loop  Set it to the opposite to leave the</a:t>
            </a:r>
            <a:r>
              <a:rPr sz="950" spc="10" dirty="0">
                <a:latin typeface="Arial"/>
                <a:cs typeface="Arial"/>
              </a:rPr>
              <a:t> </a:t>
            </a:r>
            <a:r>
              <a:rPr sz="950" dirty="0">
                <a:latin typeface="Arial"/>
                <a:cs typeface="Arial"/>
              </a:rPr>
              <a:t>loop.</a:t>
            </a:r>
            <a:endParaRPr sz="950">
              <a:latin typeface="Arial"/>
              <a:cs typeface="Arial"/>
            </a:endParaRPr>
          </a:p>
        </p:txBody>
      </p:sp>
      <p:sp>
        <p:nvSpPr>
          <p:cNvPr id="5" name="object 5"/>
          <p:cNvSpPr txBox="1"/>
          <p:nvPr/>
        </p:nvSpPr>
        <p:spPr>
          <a:xfrm>
            <a:off x="1112462" y="1409976"/>
            <a:ext cx="5076190" cy="1483995"/>
          </a:xfrm>
          <a:prstGeom prst="rect">
            <a:avLst/>
          </a:prstGeom>
          <a:ln w="7099">
            <a:solidFill>
              <a:srgbClr val="CCCCCC"/>
            </a:solidFill>
          </a:ln>
        </p:spPr>
        <p:txBody>
          <a:bodyPr vert="horz" wrap="square" lIns="0" tIns="34290" rIns="0" bIns="0" rtlCol="0">
            <a:spAutoFit/>
          </a:bodyPr>
          <a:lstStyle/>
          <a:p>
            <a:pPr marL="41910" marR="2381250">
              <a:lnSpc>
                <a:spcPct val="100000"/>
              </a:lnSpc>
              <a:spcBef>
                <a:spcPts val="270"/>
              </a:spcBef>
            </a:pPr>
            <a:r>
              <a:rPr sz="650" spc="15" dirty="0">
                <a:latin typeface="Courier" charset="0"/>
                <a:cs typeface="Courier" charset="0"/>
              </a:rPr>
              <a:t>System.out.print("Enter salaries, -1 to finish:</a:t>
            </a:r>
            <a:r>
              <a:rPr sz="650" spc="-60" dirty="0">
                <a:latin typeface="Courier" charset="0"/>
                <a:cs typeface="Courier" charset="0"/>
              </a:rPr>
              <a:t> </a:t>
            </a:r>
            <a:r>
              <a:rPr sz="650" spc="15" dirty="0">
                <a:latin typeface="Courier" charset="0"/>
                <a:cs typeface="Courier" charset="0"/>
              </a:rPr>
              <a:t>");  boolean done =</a:t>
            </a:r>
            <a:r>
              <a:rPr sz="650" spc="-75" dirty="0">
                <a:latin typeface="Courier" charset="0"/>
                <a:cs typeface="Courier" charset="0"/>
              </a:rPr>
              <a:t> </a:t>
            </a:r>
            <a:r>
              <a:rPr sz="650" spc="15" dirty="0">
                <a:latin typeface="Courier" charset="0"/>
                <a:cs typeface="Courier" charset="0"/>
              </a:rPr>
              <a:t>false;</a:t>
            </a:r>
            <a:endParaRPr sz="650" dirty="0">
              <a:latin typeface="Courier" charset="0"/>
              <a:cs typeface="Courier" charset="0"/>
            </a:endParaRPr>
          </a:p>
          <a:p>
            <a:pPr marL="41910">
              <a:lnSpc>
                <a:spcPct val="100000"/>
              </a:lnSpc>
            </a:pPr>
            <a:r>
              <a:rPr sz="650" spc="15" dirty="0">
                <a:latin typeface="Courier" charset="0"/>
                <a:cs typeface="Courier" charset="0"/>
              </a:rPr>
              <a:t>while</a:t>
            </a:r>
            <a:r>
              <a:rPr sz="650" spc="-80" dirty="0">
                <a:latin typeface="Courier" charset="0"/>
                <a:cs typeface="Courier" charset="0"/>
              </a:rPr>
              <a:t> </a:t>
            </a:r>
            <a:r>
              <a:rPr sz="650" spc="15" dirty="0">
                <a:latin typeface="Courier" charset="0"/>
                <a:cs typeface="Courier" charset="0"/>
              </a:rPr>
              <a:t>(!done)</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196850" marR="3622675">
              <a:lnSpc>
                <a:spcPct val="100000"/>
              </a:lnSpc>
            </a:pPr>
            <a:r>
              <a:rPr sz="650" spc="15" dirty="0">
                <a:latin typeface="Courier" charset="0"/>
                <a:cs typeface="Courier" charset="0"/>
              </a:rPr>
              <a:t>value =</a:t>
            </a:r>
            <a:r>
              <a:rPr sz="650" spc="-70" dirty="0">
                <a:latin typeface="Courier" charset="0"/>
                <a:cs typeface="Courier" charset="0"/>
              </a:rPr>
              <a:t> </a:t>
            </a:r>
            <a:r>
              <a:rPr sz="650" spc="15" dirty="0">
                <a:latin typeface="Courier" charset="0"/>
                <a:cs typeface="Courier" charset="0"/>
              </a:rPr>
              <a:t>in.nextDouble();  if (value ==</a:t>
            </a:r>
            <a:r>
              <a:rPr sz="650" spc="-80" dirty="0">
                <a:latin typeface="Courier" charset="0"/>
                <a:cs typeface="Courier" charset="0"/>
              </a:rPr>
              <a:t> </a:t>
            </a:r>
            <a:r>
              <a:rPr sz="650" spc="15" dirty="0">
                <a:latin typeface="Courier" charset="0"/>
                <a:cs typeface="Courier" charset="0"/>
              </a:rPr>
              <a:t>-1)</a:t>
            </a:r>
            <a:endParaRPr sz="650" dirty="0">
              <a:latin typeface="Courier" charset="0"/>
              <a:cs typeface="Courier" charset="0"/>
            </a:endParaRPr>
          </a:p>
          <a:p>
            <a:pPr marL="196850">
              <a:lnSpc>
                <a:spcPct val="100000"/>
              </a:lnSpc>
            </a:pPr>
            <a:r>
              <a:rPr sz="650" spc="15" dirty="0">
                <a:latin typeface="Courier" charset="0"/>
                <a:cs typeface="Courier" charset="0"/>
              </a:rPr>
              <a:t>{</a:t>
            </a:r>
            <a:endParaRPr sz="650" dirty="0">
              <a:latin typeface="Courier" charset="0"/>
              <a:cs typeface="Courier" charset="0"/>
            </a:endParaRPr>
          </a:p>
          <a:p>
            <a:pPr marL="352425">
              <a:lnSpc>
                <a:spcPct val="100000"/>
              </a:lnSpc>
            </a:pPr>
            <a:r>
              <a:rPr sz="650" spc="15" dirty="0">
                <a:latin typeface="Courier" charset="0"/>
                <a:cs typeface="Courier" charset="0"/>
              </a:rPr>
              <a:t>done =</a:t>
            </a:r>
            <a:r>
              <a:rPr sz="650" spc="-80" dirty="0">
                <a:latin typeface="Courier" charset="0"/>
                <a:cs typeface="Courier" charset="0"/>
              </a:rPr>
              <a:t> </a:t>
            </a:r>
            <a:r>
              <a:rPr sz="650" spc="15" dirty="0">
                <a:latin typeface="Courier" charset="0"/>
                <a:cs typeface="Courier" charset="0"/>
              </a:rPr>
              <a:t>true;</a:t>
            </a:r>
            <a:endParaRPr sz="650" dirty="0">
              <a:latin typeface="Courier" charset="0"/>
              <a:cs typeface="Courier" charset="0"/>
            </a:endParaRPr>
          </a:p>
          <a:p>
            <a:pPr marL="196850">
              <a:lnSpc>
                <a:spcPct val="100000"/>
              </a:lnSpc>
            </a:pPr>
            <a:r>
              <a:rPr sz="650" spc="15" dirty="0">
                <a:latin typeface="Courier" charset="0"/>
                <a:cs typeface="Courier" charset="0"/>
              </a:rPr>
              <a:t>}</a:t>
            </a:r>
            <a:endParaRPr sz="650" dirty="0">
              <a:latin typeface="Courier" charset="0"/>
              <a:cs typeface="Courier" charset="0"/>
            </a:endParaRPr>
          </a:p>
          <a:p>
            <a:pPr marL="196850">
              <a:lnSpc>
                <a:spcPct val="100000"/>
              </a:lnSpc>
            </a:pPr>
            <a:r>
              <a:rPr sz="650" spc="15" dirty="0">
                <a:latin typeface="Courier" charset="0"/>
                <a:cs typeface="Courier" charset="0"/>
              </a:rPr>
              <a:t>else</a:t>
            </a:r>
            <a:endParaRPr sz="650" dirty="0">
              <a:latin typeface="Courier" charset="0"/>
              <a:cs typeface="Courier" charset="0"/>
            </a:endParaRPr>
          </a:p>
          <a:p>
            <a:pPr marL="196850">
              <a:lnSpc>
                <a:spcPct val="100000"/>
              </a:lnSpc>
            </a:pPr>
            <a:r>
              <a:rPr sz="650" spc="15" dirty="0">
                <a:latin typeface="Courier" charset="0"/>
                <a:cs typeface="Courier" charset="0"/>
              </a:rPr>
              <a:t>{</a:t>
            </a:r>
            <a:endParaRPr sz="650" dirty="0">
              <a:latin typeface="Courier" charset="0"/>
              <a:cs typeface="Courier" charset="0"/>
            </a:endParaRPr>
          </a:p>
          <a:p>
            <a:pPr marL="352425">
              <a:lnSpc>
                <a:spcPct val="100000"/>
              </a:lnSpc>
            </a:pPr>
            <a:r>
              <a:rPr sz="650" spc="10" dirty="0">
                <a:latin typeface="Comic Sans MS"/>
                <a:cs typeface="Comic Sans MS"/>
              </a:rPr>
              <a:t>Process</a:t>
            </a:r>
            <a:r>
              <a:rPr sz="650" spc="-65" dirty="0">
                <a:latin typeface="Comic Sans MS"/>
                <a:cs typeface="Comic Sans MS"/>
              </a:rPr>
              <a:t> </a:t>
            </a:r>
            <a:r>
              <a:rPr sz="650" spc="10" dirty="0">
                <a:latin typeface="Comic Sans MS"/>
                <a:cs typeface="Comic Sans MS"/>
              </a:rPr>
              <a:t>value</a:t>
            </a:r>
            <a:endParaRPr sz="650" dirty="0">
              <a:latin typeface="Comic Sans MS"/>
              <a:cs typeface="Comic Sans MS"/>
            </a:endParaRPr>
          </a:p>
          <a:p>
            <a:pPr marL="196850">
              <a:lnSpc>
                <a:spcPct val="100000"/>
              </a:lnSpc>
            </a:pPr>
            <a:r>
              <a:rPr sz="650" spc="15" dirty="0">
                <a:latin typeface="Courier" charset="0"/>
                <a:cs typeface="Courier" charset="0"/>
              </a:rPr>
              <a:t>}</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Application: </a:t>
            </a:r>
            <a:r>
              <a:rPr spc="120" dirty="0"/>
              <a:t>Processing </a:t>
            </a:r>
            <a:r>
              <a:rPr spc="65" dirty="0"/>
              <a:t>Sentinel</a:t>
            </a:r>
            <a:r>
              <a:rPr spc="-95" dirty="0"/>
              <a:t> </a:t>
            </a:r>
            <a:r>
              <a:rPr spc="110" dirty="0"/>
              <a:t>Values</a:t>
            </a:r>
          </a:p>
        </p:txBody>
      </p:sp>
      <p:sp>
        <p:nvSpPr>
          <p:cNvPr id="3" name="object 3"/>
          <p:cNvSpPr/>
          <p:nvPr/>
        </p:nvSpPr>
        <p:spPr>
          <a:xfrm>
            <a:off x="682955" y="83229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19683"/>
            <a:ext cx="4530725" cy="838835"/>
          </a:xfrm>
          <a:prstGeom prst="rect">
            <a:avLst/>
          </a:prstGeom>
        </p:spPr>
        <p:txBody>
          <a:bodyPr vert="horz" wrap="square" lIns="0" tIns="0" rIns="0" bIns="0" rtlCol="0">
            <a:spAutoFit/>
          </a:bodyPr>
          <a:lstStyle/>
          <a:p>
            <a:pPr marL="12700">
              <a:lnSpc>
                <a:spcPct val="100000"/>
              </a:lnSpc>
            </a:pPr>
            <a:r>
              <a:rPr sz="1250" dirty="0">
                <a:latin typeface="Arial"/>
                <a:cs typeface="Arial"/>
              </a:rPr>
              <a:t>When any number can be an acceptable</a:t>
            </a:r>
            <a:r>
              <a:rPr sz="1250" spc="-65" dirty="0">
                <a:latin typeface="Arial"/>
                <a:cs typeface="Arial"/>
              </a:rPr>
              <a:t> </a:t>
            </a:r>
            <a:r>
              <a:rPr sz="1250" dirty="0">
                <a:latin typeface="Arial"/>
                <a:cs typeface="Arial"/>
              </a:rPr>
              <a:t>input</a:t>
            </a:r>
          </a:p>
          <a:p>
            <a:pPr marL="298450" marR="5080">
              <a:lnSpc>
                <a:spcPct val="134800"/>
              </a:lnSpc>
              <a:spcBef>
                <a:spcPts val="359"/>
              </a:spcBef>
            </a:pPr>
            <a:r>
              <a:rPr sz="950" dirty="0">
                <a:latin typeface="Arial"/>
                <a:cs typeface="Arial"/>
              </a:rPr>
              <a:t>Use a sentinel value that is not a number (such as the letter Q)  </a:t>
            </a:r>
            <a:r>
              <a:rPr sz="950" dirty="0">
                <a:latin typeface="Courier" charset="0"/>
                <a:cs typeface="Courier" charset="0"/>
              </a:rPr>
              <a:t>in.hasNextDouble() </a:t>
            </a:r>
            <a:r>
              <a:rPr sz="950" dirty="0">
                <a:latin typeface="Arial"/>
                <a:cs typeface="Arial"/>
              </a:rPr>
              <a:t>returns false if the input is not a floating-point</a:t>
            </a:r>
            <a:r>
              <a:rPr sz="950" spc="-175" dirty="0">
                <a:latin typeface="Arial"/>
                <a:cs typeface="Arial"/>
              </a:rPr>
              <a:t> </a:t>
            </a:r>
            <a:r>
              <a:rPr sz="950" dirty="0">
                <a:latin typeface="Arial"/>
                <a:cs typeface="Arial"/>
              </a:rPr>
              <a:t>number  Use this</a:t>
            </a:r>
            <a:r>
              <a:rPr sz="950" spc="-65" dirty="0">
                <a:latin typeface="Arial"/>
                <a:cs typeface="Arial"/>
              </a:rPr>
              <a:t> </a:t>
            </a:r>
            <a:r>
              <a:rPr sz="950" dirty="0">
                <a:latin typeface="Arial"/>
                <a:cs typeface="Arial"/>
              </a:rPr>
              <a:t>loop</a:t>
            </a:r>
          </a:p>
        </p:txBody>
      </p:sp>
      <p:sp>
        <p:nvSpPr>
          <p:cNvPr id="5" name="object 5"/>
          <p:cNvSpPr txBox="1"/>
          <p:nvPr/>
        </p:nvSpPr>
        <p:spPr>
          <a:xfrm>
            <a:off x="1112462" y="1609671"/>
            <a:ext cx="5076190" cy="634789"/>
          </a:xfrm>
          <a:prstGeom prst="rect">
            <a:avLst/>
          </a:prstGeom>
          <a:ln w="7099">
            <a:solidFill>
              <a:srgbClr val="CCCCCC"/>
            </a:solidFill>
          </a:ln>
        </p:spPr>
        <p:txBody>
          <a:bodyPr vert="horz" wrap="square" lIns="0" tIns="34290" rIns="0" bIns="0" rtlCol="0">
            <a:spAutoFit/>
          </a:bodyPr>
          <a:lstStyle/>
          <a:p>
            <a:pPr marL="41910" marR="2639695">
              <a:lnSpc>
                <a:spcPct val="100000"/>
              </a:lnSpc>
              <a:spcBef>
                <a:spcPts val="270"/>
              </a:spcBef>
            </a:pPr>
            <a:r>
              <a:rPr sz="650" spc="15" dirty="0">
                <a:latin typeface="Courier" charset="0"/>
                <a:cs typeface="Courier" charset="0"/>
              </a:rPr>
              <a:t>System.out.print("Enter values, Q to quit:</a:t>
            </a:r>
            <a:r>
              <a:rPr sz="650" spc="-60" dirty="0">
                <a:latin typeface="Courier" charset="0"/>
                <a:cs typeface="Courier" charset="0"/>
              </a:rPr>
              <a:t> </a:t>
            </a:r>
            <a:r>
              <a:rPr sz="650" spc="15" dirty="0">
                <a:latin typeface="Courier" charset="0"/>
                <a:cs typeface="Courier" charset="0"/>
              </a:rPr>
              <a:t>");  while</a:t>
            </a:r>
            <a:r>
              <a:rPr sz="650" spc="-75" dirty="0">
                <a:latin typeface="Courier" charset="0"/>
                <a:cs typeface="Courier" charset="0"/>
              </a:rPr>
              <a:t> </a:t>
            </a:r>
            <a:r>
              <a:rPr sz="650" spc="15" dirty="0">
                <a:latin typeface="Courier" charset="0"/>
                <a:cs typeface="Courier" charset="0"/>
              </a:rPr>
              <a:t>(in.hasNextDouble())</a:t>
            </a:r>
            <a:endParaRPr sz="650" dirty="0">
              <a:latin typeface="Courier" charset="0"/>
              <a:cs typeface="Courier" charset="0"/>
            </a:endParaRPr>
          </a:p>
          <a:p>
            <a:pPr marL="41910">
              <a:lnSpc>
                <a:spcPct val="100000"/>
              </a:lnSpc>
            </a:pPr>
            <a:r>
              <a:rPr sz="650" spc="15" dirty="0">
                <a:latin typeface="Courier" charset="0"/>
                <a:cs typeface="Courier" charset="0"/>
              </a:rPr>
              <a:t>{</a:t>
            </a:r>
            <a:endParaRPr sz="650" dirty="0">
              <a:latin typeface="Courier" charset="0"/>
              <a:cs typeface="Courier" charset="0"/>
            </a:endParaRPr>
          </a:p>
          <a:p>
            <a:pPr marL="196850">
              <a:lnSpc>
                <a:spcPct val="100000"/>
              </a:lnSpc>
            </a:pPr>
            <a:r>
              <a:rPr sz="650" spc="15" dirty="0">
                <a:latin typeface="Courier" charset="0"/>
                <a:cs typeface="Courier" charset="0"/>
              </a:rPr>
              <a:t>value =</a:t>
            </a:r>
            <a:r>
              <a:rPr sz="650" spc="-75" dirty="0">
                <a:latin typeface="Courier" charset="0"/>
                <a:cs typeface="Courier" charset="0"/>
              </a:rPr>
              <a:t> </a:t>
            </a:r>
            <a:r>
              <a:rPr sz="650" spc="15" dirty="0">
                <a:latin typeface="Courier" charset="0"/>
                <a:cs typeface="Courier" charset="0"/>
              </a:rPr>
              <a:t>in.nextDouble();</a:t>
            </a:r>
            <a:endParaRPr sz="650" dirty="0">
              <a:latin typeface="Courier" charset="0"/>
              <a:cs typeface="Courier" charset="0"/>
            </a:endParaRPr>
          </a:p>
          <a:p>
            <a:pPr marL="196850">
              <a:lnSpc>
                <a:spcPct val="100000"/>
              </a:lnSpc>
            </a:pPr>
            <a:r>
              <a:rPr sz="650" spc="10" dirty="0">
                <a:latin typeface="Comic Sans MS"/>
                <a:cs typeface="Comic Sans MS"/>
              </a:rPr>
              <a:t>Process</a:t>
            </a:r>
            <a:r>
              <a:rPr sz="650" spc="-70" dirty="0">
                <a:latin typeface="Comic Sans MS"/>
                <a:cs typeface="Comic Sans MS"/>
              </a:rPr>
              <a:t> </a:t>
            </a:r>
            <a:r>
              <a:rPr sz="650" spc="10" dirty="0">
                <a:latin typeface="Comic Sans MS"/>
                <a:cs typeface="Comic Sans MS"/>
              </a:rPr>
              <a:t>value.</a:t>
            </a:r>
            <a:endParaRPr sz="650" dirty="0">
              <a:latin typeface="Comic Sans MS"/>
              <a:cs typeface="Comic Sans MS"/>
            </a:endParaRPr>
          </a:p>
          <a:p>
            <a:pPr marL="41910">
              <a:lnSpc>
                <a:spcPct val="100000"/>
              </a:lnSpc>
            </a:pPr>
            <a:r>
              <a:rPr sz="650" spc="15" dirty="0">
                <a:latin typeface="Courier" charset="0"/>
                <a:cs typeface="Courier" charset="0"/>
              </a:rPr>
              <a:t>}</a:t>
            </a:r>
            <a:endParaRPr sz="650" dirty="0">
              <a:latin typeface="Courier" charset="0"/>
              <a:cs typeface="Courier" charset="0"/>
            </a:endParaRP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6.21</a:t>
            </a:r>
          </a:p>
        </p:txBody>
      </p:sp>
      <p:sp>
        <p:nvSpPr>
          <p:cNvPr id="3" name="object 3"/>
          <p:cNvSpPr txBox="1"/>
          <p:nvPr/>
        </p:nvSpPr>
        <p:spPr>
          <a:xfrm>
            <a:off x="703311" y="738911"/>
            <a:ext cx="5572125" cy="664210"/>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What does the </a:t>
            </a:r>
            <a:r>
              <a:rPr sz="1050" spc="-5" dirty="0">
                <a:latin typeface="Courier" charset="0"/>
                <a:cs typeface="Courier" charset="0"/>
              </a:rPr>
              <a:t>SentinelDemo.java</a:t>
            </a:r>
            <a:r>
              <a:rPr sz="1050" spc="-350" dirty="0">
                <a:latin typeface="Courier" charset="0"/>
                <a:cs typeface="Courier" charset="0"/>
              </a:rPr>
              <a:t> </a:t>
            </a:r>
            <a:r>
              <a:rPr sz="1050" spc="-5" dirty="0">
                <a:latin typeface="Arial"/>
                <a:cs typeface="Arial"/>
              </a:rPr>
              <a:t>program print when the user immediately types -1 when  prompted for a</a:t>
            </a:r>
            <a:r>
              <a:rPr sz="1050" spc="-80" dirty="0">
                <a:latin typeface="Arial"/>
                <a:cs typeface="Arial"/>
              </a:rPr>
              <a:t> </a:t>
            </a:r>
            <a:r>
              <a:rPr sz="1050" spc="-5" dirty="0">
                <a:latin typeface="Arial"/>
                <a:cs typeface="Arial"/>
              </a:rPr>
              <a:t>value?</a:t>
            </a:r>
            <a:endParaRPr sz="1050" dirty="0">
              <a:latin typeface="Arial"/>
              <a:cs typeface="Arial"/>
            </a:endParaRPr>
          </a:p>
          <a:p>
            <a:pPr>
              <a:lnSpc>
                <a:spcPct val="100000"/>
              </a:lnSpc>
              <a:spcBef>
                <a:spcPts val="38"/>
              </a:spcBef>
            </a:pPr>
            <a:endParaRPr sz="950" dirty="0">
              <a:latin typeface="Times New Roman"/>
              <a:cs typeface="Times New Roman"/>
            </a:endParaRPr>
          </a:p>
          <a:p>
            <a:pPr marL="118745">
              <a:lnSpc>
                <a:spcPct val="100000"/>
              </a:lnSpc>
            </a:pPr>
            <a:r>
              <a:rPr sz="1250" b="1" dirty="0">
                <a:latin typeface="Arial"/>
                <a:cs typeface="Arial"/>
              </a:rPr>
              <a:t>Answer: </a:t>
            </a:r>
            <a:r>
              <a:rPr sz="1250" dirty="0">
                <a:latin typeface="Arial"/>
                <a:cs typeface="Arial"/>
              </a:rPr>
              <a:t>No</a:t>
            </a:r>
            <a:r>
              <a:rPr sz="1250" spc="-90" dirty="0">
                <a:latin typeface="Arial"/>
                <a:cs typeface="Arial"/>
              </a:rPr>
              <a:t> </a:t>
            </a:r>
            <a:r>
              <a:rPr sz="1250" dirty="0">
                <a:latin typeface="Arial"/>
                <a:cs typeface="Arial"/>
              </a:rPr>
              <a:t>data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6.22</a:t>
            </a:r>
          </a:p>
        </p:txBody>
      </p:sp>
      <p:sp>
        <p:nvSpPr>
          <p:cNvPr id="3" name="object 3"/>
          <p:cNvSpPr txBox="1"/>
          <p:nvPr/>
        </p:nvSpPr>
        <p:spPr>
          <a:xfrm>
            <a:off x="703311" y="730173"/>
            <a:ext cx="5479415" cy="736600"/>
          </a:xfrm>
          <a:prstGeom prst="rect">
            <a:avLst/>
          </a:prstGeom>
        </p:spPr>
        <p:txBody>
          <a:bodyPr vert="horz" wrap="square" lIns="0" tIns="0" rIns="0" bIns="0" rtlCol="0">
            <a:spAutoFit/>
          </a:bodyPr>
          <a:lstStyle/>
          <a:p>
            <a:pPr marL="12700">
              <a:lnSpc>
                <a:spcPct val="100000"/>
              </a:lnSpc>
            </a:pPr>
            <a:r>
              <a:rPr sz="1050" spc="-5" dirty="0">
                <a:latin typeface="Arial"/>
                <a:cs typeface="Arial"/>
              </a:rPr>
              <a:t>Why does the </a:t>
            </a:r>
            <a:r>
              <a:rPr sz="1050" spc="-5" dirty="0">
                <a:latin typeface="Courier" charset="0"/>
                <a:cs typeface="Courier" charset="0"/>
              </a:rPr>
              <a:t>SentinelDemo.java </a:t>
            </a:r>
            <a:r>
              <a:rPr sz="1050" spc="-5" dirty="0">
                <a:latin typeface="Arial"/>
                <a:cs typeface="Arial"/>
              </a:rPr>
              <a:t>program have </a:t>
            </a:r>
            <a:r>
              <a:rPr sz="1050" i="1" spc="-5" dirty="0">
                <a:latin typeface="Arial"/>
                <a:cs typeface="Arial"/>
              </a:rPr>
              <a:t>two </a:t>
            </a:r>
            <a:r>
              <a:rPr sz="1050" spc="-5" dirty="0">
                <a:latin typeface="Arial"/>
                <a:cs typeface="Arial"/>
              </a:rPr>
              <a:t>checks of the form salary </a:t>
            </a:r>
            <a:r>
              <a:rPr sz="1050" spc="-5" dirty="0">
                <a:latin typeface="Courier" charset="0"/>
                <a:cs typeface="Courier" charset="0"/>
              </a:rPr>
              <a:t>!=</a:t>
            </a:r>
            <a:r>
              <a:rPr sz="1050" spc="-365" dirty="0">
                <a:latin typeface="Courier" charset="0"/>
                <a:cs typeface="Courier" charset="0"/>
              </a:rPr>
              <a:t> </a:t>
            </a:r>
            <a:r>
              <a:rPr sz="1050" spc="-5" dirty="0">
                <a:latin typeface="Courier" charset="0"/>
                <a:cs typeface="Courier" charset="0"/>
              </a:rPr>
              <a:t>-1</a:t>
            </a:r>
            <a:endParaRPr sz="1050" dirty="0">
              <a:latin typeface="Courier" charset="0"/>
              <a:cs typeface="Courier" charset="0"/>
            </a:endParaRPr>
          </a:p>
          <a:p>
            <a:pPr marL="118745" marR="5080">
              <a:lnSpc>
                <a:spcPct val="115500"/>
              </a:lnSpc>
              <a:spcBef>
                <a:spcPts val="935"/>
              </a:spcBef>
            </a:pPr>
            <a:r>
              <a:rPr sz="1250" b="1" dirty="0">
                <a:latin typeface="Arial"/>
                <a:cs typeface="Arial"/>
              </a:rPr>
              <a:t>Answer: </a:t>
            </a:r>
            <a:r>
              <a:rPr sz="1250" dirty="0">
                <a:latin typeface="Arial"/>
                <a:cs typeface="Arial"/>
              </a:rPr>
              <a:t>The first check ends the loop after the sentinel has been read.</a:t>
            </a:r>
            <a:r>
              <a:rPr sz="1250" spc="-45" dirty="0">
                <a:latin typeface="Arial"/>
                <a:cs typeface="Arial"/>
              </a:rPr>
              <a:t> </a:t>
            </a:r>
            <a:r>
              <a:rPr sz="1250" dirty="0">
                <a:latin typeface="Arial"/>
                <a:cs typeface="Arial"/>
              </a:rPr>
              <a:t>The  second check ensures that the sentinel is not processed as an input</a:t>
            </a:r>
            <a:r>
              <a:rPr sz="1250" spc="-40" dirty="0">
                <a:latin typeface="Arial"/>
                <a:cs typeface="Arial"/>
              </a:rPr>
              <a:t> </a:t>
            </a:r>
            <a:r>
              <a:rPr sz="1250" dirty="0">
                <a:latin typeface="Arial"/>
                <a:cs typeface="Arial"/>
              </a:rPr>
              <a:t>value.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6.23</a:t>
            </a:r>
          </a:p>
        </p:txBody>
      </p:sp>
      <p:sp>
        <p:nvSpPr>
          <p:cNvPr id="3" name="object 3"/>
          <p:cNvSpPr txBox="1"/>
          <p:nvPr/>
        </p:nvSpPr>
        <p:spPr>
          <a:xfrm>
            <a:off x="703311" y="738200"/>
            <a:ext cx="5815965" cy="307777"/>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What would happen if the declaration of the salary variable in </a:t>
            </a:r>
            <a:r>
              <a:rPr sz="1050" spc="-5" dirty="0">
                <a:latin typeface="Courier" charset="0"/>
                <a:cs typeface="Courier" charset="0"/>
              </a:rPr>
              <a:t>SentinelDemo.java</a:t>
            </a:r>
            <a:r>
              <a:rPr sz="1050" spc="-330" dirty="0">
                <a:latin typeface="Courier" charset="0"/>
                <a:cs typeface="Courier" charset="0"/>
              </a:rPr>
              <a:t> </a:t>
            </a:r>
            <a:r>
              <a:rPr sz="1050" spc="-5" dirty="0">
                <a:latin typeface="Arial"/>
                <a:cs typeface="Arial"/>
              </a:rPr>
              <a:t>was changed  to</a:t>
            </a:r>
            <a:endParaRPr sz="1050" dirty="0">
              <a:latin typeface="Arial"/>
              <a:cs typeface="Arial"/>
            </a:endParaRPr>
          </a:p>
        </p:txBody>
      </p:sp>
      <p:sp>
        <p:nvSpPr>
          <p:cNvPr id="4" name="object 4"/>
          <p:cNvSpPr txBox="1"/>
          <p:nvPr/>
        </p:nvSpPr>
        <p:spPr>
          <a:xfrm>
            <a:off x="665206" y="1196845"/>
            <a:ext cx="5984875" cy="133370"/>
          </a:xfrm>
          <a:prstGeom prst="rect">
            <a:avLst/>
          </a:prstGeom>
          <a:ln w="7099">
            <a:solidFill>
              <a:srgbClr val="CCCCCC"/>
            </a:solidFill>
          </a:ln>
        </p:spPr>
        <p:txBody>
          <a:bodyPr vert="horz" wrap="square" lIns="0" tIns="40640" rIns="0" bIns="0" rtlCol="0">
            <a:spAutoFit/>
          </a:bodyPr>
          <a:lstStyle/>
          <a:p>
            <a:pPr marL="40640">
              <a:lnSpc>
                <a:spcPct val="100000"/>
              </a:lnSpc>
              <a:spcBef>
                <a:spcPts val="320"/>
              </a:spcBef>
            </a:pPr>
            <a:r>
              <a:rPr sz="600" spc="15" dirty="0">
                <a:latin typeface="Courier" charset="0"/>
                <a:cs typeface="Courier" charset="0"/>
              </a:rPr>
              <a:t>double salary =</a:t>
            </a:r>
            <a:r>
              <a:rPr sz="600" spc="-75" dirty="0">
                <a:latin typeface="Courier" charset="0"/>
                <a:cs typeface="Courier" charset="0"/>
              </a:rPr>
              <a:t> </a:t>
            </a:r>
            <a:r>
              <a:rPr sz="600" spc="15" dirty="0">
                <a:latin typeface="Courier" charset="0"/>
                <a:cs typeface="Courier" charset="0"/>
              </a:rPr>
              <a:t>-1;</a:t>
            </a:r>
            <a:endParaRPr sz="600" dirty="0">
              <a:latin typeface="Courier" charset="0"/>
              <a:cs typeface="Courier" charset="0"/>
            </a:endParaRPr>
          </a:p>
        </p:txBody>
      </p:sp>
      <p:sp>
        <p:nvSpPr>
          <p:cNvPr id="5" name="object 5"/>
          <p:cNvSpPr txBox="1"/>
          <p:nvPr/>
        </p:nvSpPr>
        <p:spPr>
          <a:xfrm>
            <a:off x="809357" y="1427276"/>
            <a:ext cx="5448935" cy="699135"/>
          </a:xfrm>
          <a:prstGeom prst="rect">
            <a:avLst/>
          </a:prstGeom>
        </p:spPr>
        <p:txBody>
          <a:bodyPr vert="horz" wrap="square" lIns="0" tIns="0" rIns="0" bIns="0" rtlCol="0">
            <a:spAutoFit/>
          </a:bodyPr>
          <a:lstStyle/>
          <a:p>
            <a:pPr marL="12700" marR="5080">
              <a:lnSpc>
                <a:spcPct val="119300"/>
              </a:lnSpc>
            </a:pPr>
            <a:r>
              <a:rPr sz="1250" b="1" dirty="0">
                <a:latin typeface="Arial"/>
                <a:cs typeface="Arial"/>
              </a:rPr>
              <a:t>Answer: </a:t>
            </a:r>
            <a:r>
              <a:rPr sz="1250" dirty="0">
                <a:latin typeface="Arial"/>
                <a:cs typeface="Arial"/>
              </a:rPr>
              <a:t>The </a:t>
            </a:r>
            <a:r>
              <a:rPr sz="1250" dirty="0">
                <a:latin typeface="Courier" charset="0"/>
                <a:cs typeface="Courier" charset="0"/>
              </a:rPr>
              <a:t>while </a:t>
            </a:r>
            <a:r>
              <a:rPr sz="1250" dirty="0">
                <a:latin typeface="Arial"/>
                <a:cs typeface="Arial"/>
              </a:rPr>
              <a:t>loop would never be entered. The user would never be  prompted for input. Because count stays 0, the program would then print</a:t>
            </a:r>
            <a:r>
              <a:rPr sz="1250" spc="-35" dirty="0">
                <a:latin typeface="Arial"/>
                <a:cs typeface="Arial"/>
              </a:rPr>
              <a:t> </a:t>
            </a:r>
            <a:r>
              <a:rPr sz="1250" dirty="0">
                <a:latin typeface="Courier" charset="0"/>
                <a:cs typeface="Courier" charset="0"/>
              </a:rPr>
              <a:t>"No  data"</a:t>
            </a:r>
            <a:r>
              <a:rPr sz="1250" dirty="0">
                <a:latin typeface="Arial"/>
                <a:cs typeface="Arial"/>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6.24</a:t>
            </a:r>
          </a:p>
        </p:txBody>
      </p:sp>
      <p:sp>
        <p:nvSpPr>
          <p:cNvPr id="3" name="object 3"/>
          <p:cNvSpPr txBox="1"/>
          <p:nvPr/>
        </p:nvSpPr>
        <p:spPr>
          <a:xfrm>
            <a:off x="570865" y="709447"/>
            <a:ext cx="6172835" cy="1275080"/>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In the last example of this section, we prompt the user "Enter values, </a:t>
            </a:r>
            <a:r>
              <a:rPr sz="1050" spc="-10" dirty="0">
                <a:latin typeface="Arial"/>
                <a:cs typeface="Arial"/>
              </a:rPr>
              <a:t>Q </a:t>
            </a:r>
            <a:r>
              <a:rPr sz="1050" spc="-5" dirty="0">
                <a:latin typeface="Arial"/>
                <a:cs typeface="Arial"/>
              </a:rPr>
              <a:t>to quit: " What happens when the  user enters a different</a:t>
            </a:r>
            <a:r>
              <a:rPr sz="1050" spc="-55" dirty="0">
                <a:latin typeface="Arial"/>
                <a:cs typeface="Arial"/>
              </a:rPr>
              <a:t> </a:t>
            </a:r>
            <a:r>
              <a:rPr sz="1050" spc="-5" dirty="0">
                <a:latin typeface="Arial"/>
                <a:cs typeface="Arial"/>
              </a:rPr>
              <a:t>letter?</a:t>
            </a:r>
            <a:endParaRPr sz="1050" dirty="0">
              <a:latin typeface="Arial"/>
              <a:cs typeface="Arial"/>
            </a:endParaRPr>
          </a:p>
          <a:p>
            <a:pPr marL="250825" marR="274955">
              <a:lnSpc>
                <a:spcPct val="115500"/>
              </a:lnSpc>
              <a:spcBef>
                <a:spcPts val="505"/>
              </a:spcBef>
            </a:pPr>
            <a:r>
              <a:rPr sz="1250" b="1" dirty="0">
                <a:latin typeface="Arial"/>
                <a:cs typeface="Arial"/>
              </a:rPr>
              <a:t>Answer: </a:t>
            </a:r>
            <a:r>
              <a:rPr sz="1250" dirty="0">
                <a:latin typeface="Arial"/>
                <a:cs typeface="Arial"/>
              </a:rPr>
              <a:t>The </a:t>
            </a:r>
            <a:r>
              <a:rPr sz="1250" dirty="0">
                <a:latin typeface="Courier" charset="0"/>
                <a:cs typeface="Courier" charset="0"/>
              </a:rPr>
              <a:t>nextDouble </a:t>
            </a:r>
            <a:r>
              <a:rPr sz="1250" dirty="0">
                <a:latin typeface="Arial"/>
                <a:cs typeface="Arial"/>
              </a:rPr>
              <a:t>method also returns </a:t>
            </a:r>
            <a:r>
              <a:rPr sz="1250" dirty="0">
                <a:latin typeface="Courier" charset="0"/>
                <a:cs typeface="Courier" charset="0"/>
              </a:rPr>
              <a:t>false</a:t>
            </a:r>
            <a:r>
              <a:rPr sz="1250" dirty="0">
                <a:latin typeface="Arial"/>
                <a:cs typeface="Arial"/>
              </a:rPr>
              <a:t>. A more accurate  prompt would have been: "Enter values, a key other than a digit to quit:" But</a:t>
            </a:r>
            <a:r>
              <a:rPr sz="1250" spc="-35" dirty="0">
                <a:latin typeface="Arial"/>
                <a:cs typeface="Arial"/>
              </a:rPr>
              <a:t> </a:t>
            </a:r>
            <a:r>
              <a:rPr sz="1250" dirty="0">
                <a:latin typeface="Arial"/>
                <a:cs typeface="Arial"/>
              </a:rPr>
              <a:t>that  might be more confusing to the program user who would need to ponder which  key to</a:t>
            </a:r>
            <a:r>
              <a:rPr sz="1250" spc="-90" dirty="0">
                <a:latin typeface="Arial"/>
                <a:cs typeface="Arial"/>
              </a:rPr>
              <a:t> </a:t>
            </a:r>
            <a:r>
              <a:rPr sz="1250" dirty="0">
                <a:latin typeface="Arial"/>
                <a:cs typeface="Arial"/>
              </a:rPr>
              <a:t>choose.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6.25</a:t>
            </a:r>
          </a:p>
        </p:txBody>
      </p:sp>
      <p:sp>
        <p:nvSpPr>
          <p:cNvPr id="3" name="object 3"/>
          <p:cNvSpPr txBox="1"/>
          <p:nvPr/>
        </p:nvSpPr>
        <p:spPr>
          <a:xfrm>
            <a:off x="570865" y="701979"/>
            <a:ext cx="4230370" cy="176530"/>
          </a:xfrm>
          <a:prstGeom prst="rect">
            <a:avLst/>
          </a:prstGeom>
        </p:spPr>
        <p:txBody>
          <a:bodyPr vert="horz" wrap="square" lIns="0" tIns="0" rIns="0" bIns="0" rtlCol="0">
            <a:spAutoFit/>
          </a:bodyPr>
          <a:lstStyle/>
          <a:p>
            <a:pPr marL="12700">
              <a:lnSpc>
                <a:spcPct val="100000"/>
              </a:lnSpc>
            </a:pPr>
            <a:r>
              <a:rPr sz="1050" spc="-5" dirty="0">
                <a:latin typeface="Arial"/>
                <a:cs typeface="Arial"/>
              </a:rPr>
              <a:t>What is wrong with the following loop for reading a sequence of</a:t>
            </a:r>
            <a:r>
              <a:rPr sz="1050" spc="-10" dirty="0">
                <a:latin typeface="Arial"/>
                <a:cs typeface="Arial"/>
              </a:rPr>
              <a:t> </a:t>
            </a:r>
            <a:r>
              <a:rPr sz="1050" spc="-5" dirty="0">
                <a:latin typeface="Arial"/>
                <a:cs typeface="Arial"/>
              </a:rPr>
              <a:t>values?</a:t>
            </a:r>
            <a:endParaRPr sz="1050">
              <a:latin typeface="Arial"/>
              <a:cs typeface="Arial"/>
            </a:endParaRPr>
          </a:p>
        </p:txBody>
      </p:sp>
      <p:sp>
        <p:nvSpPr>
          <p:cNvPr id="4" name="object 4"/>
          <p:cNvSpPr txBox="1"/>
          <p:nvPr/>
        </p:nvSpPr>
        <p:spPr>
          <a:xfrm>
            <a:off x="665206" y="913432"/>
            <a:ext cx="5984875" cy="779701"/>
          </a:xfrm>
          <a:prstGeom prst="rect">
            <a:avLst/>
          </a:prstGeom>
          <a:ln w="7099">
            <a:solidFill>
              <a:srgbClr val="CCCCCC"/>
            </a:solidFill>
          </a:ln>
        </p:spPr>
        <p:txBody>
          <a:bodyPr vert="horz" wrap="square" lIns="0" tIns="40640" rIns="0" bIns="0" rtlCol="0">
            <a:spAutoFit/>
          </a:bodyPr>
          <a:lstStyle/>
          <a:p>
            <a:pPr marL="40640" marR="3724910">
              <a:lnSpc>
                <a:spcPct val="100000"/>
              </a:lnSpc>
              <a:spcBef>
                <a:spcPts val="320"/>
              </a:spcBef>
            </a:pPr>
            <a:r>
              <a:rPr sz="600" spc="15" dirty="0">
                <a:latin typeface="Courier" charset="0"/>
                <a:cs typeface="Courier" charset="0"/>
              </a:rPr>
              <a:t>System.out.print("Enter values, Q to quit:</a:t>
            </a:r>
            <a:r>
              <a:rPr sz="600" spc="-55" dirty="0">
                <a:latin typeface="Courier" charset="0"/>
                <a:cs typeface="Courier" charset="0"/>
              </a:rPr>
              <a:t> </a:t>
            </a:r>
            <a:r>
              <a:rPr sz="600" spc="15" dirty="0">
                <a:latin typeface="Courier" charset="0"/>
                <a:cs typeface="Courier" charset="0"/>
              </a:rPr>
              <a:t>");  do</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marR="4299585">
              <a:lnSpc>
                <a:spcPct val="100000"/>
              </a:lnSpc>
              <a:spcBef>
                <a:spcPts val="5"/>
              </a:spcBef>
            </a:pPr>
            <a:r>
              <a:rPr sz="600" spc="15" dirty="0">
                <a:latin typeface="Courier" charset="0"/>
                <a:cs typeface="Courier" charset="0"/>
              </a:rPr>
              <a:t>double value =</a:t>
            </a:r>
            <a:r>
              <a:rPr sz="600" spc="-60" dirty="0">
                <a:latin typeface="Courier" charset="0"/>
                <a:cs typeface="Courier" charset="0"/>
              </a:rPr>
              <a:t> </a:t>
            </a:r>
            <a:r>
              <a:rPr sz="600" spc="15" dirty="0">
                <a:latin typeface="Courier" charset="0"/>
                <a:cs typeface="Courier" charset="0"/>
              </a:rPr>
              <a:t>in.nextDouble();  sum = sum +</a:t>
            </a:r>
            <a:r>
              <a:rPr sz="600" spc="-80" dirty="0">
                <a:latin typeface="Courier" charset="0"/>
                <a:cs typeface="Courier" charset="0"/>
              </a:rPr>
              <a:t> </a:t>
            </a:r>
            <a:r>
              <a:rPr sz="600" spc="15" dirty="0">
                <a:latin typeface="Courier" charset="0"/>
                <a:cs typeface="Courier" charset="0"/>
              </a:rPr>
              <a:t>value;</a:t>
            </a:r>
            <a:endParaRPr sz="600" dirty="0">
              <a:latin typeface="Courier" charset="0"/>
              <a:cs typeface="Courier" charset="0"/>
            </a:endParaRPr>
          </a:p>
          <a:p>
            <a:pPr marL="184150">
              <a:lnSpc>
                <a:spcPct val="100000"/>
              </a:lnSpc>
              <a:spcBef>
                <a:spcPts val="5"/>
              </a:spcBef>
            </a:pPr>
            <a:r>
              <a:rPr sz="600" spc="15" dirty="0">
                <a:latin typeface="Courier" charset="0"/>
                <a:cs typeface="Courier" charset="0"/>
              </a:rPr>
              <a:t>count++;</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while</a:t>
            </a:r>
            <a:r>
              <a:rPr sz="600" spc="-70" dirty="0">
                <a:latin typeface="Courier" charset="0"/>
                <a:cs typeface="Courier" charset="0"/>
              </a:rPr>
              <a:t> </a:t>
            </a:r>
            <a:r>
              <a:rPr sz="600" spc="15" dirty="0">
                <a:latin typeface="Courier" charset="0"/>
                <a:cs typeface="Courier" charset="0"/>
              </a:rPr>
              <a:t>(in.hasNextDouble());</a:t>
            </a:r>
            <a:endParaRPr sz="600" dirty="0">
              <a:latin typeface="Courier" charset="0"/>
              <a:cs typeface="Courier" charset="0"/>
            </a:endParaRPr>
          </a:p>
        </p:txBody>
      </p:sp>
      <p:sp>
        <p:nvSpPr>
          <p:cNvPr id="5" name="object 5"/>
          <p:cNvSpPr txBox="1"/>
          <p:nvPr/>
        </p:nvSpPr>
        <p:spPr>
          <a:xfrm>
            <a:off x="809357" y="1797138"/>
            <a:ext cx="4890770" cy="457834"/>
          </a:xfrm>
          <a:prstGeom prst="rect">
            <a:avLst/>
          </a:prstGeom>
        </p:spPr>
        <p:txBody>
          <a:bodyPr vert="horz" wrap="square" lIns="0" tIns="0" rIns="0" bIns="0" rtlCol="0">
            <a:spAutoFit/>
          </a:bodyPr>
          <a:lstStyle/>
          <a:p>
            <a:pPr marL="12700" marR="5080">
              <a:lnSpc>
                <a:spcPct val="115500"/>
              </a:lnSpc>
            </a:pPr>
            <a:r>
              <a:rPr sz="1250" b="1" dirty="0">
                <a:latin typeface="Arial"/>
                <a:cs typeface="Arial"/>
              </a:rPr>
              <a:t>Answer: </a:t>
            </a:r>
            <a:r>
              <a:rPr sz="1250" dirty="0">
                <a:latin typeface="Arial"/>
                <a:cs typeface="Arial"/>
              </a:rPr>
              <a:t>If the user doesn't provide any numeric input, the first call</a:t>
            </a:r>
            <a:r>
              <a:rPr sz="1250" spc="-50" dirty="0">
                <a:latin typeface="Arial"/>
                <a:cs typeface="Arial"/>
              </a:rPr>
              <a:t> </a:t>
            </a:r>
            <a:r>
              <a:rPr sz="1250" dirty="0">
                <a:latin typeface="Arial"/>
                <a:cs typeface="Arial"/>
              </a:rPr>
              <a:t>to  in.nextDouble() will</a:t>
            </a:r>
            <a:r>
              <a:rPr sz="1250" spc="-80" dirty="0">
                <a:latin typeface="Arial"/>
                <a:cs typeface="Arial"/>
              </a:rPr>
              <a:t> </a:t>
            </a:r>
            <a:r>
              <a:rPr sz="1250" dirty="0">
                <a:latin typeface="Arial"/>
                <a:cs typeface="Arial"/>
              </a:rPr>
              <a:t>fail.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20" dirty="0"/>
              <a:t>"Loop and </a:t>
            </a:r>
            <a:r>
              <a:rPr spc="100" dirty="0"/>
              <a:t>a </a:t>
            </a:r>
            <a:r>
              <a:rPr spc="110" dirty="0"/>
              <a:t>Half"</a:t>
            </a:r>
            <a:r>
              <a:rPr spc="-305" dirty="0"/>
              <a:t> </a:t>
            </a:r>
            <a:r>
              <a:rPr spc="95" dirty="0"/>
              <a:t>Problem</a:t>
            </a:r>
          </a:p>
        </p:txBody>
      </p:sp>
      <p:sp>
        <p:nvSpPr>
          <p:cNvPr id="3" name="object 3"/>
          <p:cNvSpPr/>
          <p:nvPr/>
        </p:nvSpPr>
        <p:spPr>
          <a:xfrm>
            <a:off x="682955" y="129998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703311" y="731304"/>
            <a:ext cx="5681345" cy="664210"/>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Sometimes termination condition of a loop can only be evaluated in the middle of the loop. There  are different</a:t>
            </a:r>
            <a:r>
              <a:rPr sz="1050" spc="-65" dirty="0">
                <a:latin typeface="Arial"/>
                <a:cs typeface="Arial"/>
              </a:rPr>
              <a:t> </a:t>
            </a:r>
            <a:r>
              <a:rPr sz="1050" spc="-5" dirty="0">
                <a:latin typeface="Arial"/>
                <a:cs typeface="Arial"/>
              </a:rPr>
              <a:t>approaches:</a:t>
            </a:r>
            <a:endParaRPr sz="1050">
              <a:latin typeface="Arial"/>
              <a:cs typeface="Arial"/>
            </a:endParaRPr>
          </a:p>
          <a:p>
            <a:pPr>
              <a:lnSpc>
                <a:spcPct val="100000"/>
              </a:lnSpc>
              <a:spcBef>
                <a:spcPts val="38"/>
              </a:spcBef>
            </a:pPr>
            <a:endParaRPr sz="950">
              <a:latin typeface="Times New Roman"/>
              <a:cs typeface="Times New Roman"/>
            </a:endParaRPr>
          </a:p>
          <a:p>
            <a:pPr marL="118745">
              <a:lnSpc>
                <a:spcPct val="100000"/>
              </a:lnSpc>
            </a:pPr>
            <a:r>
              <a:rPr sz="1250" dirty="0">
                <a:latin typeface="Arial"/>
                <a:cs typeface="Arial"/>
              </a:rPr>
              <a:t>Use a Boolean</a:t>
            </a:r>
            <a:r>
              <a:rPr sz="1250" spc="-80" dirty="0">
                <a:latin typeface="Arial"/>
                <a:cs typeface="Arial"/>
              </a:rPr>
              <a:t> </a:t>
            </a:r>
            <a:r>
              <a:rPr sz="1250" dirty="0">
                <a:latin typeface="Arial"/>
                <a:cs typeface="Arial"/>
              </a:rPr>
              <a:t>variable</a:t>
            </a:r>
            <a:endParaRPr sz="1250">
              <a:latin typeface="Arial"/>
              <a:cs typeface="Arial"/>
            </a:endParaRPr>
          </a:p>
        </p:txBody>
      </p:sp>
      <p:sp>
        <p:nvSpPr>
          <p:cNvPr id="5" name="object 5"/>
          <p:cNvSpPr txBox="1"/>
          <p:nvPr/>
        </p:nvSpPr>
        <p:spPr>
          <a:xfrm>
            <a:off x="828490" y="1459723"/>
            <a:ext cx="5566410" cy="1576070"/>
          </a:xfrm>
          <a:prstGeom prst="rect">
            <a:avLst/>
          </a:prstGeom>
          <a:ln w="7099">
            <a:solidFill>
              <a:srgbClr val="CCCCCC"/>
            </a:solidFill>
          </a:ln>
        </p:spPr>
        <p:txBody>
          <a:bodyPr vert="horz" wrap="square" lIns="0" tIns="43180" rIns="0" bIns="0" rtlCol="0">
            <a:spAutoFit/>
          </a:bodyPr>
          <a:lstStyle/>
          <a:p>
            <a:pPr marL="44450" marR="4298950">
              <a:lnSpc>
                <a:spcPct val="100000"/>
              </a:lnSpc>
              <a:spcBef>
                <a:spcPts val="340"/>
              </a:spcBef>
            </a:pPr>
            <a:r>
              <a:rPr sz="750" dirty="0">
                <a:latin typeface="Courier" charset="0"/>
                <a:cs typeface="Courier" charset="0"/>
              </a:rPr>
              <a:t>boolean done =</a:t>
            </a:r>
            <a:r>
              <a:rPr sz="750" spc="-85" dirty="0">
                <a:latin typeface="Courier" charset="0"/>
                <a:cs typeface="Courier" charset="0"/>
              </a:rPr>
              <a:t> </a:t>
            </a:r>
            <a:r>
              <a:rPr sz="750" dirty="0">
                <a:latin typeface="Courier" charset="0"/>
                <a:cs typeface="Courier" charset="0"/>
              </a:rPr>
              <a:t>false;  while</a:t>
            </a:r>
            <a:r>
              <a:rPr sz="750" spc="-95" dirty="0">
                <a:latin typeface="Courier" charset="0"/>
                <a:cs typeface="Courier" charset="0"/>
              </a:rPr>
              <a:t> </a:t>
            </a:r>
            <a:r>
              <a:rPr sz="750" dirty="0">
                <a:latin typeface="Courier" charset="0"/>
                <a:cs typeface="Courier" charset="0"/>
              </a:rPr>
              <a:t>(!done)</a:t>
            </a:r>
          </a:p>
          <a:p>
            <a:pPr marL="44450">
              <a:lnSpc>
                <a:spcPts val="890"/>
              </a:lnSpc>
            </a:pPr>
            <a:r>
              <a:rPr sz="750" dirty="0">
                <a:latin typeface="Courier" charset="0"/>
                <a:cs typeface="Courier" charset="0"/>
              </a:rPr>
              <a:t>{</a:t>
            </a:r>
          </a:p>
          <a:p>
            <a:pPr marL="217170" marR="3896360">
              <a:lnSpc>
                <a:spcPts val="890"/>
              </a:lnSpc>
              <a:spcBef>
                <a:spcPts val="35"/>
              </a:spcBef>
            </a:pPr>
            <a:r>
              <a:rPr sz="750" dirty="0">
                <a:latin typeface="Courier" charset="0"/>
                <a:cs typeface="Courier" charset="0"/>
              </a:rPr>
              <a:t>String input =</a:t>
            </a:r>
            <a:r>
              <a:rPr sz="750" spc="-80" dirty="0">
                <a:latin typeface="Courier" charset="0"/>
                <a:cs typeface="Courier" charset="0"/>
              </a:rPr>
              <a:t> </a:t>
            </a:r>
            <a:r>
              <a:rPr sz="750" dirty="0">
                <a:latin typeface="Courier" charset="0"/>
                <a:cs typeface="Courier" charset="0"/>
              </a:rPr>
              <a:t>in.next();  if</a:t>
            </a:r>
            <a:r>
              <a:rPr sz="750" spc="-85" dirty="0">
                <a:latin typeface="Courier" charset="0"/>
                <a:cs typeface="Courier" charset="0"/>
              </a:rPr>
              <a:t> </a:t>
            </a:r>
            <a:r>
              <a:rPr sz="750" dirty="0">
                <a:latin typeface="Courier" charset="0"/>
                <a:cs typeface="Courier" charset="0"/>
              </a:rPr>
              <a:t>(input.equals("Q"))</a:t>
            </a:r>
          </a:p>
          <a:p>
            <a:pPr marL="217170">
              <a:lnSpc>
                <a:spcPts val="865"/>
              </a:lnSpc>
            </a:pPr>
            <a:r>
              <a:rPr sz="750" dirty="0">
                <a:latin typeface="Courier" charset="0"/>
                <a:cs typeface="Courier" charset="0"/>
              </a:rPr>
              <a:t>{</a:t>
            </a:r>
          </a:p>
          <a:p>
            <a:pPr marL="389255">
              <a:lnSpc>
                <a:spcPts val="894"/>
              </a:lnSpc>
            </a:pPr>
            <a:r>
              <a:rPr sz="750" dirty="0">
                <a:latin typeface="Courier" charset="0"/>
                <a:cs typeface="Courier" charset="0"/>
              </a:rPr>
              <a:t>done =</a:t>
            </a:r>
            <a:r>
              <a:rPr sz="750" spc="-95" dirty="0">
                <a:latin typeface="Courier" charset="0"/>
                <a:cs typeface="Courier" charset="0"/>
              </a:rPr>
              <a:t> </a:t>
            </a:r>
            <a:r>
              <a:rPr sz="750" dirty="0">
                <a:latin typeface="Courier" charset="0"/>
                <a:cs typeface="Courier" charset="0"/>
              </a:rPr>
              <a:t>true;</a:t>
            </a:r>
          </a:p>
          <a:p>
            <a:pPr marL="217170">
              <a:lnSpc>
                <a:spcPts val="894"/>
              </a:lnSpc>
            </a:pPr>
            <a:r>
              <a:rPr sz="750" dirty="0">
                <a:latin typeface="Courier" charset="0"/>
                <a:cs typeface="Courier" charset="0"/>
              </a:rPr>
              <a:t>}</a:t>
            </a:r>
          </a:p>
          <a:p>
            <a:pPr marL="217170">
              <a:lnSpc>
                <a:spcPts val="894"/>
              </a:lnSpc>
            </a:pPr>
            <a:r>
              <a:rPr sz="750" dirty="0">
                <a:latin typeface="Courier" charset="0"/>
                <a:cs typeface="Courier" charset="0"/>
              </a:rPr>
              <a:t>else</a:t>
            </a:r>
          </a:p>
          <a:p>
            <a:pPr marL="217170">
              <a:lnSpc>
                <a:spcPts val="894"/>
              </a:lnSpc>
            </a:pPr>
            <a:r>
              <a:rPr sz="750" dirty="0">
                <a:latin typeface="Courier" charset="0"/>
                <a:cs typeface="Courier" charset="0"/>
              </a:rPr>
              <a:t>{</a:t>
            </a:r>
          </a:p>
          <a:p>
            <a:pPr marL="389255">
              <a:lnSpc>
                <a:spcPts val="894"/>
              </a:lnSpc>
            </a:pPr>
            <a:r>
              <a:rPr sz="750" dirty="0">
                <a:latin typeface="Comic Sans MS"/>
                <a:cs typeface="Comic Sans MS"/>
              </a:rPr>
              <a:t>Process</a:t>
            </a:r>
            <a:r>
              <a:rPr sz="750" spc="-95" dirty="0">
                <a:latin typeface="Comic Sans MS"/>
                <a:cs typeface="Comic Sans MS"/>
              </a:rPr>
              <a:t> </a:t>
            </a:r>
            <a:r>
              <a:rPr sz="750" dirty="0">
                <a:latin typeface="Comic Sans MS"/>
                <a:cs typeface="Comic Sans MS"/>
              </a:rPr>
              <a:t>data.</a:t>
            </a:r>
          </a:p>
          <a:p>
            <a:pPr marL="217170">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20" dirty="0"/>
              <a:t>"Loop and </a:t>
            </a:r>
            <a:r>
              <a:rPr spc="100" dirty="0"/>
              <a:t>a </a:t>
            </a:r>
            <a:r>
              <a:rPr spc="110" dirty="0"/>
              <a:t>Half" </a:t>
            </a:r>
            <a:r>
              <a:rPr spc="95" dirty="0"/>
              <a:t>Problem</a:t>
            </a:r>
            <a:r>
              <a:rPr spc="-204" dirty="0"/>
              <a:t> </a:t>
            </a:r>
            <a:r>
              <a:rPr spc="-105" dirty="0"/>
              <a:t>- </a:t>
            </a:r>
            <a:r>
              <a:rPr spc="100" dirty="0"/>
              <a:t>Continued</a:t>
            </a:r>
          </a:p>
        </p:txBody>
      </p:sp>
      <p:sp>
        <p:nvSpPr>
          <p:cNvPr id="3" name="object 3"/>
          <p:cNvSpPr/>
          <p:nvPr/>
        </p:nvSpPr>
        <p:spPr>
          <a:xfrm>
            <a:off x="682955" y="114344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703311" y="722566"/>
            <a:ext cx="4048125" cy="516890"/>
          </a:xfrm>
          <a:prstGeom prst="rect">
            <a:avLst/>
          </a:prstGeom>
        </p:spPr>
        <p:txBody>
          <a:bodyPr vert="horz" wrap="square" lIns="0" tIns="0" rIns="0" bIns="0" rtlCol="0">
            <a:spAutoFit/>
          </a:bodyPr>
          <a:lstStyle/>
          <a:p>
            <a:pPr marL="12700">
              <a:lnSpc>
                <a:spcPct val="100000"/>
              </a:lnSpc>
            </a:pPr>
            <a:r>
              <a:rPr sz="1050" spc="-5" dirty="0">
                <a:latin typeface="Arial"/>
                <a:cs typeface="Arial"/>
              </a:rPr>
              <a:t>Additional</a:t>
            </a:r>
            <a:r>
              <a:rPr sz="1050" spc="-70" dirty="0">
                <a:latin typeface="Arial"/>
                <a:cs typeface="Arial"/>
              </a:rPr>
              <a:t> </a:t>
            </a:r>
            <a:r>
              <a:rPr sz="1050" spc="-5" dirty="0">
                <a:latin typeface="Arial"/>
                <a:cs typeface="Arial"/>
              </a:rPr>
              <a:t>approaches:</a:t>
            </a:r>
            <a:endParaRPr sz="1050">
              <a:latin typeface="Arial"/>
              <a:cs typeface="Arial"/>
            </a:endParaRPr>
          </a:p>
          <a:p>
            <a:pPr>
              <a:lnSpc>
                <a:spcPct val="100000"/>
              </a:lnSpc>
              <a:spcBef>
                <a:spcPts val="17"/>
              </a:spcBef>
            </a:pPr>
            <a:endParaRPr sz="1000">
              <a:latin typeface="Times New Roman"/>
              <a:cs typeface="Times New Roman"/>
            </a:endParaRPr>
          </a:p>
          <a:p>
            <a:pPr marL="118745">
              <a:lnSpc>
                <a:spcPct val="100000"/>
              </a:lnSpc>
            </a:pPr>
            <a:r>
              <a:rPr sz="1250" dirty="0">
                <a:latin typeface="Arial"/>
                <a:cs typeface="Arial"/>
              </a:rPr>
              <a:t>Combine an assignment and a test in the loop</a:t>
            </a:r>
            <a:r>
              <a:rPr sz="1250" spc="-55" dirty="0">
                <a:latin typeface="Arial"/>
                <a:cs typeface="Arial"/>
              </a:rPr>
              <a:t> </a:t>
            </a:r>
            <a:r>
              <a:rPr sz="1250" dirty="0">
                <a:latin typeface="Arial"/>
                <a:cs typeface="Arial"/>
              </a:rPr>
              <a:t>condition</a:t>
            </a:r>
            <a:endParaRPr sz="1250">
              <a:latin typeface="Arial"/>
              <a:cs typeface="Arial"/>
            </a:endParaRPr>
          </a:p>
        </p:txBody>
      </p:sp>
      <p:sp>
        <p:nvSpPr>
          <p:cNvPr id="5" name="object 5"/>
          <p:cNvSpPr txBox="1"/>
          <p:nvPr/>
        </p:nvSpPr>
        <p:spPr>
          <a:xfrm>
            <a:off x="828490" y="1303182"/>
            <a:ext cx="5566410" cy="505267"/>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while (!(input =</a:t>
            </a:r>
            <a:r>
              <a:rPr sz="750" spc="-75" dirty="0">
                <a:latin typeface="Courier" charset="0"/>
                <a:cs typeface="Courier" charset="0"/>
              </a:rPr>
              <a:t> </a:t>
            </a:r>
            <a:r>
              <a:rPr sz="750" dirty="0">
                <a:latin typeface="Courier" charset="0"/>
                <a:cs typeface="Courier" charset="0"/>
              </a:rPr>
              <a:t>in.next()).equals("Q"))</a:t>
            </a:r>
          </a:p>
          <a:p>
            <a:pPr marL="44450">
              <a:lnSpc>
                <a:spcPts val="894"/>
              </a:lnSpc>
            </a:pPr>
            <a:r>
              <a:rPr sz="750" dirty="0">
                <a:latin typeface="Courier" charset="0"/>
                <a:cs typeface="Courier" charset="0"/>
              </a:rPr>
              <a:t>{</a:t>
            </a:r>
          </a:p>
          <a:p>
            <a:pPr marL="217170">
              <a:lnSpc>
                <a:spcPts val="894"/>
              </a:lnSpc>
            </a:pPr>
            <a:r>
              <a:rPr sz="750" dirty="0">
                <a:latin typeface="Comic Sans MS"/>
                <a:cs typeface="Comic Sans MS"/>
              </a:rPr>
              <a:t>Process</a:t>
            </a:r>
            <a:r>
              <a:rPr sz="750" spc="-95" dirty="0">
                <a:latin typeface="Comic Sans MS"/>
                <a:cs typeface="Comic Sans MS"/>
              </a:rPr>
              <a:t> </a:t>
            </a:r>
            <a:r>
              <a:rPr sz="750" dirty="0">
                <a:latin typeface="Comic Sans MS"/>
                <a:cs typeface="Comic Sans MS"/>
              </a:rPr>
              <a:t>data.</a:t>
            </a:r>
          </a:p>
          <a:p>
            <a:pPr marL="44450">
              <a:lnSpc>
                <a:spcPts val="894"/>
              </a:lnSpc>
            </a:pPr>
            <a:r>
              <a:rPr sz="750" dirty="0">
                <a:latin typeface="Courier" charset="0"/>
                <a:cs typeface="Courier" charset="0"/>
              </a:rPr>
              <a:t>}</a:t>
            </a:r>
          </a:p>
        </p:txBody>
      </p:sp>
      <p:sp>
        <p:nvSpPr>
          <p:cNvPr id="6" name="object 6"/>
          <p:cNvSpPr/>
          <p:nvPr/>
        </p:nvSpPr>
        <p:spPr>
          <a:xfrm>
            <a:off x="682955" y="202376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1911146"/>
            <a:ext cx="2040889" cy="208279"/>
          </a:xfrm>
          <a:prstGeom prst="rect">
            <a:avLst/>
          </a:prstGeom>
        </p:spPr>
        <p:txBody>
          <a:bodyPr vert="horz" wrap="square" lIns="0" tIns="0" rIns="0" bIns="0" rtlCol="0">
            <a:spAutoFit/>
          </a:bodyPr>
          <a:lstStyle/>
          <a:p>
            <a:pPr marL="12700">
              <a:lnSpc>
                <a:spcPct val="100000"/>
              </a:lnSpc>
            </a:pPr>
            <a:r>
              <a:rPr sz="1250" dirty="0">
                <a:latin typeface="Arial"/>
                <a:cs typeface="Arial"/>
              </a:rPr>
              <a:t>Exit the loop from the</a:t>
            </a:r>
            <a:r>
              <a:rPr sz="1250" spc="-80" dirty="0">
                <a:latin typeface="Arial"/>
                <a:cs typeface="Arial"/>
              </a:rPr>
              <a:t> </a:t>
            </a:r>
            <a:r>
              <a:rPr sz="1250" dirty="0">
                <a:latin typeface="Arial"/>
                <a:cs typeface="Arial"/>
              </a:rPr>
              <a:t>middle</a:t>
            </a:r>
            <a:endParaRPr sz="1250">
              <a:latin typeface="Arial"/>
              <a:cs typeface="Arial"/>
            </a:endParaRPr>
          </a:p>
        </p:txBody>
      </p:sp>
      <p:sp>
        <p:nvSpPr>
          <p:cNvPr id="8" name="object 8"/>
          <p:cNvSpPr txBox="1"/>
          <p:nvPr/>
        </p:nvSpPr>
        <p:spPr>
          <a:xfrm>
            <a:off x="828490" y="2183496"/>
            <a:ext cx="5566410" cy="1463040"/>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public void processInput(Scanner</a:t>
            </a:r>
            <a:r>
              <a:rPr sz="750" spc="-75" dirty="0">
                <a:latin typeface="Courier" charset="0"/>
                <a:cs typeface="Courier" charset="0"/>
              </a:rPr>
              <a:t> </a:t>
            </a:r>
            <a:r>
              <a:rPr sz="750" dirty="0">
                <a:latin typeface="Courier" charset="0"/>
                <a:cs typeface="Courier" charset="0"/>
              </a:rPr>
              <a:t>in)</a:t>
            </a:r>
          </a:p>
          <a:p>
            <a:pPr marL="44450">
              <a:lnSpc>
                <a:spcPts val="894"/>
              </a:lnSpc>
            </a:pPr>
            <a:r>
              <a:rPr sz="750" dirty="0">
                <a:latin typeface="Courier" charset="0"/>
                <a:cs typeface="Courier" charset="0"/>
              </a:rPr>
              <a:t>{</a:t>
            </a:r>
          </a:p>
          <a:p>
            <a:pPr marL="217170">
              <a:lnSpc>
                <a:spcPts val="894"/>
              </a:lnSpc>
            </a:pPr>
            <a:r>
              <a:rPr sz="750" dirty="0">
                <a:latin typeface="Courier" charset="0"/>
                <a:cs typeface="Courier" charset="0"/>
              </a:rPr>
              <a:t>while</a:t>
            </a:r>
            <a:r>
              <a:rPr sz="750" spc="-95" dirty="0">
                <a:latin typeface="Courier" charset="0"/>
                <a:cs typeface="Courier" charset="0"/>
              </a:rPr>
              <a:t> </a:t>
            </a:r>
            <a:r>
              <a:rPr sz="750" dirty="0">
                <a:latin typeface="Courier" charset="0"/>
                <a:cs typeface="Courier" charset="0"/>
              </a:rPr>
              <a:t>(true)</a:t>
            </a:r>
          </a:p>
          <a:p>
            <a:pPr marL="217170">
              <a:lnSpc>
                <a:spcPts val="894"/>
              </a:lnSpc>
            </a:pPr>
            <a:r>
              <a:rPr sz="750" dirty="0">
                <a:latin typeface="Courier" charset="0"/>
                <a:cs typeface="Courier" charset="0"/>
              </a:rPr>
              <a:t>{</a:t>
            </a:r>
          </a:p>
          <a:p>
            <a:pPr marL="389255" marR="3723640">
              <a:lnSpc>
                <a:spcPts val="890"/>
              </a:lnSpc>
              <a:spcBef>
                <a:spcPts val="35"/>
              </a:spcBef>
            </a:pPr>
            <a:r>
              <a:rPr sz="750" dirty="0">
                <a:latin typeface="Courier" charset="0"/>
                <a:cs typeface="Courier" charset="0"/>
              </a:rPr>
              <a:t>String input =</a:t>
            </a:r>
            <a:r>
              <a:rPr sz="750" spc="-80" dirty="0">
                <a:latin typeface="Courier" charset="0"/>
                <a:cs typeface="Courier" charset="0"/>
              </a:rPr>
              <a:t> </a:t>
            </a:r>
            <a:r>
              <a:rPr sz="750" dirty="0">
                <a:latin typeface="Courier" charset="0"/>
                <a:cs typeface="Courier" charset="0"/>
              </a:rPr>
              <a:t>in.next();  if</a:t>
            </a:r>
            <a:r>
              <a:rPr sz="750" spc="-85" dirty="0">
                <a:latin typeface="Courier" charset="0"/>
                <a:cs typeface="Courier" charset="0"/>
              </a:rPr>
              <a:t> </a:t>
            </a:r>
            <a:r>
              <a:rPr sz="750" dirty="0">
                <a:latin typeface="Courier" charset="0"/>
                <a:cs typeface="Courier" charset="0"/>
              </a:rPr>
              <a:t>(input.equals("Q"))</a:t>
            </a:r>
          </a:p>
          <a:p>
            <a:pPr marL="389255">
              <a:lnSpc>
                <a:spcPts val="865"/>
              </a:lnSpc>
            </a:pPr>
            <a:r>
              <a:rPr sz="750" dirty="0">
                <a:latin typeface="Courier" charset="0"/>
                <a:cs typeface="Courier" charset="0"/>
              </a:rPr>
              <a:t>{</a:t>
            </a:r>
          </a:p>
          <a:p>
            <a:pPr marL="561975">
              <a:lnSpc>
                <a:spcPts val="894"/>
              </a:lnSpc>
            </a:pPr>
            <a:r>
              <a:rPr sz="750" dirty="0">
                <a:latin typeface="Courier" charset="0"/>
                <a:cs typeface="Courier" charset="0"/>
              </a:rPr>
              <a:t>return;</a:t>
            </a:r>
          </a:p>
          <a:p>
            <a:pPr marL="389255">
              <a:lnSpc>
                <a:spcPts val="894"/>
              </a:lnSpc>
            </a:pPr>
            <a:r>
              <a:rPr sz="750" dirty="0">
                <a:latin typeface="Courier" charset="0"/>
                <a:cs typeface="Courier" charset="0"/>
              </a:rPr>
              <a:t>}</a:t>
            </a:r>
          </a:p>
          <a:p>
            <a:pPr marL="389255">
              <a:lnSpc>
                <a:spcPts val="894"/>
              </a:lnSpc>
            </a:pPr>
            <a:r>
              <a:rPr sz="750" dirty="0">
                <a:latin typeface="Comic Sans MS"/>
                <a:cs typeface="Comic Sans MS"/>
              </a:rPr>
              <a:t>Process</a:t>
            </a:r>
            <a:r>
              <a:rPr sz="750" spc="-95" dirty="0">
                <a:latin typeface="Comic Sans MS"/>
                <a:cs typeface="Comic Sans MS"/>
              </a:rPr>
              <a:t> </a:t>
            </a:r>
            <a:r>
              <a:rPr sz="750" dirty="0">
                <a:latin typeface="Comic Sans MS"/>
                <a:cs typeface="Comic Sans MS"/>
              </a:rPr>
              <a:t>data.</a:t>
            </a:r>
          </a:p>
          <a:p>
            <a:pPr marL="217170">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Problem </a:t>
            </a:r>
            <a:r>
              <a:rPr spc="80" dirty="0"/>
              <a:t>Solving:</a:t>
            </a:r>
            <a:r>
              <a:rPr spc="-70" dirty="0"/>
              <a:t> </a:t>
            </a:r>
            <a:r>
              <a:rPr spc="110" dirty="0"/>
              <a:t>Storyboards</a:t>
            </a:r>
          </a:p>
        </p:txBody>
      </p:sp>
      <p:sp>
        <p:nvSpPr>
          <p:cNvPr id="4" name="object 4"/>
          <p:cNvSpPr txBox="1"/>
          <p:nvPr/>
        </p:nvSpPr>
        <p:spPr>
          <a:xfrm>
            <a:off x="809357" y="688581"/>
            <a:ext cx="4966970" cy="457834"/>
          </a:xfrm>
          <a:prstGeom prst="rect">
            <a:avLst/>
          </a:prstGeom>
        </p:spPr>
        <p:txBody>
          <a:bodyPr vert="horz" wrap="square" lIns="0" tIns="0" rIns="0" bIns="0" rtlCol="0">
            <a:spAutoFit/>
          </a:bodyPr>
          <a:lstStyle/>
          <a:p>
            <a:pPr marL="298450" marR="5080" indent="-285750">
              <a:lnSpc>
                <a:spcPct val="115500"/>
              </a:lnSpc>
              <a:buFont typeface="Wingdings" charset="2"/>
              <a:buChar char="§"/>
            </a:pPr>
            <a:r>
              <a:rPr sz="1250" dirty="0">
                <a:latin typeface="Arial"/>
                <a:cs typeface="Arial"/>
              </a:rPr>
              <a:t>A storyboard consists of annotated sketches for each step in an</a:t>
            </a:r>
            <a:r>
              <a:rPr sz="1250" spc="-40" dirty="0">
                <a:latin typeface="Arial"/>
                <a:cs typeface="Arial"/>
              </a:rPr>
              <a:t> </a:t>
            </a:r>
            <a:r>
              <a:rPr sz="1250" dirty="0">
                <a:latin typeface="Arial"/>
                <a:cs typeface="Arial"/>
              </a:rPr>
              <a:t>action  sequence.</a:t>
            </a:r>
          </a:p>
        </p:txBody>
      </p:sp>
      <p:sp>
        <p:nvSpPr>
          <p:cNvPr id="6" name="object 6"/>
          <p:cNvSpPr>
            <a:spLocks noChangeAspect="1"/>
          </p:cNvSpPr>
          <p:nvPr/>
        </p:nvSpPr>
        <p:spPr>
          <a:xfrm>
            <a:off x="1066800" y="1212510"/>
            <a:ext cx="4034119" cy="2560320"/>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914400" y="4009164"/>
            <a:ext cx="5577205" cy="577081"/>
          </a:xfrm>
          <a:prstGeom prst="rect">
            <a:avLst/>
          </a:prstGeom>
        </p:spPr>
        <p:txBody>
          <a:bodyPr vert="horz" wrap="square" lIns="0" tIns="0" rIns="0" bIns="0" rtlCol="0">
            <a:spAutoFit/>
          </a:bodyPr>
          <a:lstStyle/>
          <a:p>
            <a:pPr marL="298450" indent="-285750">
              <a:buFont typeface="Wingdings" charset="2"/>
              <a:buChar char="§"/>
            </a:pPr>
            <a:r>
              <a:rPr sz="1250" dirty="0">
                <a:latin typeface="Arial"/>
                <a:cs typeface="Arial"/>
              </a:rPr>
              <a:t>Developing a storyboard for your program helps you understand the inputs</a:t>
            </a:r>
            <a:r>
              <a:rPr sz="1250" spc="-35" dirty="0">
                <a:latin typeface="Arial"/>
                <a:cs typeface="Arial"/>
              </a:rPr>
              <a:t> </a:t>
            </a:r>
            <a:r>
              <a:rPr sz="1250" dirty="0" smtClean="0">
                <a:latin typeface="Arial"/>
                <a:cs typeface="Arial"/>
              </a:rPr>
              <a:t>and</a:t>
            </a:r>
            <a:r>
              <a:rPr lang="en-US" sz="1250" dirty="0">
                <a:latin typeface="Arial"/>
                <a:cs typeface="Arial"/>
              </a:rPr>
              <a:t> outputs that are required for a</a:t>
            </a:r>
            <a:r>
              <a:rPr lang="en-US" sz="1250" spc="-70" dirty="0">
                <a:latin typeface="Arial"/>
                <a:cs typeface="Arial"/>
              </a:rPr>
              <a:t> </a:t>
            </a:r>
            <a:r>
              <a:rPr lang="en-US" sz="1250" dirty="0">
                <a:latin typeface="Arial"/>
                <a:cs typeface="Arial"/>
              </a:rPr>
              <a:t>program.</a:t>
            </a:r>
          </a:p>
          <a:p>
            <a:pPr marL="12700">
              <a:lnSpc>
                <a:spcPct val="100000"/>
              </a:lnSpc>
            </a:pPr>
            <a:endParaRPr sz="1250" dirty="0">
              <a:latin typeface="Arial"/>
              <a:cs typeface="Arial"/>
            </a:endParaRPr>
          </a:p>
        </p:txBody>
      </p:sp>
      <p:sp>
        <p:nvSpPr>
          <p:cNvPr id="12" name="object 3"/>
          <p:cNvSpPr txBox="1"/>
          <p:nvPr/>
        </p:nvSpPr>
        <p:spPr>
          <a:xfrm>
            <a:off x="914399" y="4423349"/>
            <a:ext cx="5341987" cy="446276"/>
          </a:xfrm>
          <a:prstGeom prst="rect">
            <a:avLst/>
          </a:prstGeom>
        </p:spPr>
        <p:txBody>
          <a:bodyPr vert="horz" wrap="square" lIns="0" tIns="0" rIns="0" bIns="0" rtlCol="0">
            <a:spAutoFit/>
          </a:bodyPr>
          <a:lstStyle/>
          <a:p>
            <a:pPr marL="298450" marR="5080" indent="-285750">
              <a:lnSpc>
                <a:spcPct val="115500"/>
              </a:lnSpc>
              <a:spcBef>
                <a:spcPts val="335"/>
              </a:spcBef>
              <a:buFont typeface="Wingdings" charset="2"/>
              <a:buChar char="§"/>
            </a:pPr>
            <a:r>
              <a:rPr sz="1250" dirty="0" smtClean="0">
                <a:latin typeface="Arial"/>
                <a:cs typeface="Arial"/>
              </a:rPr>
              <a:t>Use </a:t>
            </a:r>
            <a:r>
              <a:rPr sz="1250" dirty="0">
                <a:latin typeface="Arial"/>
                <a:cs typeface="Arial"/>
              </a:rPr>
              <a:t>a storyboard to answer questions about how the program should react</a:t>
            </a:r>
            <a:r>
              <a:rPr sz="1250" spc="-35" dirty="0">
                <a:latin typeface="Arial"/>
                <a:cs typeface="Arial"/>
              </a:rPr>
              <a:t> </a:t>
            </a:r>
            <a:r>
              <a:rPr sz="1250" dirty="0">
                <a:latin typeface="Arial"/>
                <a:cs typeface="Arial"/>
              </a:rPr>
              <a:t>to  different</a:t>
            </a:r>
            <a:r>
              <a:rPr sz="1250" spc="-90" dirty="0">
                <a:latin typeface="Arial"/>
                <a:cs typeface="Arial"/>
              </a:rPr>
              <a:t> </a:t>
            </a:r>
            <a:r>
              <a:rPr sz="1250" dirty="0">
                <a:latin typeface="Arial"/>
                <a:cs typeface="Arial"/>
              </a:rPr>
              <a:t>inputs.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65" dirty="0">
                <a:latin typeface="Trebuchet MS"/>
                <a:cs typeface="Trebuchet MS"/>
              </a:rPr>
              <a:t>while</a:t>
            </a:r>
            <a:r>
              <a:rPr spc="-110" dirty="0">
                <a:latin typeface="Trebuchet MS"/>
                <a:cs typeface="Trebuchet MS"/>
              </a:rPr>
              <a:t> </a:t>
            </a:r>
            <a:r>
              <a:rPr spc="114" dirty="0"/>
              <a:t>Loop</a:t>
            </a:r>
          </a:p>
        </p:txBody>
      </p:sp>
      <p:sp>
        <p:nvSpPr>
          <p:cNvPr id="3" name="object 3"/>
          <p:cNvSpPr/>
          <p:nvPr/>
        </p:nvSpPr>
        <p:spPr>
          <a:xfrm>
            <a:off x="682955" y="83515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09783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p:nvPr/>
        </p:nvSpPr>
        <p:spPr>
          <a:xfrm>
            <a:off x="682955" y="136050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6" name="object 6"/>
          <p:cNvSpPr txBox="1"/>
          <p:nvPr/>
        </p:nvSpPr>
        <p:spPr>
          <a:xfrm>
            <a:off x="809357" y="650354"/>
            <a:ext cx="4859020" cy="805815"/>
          </a:xfrm>
          <a:prstGeom prst="rect">
            <a:avLst/>
          </a:prstGeom>
        </p:spPr>
        <p:txBody>
          <a:bodyPr vert="horz" wrap="square" lIns="0" tIns="0" rIns="0" bIns="0" rtlCol="0">
            <a:spAutoFit/>
          </a:bodyPr>
          <a:lstStyle/>
          <a:p>
            <a:pPr marL="12700" marR="5080">
              <a:lnSpc>
                <a:spcPct val="137900"/>
              </a:lnSpc>
            </a:pPr>
            <a:r>
              <a:rPr sz="1250" dirty="0">
                <a:latin typeface="Arial"/>
                <a:cs typeface="Arial"/>
              </a:rPr>
              <a:t>How can you "Repeat steps while the balance is less than</a:t>
            </a:r>
            <a:r>
              <a:rPr sz="1250" spc="-45" dirty="0">
                <a:latin typeface="Arial"/>
                <a:cs typeface="Arial"/>
              </a:rPr>
              <a:t> </a:t>
            </a:r>
            <a:r>
              <a:rPr sz="1250" dirty="0">
                <a:latin typeface="Arial"/>
                <a:cs typeface="Arial"/>
              </a:rPr>
              <a:t>$20,000?"  With a </a:t>
            </a:r>
            <a:r>
              <a:rPr sz="1250" dirty="0">
                <a:latin typeface="Courier" charset="0"/>
                <a:cs typeface="Courier" charset="0"/>
              </a:rPr>
              <a:t>while</a:t>
            </a:r>
            <a:r>
              <a:rPr sz="1250" spc="-484" dirty="0">
                <a:latin typeface="Courier" charset="0"/>
                <a:cs typeface="Courier" charset="0"/>
              </a:rPr>
              <a:t> </a:t>
            </a:r>
            <a:r>
              <a:rPr sz="1250" dirty="0">
                <a:latin typeface="Arial"/>
                <a:cs typeface="Arial"/>
              </a:rPr>
              <a:t>loop statement</a:t>
            </a:r>
          </a:p>
          <a:p>
            <a:pPr marL="12700">
              <a:lnSpc>
                <a:spcPct val="100000"/>
              </a:lnSpc>
              <a:spcBef>
                <a:spcPts val="565"/>
              </a:spcBef>
            </a:pPr>
            <a:r>
              <a:rPr sz="1250" dirty="0">
                <a:latin typeface="Arial"/>
                <a:cs typeface="Arial"/>
              </a:rPr>
              <a:t>Syntax</a:t>
            </a:r>
          </a:p>
        </p:txBody>
      </p:sp>
      <p:sp>
        <p:nvSpPr>
          <p:cNvPr id="7" name="object 7"/>
          <p:cNvSpPr txBox="1"/>
          <p:nvPr/>
        </p:nvSpPr>
        <p:spPr>
          <a:xfrm>
            <a:off x="828490" y="1509593"/>
            <a:ext cx="5566410" cy="508473"/>
          </a:xfrm>
          <a:prstGeom prst="rect">
            <a:avLst/>
          </a:prstGeom>
          <a:ln w="7099">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while</a:t>
            </a:r>
            <a:r>
              <a:rPr sz="750" spc="-75" dirty="0">
                <a:latin typeface="Courier" charset="0"/>
                <a:cs typeface="Courier" charset="0"/>
              </a:rPr>
              <a:t> </a:t>
            </a:r>
            <a:r>
              <a:rPr sz="750" spc="80" dirty="0">
                <a:latin typeface="Courier" charset="0"/>
                <a:cs typeface="Courier" charset="0"/>
              </a:rPr>
              <a:t>(</a:t>
            </a:r>
            <a:r>
              <a:rPr sz="750" i="1" spc="80" dirty="0">
                <a:latin typeface="Trebuchet MS"/>
                <a:cs typeface="Trebuchet MS"/>
              </a:rPr>
              <a:t>condition</a:t>
            </a:r>
            <a:r>
              <a:rPr sz="750" spc="80" dirty="0">
                <a:latin typeface="Courier" charset="0"/>
                <a:cs typeface="Courier" charset="0"/>
              </a:rPr>
              <a:t>)</a:t>
            </a:r>
            <a:endParaRPr sz="750" dirty="0">
              <a:latin typeface="Courier" charset="0"/>
              <a:cs typeface="Courier" charset="0"/>
            </a:endParaRPr>
          </a:p>
          <a:p>
            <a:pPr marL="44450">
              <a:lnSpc>
                <a:spcPts val="894"/>
              </a:lnSpc>
            </a:pPr>
            <a:r>
              <a:rPr sz="750" dirty="0">
                <a:latin typeface="Courier" charset="0"/>
                <a:cs typeface="Courier" charset="0"/>
              </a:rPr>
              <a:t>{</a:t>
            </a:r>
          </a:p>
          <a:p>
            <a:pPr marR="4541520" algn="ctr">
              <a:lnSpc>
                <a:spcPts val="894"/>
              </a:lnSpc>
            </a:pPr>
            <a:r>
              <a:rPr sz="750" i="1" spc="70" dirty="0">
                <a:latin typeface="Trebuchet MS"/>
                <a:cs typeface="Trebuchet MS"/>
              </a:rPr>
              <a:t>statements</a:t>
            </a:r>
            <a:endParaRPr sz="750" dirty="0">
              <a:latin typeface="Trebuchet MS"/>
              <a:cs typeface="Trebuchet MS"/>
            </a:endParaRPr>
          </a:p>
          <a:p>
            <a:pPr marL="44450">
              <a:lnSpc>
                <a:spcPts val="894"/>
              </a:lnSpc>
            </a:pPr>
            <a:r>
              <a:rPr sz="750" dirty="0">
                <a:latin typeface="Courier" charset="0"/>
                <a:cs typeface="Courier" charset="0"/>
              </a:rPr>
              <a:t>}</a:t>
            </a:r>
          </a:p>
        </p:txBody>
      </p:sp>
      <p:sp>
        <p:nvSpPr>
          <p:cNvPr id="8" name="object 8"/>
          <p:cNvSpPr/>
          <p:nvPr/>
        </p:nvSpPr>
        <p:spPr>
          <a:xfrm>
            <a:off x="682955" y="2247920"/>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9" name="object 9"/>
          <p:cNvSpPr txBox="1"/>
          <p:nvPr/>
        </p:nvSpPr>
        <p:spPr>
          <a:xfrm>
            <a:off x="809357" y="2135314"/>
            <a:ext cx="4792345" cy="192360"/>
          </a:xfrm>
          <a:prstGeom prst="rect">
            <a:avLst/>
          </a:prstGeom>
        </p:spPr>
        <p:txBody>
          <a:bodyPr vert="horz" wrap="square" lIns="0" tIns="0" rIns="0" bIns="0" rtlCol="0">
            <a:spAutoFit/>
          </a:bodyPr>
          <a:lstStyle/>
          <a:p>
            <a:pPr marL="12700">
              <a:lnSpc>
                <a:spcPct val="100000"/>
              </a:lnSpc>
            </a:pPr>
            <a:r>
              <a:rPr sz="1250" dirty="0">
                <a:latin typeface="Arial"/>
                <a:cs typeface="Arial"/>
              </a:rPr>
              <a:t>As long condition is true, the statements in the </a:t>
            </a:r>
            <a:r>
              <a:rPr sz="1250" dirty="0">
                <a:latin typeface="Courier" charset="0"/>
                <a:cs typeface="Courier" charset="0"/>
              </a:rPr>
              <a:t>while</a:t>
            </a:r>
            <a:r>
              <a:rPr sz="1250" spc="-455" dirty="0">
                <a:latin typeface="Courier" charset="0"/>
                <a:cs typeface="Courier" charset="0"/>
              </a:rPr>
              <a:t> </a:t>
            </a:r>
            <a:r>
              <a:rPr sz="1250" dirty="0">
                <a:latin typeface="Arial"/>
                <a:cs typeface="Arial"/>
              </a:rPr>
              <a:t>loop execute.</a:t>
            </a: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Problem </a:t>
            </a:r>
            <a:r>
              <a:rPr spc="80" dirty="0"/>
              <a:t>Solving:</a:t>
            </a:r>
            <a:r>
              <a:rPr spc="-70" dirty="0"/>
              <a:t> </a:t>
            </a:r>
            <a:r>
              <a:rPr spc="110" dirty="0"/>
              <a:t>Storyboards</a:t>
            </a:r>
          </a:p>
        </p:txBody>
      </p:sp>
      <p:sp>
        <p:nvSpPr>
          <p:cNvPr id="3" name="object 3"/>
          <p:cNvSpPr/>
          <p:nvPr/>
        </p:nvSpPr>
        <p:spPr>
          <a:xfrm>
            <a:off x="682955" y="1143652"/>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703311" y="722769"/>
            <a:ext cx="3633470" cy="516890"/>
          </a:xfrm>
          <a:prstGeom prst="rect">
            <a:avLst/>
          </a:prstGeom>
        </p:spPr>
        <p:txBody>
          <a:bodyPr vert="horz" wrap="square" lIns="0" tIns="0" rIns="0" bIns="0" rtlCol="0">
            <a:spAutoFit/>
          </a:bodyPr>
          <a:lstStyle/>
          <a:p>
            <a:pPr marL="12700">
              <a:lnSpc>
                <a:spcPct val="100000"/>
              </a:lnSpc>
            </a:pPr>
            <a:r>
              <a:rPr sz="1050" spc="-5" dirty="0">
                <a:latin typeface="Arial"/>
                <a:cs typeface="Arial"/>
              </a:rPr>
              <a:t>Storyboarding for a problem to convert units of</a:t>
            </a:r>
            <a:r>
              <a:rPr sz="1050" spc="-20" dirty="0">
                <a:latin typeface="Arial"/>
                <a:cs typeface="Arial"/>
              </a:rPr>
              <a:t> </a:t>
            </a:r>
            <a:r>
              <a:rPr sz="1050" spc="-5" dirty="0">
                <a:latin typeface="Arial"/>
                <a:cs typeface="Arial"/>
              </a:rPr>
              <a:t>measurement.</a:t>
            </a:r>
            <a:endParaRPr sz="1050">
              <a:latin typeface="Arial"/>
              <a:cs typeface="Arial"/>
            </a:endParaRPr>
          </a:p>
          <a:p>
            <a:pPr>
              <a:lnSpc>
                <a:spcPct val="100000"/>
              </a:lnSpc>
              <a:spcBef>
                <a:spcPts val="17"/>
              </a:spcBef>
            </a:pPr>
            <a:endParaRPr sz="1000">
              <a:latin typeface="Times New Roman"/>
              <a:cs typeface="Times New Roman"/>
            </a:endParaRPr>
          </a:p>
          <a:p>
            <a:pPr marL="118745">
              <a:lnSpc>
                <a:spcPct val="100000"/>
              </a:lnSpc>
            </a:pPr>
            <a:r>
              <a:rPr sz="1250" dirty="0">
                <a:latin typeface="Arial"/>
                <a:cs typeface="Arial"/>
              </a:rPr>
              <a:t>Show how to deal with potential</a:t>
            </a:r>
            <a:r>
              <a:rPr sz="1250" spc="-65" dirty="0">
                <a:latin typeface="Arial"/>
                <a:cs typeface="Arial"/>
              </a:rPr>
              <a:t> </a:t>
            </a:r>
            <a:r>
              <a:rPr sz="1250" dirty="0">
                <a:latin typeface="Arial"/>
                <a:cs typeface="Arial"/>
              </a:rPr>
              <a:t>confusion:</a:t>
            </a:r>
            <a:endParaRPr sz="1250">
              <a:latin typeface="Arial"/>
              <a:cs typeface="Arial"/>
            </a:endParaRPr>
          </a:p>
        </p:txBody>
      </p:sp>
      <p:sp>
        <p:nvSpPr>
          <p:cNvPr id="5" name="object 5"/>
          <p:cNvSpPr/>
          <p:nvPr/>
        </p:nvSpPr>
        <p:spPr>
          <a:xfrm>
            <a:off x="824947" y="1250924"/>
            <a:ext cx="4941163" cy="200912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82955" y="3472222"/>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3359607"/>
            <a:ext cx="2005964" cy="208279"/>
          </a:xfrm>
          <a:prstGeom prst="rect">
            <a:avLst/>
          </a:prstGeom>
        </p:spPr>
        <p:txBody>
          <a:bodyPr vert="horz" wrap="square" lIns="0" tIns="0" rIns="0" bIns="0" rtlCol="0">
            <a:spAutoFit/>
          </a:bodyPr>
          <a:lstStyle/>
          <a:p>
            <a:pPr marL="12700">
              <a:lnSpc>
                <a:spcPct val="100000"/>
              </a:lnSpc>
            </a:pPr>
            <a:r>
              <a:rPr sz="1250" dirty="0">
                <a:latin typeface="Arial"/>
                <a:cs typeface="Arial"/>
              </a:rPr>
              <a:t>Demonstrate error</a:t>
            </a:r>
            <a:r>
              <a:rPr sz="1250" spc="-75" dirty="0">
                <a:latin typeface="Arial"/>
                <a:cs typeface="Arial"/>
              </a:rPr>
              <a:t> </a:t>
            </a:r>
            <a:r>
              <a:rPr sz="1250" dirty="0">
                <a:latin typeface="Arial"/>
                <a:cs typeface="Arial"/>
              </a:rPr>
              <a:t>handling:</a:t>
            </a:r>
            <a:endParaRPr sz="1250">
              <a:latin typeface="Arial"/>
              <a:cs typeface="Arial"/>
            </a:endParaRPr>
          </a:p>
        </p:txBody>
      </p:sp>
      <p:sp>
        <p:nvSpPr>
          <p:cNvPr id="8" name="object 8"/>
          <p:cNvSpPr/>
          <p:nvPr/>
        </p:nvSpPr>
        <p:spPr>
          <a:xfrm>
            <a:off x="824947" y="3579520"/>
            <a:ext cx="4912766" cy="159025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Problem </a:t>
            </a:r>
            <a:r>
              <a:rPr spc="80" dirty="0"/>
              <a:t>Solving: </a:t>
            </a:r>
            <a:r>
              <a:rPr spc="110" dirty="0"/>
              <a:t>Storyboards </a:t>
            </a:r>
            <a:r>
              <a:rPr spc="-105" dirty="0"/>
              <a:t>-</a:t>
            </a:r>
            <a:r>
              <a:rPr spc="-160" dirty="0"/>
              <a:t> </a:t>
            </a:r>
            <a:r>
              <a:rPr spc="85" dirty="0"/>
              <a:t>continued</a:t>
            </a:r>
          </a:p>
        </p:txBody>
      </p:sp>
      <p:sp>
        <p:nvSpPr>
          <p:cNvPr id="3" name="object 3"/>
          <p:cNvSpPr/>
          <p:nvPr/>
        </p:nvSpPr>
        <p:spPr>
          <a:xfrm>
            <a:off x="682955" y="1142941"/>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703311" y="722058"/>
            <a:ext cx="4090035" cy="516890"/>
          </a:xfrm>
          <a:prstGeom prst="rect">
            <a:avLst/>
          </a:prstGeom>
        </p:spPr>
        <p:txBody>
          <a:bodyPr vert="horz" wrap="square" lIns="0" tIns="0" rIns="0" bIns="0" rtlCol="0">
            <a:spAutoFit/>
          </a:bodyPr>
          <a:lstStyle/>
          <a:p>
            <a:pPr marL="12700">
              <a:lnSpc>
                <a:spcPct val="100000"/>
              </a:lnSpc>
            </a:pPr>
            <a:r>
              <a:rPr sz="1050" spc="-5" dirty="0">
                <a:latin typeface="Arial"/>
                <a:cs typeface="Arial"/>
              </a:rPr>
              <a:t>Storyboarding for a problem to convert units of measurement - part</a:t>
            </a:r>
            <a:r>
              <a:rPr sz="1050" spc="-10" dirty="0">
                <a:latin typeface="Arial"/>
                <a:cs typeface="Arial"/>
              </a:rPr>
              <a:t> </a:t>
            </a:r>
            <a:r>
              <a:rPr sz="1050" spc="-5" dirty="0">
                <a:latin typeface="Arial"/>
                <a:cs typeface="Arial"/>
              </a:rPr>
              <a:t>2.</a:t>
            </a:r>
            <a:endParaRPr sz="1050">
              <a:latin typeface="Arial"/>
              <a:cs typeface="Arial"/>
            </a:endParaRPr>
          </a:p>
          <a:p>
            <a:pPr>
              <a:lnSpc>
                <a:spcPct val="100000"/>
              </a:lnSpc>
              <a:spcBef>
                <a:spcPts val="17"/>
              </a:spcBef>
            </a:pPr>
            <a:endParaRPr sz="1000">
              <a:latin typeface="Times New Roman"/>
              <a:cs typeface="Times New Roman"/>
            </a:endParaRPr>
          </a:p>
          <a:p>
            <a:pPr marL="118745">
              <a:lnSpc>
                <a:spcPct val="100000"/>
              </a:lnSpc>
            </a:pPr>
            <a:r>
              <a:rPr sz="1250" dirty="0">
                <a:latin typeface="Arial"/>
                <a:cs typeface="Arial"/>
              </a:rPr>
              <a:t>An approach to avoid some</a:t>
            </a:r>
            <a:r>
              <a:rPr sz="1250" spc="-70" dirty="0">
                <a:latin typeface="Arial"/>
                <a:cs typeface="Arial"/>
              </a:rPr>
              <a:t> </a:t>
            </a:r>
            <a:r>
              <a:rPr sz="1250" dirty="0">
                <a:latin typeface="Arial"/>
                <a:cs typeface="Arial"/>
              </a:rPr>
              <a:t>errors:</a:t>
            </a:r>
            <a:endParaRPr sz="1250">
              <a:latin typeface="Arial"/>
              <a:cs typeface="Arial"/>
            </a:endParaRPr>
          </a:p>
        </p:txBody>
      </p:sp>
      <p:sp>
        <p:nvSpPr>
          <p:cNvPr id="5" name="object 5"/>
          <p:cNvSpPr/>
          <p:nvPr/>
        </p:nvSpPr>
        <p:spPr>
          <a:xfrm>
            <a:off x="824947" y="1250928"/>
            <a:ext cx="4820475" cy="81642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82955" y="2278829"/>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2166213"/>
            <a:ext cx="2093595" cy="208279"/>
          </a:xfrm>
          <a:prstGeom prst="rect">
            <a:avLst/>
          </a:prstGeom>
        </p:spPr>
        <p:txBody>
          <a:bodyPr vert="horz" wrap="square" lIns="0" tIns="0" rIns="0" bIns="0" rtlCol="0">
            <a:spAutoFit/>
          </a:bodyPr>
          <a:lstStyle/>
          <a:p>
            <a:pPr marL="12700">
              <a:lnSpc>
                <a:spcPct val="100000"/>
              </a:lnSpc>
            </a:pPr>
            <a:r>
              <a:rPr sz="1250" dirty="0">
                <a:latin typeface="Arial"/>
                <a:cs typeface="Arial"/>
              </a:rPr>
              <a:t>How will we exit the</a:t>
            </a:r>
            <a:r>
              <a:rPr sz="1250" spc="-75" dirty="0">
                <a:latin typeface="Arial"/>
                <a:cs typeface="Arial"/>
              </a:rPr>
              <a:t> </a:t>
            </a:r>
            <a:r>
              <a:rPr sz="1250" dirty="0">
                <a:latin typeface="Arial"/>
                <a:cs typeface="Arial"/>
              </a:rPr>
              <a:t>program:</a:t>
            </a:r>
            <a:endParaRPr sz="1250">
              <a:latin typeface="Arial"/>
              <a:cs typeface="Arial"/>
            </a:endParaRPr>
          </a:p>
        </p:txBody>
      </p:sp>
      <p:sp>
        <p:nvSpPr>
          <p:cNvPr id="8" name="object 8"/>
          <p:cNvSpPr/>
          <p:nvPr/>
        </p:nvSpPr>
        <p:spPr>
          <a:xfrm>
            <a:off x="824947" y="2386825"/>
            <a:ext cx="4884369" cy="186714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6.26</a:t>
            </a:r>
          </a:p>
        </p:txBody>
      </p:sp>
      <p:sp>
        <p:nvSpPr>
          <p:cNvPr id="3" name="object 3"/>
          <p:cNvSpPr txBox="1"/>
          <p:nvPr/>
        </p:nvSpPr>
        <p:spPr>
          <a:xfrm>
            <a:off x="703311" y="736434"/>
            <a:ext cx="5843270" cy="664210"/>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Provide a storyboard panel for a program that reads a number of test scores and prints the average  score. The program only needs to process one set of scores. Don't worry about error</a:t>
            </a:r>
            <a:r>
              <a:rPr sz="1050" spc="25" dirty="0">
                <a:latin typeface="Arial"/>
                <a:cs typeface="Arial"/>
              </a:rPr>
              <a:t> </a:t>
            </a:r>
            <a:r>
              <a:rPr sz="1050" spc="-5" dirty="0">
                <a:latin typeface="Arial"/>
                <a:cs typeface="Arial"/>
              </a:rPr>
              <a:t>handling.</a:t>
            </a:r>
            <a:endParaRPr sz="1050" dirty="0">
              <a:latin typeface="Arial"/>
              <a:cs typeface="Arial"/>
            </a:endParaRPr>
          </a:p>
          <a:p>
            <a:pPr>
              <a:lnSpc>
                <a:spcPct val="100000"/>
              </a:lnSpc>
              <a:spcBef>
                <a:spcPts val="38"/>
              </a:spcBef>
            </a:pPr>
            <a:endParaRPr sz="950" dirty="0">
              <a:latin typeface="Times New Roman"/>
              <a:cs typeface="Times New Roman"/>
            </a:endParaRPr>
          </a:p>
          <a:p>
            <a:pPr marL="118745">
              <a:lnSpc>
                <a:spcPct val="100000"/>
              </a:lnSpc>
            </a:pPr>
            <a:r>
              <a:rPr sz="1250" b="1" dirty="0">
                <a:latin typeface="Arial"/>
                <a:cs typeface="Arial"/>
              </a:rPr>
              <a:t>Answer: </a:t>
            </a:r>
            <a:r>
              <a:rPr sz="1250" dirty="0">
                <a:latin typeface="Arial"/>
                <a:cs typeface="Arial"/>
              </a:rPr>
              <a:t>Computing the</a:t>
            </a:r>
            <a:r>
              <a:rPr sz="1250" spc="-80" dirty="0">
                <a:latin typeface="Arial"/>
                <a:cs typeface="Arial"/>
              </a:rPr>
              <a:t> </a:t>
            </a:r>
            <a:r>
              <a:rPr sz="1250" dirty="0">
                <a:latin typeface="Arial"/>
                <a:cs typeface="Arial"/>
              </a:rPr>
              <a:t>average</a:t>
            </a:r>
          </a:p>
        </p:txBody>
      </p:sp>
      <p:sp>
        <p:nvSpPr>
          <p:cNvPr id="4" name="object 4"/>
          <p:cNvSpPr txBox="1"/>
          <p:nvPr/>
        </p:nvSpPr>
        <p:spPr>
          <a:xfrm>
            <a:off x="828490" y="1464854"/>
            <a:ext cx="5566410" cy="440690"/>
          </a:xfrm>
          <a:prstGeom prst="rect">
            <a:avLst/>
          </a:prstGeom>
          <a:ln w="7099">
            <a:solidFill>
              <a:srgbClr val="CCCCCC"/>
            </a:solidFill>
          </a:ln>
        </p:spPr>
        <p:txBody>
          <a:bodyPr vert="horz" wrap="square" lIns="0" tIns="43180" rIns="0" bIns="0" rtlCol="0">
            <a:spAutoFit/>
          </a:bodyPr>
          <a:lstStyle/>
          <a:p>
            <a:pPr marL="44450" marR="3564254">
              <a:lnSpc>
                <a:spcPct val="100000"/>
              </a:lnSpc>
              <a:spcBef>
                <a:spcPts val="340"/>
              </a:spcBef>
            </a:pPr>
            <a:r>
              <a:rPr sz="750" dirty="0">
                <a:latin typeface="Comic Sans MS"/>
                <a:cs typeface="Comic Sans MS"/>
              </a:rPr>
              <a:t>Enter scores, Q to quit: </a:t>
            </a:r>
            <a:r>
              <a:rPr sz="750" dirty="0">
                <a:solidFill>
                  <a:srgbClr val="006BB8"/>
                </a:solidFill>
                <a:latin typeface="Comic Sans MS"/>
                <a:cs typeface="Comic Sans MS"/>
              </a:rPr>
              <a:t>90 80 90 100 80</a:t>
            </a:r>
            <a:r>
              <a:rPr sz="750" spc="-75" dirty="0">
                <a:solidFill>
                  <a:srgbClr val="006BB8"/>
                </a:solidFill>
                <a:latin typeface="Comic Sans MS"/>
                <a:cs typeface="Comic Sans MS"/>
              </a:rPr>
              <a:t> </a:t>
            </a:r>
            <a:r>
              <a:rPr sz="750" dirty="0">
                <a:solidFill>
                  <a:srgbClr val="006BB8"/>
                </a:solidFill>
                <a:latin typeface="Comic Sans MS"/>
                <a:cs typeface="Comic Sans MS"/>
              </a:rPr>
              <a:t>Q  </a:t>
            </a:r>
            <a:r>
              <a:rPr sz="750" dirty="0">
                <a:latin typeface="Comic Sans MS"/>
                <a:cs typeface="Comic Sans MS"/>
              </a:rPr>
              <a:t>The average is</a:t>
            </a:r>
            <a:r>
              <a:rPr sz="750" spc="-95" dirty="0">
                <a:latin typeface="Comic Sans MS"/>
                <a:cs typeface="Comic Sans MS"/>
              </a:rPr>
              <a:t> </a:t>
            </a:r>
            <a:r>
              <a:rPr sz="750" dirty="0">
                <a:latin typeface="Comic Sans MS"/>
                <a:cs typeface="Comic Sans MS"/>
              </a:rPr>
              <a:t>88</a:t>
            </a:r>
          </a:p>
          <a:p>
            <a:pPr marL="44450">
              <a:lnSpc>
                <a:spcPts val="894"/>
              </a:lnSpc>
            </a:pPr>
            <a:r>
              <a:rPr sz="750" dirty="0">
                <a:latin typeface="Comic Sans MS"/>
                <a:cs typeface="Comic Sans MS"/>
              </a:rPr>
              <a:t>(Program</a:t>
            </a:r>
            <a:r>
              <a:rPr sz="750" spc="-95" dirty="0">
                <a:latin typeface="Comic Sans MS"/>
                <a:cs typeface="Comic Sans MS"/>
              </a:rPr>
              <a:t> </a:t>
            </a:r>
            <a:r>
              <a:rPr sz="750" dirty="0">
                <a:latin typeface="Comic Sans MS"/>
                <a:cs typeface="Comic Sans MS"/>
              </a:rPr>
              <a:t>exits)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6.27</a:t>
            </a:r>
          </a:p>
        </p:txBody>
      </p:sp>
      <p:sp>
        <p:nvSpPr>
          <p:cNvPr id="3" name="object 3"/>
          <p:cNvSpPr txBox="1"/>
          <p:nvPr/>
        </p:nvSpPr>
        <p:spPr>
          <a:xfrm>
            <a:off x="703311" y="733539"/>
            <a:ext cx="5519420" cy="324485"/>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Google has a simple interface for converting units. You just type the question, and you get the  answer.</a:t>
            </a:r>
            <a:endParaRPr sz="1050">
              <a:latin typeface="Arial"/>
              <a:cs typeface="Arial"/>
            </a:endParaRPr>
          </a:p>
        </p:txBody>
      </p:sp>
      <p:sp>
        <p:nvSpPr>
          <p:cNvPr id="4" name="object 4"/>
          <p:cNvSpPr/>
          <p:nvPr/>
        </p:nvSpPr>
        <p:spPr>
          <a:xfrm>
            <a:off x="718456" y="1052118"/>
            <a:ext cx="6368143" cy="145536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03311" y="2636151"/>
            <a:ext cx="5798820" cy="664210"/>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Make storyboards for an equivalent interface in a Java program. Show a scenario in which all goes  well, and show the handling of two kinds of</a:t>
            </a:r>
            <a:r>
              <a:rPr sz="1050" spc="-35" dirty="0">
                <a:latin typeface="Arial"/>
                <a:cs typeface="Arial"/>
              </a:rPr>
              <a:t> </a:t>
            </a:r>
            <a:r>
              <a:rPr sz="1050" spc="-5" dirty="0">
                <a:latin typeface="Arial"/>
                <a:cs typeface="Arial"/>
              </a:rPr>
              <a:t>errors.</a:t>
            </a:r>
            <a:endParaRPr sz="1050" dirty="0">
              <a:latin typeface="Arial"/>
              <a:cs typeface="Arial"/>
            </a:endParaRPr>
          </a:p>
          <a:p>
            <a:pPr>
              <a:lnSpc>
                <a:spcPct val="100000"/>
              </a:lnSpc>
              <a:spcBef>
                <a:spcPts val="38"/>
              </a:spcBef>
            </a:pPr>
            <a:endParaRPr sz="950" dirty="0">
              <a:latin typeface="Times New Roman"/>
              <a:cs typeface="Times New Roman"/>
            </a:endParaRPr>
          </a:p>
          <a:p>
            <a:pPr marL="118745">
              <a:lnSpc>
                <a:spcPct val="100000"/>
              </a:lnSpc>
            </a:pPr>
            <a:r>
              <a:rPr sz="1250" b="1" dirty="0">
                <a:latin typeface="Arial"/>
                <a:cs typeface="Arial"/>
              </a:rPr>
              <a:t>Answer:</a:t>
            </a:r>
            <a:endParaRPr sz="1250" dirty="0">
              <a:latin typeface="Arial"/>
              <a:cs typeface="Arial"/>
            </a:endParaRPr>
          </a:p>
        </p:txBody>
      </p:sp>
      <p:sp>
        <p:nvSpPr>
          <p:cNvPr id="6" name="object 2"/>
          <p:cNvSpPr>
            <a:spLocks noChangeAspect="1"/>
          </p:cNvSpPr>
          <p:nvPr/>
        </p:nvSpPr>
        <p:spPr>
          <a:xfrm>
            <a:off x="990600" y="3300361"/>
            <a:ext cx="2034659" cy="192024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6.28</a:t>
            </a:r>
          </a:p>
        </p:txBody>
      </p:sp>
      <p:sp>
        <p:nvSpPr>
          <p:cNvPr id="3" name="object 3"/>
          <p:cNvSpPr txBox="1"/>
          <p:nvPr/>
        </p:nvSpPr>
        <p:spPr>
          <a:xfrm>
            <a:off x="703311" y="727748"/>
            <a:ext cx="5872480" cy="820419"/>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Consider a modification of the program in Self Check 26. Suppose we want to drop the lowest score  before computing the average. Provide a storyboard for the situation in which a user only provides  one</a:t>
            </a:r>
            <a:r>
              <a:rPr sz="1050" spc="-95" dirty="0">
                <a:latin typeface="Arial"/>
                <a:cs typeface="Arial"/>
              </a:rPr>
              <a:t> </a:t>
            </a:r>
            <a:r>
              <a:rPr sz="1050" spc="-5" dirty="0">
                <a:latin typeface="Arial"/>
                <a:cs typeface="Arial"/>
              </a:rPr>
              <a:t>score.</a:t>
            </a:r>
            <a:endParaRPr sz="1050" dirty="0">
              <a:latin typeface="Arial"/>
              <a:cs typeface="Arial"/>
            </a:endParaRPr>
          </a:p>
          <a:p>
            <a:pPr>
              <a:lnSpc>
                <a:spcPct val="100000"/>
              </a:lnSpc>
              <a:spcBef>
                <a:spcPts val="38"/>
              </a:spcBef>
            </a:pPr>
            <a:endParaRPr sz="950" dirty="0">
              <a:latin typeface="Times New Roman"/>
              <a:cs typeface="Times New Roman"/>
            </a:endParaRPr>
          </a:p>
          <a:p>
            <a:pPr marL="118745">
              <a:lnSpc>
                <a:spcPct val="100000"/>
              </a:lnSpc>
            </a:pPr>
            <a:r>
              <a:rPr sz="1250" b="1" dirty="0">
                <a:latin typeface="Arial"/>
                <a:cs typeface="Arial"/>
              </a:rPr>
              <a:t>Answer: </a:t>
            </a:r>
            <a:r>
              <a:rPr sz="1250" dirty="0">
                <a:latin typeface="Arial"/>
                <a:cs typeface="Arial"/>
              </a:rPr>
              <a:t>One score is not</a:t>
            </a:r>
            <a:r>
              <a:rPr sz="1250" spc="-80" dirty="0">
                <a:latin typeface="Arial"/>
                <a:cs typeface="Arial"/>
              </a:rPr>
              <a:t> </a:t>
            </a:r>
            <a:r>
              <a:rPr sz="1250" dirty="0">
                <a:latin typeface="Arial"/>
                <a:cs typeface="Arial"/>
              </a:rPr>
              <a:t>enough</a:t>
            </a:r>
          </a:p>
        </p:txBody>
      </p:sp>
      <p:sp>
        <p:nvSpPr>
          <p:cNvPr id="4" name="object 4"/>
          <p:cNvSpPr txBox="1"/>
          <p:nvPr/>
        </p:nvSpPr>
        <p:spPr>
          <a:xfrm>
            <a:off x="828490" y="1612353"/>
            <a:ext cx="5566410" cy="440690"/>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mic Sans MS"/>
                <a:cs typeface="Comic Sans MS"/>
              </a:rPr>
              <a:t>Enter scores, Q to quit: </a:t>
            </a:r>
            <a:r>
              <a:rPr sz="750" dirty="0">
                <a:solidFill>
                  <a:srgbClr val="006BB8"/>
                </a:solidFill>
                <a:latin typeface="Comic Sans MS"/>
                <a:cs typeface="Comic Sans MS"/>
              </a:rPr>
              <a:t>90</a:t>
            </a:r>
            <a:r>
              <a:rPr sz="750" spc="-85" dirty="0">
                <a:solidFill>
                  <a:srgbClr val="006BB8"/>
                </a:solidFill>
                <a:latin typeface="Comic Sans MS"/>
                <a:cs typeface="Comic Sans MS"/>
              </a:rPr>
              <a:t> </a:t>
            </a:r>
            <a:r>
              <a:rPr sz="750" dirty="0">
                <a:solidFill>
                  <a:srgbClr val="006BB8"/>
                </a:solidFill>
                <a:latin typeface="Comic Sans MS"/>
                <a:cs typeface="Comic Sans MS"/>
              </a:rPr>
              <a:t>Q</a:t>
            </a:r>
            <a:endParaRPr sz="750" dirty="0">
              <a:latin typeface="Comic Sans MS"/>
              <a:cs typeface="Comic Sans MS"/>
            </a:endParaRPr>
          </a:p>
          <a:p>
            <a:pPr marL="44450" marR="3726179">
              <a:lnSpc>
                <a:spcPts val="890"/>
              </a:lnSpc>
              <a:spcBef>
                <a:spcPts val="35"/>
              </a:spcBef>
            </a:pPr>
            <a:r>
              <a:rPr sz="750" dirty="0">
                <a:latin typeface="Comic Sans MS"/>
                <a:cs typeface="Comic Sans MS"/>
              </a:rPr>
              <a:t>Error: At least two scores are</a:t>
            </a:r>
            <a:r>
              <a:rPr sz="750" spc="-75" dirty="0">
                <a:latin typeface="Comic Sans MS"/>
                <a:cs typeface="Comic Sans MS"/>
              </a:rPr>
              <a:t> </a:t>
            </a:r>
            <a:r>
              <a:rPr sz="750" dirty="0">
                <a:latin typeface="Comic Sans MS"/>
                <a:cs typeface="Comic Sans MS"/>
              </a:rPr>
              <a:t>required.  (Program</a:t>
            </a:r>
            <a:r>
              <a:rPr sz="750" spc="-95" dirty="0">
                <a:latin typeface="Comic Sans MS"/>
                <a:cs typeface="Comic Sans MS"/>
              </a:rPr>
              <a:t> </a:t>
            </a:r>
            <a:r>
              <a:rPr sz="750" dirty="0">
                <a:latin typeface="Comic Sans MS"/>
                <a:cs typeface="Comic Sans MS"/>
              </a:rPr>
              <a:t>exits)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6.29</a:t>
            </a:r>
          </a:p>
        </p:txBody>
      </p:sp>
      <p:sp>
        <p:nvSpPr>
          <p:cNvPr id="3" name="object 3"/>
          <p:cNvSpPr txBox="1"/>
          <p:nvPr/>
        </p:nvSpPr>
        <p:spPr>
          <a:xfrm>
            <a:off x="703311" y="716470"/>
            <a:ext cx="4267200" cy="176530"/>
          </a:xfrm>
          <a:prstGeom prst="rect">
            <a:avLst/>
          </a:prstGeom>
        </p:spPr>
        <p:txBody>
          <a:bodyPr vert="horz" wrap="square" lIns="0" tIns="0" rIns="0" bIns="0" rtlCol="0">
            <a:spAutoFit/>
          </a:bodyPr>
          <a:lstStyle/>
          <a:p>
            <a:pPr marL="12700">
              <a:lnSpc>
                <a:spcPct val="100000"/>
              </a:lnSpc>
            </a:pPr>
            <a:r>
              <a:rPr sz="1050" spc="-5" dirty="0">
                <a:latin typeface="Arial"/>
                <a:cs typeface="Arial"/>
              </a:rPr>
              <a:t>What is the problem with implementing the following storyboard in Java?</a:t>
            </a:r>
            <a:endParaRPr sz="1050">
              <a:latin typeface="Arial"/>
              <a:cs typeface="Arial"/>
            </a:endParaRPr>
          </a:p>
        </p:txBody>
      </p:sp>
      <p:sp>
        <p:nvSpPr>
          <p:cNvPr id="4" name="object 4"/>
          <p:cNvSpPr/>
          <p:nvPr/>
        </p:nvSpPr>
        <p:spPr>
          <a:xfrm>
            <a:off x="718456" y="1030833"/>
            <a:ext cx="4564900" cy="141987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12700" marR="5080">
              <a:lnSpc>
                <a:spcPct val="117400"/>
              </a:lnSpc>
            </a:pPr>
            <a:r>
              <a:rPr b="1" dirty="0">
                <a:latin typeface="Arial"/>
                <a:cs typeface="Arial"/>
              </a:rPr>
              <a:t>Answer: </a:t>
            </a:r>
            <a:r>
              <a:rPr dirty="0"/>
              <a:t>It would not be possible to implement this interface using the Java  features we have covered up to this point. There is no way for the program to  know when the first set of inputs ends. (When you read numbers with </a:t>
            </a:r>
            <a:r>
              <a:rPr dirty="0">
                <a:latin typeface="Courier" charset="0"/>
                <a:cs typeface="Courier" charset="0"/>
              </a:rPr>
              <a:t>value</a:t>
            </a:r>
            <a:r>
              <a:rPr spc="-35" dirty="0">
                <a:latin typeface="Courier" charset="0"/>
                <a:cs typeface="Courier" charset="0"/>
              </a:rPr>
              <a:t> </a:t>
            </a:r>
            <a:r>
              <a:rPr dirty="0">
                <a:latin typeface="Courier" charset="0"/>
                <a:cs typeface="Courier" charset="0"/>
              </a:rPr>
              <a:t>=</a:t>
            </a:r>
          </a:p>
          <a:p>
            <a:pPr marL="12700" marR="219075">
              <a:lnSpc>
                <a:spcPct val="115500"/>
              </a:lnSpc>
              <a:spcBef>
                <a:spcPts val="55"/>
              </a:spcBef>
            </a:pPr>
            <a:r>
              <a:rPr dirty="0">
                <a:latin typeface="Courier" charset="0"/>
                <a:cs typeface="Courier" charset="0"/>
              </a:rPr>
              <a:t>in.nextDouble()</a:t>
            </a:r>
            <a:r>
              <a:rPr dirty="0"/>
              <a:t>, it is your choice whether to put them on a single line</a:t>
            </a:r>
            <a:r>
              <a:rPr spc="-40" dirty="0"/>
              <a:t> </a:t>
            </a:r>
            <a:r>
              <a:rPr dirty="0"/>
              <a:t>or  multiple</a:t>
            </a:r>
            <a:r>
              <a:rPr spc="-90" dirty="0"/>
              <a:t> </a:t>
            </a:r>
            <a:r>
              <a:rPr dirty="0"/>
              <a:t>lines.)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6.30</a:t>
            </a:r>
          </a:p>
        </p:txBody>
      </p:sp>
      <p:sp>
        <p:nvSpPr>
          <p:cNvPr id="3" name="object 3"/>
          <p:cNvSpPr txBox="1"/>
          <p:nvPr/>
        </p:nvSpPr>
        <p:spPr>
          <a:xfrm>
            <a:off x="570865" y="713359"/>
            <a:ext cx="5761990" cy="607695"/>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Produce a storyboard for a program that compares the growth of a $10,000 investment for a given  number of years under two interest</a:t>
            </a:r>
            <a:r>
              <a:rPr sz="1050" spc="-45" dirty="0">
                <a:latin typeface="Arial"/>
                <a:cs typeface="Arial"/>
              </a:rPr>
              <a:t> </a:t>
            </a:r>
            <a:r>
              <a:rPr sz="1050" spc="-5" dirty="0">
                <a:latin typeface="Arial"/>
                <a:cs typeface="Arial"/>
              </a:rPr>
              <a:t>rates.</a:t>
            </a:r>
            <a:endParaRPr sz="1050" dirty="0">
              <a:latin typeface="Arial"/>
              <a:cs typeface="Arial"/>
            </a:endParaRPr>
          </a:p>
          <a:p>
            <a:pPr marL="250825">
              <a:lnSpc>
                <a:spcPct val="100000"/>
              </a:lnSpc>
              <a:spcBef>
                <a:spcPts val="685"/>
              </a:spcBef>
            </a:pPr>
            <a:r>
              <a:rPr sz="1250" b="1" dirty="0">
                <a:latin typeface="Arial"/>
                <a:cs typeface="Arial"/>
              </a:rPr>
              <a:t>Answer: </a:t>
            </a:r>
            <a:r>
              <a:rPr sz="1250" dirty="0">
                <a:latin typeface="Arial"/>
                <a:cs typeface="Arial"/>
              </a:rPr>
              <a:t>Comparing two interest</a:t>
            </a:r>
            <a:r>
              <a:rPr sz="1250" spc="-75" dirty="0">
                <a:latin typeface="Arial"/>
                <a:cs typeface="Arial"/>
              </a:rPr>
              <a:t> </a:t>
            </a:r>
            <a:r>
              <a:rPr sz="1250" dirty="0">
                <a:latin typeface="Arial"/>
                <a:cs typeface="Arial"/>
              </a:rPr>
              <a:t>rates</a:t>
            </a:r>
          </a:p>
        </p:txBody>
      </p:sp>
      <p:sp>
        <p:nvSpPr>
          <p:cNvPr id="4" name="object 4"/>
          <p:cNvSpPr/>
          <p:nvPr/>
        </p:nvSpPr>
        <p:spPr>
          <a:xfrm>
            <a:off x="824947" y="1549057"/>
            <a:ext cx="2726156" cy="156185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60" dirty="0"/>
              <a:t>Common </a:t>
            </a:r>
            <a:r>
              <a:rPr spc="114" dirty="0"/>
              <a:t>Loop </a:t>
            </a:r>
            <a:r>
              <a:rPr spc="85" dirty="0"/>
              <a:t>Algorithm: </a:t>
            </a:r>
            <a:r>
              <a:rPr spc="140" dirty="0"/>
              <a:t>Sum </a:t>
            </a:r>
            <a:r>
              <a:rPr spc="120" dirty="0"/>
              <a:t>and</a:t>
            </a:r>
            <a:r>
              <a:rPr spc="-315" dirty="0"/>
              <a:t> </a:t>
            </a:r>
            <a:r>
              <a:rPr spc="110" dirty="0"/>
              <a:t>Average</a:t>
            </a:r>
          </a:p>
        </p:txBody>
      </p:sp>
      <p:sp>
        <p:nvSpPr>
          <p:cNvPr id="3" name="object 3"/>
          <p:cNvSpPr/>
          <p:nvPr/>
        </p:nvSpPr>
        <p:spPr>
          <a:xfrm>
            <a:off x="682955" y="83189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19277"/>
            <a:ext cx="5153025" cy="208279"/>
          </a:xfrm>
          <a:prstGeom prst="rect">
            <a:avLst/>
          </a:prstGeom>
        </p:spPr>
        <p:txBody>
          <a:bodyPr vert="horz" wrap="square" lIns="0" tIns="0" rIns="0" bIns="0" rtlCol="0">
            <a:spAutoFit/>
          </a:bodyPr>
          <a:lstStyle/>
          <a:p>
            <a:pPr marL="12700">
              <a:lnSpc>
                <a:spcPct val="100000"/>
              </a:lnSpc>
            </a:pPr>
            <a:r>
              <a:rPr sz="1250" dirty="0">
                <a:latin typeface="Arial"/>
                <a:cs typeface="Arial"/>
              </a:rPr>
              <a:t>Sum - keep a </a:t>
            </a:r>
            <a:r>
              <a:rPr sz="1250" i="1" dirty="0">
                <a:latin typeface="Arial"/>
                <a:cs typeface="Arial"/>
              </a:rPr>
              <a:t>running total</a:t>
            </a:r>
            <a:r>
              <a:rPr sz="1250" dirty="0">
                <a:latin typeface="Arial"/>
                <a:cs typeface="Arial"/>
              </a:rPr>
              <a:t>: a variable to which you add each input</a:t>
            </a:r>
            <a:r>
              <a:rPr sz="1250" spc="-45" dirty="0">
                <a:latin typeface="Arial"/>
                <a:cs typeface="Arial"/>
              </a:rPr>
              <a:t> </a:t>
            </a:r>
            <a:r>
              <a:rPr sz="1250" dirty="0">
                <a:latin typeface="Arial"/>
                <a:cs typeface="Arial"/>
              </a:rPr>
              <a:t>value:</a:t>
            </a:r>
            <a:endParaRPr sz="1250">
              <a:latin typeface="Arial"/>
              <a:cs typeface="Arial"/>
            </a:endParaRPr>
          </a:p>
        </p:txBody>
      </p:sp>
      <p:sp>
        <p:nvSpPr>
          <p:cNvPr id="5" name="object 5"/>
          <p:cNvSpPr txBox="1"/>
          <p:nvPr/>
        </p:nvSpPr>
        <p:spPr>
          <a:xfrm>
            <a:off x="828490" y="984528"/>
            <a:ext cx="5566410" cy="736099"/>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double total =</a:t>
            </a:r>
            <a:r>
              <a:rPr sz="750" spc="-90" dirty="0">
                <a:latin typeface="Courier" charset="0"/>
                <a:cs typeface="Courier" charset="0"/>
              </a:rPr>
              <a:t> </a:t>
            </a:r>
            <a:r>
              <a:rPr sz="750" dirty="0">
                <a:latin typeface="Courier" charset="0"/>
                <a:cs typeface="Courier" charset="0"/>
              </a:rPr>
              <a:t>0;</a:t>
            </a:r>
          </a:p>
          <a:p>
            <a:pPr marL="44450">
              <a:lnSpc>
                <a:spcPts val="894"/>
              </a:lnSpc>
            </a:pPr>
            <a:r>
              <a:rPr sz="750" dirty="0">
                <a:latin typeface="Courier" charset="0"/>
                <a:cs typeface="Courier" charset="0"/>
              </a:rPr>
              <a:t>while</a:t>
            </a:r>
            <a:r>
              <a:rPr sz="750" spc="-85" dirty="0">
                <a:latin typeface="Courier" charset="0"/>
                <a:cs typeface="Courier" charset="0"/>
              </a:rPr>
              <a:t> </a:t>
            </a:r>
            <a:r>
              <a:rPr sz="750" dirty="0">
                <a:latin typeface="Courier" charset="0"/>
                <a:cs typeface="Courier" charset="0"/>
              </a:rPr>
              <a:t>(in.hasNextDouble())</a:t>
            </a:r>
          </a:p>
          <a:p>
            <a:pPr marL="44450">
              <a:lnSpc>
                <a:spcPts val="894"/>
              </a:lnSpc>
            </a:pPr>
            <a:r>
              <a:rPr sz="750" dirty="0">
                <a:latin typeface="Courier" charset="0"/>
                <a:cs typeface="Courier" charset="0"/>
              </a:rPr>
              <a:t>{</a:t>
            </a:r>
          </a:p>
          <a:p>
            <a:pPr marL="217170" marR="3551554">
              <a:lnSpc>
                <a:spcPts val="890"/>
              </a:lnSpc>
              <a:spcBef>
                <a:spcPts val="35"/>
              </a:spcBef>
            </a:pPr>
            <a:r>
              <a:rPr sz="750" dirty="0">
                <a:latin typeface="Courier" charset="0"/>
                <a:cs typeface="Courier" charset="0"/>
              </a:rPr>
              <a:t>double input =</a:t>
            </a:r>
            <a:r>
              <a:rPr sz="750" spc="-75" dirty="0">
                <a:latin typeface="Courier" charset="0"/>
                <a:cs typeface="Courier" charset="0"/>
              </a:rPr>
              <a:t> </a:t>
            </a:r>
            <a:r>
              <a:rPr sz="750" dirty="0">
                <a:latin typeface="Courier" charset="0"/>
                <a:cs typeface="Courier" charset="0"/>
              </a:rPr>
              <a:t>in.nextDouble();  total = total +</a:t>
            </a:r>
            <a:r>
              <a:rPr sz="750" spc="-90" dirty="0">
                <a:latin typeface="Courier" charset="0"/>
                <a:cs typeface="Courier" charset="0"/>
              </a:rPr>
              <a:t> </a:t>
            </a:r>
            <a:r>
              <a:rPr sz="750" dirty="0">
                <a:latin typeface="Courier" charset="0"/>
                <a:cs typeface="Courier" charset="0"/>
              </a:rPr>
              <a:t>input;</a:t>
            </a:r>
          </a:p>
          <a:p>
            <a:pPr marL="44450">
              <a:lnSpc>
                <a:spcPts val="865"/>
              </a:lnSpc>
            </a:pPr>
            <a:r>
              <a:rPr sz="750" dirty="0">
                <a:latin typeface="Courier" charset="0"/>
                <a:cs typeface="Courier" charset="0"/>
              </a:rPr>
              <a:t>}</a:t>
            </a:r>
          </a:p>
        </p:txBody>
      </p:sp>
      <p:sp>
        <p:nvSpPr>
          <p:cNvPr id="6" name="object 6"/>
          <p:cNvSpPr/>
          <p:nvPr/>
        </p:nvSpPr>
        <p:spPr>
          <a:xfrm>
            <a:off x="682955" y="193228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7" name="object 7"/>
          <p:cNvSpPr txBox="1"/>
          <p:nvPr/>
        </p:nvSpPr>
        <p:spPr>
          <a:xfrm>
            <a:off x="809357" y="1819668"/>
            <a:ext cx="3154680" cy="208279"/>
          </a:xfrm>
          <a:prstGeom prst="rect">
            <a:avLst/>
          </a:prstGeom>
        </p:spPr>
        <p:txBody>
          <a:bodyPr vert="horz" wrap="square" lIns="0" tIns="0" rIns="0" bIns="0" rtlCol="0">
            <a:spAutoFit/>
          </a:bodyPr>
          <a:lstStyle/>
          <a:p>
            <a:pPr marL="12700">
              <a:lnSpc>
                <a:spcPct val="100000"/>
              </a:lnSpc>
            </a:pPr>
            <a:r>
              <a:rPr sz="1250" dirty="0">
                <a:latin typeface="Arial"/>
                <a:cs typeface="Arial"/>
              </a:rPr>
              <a:t>Average - count how many values you</a:t>
            </a:r>
            <a:r>
              <a:rPr sz="1250" spc="-65" dirty="0">
                <a:latin typeface="Arial"/>
                <a:cs typeface="Arial"/>
              </a:rPr>
              <a:t> </a:t>
            </a:r>
            <a:r>
              <a:rPr sz="1250" dirty="0">
                <a:latin typeface="Arial"/>
                <a:cs typeface="Arial"/>
              </a:rPr>
              <a:t>have:</a:t>
            </a:r>
            <a:endParaRPr sz="1250">
              <a:latin typeface="Arial"/>
              <a:cs typeface="Arial"/>
            </a:endParaRPr>
          </a:p>
        </p:txBody>
      </p:sp>
      <p:sp>
        <p:nvSpPr>
          <p:cNvPr id="8" name="object 8"/>
          <p:cNvSpPr txBox="1"/>
          <p:nvPr/>
        </p:nvSpPr>
        <p:spPr>
          <a:xfrm>
            <a:off x="828490" y="2092019"/>
            <a:ext cx="5566410" cy="1583690"/>
          </a:xfrm>
          <a:prstGeom prst="rect">
            <a:avLst/>
          </a:prstGeom>
          <a:ln w="7099">
            <a:solidFill>
              <a:srgbClr val="CCCCCC"/>
            </a:solidFill>
          </a:ln>
        </p:spPr>
        <p:txBody>
          <a:bodyPr vert="horz" wrap="square" lIns="0" tIns="43180" rIns="0" bIns="0" rtlCol="0">
            <a:spAutoFit/>
          </a:bodyPr>
          <a:lstStyle/>
          <a:p>
            <a:pPr marL="44450" marR="4528820">
              <a:lnSpc>
                <a:spcPct val="100000"/>
              </a:lnSpc>
              <a:spcBef>
                <a:spcPts val="340"/>
              </a:spcBef>
            </a:pPr>
            <a:r>
              <a:rPr sz="750" dirty="0">
                <a:latin typeface="Courier" charset="0"/>
                <a:cs typeface="Courier" charset="0"/>
              </a:rPr>
              <a:t>double total =</a:t>
            </a:r>
            <a:r>
              <a:rPr sz="750" spc="-85" dirty="0">
                <a:latin typeface="Courier" charset="0"/>
                <a:cs typeface="Courier" charset="0"/>
              </a:rPr>
              <a:t> </a:t>
            </a:r>
            <a:r>
              <a:rPr sz="750" dirty="0">
                <a:latin typeface="Courier" charset="0"/>
                <a:cs typeface="Courier" charset="0"/>
              </a:rPr>
              <a:t>0;  int count =</a:t>
            </a:r>
            <a:r>
              <a:rPr sz="750" spc="-95" dirty="0">
                <a:latin typeface="Courier" charset="0"/>
                <a:cs typeface="Courier" charset="0"/>
              </a:rPr>
              <a:t> </a:t>
            </a:r>
            <a:r>
              <a:rPr sz="750" dirty="0">
                <a:latin typeface="Courier" charset="0"/>
                <a:cs typeface="Courier" charset="0"/>
              </a:rPr>
              <a:t>0;</a:t>
            </a:r>
          </a:p>
          <a:p>
            <a:pPr marL="44450">
              <a:lnSpc>
                <a:spcPts val="890"/>
              </a:lnSpc>
            </a:pPr>
            <a:r>
              <a:rPr sz="750" dirty="0">
                <a:latin typeface="Courier" charset="0"/>
                <a:cs typeface="Courier" charset="0"/>
              </a:rPr>
              <a:t>while</a:t>
            </a:r>
            <a:r>
              <a:rPr sz="750" spc="-85" dirty="0">
                <a:latin typeface="Courier" charset="0"/>
                <a:cs typeface="Courier" charset="0"/>
              </a:rPr>
              <a:t> </a:t>
            </a:r>
            <a:r>
              <a:rPr sz="750" dirty="0">
                <a:latin typeface="Courier" charset="0"/>
                <a:cs typeface="Courier" charset="0"/>
              </a:rPr>
              <a:t>(in.hasNextDouble())</a:t>
            </a:r>
          </a:p>
          <a:p>
            <a:pPr marL="44450">
              <a:lnSpc>
                <a:spcPts val="894"/>
              </a:lnSpc>
            </a:pPr>
            <a:r>
              <a:rPr sz="750" dirty="0">
                <a:latin typeface="Courier" charset="0"/>
                <a:cs typeface="Courier" charset="0"/>
              </a:rPr>
              <a:t>{</a:t>
            </a:r>
          </a:p>
          <a:p>
            <a:pPr marL="217170" marR="3551554">
              <a:lnSpc>
                <a:spcPts val="890"/>
              </a:lnSpc>
              <a:spcBef>
                <a:spcPts val="35"/>
              </a:spcBef>
            </a:pPr>
            <a:r>
              <a:rPr sz="750" dirty="0">
                <a:latin typeface="Courier" charset="0"/>
                <a:cs typeface="Courier" charset="0"/>
              </a:rPr>
              <a:t>double input =</a:t>
            </a:r>
            <a:r>
              <a:rPr sz="750" spc="-75" dirty="0">
                <a:latin typeface="Courier" charset="0"/>
                <a:cs typeface="Courier" charset="0"/>
              </a:rPr>
              <a:t> </a:t>
            </a:r>
            <a:r>
              <a:rPr sz="750" dirty="0">
                <a:latin typeface="Courier" charset="0"/>
                <a:cs typeface="Courier" charset="0"/>
              </a:rPr>
              <a:t>in.nextDouble();  total = total +</a:t>
            </a:r>
            <a:r>
              <a:rPr sz="750" spc="-90" dirty="0">
                <a:latin typeface="Courier" charset="0"/>
                <a:cs typeface="Courier" charset="0"/>
              </a:rPr>
              <a:t> </a:t>
            </a:r>
            <a:r>
              <a:rPr sz="750" dirty="0">
                <a:latin typeface="Courier" charset="0"/>
                <a:cs typeface="Courier" charset="0"/>
              </a:rPr>
              <a:t>input;</a:t>
            </a:r>
          </a:p>
          <a:p>
            <a:pPr marL="217170">
              <a:lnSpc>
                <a:spcPts val="865"/>
              </a:lnSpc>
            </a:pPr>
            <a:r>
              <a:rPr sz="750" dirty="0">
                <a:latin typeface="Courier" charset="0"/>
                <a:cs typeface="Courier" charset="0"/>
              </a:rPr>
              <a:t>count++;</a:t>
            </a:r>
          </a:p>
          <a:p>
            <a:pPr marL="44450">
              <a:lnSpc>
                <a:spcPts val="894"/>
              </a:lnSpc>
            </a:pPr>
            <a:r>
              <a:rPr sz="750" dirty="0">
                <a:latin typeface="Courier" charset="0"/>
                <a:cs typeface="Courier" charset="0"/>
              </a:rPr>
              <a:t>}</a:t>
            </a:r>
          </a:p>
          <a:p>
            <a:pPr marL="44450" marR="4413885">
              <a:lnSpc>
                <a:spcPts val="890"/>
              </a:lnSpc>
              <a:spcBef>
                <a:spcPts val="35"/>
              </a:spcBef>
            </a:pPr>
            <a:r>
              <a:rPr sz="750" dirty="0">
                <a:latin typeface="Courier" charset="0"/>
                <a:cs typeface="Courier" charset="0"/>
              </a:rPr>
              <a:t>double average =</a:t>
            </a:r>
            <a:r>
              <a:rPr sz="750" spc="-85" dirty="0">
                <a:latin typeface="Courier" charset="0"/>
                <a:cs typeface="Courier" charset="0"/>
              </a:rPr>
              <a:t> </a:t>
            </a:r>
            <a:r>
              <a:rPr sz="750" dirty="0">
                <a:latin typeface="Courier" charset="0"/>
                <a:cs typeface="Courier" charset="0"/>
              </a:rPr>
              <a:t>0;  </a:t>
            </a:r>
            <a:r>
              <a:rPr sz="750" dirty="0">
                <a:solidFill>
                  <a:srgbClr val="006BB8"/>
                </a:solidFill>
                <a:latin typeface="Courier" charset="0"/>
                <a:cs typeface="Courier" charset="0"/>
              </a:rPr>
              <a:t>if (count &gt;</a:t>
            </a:r>
            <a:r>
              <a:rPr sz="750" spc="-95" dirty="0">
                <a:solidFill>
                  <a:srgbClr val="006BB8"/>
                </a:solidFill>
                <a:latin typeface="Courier" charset="0"/>
                <a:cs typeface="Courier" charset="0"/>
              </a:rPr>
              <a:t> </a:t>
            </a:r>
            <a:r>
              <a:rPr sz="750" dirty="0">
                <a:solidFill>
                  <a:srgbClr val="006BB8"/>
                </a:solidFill>
                <a:latin typeface="Courier" charset="0"/>
                <a:cs typeface="Courier" charset="0"/>
              </a:rPr>
              <a:t>0)</a:t>
            </a:r>
            <a:endParaRPr sz="750" dirty="0">
              <a:latin typeface="Courier" charset="0"/>
              <a:cs typeface="Courier" charset="0"/>
            </a:endParaRPr>
          </a:p>
          <a:p>
            <a:pPr marL="44450">
              <a:lnSpc>
                <a:spcPts val="865"/>
              </a:lnSpc>
            </a:pPr>
            <a:r>
              <a:rPr sz="750" dirty="0">
                <a:solidFill>
                  <a:srgbClr val="006BB8"/>
                </a:solidFill>
                <a:latin typeface="Courier" charset="0"/>
                <a:cs typeface="Courier" charset="0"/>
              </a:rPr>
              <a:t>{</a:t>
            </a:r>
            <a:endParaRPr sz="750" dirty="0">
              <a:latin typeface="Courier" charset="0"/>
              <a:cs typeface="Courier" charset="0"/>
            </a:endParaRPr>
          </a:p>
          <a:p>
            <a:pPr marL="217170">
              <a:lnSpc>
                <a:spcPts val="894"/>
              </a:lnSpc>
            </a:pPr>
            <a:r>
              <a:rPr sz="750" dirty="0">
                <a:solidFill>
                  <a:srgbClr val="006BB8"/>
                </a:solidFill>
                <a:latin typeface="Courier" charset="0"/>
                <a:cs typeface="Courier" charset="0"/>
              </a:rPr>
              <a:t>average = total /</a:t>
            </a:r>
            <a:r>
              <a:rPr sz="750" spc="-85" dirty="0">
                <a:solidFill>
                  <a:srgbClr val="006BB8"/>
                </a:solidFill>
                <a:latin typeface="Courier" charset="0"/>
                <a:cs typeface="Courier" charset="0"/>
              </a:rPr>
              <a:t> </a:t>
            </a:r>
            <a:r>
              <a:rPr sz="750" dirty="0">
                <a:solidFill>
                  <a:srgbClr val="006BB8"/>
                </a:solidFill>
                <a:latin typeface="Courier" charset="0"/>
                <a:cs typeface="Courier" charset="0"/>
              </a:rPr>
              <a:t>count;</a:t>
            </a:r>
            <a:endParaRPr sz="750" dirty="0">
              <a:latin typeface="Courier" charset="0"/>
              <a:cs typeface="Courier" charset="0"/>
            </a:endParaRPr>
          </a:p>
          <a:p>
            <a:pPr marL="44450">
              <a:lnSpc>
                <a:spcPts val="894"/>
              </a:lnSpc>
            </a:pPr>
            <a:r>
              <a:rPr sz="750" dirty="0">
                <a:solidFill>
                  <a:srgbClr val="006BB8"/>
                </a:solidFill>
                <a:latin typeface="Courier" charset="0"/>
                <a:cs typeface="Courier" charset="0"/>
              </a:rPr>
              <a:t>}</a:t>
            </a:r>
            <a:endParaRPr sz="750" dirty="0">
              <a:latin typeface="Courier" charset="0"/>
              <a:cs typeface="Courier" charset="0"/>
            </a:endParaRP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60" dirty="0"/>
              <a:t>Common </a:t>
            </a:r>
            <a:r>
              <a:rPr spc="114" dirty="0"/>
              <a:t>Loop </a:t>
            </a:r>
            <a:r>
              <a:rPr spc="85" dirty="0"/>
              <a:t>Algorithm: </a:t>
            </a:r>
            <a:r>
              <a:rPr spc="125" dirty="0"/>
              <a:t>Counting</a:t>
            </a:r>
            <a:r>
              <a:rPr spc="-204" dirty="0"/>
              <a:t> </a:t>
            </a:r>
            <a:r>
              <a:rPr spc="114" dirty="0"/>
              <a:t>Matches</a:t>
            </a:r>
          </a:p>
        </p:txBody>
      </p:sp>
      <p:sp>
        <p:nvSpPr>
          <p:cNvPr id="3" name="object 3"/>
          <p:cNvSpPr/>
          <p:nvPr/>
        </p:nvSpPr>
        <p:spPr>
          <a:xfrm>
            <a:off x="682955" y="82899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16381"/>
            <a:ext cx="2818765" cy="208279"/>
          </a:xfrm>
          <a:prstGeom prst="rect">
            <a:avLst/>
          </a:prstGeom>
        </p:spPr>
        <p:txBody>
          <a:bodyPr vert="horz" wrap="square" lIns="0" tIns="0" rIns="0" bIns="0" rtlCol="0">
            <a:spAutoFit/>
          </a:bodyPr>
          <a:lstStyle/>
          <a:p>
            <a:pPr marL="12700">
              <a:lnSpc>
                <a:spcPct val="100000"/>
              </a:lnSpc>
            </a:pPr>
            <a:r>
              <a:rPr sz="1250" dirty="0">
                <a:latin typeface="Arial"/>
                <a:cs typeface="Arial"/>
              </a:rPr>
              <a:t>Count how many spaces are in a</a:t>
            </a:r>
            <a:r>
              <a:rPr sz="1250" spc="-70" dirty="0">
                <a:latin typeface="Arial"/>
                <a:cs typeface="Arial"/>
              </a:rPr>
              <a:t> </a:t>
            </a:r>
            <a:r>
              <a:rPr sz="1250" dirty="0">
                <a:latin typeface="Arial"/>
                <a:cs typeface="Arial"/>
              </a:rPr>
              <a:t>string:</a:t>
            </a:r>
            <a:endParaRPr sz="1250">
              <a:latin typeface="Arial"/>
              <a:cs typeface="Arial"/>
            </a:endParaRPr>
          </a:p>
        </p:txBody>
      </p:sp>
      <p:sp>
        <p:nvSpPr>
          <p:cNvPr id="5" name="object 5"/>
          <p:cNvSpPr txBox="1"/>
          <p:nvPr/>
        </p:nvSpPr>
        <p:spPr>
          <a:xfrm>
            <a:off x="828490" y="981633"/>
            <a:ext cx="5566410" cy="1082348"/>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int spaces =</a:t>
            </a:r>
            <a:r>
              <a:rPr sz="750" spc="-95" dirty="0">
                <a:latin typeface="Courier" charset="0"/>
                <a:cs typeface="Courier" charset="0"/>
              </a:rPr>
              <a:t> </a:t>
            </a:r>
            <a:r>
              <a:rPr sz="750" dirty="0">
                <a:latin typeface="Courier" charset="0"/>
                <a:cs typeface="Courier" charset="0"/>
              </a:rPr>
              <a:t>0;</a:t>
            </a:r>
          </a:p>
          <a:p>
            <a:pPr marL="44450">
              <a:lnSpc>
                <a:spcPts val="894"/>
              </a:lnSpc>
            </a:pPr>
            <a:r>
              <a:rPr sz="750" dirty="0">
                <a:latin typeface="Courier" charset="0"/>
                <a:cs typeface="Courier" charset="0"/>
              </a:rPr>
              <a:t>for (int i = 0; i &lt; str.length();</a:t>
            </a:r>
            <a:r>
              <a:rPr sz="750" spc="-80" dirty="0">
                <a:latin typeface="Courier" charset="0"/>
                <a:cs typeface="Courier" charset="0"/>
              </a:rPr>
              <a:t> </a:t>
            </a:r>
            <a:r>
              <a:rPr sz="750" dirty="0">
                <a:latin typeface="Courier" charset="0"/>
                <a:cs typeface="Courier" charset="0"/>
              </a:rPr>
              <a:t>i++)</a:t>
            </a:r>
          </a:p>
          <a:p>
            <a:pPr marL="44450">
              <a:lnSpc>
                <a:spcPts val="894"/>
              </a:lnSpc>
            </a:pPr>
            <a:r>
              <a:rPr sz="750" dirty="0">
                <a:latin typeface="Courier" charset="0"/>
                <a:cs typeface="Courier" charset="0"/>
              </a:rPr>
              <a:t>{</a:t>
            </a:r>
          </a:p>
          <a:p>
            <a:pPr marL="217170" marR="3953510">
              <a:lnSpc>
                <a:spcPts val="890"/>
              </a:lnSpc>
              <a:spcBef>
                <a:spcPts val="35"/>
              </a:spcBef>
            </a:pPr>
            <a:r>
              <a:rPr sz="750" dirty="0">
                <a:latin typeface="Courier" charset="0"/>
                <a:cs typeface="Courier" charset="0"/>
              </a:rPr>
              <a:t>char ch =</a:t>
            </a:r>
            <a:r>
              <a:rPr sz="750" spc="-80" dirty="0">
                <a:latin typeface="Courier" charset="0"/>
                <a:cs typeface="Courier" charset="0"/>
              </a:rPr>
              <a:t> </a:t>
            </a:r>
            <a:r>
              <a:rPr sz="750" dirty="0">
                <a:latin typeface="Courier" charset="0"/>
                <a:cs typeface="Courier" charset="0"/>
              </a:rPr>
              <a:t>str.charAt(i);  if (ch == '</a:t>
            </a:r>
            <a:r>
              <a:rPr sz="750" spc="-95" dirty="0">
                <a:latin typeface="Courier" charset="0"/>
                <a:cs typeface="Courier" charset="0"/>
              </a:rPr>
              <a:t> </a:t>
            </a:r>
            <a:r>
              <a:rPr sz="750" dirty="0">
                <a:latin typeface="Courier" charset="0"/>
                <a:cs typeface="Courier" charset="0"/>
              </a:rPr>
              <a:t>')</a:t>
            </a:r>
          </a:p>
          <a:p>
            <a:pPr marL="217170">
              <a:lnSpc>
                <a:spcPts val="865"/>
              </a:lnSpc>
            </a:pPr>
            <a:r>
              <a:rPr sz="750" dirty="0">
                <a:latin typeface="Courier" charset="0"/>
                <a:cs typeface="Courier" charset="0"/>
              </a:rPr>
              <a:t>{</a:t>
            </a:r>
          </a:p>
          <a:p>
            <a:pPr marL="389255">
              <a:lnSpc>
                <a:spcPts val="894"/>
              </a:lnSpc>
            </a:pPr>
            <a:r>
              <a:rPr sz="750" dirty="0">
                <a:latin typeface="Courier" charset="0"/>
                <a:cs typeface="Courier" charset="0"/>
              </a:rPr>
              <a:t>spaces++;</a:t>
            </a:r>
          </a:p>
          <a:p>
            <a:pPr marL="217170">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565" y="822553"/>
            <a:ext cx="5580380" cy="0"/>
          </a:xfrm>
          <a:custGeom>
            <a:avLst/>
            <a:gdLst/>
            <a:ahLst/>
            <a:cxnLst/>
            <a:rect l="l" t="t" r="r" b="b"/>
            <a:pathLst>
              <a:path w="5580380">
                <a:moveTo>
                  <a:pt x="0" y="0"/>
                </a:moveTo>
                <a:lnTo>
                  <a:pt x="5580049" y="0"/>
                </a:lnTo>
              </a:path>
            </a:pathLst>
          </a:custGeom>
          <a:ln w="56794">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865" y="261340"/>
            <a:ext cx="4980940" cy="498475"/>
          </a:xfrm>
          <a:prstGeom prst="rect">
            <a:avLst/>
          </a:prstGeom>
        </p:spPr>
        <p:txBody>
          <a:bodyPr vert="horz" wrap="square" lIns="0" tIns="0" rIns="0" bIns="0" rtlCol="0">
            <a:spAutoFit/>
          </a:bodyPr>
          <a:lstStyle/>
          <a:p>
            <a:pPr marL="12700" marR="5080">
              <a:lnSpc>
                <a:spcPts val="1960"/>
              </a:lnSpc>
            </a:pPr>
            <a:r>
              <a:rPr spc="160" dirty="0"/>
              <a:t>Common </a:t>
            </a:r>
            <a:r>
              <a:rPr spc="114" dirty="0"/>
              <a:t>Loop </a:t>
            </a:r>
            <a:r>
              <a:rPr spc="85" dirty="0"/>
              <a:t>Algorithm: </a:t>
            </a:r>
            <a:r>
              <a:rPr spc="125" dirty="0"/>
              <a:t>Counting </a:t>
            </a:r>
            <a:r>
              <a:rPr spc="114" dirty="0"/>
              <a:t>Matches</a:t>
            </a:r>
            <a:r>
              <a:rPr spc="-295" dirty="0"/>
              <a:t> </a:t>
            </a:r>
            <a:r>
              <a:rPr spc="-105" dirty="0"/>
              <a:t>-  </a:t>
            </a:r>
            <a:r>
              <a:rPr spc="100" dirty="0"/>
              <a:t>Continued</a:t>
            </a:r>
          </a:p>
        </p:txBody>
      </p:sp>
      <p:sp>
        <p:nvSpPr>
          <p:cNvPr id="4" name="object 4"/>
          <p:cNvSpPr/>
          <p:nvPr/>
        </p:nvSpPr>
        <p:spPr>
          <a:xfrm>
            <a:off x="682955" y="107457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txBox="1"/>
          <p:nvPr/>
        </p:nvSpPr>
        <p:spPr>
          <a:xfrm>
            <a:off x="809357" y="961961"/>
            <a:ext cx="4392295" cy="208279"/>
          </a:xfrm>
          <a:prstGeom prst="rect">
            <a:avLst/>
          </a:prstGeom>
        </p:spPr>
        <p:txBody>
          <a:bodyPr vert="horz" wrap="square" lIns="0" tIns="0" rIns="0" bIns="0" rtlCol="0">
            <a:spAutoFit/>
          </a:bodyPr>
          <a:lstStyle/>
          <a:p>
            <a:pPr marL="12700">
              <a:lnSpc>
                <a:spcPct val="100000"/>
              </a:lnSpc>
            </a:pPr>
            <a:r>
              <a:rPr sz="1250" dirty="0">
                <a:latin typeface="Arial"/>
                <a:cs typeface="Arial"/>
              </a:rPr>
              <a:t>Count how many words in the input have at most three</a:t>
            </a:r>
            <a:r>
              <a:rPr sz="1250" spc="-50" dirty="0">
                <a:latin typeface="Arial"/>
                <a:cs typeface="Arial"/>
              </a:rPr>
              <a:t> </a:t>
            </a:r>
            <a:r>
              <a:rPr sz="1250" dirty="0">
                <a:latin typeface="Arial"/>
                <a:cs typeface="Arial"/>
              </a:rPr>
              <a:t>letters:</a:t>
            </a:r>
            <a:endParaRPr sz="1250">
              <a:latin typeface="Arial"/>
              <a:cs typeface="Arial"/>
            </a:endParaRPr>
          </a:p>
        </p:txBody>
      </p:sp>
      <p:sp>
        <p:nvSpPr>
          <p:cNvPr id="6" name="object 6"/>
          <p:cNvSpPr txBox="1"/>
          <p:nvPr/>
        </p:nvSpPr>
        <p:spPr>
          <a:xfrm>
            <a:off x="828490" y="1227213"/>
            <a:ext cx="5566410" cy="1082348"/>
          </a:xfrm>
          <a:prstGeom prst="rect">
            <a:avLst/>
          </a:prstGeom>
          <a:ln w="7099">
            <a:solidFill>
              <a:srgbClr val="CCCCCC"/>
            </a:solidFill>
          </a:ln>
        </p:spPr>
        <p:txBody>
          <a:bodyPr vert="horz" wrap="square" lIns="0" tIns="43180" rIns="0" bIns="0" rtlCol="0">
            <a:spAutoFit/>
          </a:bodyPr>
          <a:lstStyle/>
          <a:p>
            <a:pPr marL="44450" marR="4356100">
              <a:lnSpc>
                <a:spcPct val="100000"/>
              </a:lnSpc>
              <a:spcBef>
                <a:spcPts val="340"/>
              </a:spcBef>
            </a:pPr>
            <a:r>
              <a:rPr sz="750" dirty="0">
                <a:latin typeface="Courier" charset="0"/>
                <a:cs typeface="Courier" charset="0"/>
              </a:rPr>
              <a:t>int shortWords = 0;  while</a:t>
            </a:r>
            <a:r>
              <a:rPr sz="750" spc="-90" dirty="0">
                <a:latin typeface="Courier" charset="0"/>
                <a:cs typeface="Courier" charset="0"/>
              </a:rPr>
              <a:t> </a:t>
            </a:r>
            <a:r>
              <a:rPr sz="750" dirty="0">
                <a:latin typeface="Courier" charset="0"/>
                <a:cs typeface="Courier" charset="0"/>
              </a:rPr>
              <a:t>(in.hasNext())</a:t>
            </a:r>
          </a:p>
          <a:p>
            <a:pPr marL="44450">
              <a:lnSpc>
                <a:spcPts val="890"/>
              </a:lnSpc>
            </a:pPr>
            <a:r>
              <a:rPr sz="750" dirty="0">
                <a:latin typeface="Courier" charset="0"/>
                <a:cs typeface="Courier" charset="0"/>
              </a:rPr>
              <a:t>{</a:t>
            </a:r>
          </a:p>
          <a:p>
            <a:pPr marL="217170" marR="3896360">
              <a:lnSpc>
                <a:spcPts val="890"/>
              </a:lnSpc>
              <a:spcBef>
                <a:spcPts val="35"/>
              </a:spcBef>
            </a:pPr>
            <a:r>
              <a:rPr sz="750" dirty="0">
                <a:latin typeface="Courier" charset="0"/>
                <a:cs typeface="Courier" charset="0"/>
              </a:rPr>
              <a:t>String input =</a:t>
            </a:r>
            <a:r>
              <a:rPr sz="750" spc="-80" dirty="0">
                <a:latin typeface="Courier" charset="0"/>
                <a:cs typeface="Courier" charset="0"/>
              </a:rPr>
              <a:t> </a:t>
            </a:r>
            <a:r>
              <a:rPr sz="750" dirty="0">
                <a:latin typeface="Courier" charset="0"/>
                <a:cs typeface="Courier" charset="0"/>
              </a:rPr>
              <a:t>in.next();  if (input.length() &lt;=</a:t>
            </a:r>
            <a:r>
              <a:rPr sz="750" spc="-85" dirty="0">
                <a:latin typeface="Courier" charset="0"/>
                <a:cs typeface="Courier" charset="0"/>
              </a:rPr>
              <a:t> </a:t>
            </a:r>
            <a:r>
              <a:rPr sz="750" dirty="0">
                <a:latin typeface="Courier" charset="0"/>
                <a:cs typeface="Courier" charset="0"/>
              </a:rPr>
              <a:t>3)</a:t>
            </a:r>
          </a:p>
          <a:p>
            <a:pPr marL="217170">
              <a:lnSpc>
                <a:spcPts val="865"/>
              </a:lnSpc>
            </a:pPr>
            <a:r>
              <a:rPr sz="750" dirty="0">
                <a:latin typeface="Courier" charset="0"/>
                <a:cs typeface="Courier" charset="0"/>
              </a:rPr>
              <a:t>{</a:t>
            </a:r>
          </a:p>
          <a:p>
            <a:pPr marL="389255">
              <a:lnSpc>
                <a:spcPts val="894"/>
              </a:lnSpc>
            </a:pPr>
            <a:r>
              <a:rPr sz="750" dirty="0">
                <a:latin typeface="Courier" charset="0"/>
                <a:cs typeface="Courier" charset="0"/>
              </a:rPr>
              <a:t>shortWords++;</a:t>
            </a:r>
          </a:p>
          <a:p>
            <a:pPr marL="217170">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
        <p:nvSpPr>
          <p:cNvPr id="7" name="object 7"/>
          <p:cNvSpPr/>
          <p:nvPr/>
        </p:nvSpPr>
        <p:spPr>
          <a:xfrm>
            <a:off x="682955" y="251573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txBox="1"/>
          <p:nvPr/>
        </p:nvSpPr>
        <p:spPr>
          <a:xfrm>
            <a:off x="809357" y="2373591"/>
            <a:ext cx="5435600" cy="457834"/>
          </a:xfrm>
          <a:prstGeom prst="rect">
            <a:avLst/>
          </a:prstGeom>
        </p:spPr>
        <p:txBody>
          <a:bodyPr vert="horz" wrap="square" lIns="0" tIns="0" rIns="0" bIns="0" rtlCol="0">
            <a:spAutoFit/>
          </a:bodyPr>
          <a:lstStyle/>
          <a:p>
            <a:pPr marL="12700" marR="5080">
              <a:lnSpc>
                <a:spcPct val="115500"/>
              </a:lnSpc>
            </a:pPr>
            <a:r>
              <a:rPr sz="1250" dirty="0">
                <a:latin typeface="Arial"/>
                <a:cs typeface="Arial"/>
              </a:rPr>
              <a:t>In a loop that counts matches, a counter is incremented whenever a match</a:t>
            </a:r>
            <a:r>
              <a:rPr sz="1250" spc="-35" dirty="0">
                <a:latin typeface="Arial"/>
                <a:cs typeface="Arial"/>
              </a:rPr>
              <a:t> </a:t>
            </a:r>
            <a:r>
              <a:rPr sz="1250" dirty="0">
                <a:latin typeface="Arial"/>
                <a:cs typeface="Arial"/>
              </a:rPr>
              <a:t>is  found.</a:t>
            </a:r>
            <a:endParaRPr sz="1250">
              <a:latin typeface="Arial"/>
              <a:cs typeface="Arial"/>
            </a:endParaRPr>
          </a:p>
        </p:txBody>
      </p:sp>
      <p:sp>
        <p:nvSpPr>
          <p:cNvPr id="9" name="object 9"/>
          <p:cNvSpPr/>
          <p:nvPr/>
        </p:nvSpPr>
        <p:spPr>
          <a:xfrm>
            <a:off x="824947" y="2848279"/>
            <a:ext cx="2108517" cy="14127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65" dirty="0">
                <a:latin typeface="Trebuchet MS"/>
                <a:cs typeface="Trebuchet MS"/>
              </a:rPr>
              <a:t>while</a:t>
            </a:r>
            <a:r>
              <a:rPr spc="-110" dirty="0">
                <a:latin typeface="Trebuchet MS"/>
                <a:cs typeface="Trebuchet MS"/>
              </a:rPr>
              <a:t> </a:t>
            </a:r>
            <a:r>
              <a:rPr spc="114" dirty="0"/>
              <a:t>Loop</a:t>
            </a:r>
          </a:p>
        </p:txBody>
      </p:sp>
      <p:sp>
        <p:nvSpPr>
          <p:cNvPr id="3" name="object 3"/>
          <p:cNvSpPr/>
          <p:nvPr/>
        </p:nvSpPr>
        <p:spPr>
          <a:xfrm>
            <a:off x="682955" y="83505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txBox="1"/>
          <p:nvPr/>
        </p:nvSpPr>
        <p:spPr>
          <a:xfrm>
            <a:off x="809357" y="722452"/>
            <a:ext cx="732790" cy="208279"/>
          </a:xfrm>
          <a:prstGeom prst="rect">
            <a:avLst/>
          </a:prstGeom>
        </p:spPr>
        <p:txBody>
          <a:bodyPr vert="horz" wrap="square" lIns="0" tIns="0" rIns="0" bIns="0" rtlCol="0">
            <a:spAutoFit/>
          </a:bodyPr>
          <a:lstStyle/>
          <a:p>
            <a:pPr marL="12700">
              <a:lnSpc>
                <a:spcPct val="100000"/>
              </a:lnSpc>
            </a:pPr>
            <a:r>
              <a:rPr sz="1250" dirty="0">
                <a:latin typeface="Arial"/>
                <a:cs typeface="Arial"/>
              </a:rPr>
              <a:t>The</a:t>
            </a:r>
            <a:r>
              <a:rPr sz="1250" spc="-95" dirty="0">
                <a:latin typeface="Arial"/>
                <a:cs typeface="Arial"/>
              </a:rPr>
              <a:t> </a:t>
            </a:r>
            <a:r>
              <a:rPr sz="1250" dirty="0">
                <a:latin typeface="Arial"/>
                <a:cs typeface="Arial"/>
              </a:rPr>
              <a:t>code:</a:t>
            </a:r>
            <a:endParaRPr sz="1250">
              <a:latin typeface="Arial"/>
              <a:cs typeface="Arial"/>
            </a:endParaRPr>
          </a:p>
        </p:txBody>
      </p:sp>
      <p:sp>
        <p:nvSpPr>
          <p:cNvPr id="5" name="object 5"/>
          <p:cNvSpPr txBox="1"/>
          <p:nvPr/>
        </p:nvSpPr>
        <p:spPr>
          <a:xfrm>
            <a:off x="828490" y="984143"/>
            <a:ext cx="5566410" cy="739305"/>
          </a:xfrm>
          <a:prstGeom prst="rect">
            <a:avLst/>
          </a:prstGeom>
          <a:ln w="7099">
            <a:solidFill>
              <a:srgbClr val="CCCCCC"/>
            </a:solidFill>
          </a:ln>
        </p:spPr>
        <p:txBody>
          <a:bodyPr vert="horz" wrap="square" lIns="0" tIns="46355" rIns="0" bIns="0" rtlCol="0">
            <a:spAutoFit/>
          </a:bodyPr>
          <a:lstStyle/>
          <a:p>
            <a:pPr marL="44450">
              <a:lnSpc>
                <a:spcPts val="894"/>
              </a:lnSpc>
              <a:spcBef>
                <a:spcPts val="365"/>
              </a:spcBef>
            </a:pPr>
            <a:r>
              <a:rPr sz="750" dirty="0">
                <a:latin typeface="Courier" charset="0"/>
                <a:cs typeface="Courier" charset="0"/>
              </a:rPr>
              <a:t>while (balance &lt;</a:t>
            </a:r>
            <a:r>
              <a:rPr sz="750" spc="-80" dirty="0">
                <a:latin typeface="Courier" charset="0"/>
                <a:cs typeface="Courier" charset="0"/>
              </a:rPr>
              <a:t> </a:t>
            </a:r>
            <a:r>
              <a:rPr sz="750" dirty="0">
                <a:latin typeface="Courier" charset="0"/>
                <a:cs typeface="Courier" charset="0"/>
              </a:rPr>
              <a:t>targetBalance)</a:t>
            </a:r>
          </a:p>
          <a:p>
            <a:pPr marL="44450">
              <a:lnSpc>
                <a:spcPts val="894"/>
              </a:lnSpc>
            </a:pPr>
            <a:r>
              <a:rPr sz="750" dirty="0">
                <a:latin typeface="Courier" charset="0"/>
                <a:cs typeface="Courier" charset="0"/>
              </a:rPr>
              <a:t>{</a:t>
            </a:r>
          </a:p>
          <a:p>
            <a:pPr marL="217170">
              <a:lnSpc>
                <a:spcPts val="894"/>
              </a:lnSpc>
            </a:pPr>
            <a:r>
              <a:rPr sz="750" dirty="0">
                <a:latin typeface="Courier" charset="0"/>
                <a:cs typeface="Courier" charset="0"/>
              </a:rPr>
              <a:t>year++;</a:t>
            </a:r>
          </a:p>
          <a:p>
            <a:pPr marL="217170" marR="3091180">
              <a:lnSpc>
                <a:spcPts val="890"/>
              </a:lnSpc>
              <a:spcBef>
                <a:spcPts val="35"/>
              </a:spcBef>
            </a:pPr>
            <a:r>
              <a:rPr sz="750" dirty="0">
                <a:latin typeface="Courier" charset="0"/>
                <a:cs typeface="Courier" charset="0"/>
              </a:rPr>
              <a:t>double interest = balance * RATE /</a:t>
            </a:r>
            <a:r>
              <a:rPr sz="750" spc="-75" dirty="0">
                <a:latin typeface="Courier" charset="0"/>
                <a:cs typeface="Courier" charset="0"/>
              </a:rPr>
              <a:t> </a:t>
            </a:r>
            <a:r>
              <a:rPr sz="750" dirty="0">
                <a:latin typeface="Courier" charset="0"/>
                <a:cs typeface="Courier" charset="0"/>
              </a:rPr>
              <a:t>100;  balance = balance +</a:t>
            </a:r>
            <a:r>
              <a:rPr sz="750" spc="-85" dirty="0">
                <a:latin typeface="Courier" charset="0"/>
                <a:cs typeface="Courier" charset="0"/>
              </a:rPr>
              <a:t> </a:t>
            </a:r>
            <a:r>
              <a:rPr sz="750" dirty="0">
                <a:latin typeface="Courier" charset="0"/>
                <a:cs typeface="Courier" charset="0"/>
              </a:rPr>
              <a:t>interest;</a:t>
            </a:r>
          </a:p>
          <a:p>
            <a:pPr marL="44450">
              <a:lnSpc>
                <a:spcPts val="865"/>
              </a:lnSpc>
            </a:pPr>
            <a:r>
              <a:rPr sz="750" dirty="0">
                <a:latin typeface="Courier" charset="0"/>
                <a:cs typeface="Courier" charset="0"/>
              </a:rPr>
              <a:t>}</a:t>
            </a: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60" dirty="0"/>
              <a:t>Common </a:t>
            </a:r>
            <a:r>
              <a:rPr spc="114" dirty="0"/>
              <a:t>Loop </a:t>
            </a:r>
            <a:r>
              <a:rPr spc="85" dirty="0"/>
              <a:t>Algorithm: </a:t>
            </a:r>
            <a:r>
              <a:rPr spc="105" dirty="0"/>
              <a:t>Finding </a:t>
            </a:r>
            <a:r>
              <a:rPr spc="55" dirty="0"/>
              <a:t>the </a:t>
            </a:r>
            <a:r>
              <a:rPr spc="70" dirty="0"/>
              <a:t>First</a:t>
            </a:r>
            <a:r>
              <a:rPr spc="-290" dirty="0"/>
              <a:t> </a:t>
            </a:r>
            <a:r>
              <a:rPr spc="110" dirty="0"/>
              <a:t>Match</a:t>
            </a:r>
          </a:p>
        </p:txBody>
      </p:sp>
      <p:sp>
        <p:nvSpPr>
          <p:cNvPr id="3" name="object 3"/>
          <p:cNvSpPr/>
          <p:nvPr/>
        </p:nvSpPr>
        <p:spPr>
          <a:xfrm>
            <a:off x="682955" y="83590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091482"/>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txBox="1"/>
          <p:nvPr/>
        </p:nvSpPr>
        <p:spPr>
          <a:xfrm>
            <a:off x="809357" y="723290"/>
            <a:ext cx="5629910" cy="683895"/>
          </a:xfrm>
          <a:prstGeom prst="rect">
            <a:avLst/>
          </a:prstGeom>
        </p:spPr>
        <p:txBody>
          <a:bodyPr vert="horz" wrap="square" lIns="0" tIns="0" rIns="0" bIns="0" rtlCol="0">
            <a:spAutoFit/>
          </a:bodyPr>
          <a:lstStyle/>
          <a:p>
            <a:pPr marL="12700">
              <a:lnSpc>
                <a:spcPct val="100000"/>
              </a:lnSpc>
            </a:pPr>
            <a:r>
              <a:rPr sz="1250" dirty="0">
                <a:latin typeface="Arial"/>
                <a:cs typeface="Arial"/>
              </a:rPr>
              <a:t>Find the first space in a</a:t>
            </a:r>
            <a:r>
              <a:rPr sz="1250" spc="-75" dirty="0">
                <a:latin typeface="Arial"/>
                <a:cs typeface="Arial"/>
              </a:rPr>
              <a:t> </a:t>
            </a:r>
            <a:r>
              <a:rPr sz="1250" dirty="0">
                <a:latin typeface="Arial"/>
                <a:cs typeface="Arial"/>
              </a:rPr>
              <a:t>string.</a:t>
            </a:r>
            <a:endParaRPr sz="1250">
              <a:latin typeface="Arial"/>
              <a:cs typeface="Arial"/>
            </a:endParaRPr>
          </a:p>
          <a:p>
            <a:pPr marL="12700" marR="5080">
              <a:lnSpc>
                <a:spcPct val="115500"/>
              </a:lnSpc>
              <a:spcBef>
                <a:spcPts val="280"/>
              </a:spcBef>
            </a:pPr>
            <a:r>
              <a:rPr sz="1250" dirty="0">
                <a:latin typeface="Arial"/>
                <a:cs typeface="Arial"/>
              </a:rPr>
              <a:t>Because we do not visit all elements in the string, a while loop is a better</a:t>
            </a:r>
            <a:r>
              <a:rPr sz="1250" spc="-35" dirty="0">
                <a:latin typeface="Arial"/>
                <a:cs typeface="Arial"/>
              </a:rPr>
              <a:t> </a:t>
            </a:r>
            <a:r>
              <a:rPr sz="1250" dirty="0">
                <a:latin typeface="Arial"/>
                <a:cs typeface="Arial"/>
              </a:rPr>
              <a:t>choice  than a for</a:t>
            </a:r>
            <a:r>
              <a:rPr sz="1250" spc="-90" dirty="0">
                <a:latin typeface="Arial"/>
                <a:cs typeface="Arial"/>
              </a:rPr>
              <a:t> </a:t>
            </a:r>
            <a:r>
              <a:rPr sz="1250" dirty="0">
                <a:latin typeface="Arial"/>
                <a:cs typeface="Arial"/>
              </a:rPr>
              <a:t>loop:</a:t>
            </a:r>
            <a:endParaRPr sz="1250">
              <a:latin typeface="Arial"/>
              <a:cs typeface="Arial"/>
            </a:endParaRPr>
          </a:p>
        </p:txBody>
      </p:sp>
      <p:sp>
        <p:nvSpPr>
          <p:cNvPr id="6" name="object 6"/>
          <p:cNvSpPr txBox="1"/>
          <p:nvPr/>
        </p:nvSpPr>
        <p:spPr>
          <a:xfrm>
            <a:off x="828490" y="1471294"/>
            <a:ext cx="5566410" cy="1122045"/>
          </a:xfrm>
          <a:prstGeom prst="rect">
            <a:avLst/>
          </a:prstGeom>
          <a:ln w="7099">
            <a:solidFill>
              <a:srgbClr val="CCCCCC"/>
            </a:solidFill>
          </a:ln>
        </p:spPr>
        <p:txBody>
          <a:bodyPr vert="horz" wrap="square" lIns="0" tIns="43180" rIns="0" bIns="0" rtlCol="0">
            <a:spAutoFit/>
          </a:bodyPr>
          <a:lstStyle/>
          <a:p>
            <a:pPr marL="44450" marR="4241165">
              <a:lnSpc>
                <a:spcPct val="100000"/>
              </a:lnSpc>
              <a:spcBef>
                <a:spcPts val="340"/>
              </a:spcBef>
            </a:pPr>
            <a:r>
              <a:rPr sz="750" dirty="0">
                <a:latin typeface="Courier" charset="0"/>
                <a:cs typeface="Courier" charset="0"/>
              </a:rPr>
              <a:t>boolean found =</a:t>
            </a:r>
            <a:r>
              <a:rPr sz="750" spc="-85" dirty="0">
                <a:latin typeface="Courier" charset="0"/>
                <a:cs typeface="Courier" charset="0"/>
              </a:rPr>
              <a:t> </a:t>
            </a:r>
            <a:r>
              <a:rPr sz="750" dirty="0">
                <a:latin typeface="Courier" charset="0"/>
                <a:cs typeface="Courier" charset="0"/>
              </a:rPr>
              <a:t>false;  char ch =</a:t>
            </a:r>
            <a:r>
              <a:rPr sz="750" spc="-95" dirty="0">
                <a:latin typeface="Courier" charset="0"/>
                <a:cs typeface="Courier" charset="0"/>
              </a:rPr>
              <a:t> </a:t>
            </a:r>
            <a:r>
              <a:rPr sz="750" dirty="0">
                <a:latin typeface="Courier" charset="0"/>
                <a:cs typeface="Courier" charset="0"/>
              </a:rPr>
              <a:t>'?';</a:t>
            </a:r>
          </a:p>
          <a:p>
            <a:pPr marL="44450">
              <a:lnSpc>
                <a:spcPts val="890"/>
              </a:lnSpc>
            </a:pPr>
            <a:r>
              <a:rPr sz="750" dirty="0">
                <a:latin typeface="Courier" charset="0"/>
                <a:cs typeface="Courier" charset="0"/>
              </a:rPr>
              <a:t>int position =</a:t>
            </a:r>
            <a:r>
              <a:rPr sz="750" spc="-90" dirty="0">
                <a:latin typeface="Courier" charset="0"/>
                <a:cs typeface="Courier" charset="0"/>
              </a:rPr>
              <a:t> </a:t>
            </a:r>
            <a:r>
              <a:rPr sz="750" dirty="0">
                <a:latin typeface="Courier" charset="0"/>
                <a:cs typeface="Courier" charset="0"/>
              </a:rPr>
              <a:t>0;</a:t>
            </a:r>
          </a:p>
          <a:p>
            <a:pPr marL="44450">
              <a:lnSpc>
                <a:spcPts val="894"/>
              </a:lnSpc>
            </a:pPr>
            <a:r>
              <a:rPr sz="750" dirty="0">
                <a:latin typeface="Courier" charset="0"/>
                <a:cs typeface="Courier" charset="0"/>
              </a:rPr>
              <a:t>while (!found &amp;&amp; position &lt;</a:t>
            </a:r>
            <a:r>
              <a:rPr sz="750" spc="-75" dirty="0">
                <a:latin typeface="Courier" charset="0"/>
                <a:cs typeface="Courier" charset="0"/>
              </a:rPr>
              <a:t> </a:t>
            </a:r>
            <a:r>
              <a:rPr sz="750" dirty="0">
                <a:latin typeface="Courier" charset="0"/>
                <a:cs typeface="Courier" charset="0"/>
              </a:rPr>
              <a:t>str.length())</a:t>
            </a:r>
          </a:p>
          <a:p>
            <a:pPr marL="44450">
              <a:lnSpc>
                <a:spcPts val="894"/>
              </a:lnSpc>
            </a:pPr>
            <a:r>
              <a:rPr sz="750" dirty="0">
                <a:latin typeface="Courier" charset="0"/>
                <a:cs typeface="Courier" charset="0"/>
              </a:rPr>
              <a:t>{</a:t>
            </a:r>
          </a:p>
          <a:p>
            <a:pPr marL="217170">
              <a:lnSpc>
                <a:spcPts val="894"/>
              </a:lnSpc>
            </a:pPr>
            <a:r>
              <a:rPr sz="750" dirty="0">
                <a:latin typeface="Courier" charset="0"/>
                <a:cs typeface="Courier" charset="0"/>
              </a:rPr>
              <a:t>ch =</a:t>
            </a:r>
            <a:r>
              <a:rPr sz="750" spc="-85" dirty="0">
                <a:latin typeface="Courier" charset="0"/>
                <a:cs typeface="Courier" charset="0"/>
              </a:rPr>
              <a:t> </a:t>
            </a:r>
            <a:r>
              <a:rPr sz="750" dirty="0">
                <a:latin typeface="Courier" charset="0"/>
                <a:cs typeface="Courier" charset="0"/>
              </a:rPr>
              <a:t>str.charAt(position);</a:t>
            </a:r>
          </a:p>
          <a:p>
            <a:pPr marL="217170" marR="3493770">
              <a:lnSpc>
                <a:spcPts val="890"/>
              </a:lnSpc>
              <a:spcBef>
                <a:spcPts val="35"/>
              </a:spcBef>
            </a:pPr>
            <a:r>
              <a:rPr sz="750" dirty="0">
                <a:latin typeface="Courier" charset="0"/>
                <a:cs typeface="Courier" charset="0"/>
              </a:rPr>
              <a:t>if (ch == ' ') { found = true;</a:t>
            </a:r>
            <a:r>
              <a:rPr sz="750" spc="-85" dirty="0">
                <a:latin typeface="Courier" charset="0"/>
                <a:cs typeface="Courier" charset="0"/>
              </a:rPr>
              <a:t> </a:t>
            </a:r>
            <a:r>
              <a:rPr sz="750" dirty="0">
                <a:latin typeface="Courier" charset="0"/>
                <a:cs typeface="Courier" charset="0"/>
              </a:rPr>
              <a:t>}  else { position++;</a:t>
            </a:r>
            <a:r>
              <a:rPr sz="750" spc="-90" dirty="0">
                <a:latin typeface="Courier" charset="0"/>
                <a:cs typeface="Courier" charset="0"/>
              </a:rPr>
              <a:t> </a:t>
            </a:r>
            <a:r>
              <a:rPr sz="750" dirty="0">
                <a:latin typeface="Courier" charset="0"/>
                <a:cs typeface="Courier" charset="0"/>
              </a:rPr>
              <a:t>}</a:t>
            </a:r>
          </a:p>
          <a:p>
            <a:pPr marL="44450">
              <a:lnSpc>
                <a:spcPts val="865"/>
              </a:lnSpc>
            </a:pPr>
            <a:r>
              <a:rPr sz="750" dirty="0">
                <a:latin typeface="Courier" charset="0"/>
                <a:cs typeface="Courier" charset="0"/>
              </a:rPr>
              <a:t>}</a:t>
            </a:r>
          </a:p>
        </p:txBody>
      </p:sp>
      <p:sp>
        <p:nvSpPr>
          <p:cNvPr id="7" name="object 7"/>
          <p:cNvSpPr/>
          <p:nvPr/>
        </p:nvSpPr>
        <p:spPr>
          <a:xfrm>
            <a:off x="682955" y="275981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txBox="1"/>
          <p:nvPr/>
        </p:nvSpPr>
        <p:spPr>
          <a:xfrm>
            <a:off x="809357" y="2647200"/>
            <a:ext cx="4047490" cy="208279"/>
          </a:xfrm>
          <a:prstGeom prst="rect">
            <a:avLst/>
          </a:prstGeom>
        </p:spPr>
        <p:txBody>
          <a:bodyPr vert="horz" wrap="square" lIns="0" tIns="0" rIns="0" bIns="0" rtlCol="0">
            <a:spAutoFit/>
          </a:bodyPr>
          <a:lstStyle/>
          <a:p>
            <a:pPr marL="12700">
              <a:lnSpc>
                <a:spcPct val="100000"/>
              </a:lnSpc>
            </a:pPr>
            <a:r>
              <a:rPr sz="1250" dirty="0">
                <a:latin typeface="Arial"/>
                <a:cs typeface="Arial"/>
              </a:rPr>
              <a:t>When searching, you look at items until a match is</a:t>
            </a:r>
            <a:r>
              <a:rPr sz="1250" spc="-55" dirty="0">
                <a:latin typeface="Arial"/>
                <a:cs typeface="Arial"/>
              </a:rPr>
              <a:t> </a:t>
            </a:r>
            <a:r>
              <a:rPr sz="1250" dirty="0">
                <a:latin typeface="Arial"/>
                <a:cs typeface="Arial"/>
              </a:rPr>
              <a:t>found.</a:t>
            </a:r>
            <a:endParaRPr sz="1250">
              <a:latin typeface="Arial"/>
              <a:cs typeface="Arial"/>
            </a:endParaRPr>
          </a:p>
        </p:txBody>
      </p:sp>
      <p:sp>
        <p:nvSpPr>
          <p:cNvPr id="9" name="object 9"/>
          <p:cNvSpPr/>
          <p:nvPr/>
        </p:nvSpPr>
        <p:spPr>
          <a:xfrm>
            <a:off x="824947" y="2862465"/>
            <a:ext cx="1533461" cy="132758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565" y="829462"/>
            <a:ext cx="5580380" cy="0"/>
          </a:xfrm>
          <a:custGeom>
            <a:avLst/>
            <a:gdLst/>
            <a:ahLst/>
            <a:cxnLst/>
            <a:rect l="l" t="t" r="r" b="b"/>
            <a:pathLst>
              <a:path w="5580380">
                <a:moveTo>
                  <a:pt x="0" y="0"/>
                </a:moveTo>
                <a:lnTo>
                  <a:pt x="5580049" y="0"/>
                </a:lnTo>
              </a:path>
            </a:pathLst>
          </a:custGeom>
          <a:ln w="56794">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865" y="268249"/>
            <a:ext cx="4805045" cy="498475"/>
          </a:xfrm>
          <a:prstGeom prst="rect">
            <a:avLst/>
          </a:prstGeom>
        </p:spPr>
        <p:txBody>
          <a:bodyPr vert="horz" wrap="square" lIns="0" tIns="0" rIns="0" bIns="0" rtlCol="0">
            <a:spAutoFit/>
          </a:bodyPr>
          <a:lstStyle/>
          <a:p>
            <a:pPr marL="12700" marR="5080">
              <a:lnSpc>
                <a:spcPts val="1960"/>
              </a:lnSpc>
            </a:pPr>
            <a:r>
              <a:rPr spc="160" dirty="0"/>
              <a:t>Common </a:t>
            </a:r>
            <a:r>
              <a:rPr spc="114" dirty="0"/>
              <a:t>Loop </a:t>
            </a:r>
            <a:r>
              <a:rPr spc="85" dirty="0"/>
              <a:t>Algorithm: </a:t>
            </a:r>
            <a:r>
              <a:rPr spc="114" dirty="0"/>
              <a:t>Prompting </a:t>
            </a:r>
            <a:r>
              <a:rPr spc="70" dirty="0"/>
              <a:t>Until</a:t>
            </a:r>
            <a:r>
              <a:rPr spc="-305" dirty="0"/>
              <a:t> </a:t>
            </a:r>
            <a:r>
              <a:rPr spc="100" dirty="0"/>
              <a:t>a  </a:t>
            </a:r>
            <a:r>
              <a:rPr spc="110" dirty="0"/>
              <a:t>Match </a:t>
            </a:r>
            <a:r>
              <a:rPr spc="140" dirty="0"/>
              <a:t>is</a:t>
            </a:r>
            <a:r>
              <a:rPr spc="-95" dirty="0"/>
              <a:t> </a:t>
            </a:r>
            <a:r>
              <a:rPr spc="100" dirty="0"/>
              <a:t>Found</a:t>
            </a:r>
          </a:p>
        </p:txBody>
      </p:sp>
      <p:sp>
        <p:nvSpPr>
          <p:cNvPr id="4" name="object 4"/>
          <p:cNvSpPr/>
          <p:nvPr/>
        </p:nvSpPr>
        <p:spPr>
          <a:xfrm>
            <a:off x="682955" y="108148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txBox="1"/>
          <p:nvPr/>
        </p:nvSpPr>
        <p:spPr>
          <a:xfrm>
            <a:off x="809357" y="939342"/>
            <a:ext cx="5422900" cy="457834"/>
          </a:xfrm>
          <a:prstGeom prst="rect">
            <a:avLst/>
          </a:prstGeom>
        </p:spPr>
        <p:txBody>
          <a:bodyPr vert="horz" wrap="square" lIns="0" tIns="0" rIns="0" bIns="0" rtlCol="0">
            <a:spAutoFit/>
          </a:bodyPr>
          <a:lstStyle/>
          <a:p>
            <a:pPr marL="12700" marR="5080">
              <a:lnSpc>
                <a:spcPct val="115500"/>
              </a:lnSpc>
            </a:pPr>
            <a:r>
              <a:rPr sz="1250" dirty="0">
                <a:latin typeface="Arial"/>
                <a:cs typeface="Arial"/>
              </a:rPr>
              <a:t>Keep asking the user to enter a positive value &lt; 100 until the user provides</a:t>
            </a:r>
            <a:r>
              <a:rPr sz="1250" spc="-40" dirty="0">
                <a:latin typeface="Arial"/>
                <a:cs typeface="Arial"/>
              </a:rPr>
              <a:t> </a:t>
            </a:r>
            <a:r>
              <a:rPr sz="1250" dirty="0">
                <a:latin typeface="Arial"/>
                <a:cs typeface="Arial"/>
              </a:rPr>
              <a:t>a  correct</a:t>
            </a:r>
            <a:r>
              <a:rPr sz="1250" spc="-90" dirty="0">
                <a:latin typeface="Arial"/>
                <a:cs typeface="Arial"/>
              </a:rPr>
              <a:t> </a:t>
            </a:r>
            <a:r>
              <a:rPr sz="1250" dirty="0">
                <a:latin typeface="Arial"/>
                <a:cs typeface="Arial"/>
              </a:rPr>
              <a:t>input:</a:t>
            </a:r>
            <a:endParaRPr sz="1250">
              <a:latin typeface="Arial"/>
              <a:cs typeface="Arial"/>
            </a:endParaRPr>
          </a:p>
        </p:txBody>
      </p:sp>
      <p:sp>
        <p:nvSpPr>
          <p:cNvPr id="6" name="object 6"/>
          <p:cNvSpPr txBox="1"/>
          <p:nvPr/>
        </p:nvSpPr>
        <p:spPr>
          <a:xfrm>
            <a:off x="828490" y="1454200"/>
            <a:ext cx="5566410" cy="1082348"/>
          </a:xfrm>
          <a:prstGeom prst="rect">
            <a:avLst/>
          </a:prstGeom>
          <a:ln w="7099">
            <a:solidFill>
              <a:srgbClr val="CCCCCC"/>
            </a:solidFill>
          </a:ln>
        </p:spPr>
        <p:txBody>
          <a:bodyPr vert="horz" wrap="square" lIns="0" tIns="43180" rIns="0" bIns="0" rtlCol="0">
            <a:spAutoFit/>
          </a:bodyPr>
          <a:lstStyle/>
          <a:p>
            <a:pPr marL="44450" marR="4241165">
              <a:lnSpc>
                <a:spcPct val="100000"/>
              </a:lnSpc>
              <a:spcBef>
                <a:spcPts val="340"/>
              </a:spcBef>
            </a:pPr>
            <a:r>
              <a:rPr sz="750" dirty="0">
                <a:latin typeface="Courier" charset="0"/>
                <a:cs typeface="Courier" charset="0"/>
              </a:rPr>
              <a:t>boolean valid =</a:t>
            </a:r>
            <a:r>
              <a:rPr sz="750" spc="-85" dirty="0">
                <a:latin typeface="Courier" charset="0"/>
                <a:cs typeface="Courier" charset="0"/>
              </a:rPr>
              <a:t> </a:t>
            </a:r>
            <a:r>
              <a:rPr sz="750" dirty="0">
                <a:latin typeface="Courier" charset="0"/>
                <a:cs typeface="Courier" charset="0"/>
              </a:rPr>
              <a:t>false;  double input = 0;  while</a:t>
            </a:r>
            <a:r>
              <a:rPr sz="750" spc="-90" dirty="0">
                <a:latin typeface="Courier" charset="0"/>
                <a:cs typeface="Courier" charset="0"/>
              </a:rPr>
              <a:t> </a:t>
            </a:r>
            <a:r>
              <a:rPr sz="750" dirty="0">
                <a:latin typeface="Courier" charset="0"/>
                <a:cs typeface="Courier" charset="0"/>
              </a:rPr>
              <a:t>(!valid)</a:t>
            </a:r>
          </a:p>
          <a:p>
            <a:pPr marL="44450">
              <a:lnSpc>
                <a:spcPts val="890"/>
              </a:lnSpc>
            </a:pPr>
            <a:r>
              <a:rPr sz="750" dirty="0">
                <a:latin typeface="Courier" charset="0"/>
                <a:cs typeface="Courier" charset="0"/>
              </a:rPr>
              <a:t>{</a:t>
            </a:r>
          </a:p>
          <a:p>
            <a:pPr marL="217170" marR="1998980">
              <a:lnSpc>
                <a:spcPts val="890"/>
              </a:lnSpc>
              <a:spcBef>
                <a:spcPts val="35"/>
              </a:spcBef>
            </a:pPr>
            <a:r>
              <a:rPr sz="750" dirty="0">
                <a:latin typeface="Courier" charset="0"/>
                <a:cs typeface="Courier" charset="0"/>
              </a:rPr>
              <a:t>System.out.print("Please enter a positive value &lt; 100: ");  input =</a:t>
            </a:r>
            <a:r>
              <a:rPr sz="750" spc="-85" dirty="0">
                <a:latin typeface="Courier" charset="0"/>
                <a:cs typeface="Courier" charset="0"/>
              </a:rPr>
              <a:t> </a:t>
            </a:r>
            <a:r>
              <a:rPr sz="750" dirty="0">
                <a:latin typeface="Courier" charset="0"/>
                <a:cs typeface="Courier" charset="0"/>
              </a:rPr>
              <a:t>in.nextDouble();</a:t>
            </a:r>
          </a:p>
          <a:p>
            <a:pPr marL="217170" marR="2631440">
              <a:lnSpc>
                <a:spcPts val="890"/>
              </a:lnSpc>
              <a:spcBef>
                <a:spcPts val="5"/>
              </a:spcBef>
            </a:pPr>
            <a:r>
              <a:rPr sz="750" dirty="0">
                <a:latin typeface="Courier" charset="0"/>
                <a:cs typeface="Courier" charset="0"/>
              </a:rPr>
              <a:t>if (0 &lt; input &amp;&amp; input &lt; 100) { valid = true; }  else { System.out.println("Invalid input.");</a:t>
            </a:r>
            <a:r>
              <a:rPr sz="750" spc="-70" dirty="0">
                <a:latin typeface="Courier" charset="0"/>
                <a:cs typeface="Courier" charset="0"/>
              </a:rPr>
              <a:t> </a:t>
            </a:r>
            <a:r>
              <a:rPr sz="750" dirty="0">
                <a:latin typeface="Courier" charset="0"/>
                <a:cs typeface="Courier" charset="0"/>
              </a:rPr>
              <a:t>}</a:t>
            </a:r>
          </a:p>
          <a:p>
            <a:pPr marL="44450">
              <a:lnSpc>
                <a:spcPts val="865"/>
              </a:lnSpc>
            </a:pPr>
            <a:r>
              <a:rPr sz="750" dirty="0">
                <a:latin typeface="Courier" charset="0"/>
                <a:cs typeface="Courier" charset="0"/>
              </a:rPr>
              <a:t>}</a:t>
            </a:r>
          </a:p>
        </p:txBody>
      </p:sp>
      <p:sp>
        <p:nvSpPr>
          <p:cNvPr id="7" name="object 7"/>
          <p:cNvSpPr/>
          <p:nvPr/>
        </p:nvSpPr>
        <p:spPr>
          <a:xfrm>
            <a:off x="682955" y="274982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txBox="1"/>
          <p:nvPr/>
        </p:nvSpPr>
        <p:spPr>
          <a:xfrm>
            <a:off x="809357" y="2607678"/>
            <a:ext cx="5613400" cy="457834"/>
          </a:xfrm>
          <a:prstGeom prst="rect">
            <a:avLst/>
          </a:prstGeom>
        </p:spPr>
        <p:txBody>
          <a:bodyPr vert="horz" wrap="square" lIns="0" tIns="0" rIns="0" bIns="0" rtlCol="0">
            <a:spAutoFit/>
          </a:bodyPr>
          <a:lstStyle/>
          <a:p>
            <a:pPr marL="12700" marR="5080">
              <a:lnSpc>
                <a:spcPct val="115500"/>
              </a:lnSpc>
            </a:pPr>
            <a:r>
              <a:rPr sz="1250" dirty="0">
                <a:latin typeface="Arial"/>
                <a:cs typeface="Arial"/>
              </a:rPr>
              <a:t>The variable input is declared </a:t>
            </a:r>
            <a:r>
              <a:rPr sz="1250" b="1" dirty="0">
                <a:latin typeface="Arial"/>
                <a:cs typeface="Arial"/>
              </a:rPr>
              <a:t>outside </a:t>
            </a:r>
            <a:r>
              <a:rPr sz="1250" dirty="0">
                <a:latin typeface="Arial"/>
                <a:cs typeface="Arial"/>
              </a:rPr>
              <a:t>the </a:t>
            </a:r>
            <a:r>
              <a:rPr sz="1250" dirty="0">
                <a:latin typeface="Courier" charset="0"/>
                <a:cs typeface="Courier" charset="0"/>
              </a:rPr>
              <a:t>while</a:t>
            </a:r>
            <a:r>
              <a:rPr sz="1250" spc="-445" dirty="0">
                <a:latin typeface="Courier" charset="0"/>
                <a:cs typeface="Courier" charset="0"/>
              </a:rPr>
              <a:t> </a:t>
            </a:r>
            <a:r>
              <a:rPr sz="1250" dirty="0">
                <a:latin typeface="Arial"/>
                <a:cs typeface="Arial"/>
              </a:rPr>
              <a:t>loop because you will want to  use the input after the loop has</a:t>
            </a:r>
            <a:r>
              <a:rPr sz="1250" spc="-70" dirty="0">
                <a:latin typeface="Arial"/>
                <a:cs typeface="Arial"/>
              </a:rPr>
              <a:t> </a:t>
            </a:r>
            <a:r>
              <a:rPr sz="1250" dirty="0">
                <a:latin typeface="Arial"/>
                <a:cs typeface="Arial"/>
              </a:rPr>
              <a:t>finished.</a:t>
            </a: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565" y="826566"/>
            <a:ext cx="5580380" cy="0"/>
          </a:xfrm>
          <a:custGeom>
            <a:avLst/>
            <a:gdLst/>
            <a:ahLst/>
            <a:cxnLst/>
            <a:rect l="l" t="t" r="r" b="b"/>
            <a:pathLst>
              <a:path w="5580380">
                <a:moveTo>
                  <a:pt x="0" y="0"/>
                </a:moveTo>
                <a:lnTo>
                  <a:pt x="5580049" y="0"/>
                </a:lnTo>
              </a:path>
            </a:pathLst>
          </a:custGeom>
          <a:ln w="56794">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865" y="265353"/>
            <a:ext cx="4417695" cy="498475"/>
          </a:xfrm>
          <a:prstGeom prst="rect">
            <a:avLst/>
          </a:prstGeom>
        </p:spPr>
        <p:txBody>
          <a:bodyPr vert="horz" wrap="square" lIns="0" tIns="0" rIns="0" bIns="0" rtlCol="0">
            <a:spAutoFit/>
          </a:bodyPr>
          <a:lstStyle/>
          <a:p>
            <a:pPr marL="12700" marR="5080">
              <a:lnSpc>
                <a:spcPts val="1960"/>
              </a:lnSpc>
            </a:pPr>
            <a:r>
              <a:rPr spc="160" dirty="0"/>
              <a:t>Common </a:t>
            </a:r>
            <a:r>
              <a:rPr spc="114" dirty="0"/>
              <a:t>Loop </a:t>
            </a:r>
            <a:r>
              <a:rPr spc="85" dirty="0"/>
              <a:t>Algorithm: </a:t>
            </a:r>
            <a:r>
              <a:rPr spc="145" dirty="0"/>
              <a:t>Maximum</a:t>
            </a:r>
            <a:r>
              <a:rPr spc="-225" dirty="0"/>
              <a:t> </a:t>
            </a:r>
            <a:r>
              <a:rPr spc="120" dirty="0"/>
              <a:t>and  </a:t>
            </a:r>
            <a:r>
              <a:rPr spc="145" dirty="0"/>
              <a:t>Minimum</a:t>
            </a:r>
          </a:p>
        </p:txBody>
      </p:sp>
      <p:sp>
        <p:nvSpPr>
          <p:cNvPr id="4" name="object 4"/>
          <p:cNvSpPr/>
          <p:nvPr/>
        </p:nvSpPr>
        <p:spPr>
          <a:xfrm>
            <a:off x="682955" y="1078592"/>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txBox="1"/>
          <p:nvPr/>
        </p:nvSpPr>
        <p:spPr>
          <a:xfrm>
            <a:off x="809357" y="936447"/>
            <a:ext cx="5674360" cy="457834"/>
          </a:xfrm>
          <a:prstGeom prst="rect">
            <a:avLst/>
          </a:prstGeom>
        </p:spPr>
        <p:txBody>
          <a:bodyPr vert="horz" wrap="square" lIns="0" tIns="0" rIns="0" bIns="0" rtlCol="0">
            <a:spAutoFit/>
          </a:bodyPr>
          <a:lstStyle/>
          <a:p>
            <a:pPr marL="12700" marR="5080">
              <a:lnSpc>
                <a:spcPct val="115500"/>
              </a:lnSpc>
            </a:pPr>
            <a:r>
              <a:rPr sz="1250" dirty="0">
                <a:latin typeface="Arial"/>
                <a:cs typeface="Arial"/>
              </a:rPr>
              <a:t>To find the largest value, update the largest value seen so far whenever you</a:t>
            </a:r>
            <a:r>
              <a:rPr sz="1250" spc="-35" dirty="0">
                <a:latin typeface="Arial"/>
                <a:cs typeface="Arial"/>
              </a:rPr>
              <a:t> </a:t>
            </a:r>
            <a:r>
              <a:rPr sz="1250" dirty="0">
                <a:latin typeface="Arial"/>
                <a:cs typeface="Arial"/>
              </a:rPr>
              <a:t>see  a larger</a:t>
            </a:r>
            <a:r>
              <a:rPr sz="1250" spc="-90" dirty="0">
                <a:latin typeface="Arial"/>
                <a:cs typeface="Arial"/>
              </a:rPr>
              <a:t> </a:t>
            </a:r>
            <a:r>
              <a:rPr sz="1250" dirty="0">
                <a:latin typeface="Arial"/>
                <a:cs typeface="Arial"/>
              </a:rPr>
              <a:t>one.</a:t>
            </a:r>
            <a:endParaRPr sz="1250">
              <a:latin typeface="Arial"/>
              <a:cs typeface="Arial"/>
            </a:endParaRPr>
          </a:p>
        </p:txBody>
      </p:sp>
      <p:sp>
        <p:nvSpPr>
          <p:cNvPr id="6" name="object 6"/>
          <p:cNvSpPr txBox="1"/>
          <p:nvPr/>
        </p:nvSpPr>
        <p:spPr>
          <a:xfrm>
            <a:off x="828490" y="1451305"/>
            <a:ext cx="5566410" cy="1082348"/>
          </a:xfrm>
          <a:prstGeom prst="rect">
            <a:avLst/>
          </a:prstGeom>
          <a:ln w="7099">
            <a:solidFill>
              <a:srgbClr val="CCCCCC"/>
            </a:solidFill>
          </a:ln>
        </p:spPr>
        <p:txBody>
          <a:bodyPr vert="horz" wrap="square" lIns="0" tIns="43180" rIns="0" bIns="0" rtlCol="0">
            <a:spAutoFit/>
          </a:bodyPr>
          <a:lstStyle/>
          <a:p>
            <a:pPr marL="44450" marR="3608704">
              <a:lnSpc>
                <a:spcPct val="100000"/>
              </a:lnSpc>
              <a:spcBef>
                <a:spcPts val="340"/>
              </a:spcBef>
            </a:pPr>
            <a:r>
              <a:rPr sz="750" dirty="0">
                <a:latin typeface="Courier" charset="0"/>
                <a:cs typeface="Courier" charset="0"/>
              </a:rPr>
              <a:t>double largest =</a:t>
            </a:r>
            <a:r>
              <a:rPr sz="750" spc="-75" dirty="0">
                <a:latin typeface="Courier" charset="0"/>
                <a:cs typeface="Courier" charset="0"/>
              </a:rPr>
              <a:t> </a:t>
            </a:r>
            <a:r>
              <a:rPr sz="750" dirty="0">
                <a:latin typeface="Courier" charset="0"/>
                <a:cs typeface="Courier" charset="0"/>
              </a:rPr>
              <a:t>in.nextDouble();  while</a:t>
            </a:r>
            <a:r>
              <a:rPr sz="750" spc="-85" dirty="0">
                <a:latin typeface="Courier" charset="0"/>
                <a:cs typeface="Courier" charset="0"/>
              </a:rPr>
              <a:t> </a:t>
            </a:r>
            <a:r>
              <a:rPr sz="750" dirty="0">
                <a:latin typeface="Courier" charset="0"/>
                <a:cs typeface="Courier" charset="0"/>
              </a:rPr>
              <a:t>(in.hasNextDouble())</a:t>
            </a:r>
          </a:p>
          <a:p>
            <a:pPr marL="44450">
              <a:lnSpc>
                <a:spcPts val="890"/>
              </a:lnSpc>
            </a:pPr>
            <a:r>
              <a:rPr sz="750" dirty="0">
                <a:latin typeface="Courier" charset="0"/>
                <a:cs typeface="Courier" charset="0"/>
              </a:rPr>
              <a:t>{</a:t>
            </a:r>
          </a:p>
          <a:p>
            <a:pPr marL="217170" marR="3551554">
              <a:lnSpc>
                <a:spcPts val="890"/>
              </a:lnSpc>
              <a:spcBef>
                <a:spcPts val="35"/>
              </a:spcBef>
            </a:pPr>
            <a:r>
              <a:rPr sz="750" dirty="0">
                <a:latin typeface="Courier" charset="0"/>
                <a:cs typeface="Courier" charset="0"/>
              </a:rPr>
              <a:t>double input =</a:t>
            </a:r>
            <a:r>
              <a:rPr sz="750" spc="-75" dirty="0">
                <a:latin typeface="Courier" charset="0"/>
                <a:cs typeface="Courier" charset="0"/>
              </a:rPr>
              <a:t> </a:t>
            </a:r>
            <a:r>
              <a:rPr sz="750" dirty="0">
                <a:latin typeface="Courier" charset="0"/>
                <a:cs typeface="Courier" charset="0"/>
              </a:rPr>
              <a:t>in.nextDouble();  if (input &gt;</a:t>
            </a:r>
            <a:r>
              <a:rPr sz="750" spc="-90" dirty="0">
                <a:latin typeface="Courier" charset="0"/>
                <a:cs typeface="Courier" charset="0"/>
              </a:rPr>
              <a:t> </a:t>
            </a:r>
            <a:r>
              <a:rPr sz="750" dirty="0">
                <a:latin typeface="Courier" charset="0"/>
                <a:cs typeface="Courier" charset="0"/>
              </a:rPr>
              <a:t>largest)</a:t>
            </a:r>
          </a:p>
          <a:p>
            <a:pPr marL="217170">
              <a:lnSpc>
                <a:spcPts val="865"/>
              </a:lnSpc>
            </a:pPr>
            <a:r>
              <a:rPr sz="750" dirty="0">
                <a:latin typeface="Courier" charset="0"/>
                <a:cs typeface="Courier" charset="0"/>
              </a:rPr>
              <a:t>{</a:t>
            </a:r>
          </a:p>
          <a:p>
            <a:pPr marL="389255">
              <a:lnSpc>
                <a:spcPts val="894"/>
              </a:lnSpc>
            </a:pPr>
            <a:r>
              <a:rPr sz="750" dirty="0">
                <a:latin typeface="Courier" charset="0"/>
                <a:cs typeface="Courier" charset="0"/>
              </a:rPr>
              <a:t>largest =</a:t>
            </a:r>
            <a:r>
              <a:rPr sz="750" spc="-90" dirty="0">
                <a:latin typeface="Courier" charset="0"/>
                <a:cs typeface="Courier" charset="0"/>
              </a:rPr>
              <a:t> </a:t>
            </a:r>
            <a:r>
              <a:rPr sz="750" dirty="0">
                <a:latin typeface="Courier" charset="0"/>
                <a:cs typeface="Courier" charset="0"/>
              </a:rPr>
              <a:t>input;</a:t>
            </a:r>
          </a:p>
          <a:p>
            <a:pPr marL="217170">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
        <p:nvSpPr>
          <p:cNvPr id="7" name="object 7"/>
          <p:cNvSpPr/>
          <p:nvPr/>
        </p:nvSpPr>
        <p:spPr>
          <a:xfrm>
            <a:off x="682955" y="2739828"/>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txBox="1"/>
          <p:nvPr/>
        </p:nvSpPr>
        <p:spPr>
          <a:xfrm>
            <a:off x="809357" y="2627210"/>
            <a:ext cx="3623310" cy="208279"/>
          </a:xfrm>
          <a:prstGeom prst="rect">
            <a:avLst/>
          </a:prstGeom>
        </p:spPr>
        <p:txBody>
          <a:bodyPr vert="horz" wrap="square" lIns="0" tIns="0" rIns="0" bIns="0" rtlCol="0">
            <a:spAutoFit/>
          </a:bodyPr>
          <a:lstStyle/>
          <a:p>
            <a:pPr marL="12700">
              <a:lnSpc>
                <a:spcPct val="100000"/>
              </a:lnSpc>
            </a:pPr>
            <a:r>
              <a:rPr sz="1250" dirty="0">
                <a:latin typeface="Arial"/>
                <a:cs typeface="Arial"/>
              </a:rPr>
              <a:t>To find the smallest value, reverse the</a:t>
            </a:r>
            <a:r>
              <a:rPr sz="1250" spc="-60" dirty="0">
                <a:latin typeface="Arial"/>
                <a:cs typeface="Arial"/>
              </a:rPr>
              <a:t> </a:t>
            </a:r>
            <a:r>
              <a:rPr sz="1250" dirty="0">
                <a:latin typeface="Arial"/>
                <a:cs typeface="Arial"/>
              </a:rPr>
              <a:t>comparison.</a:t>
            </a:r>
            <a:endParaRPr sz="1250">
              <a:latin typeface="Arial"/>
              <a:cs typeface="Arial"/>
            </a:endParaRPr>
          </a:p>
        </p:txBody>
      </p:sp>
      <p:sp>
        <p:nvSpPr>
          <p:cNvPr id="9" name="object 9"/>
          <p:cNvSpPr txBox="1"/>
          <p:nvPr/>
        </p:nvSpPr>
        <p:spPr>
          <a:xfrm>
            <a:off x="828490" y="2899562"/>
            <a:ext cx="5566410" cy="1082348"/>
          </a:xfrm>
          <a:prstGeom prst="rect">
            <a:avLst/>
          </a:prstGeom>
          <a:ln w="7099">
            <a:solidFill>
              <a:srgbClr val="CCCCCC"/>
            </a:solidFill>
          </a:ln>
        </p:spPr>
        <p:txBody>
          <a:bodyPr vert="horz" wrap="square" lIns="0" tIns="43180" rIns="0" bIns="0" rtlCol="0">
            <a:spAutoFit/>
          </a:bodyPr>
          <a:lstStyle/>
          <a:p>
            <a:pPr marL="44450" marR="3551554">
              <a:lnSpc>
                <a:spcPct val="100000"/>
              </a:lnSpc>
              <a:spcBef>
                <a:spcPts val="340"/>
              </a:spcBef>
            </a:pPr>
            <a:r>
              <a:rPr sz="750" dirty="0">
                <a:latin typeface="Courier" charset="0"/>
                <a:cs typeface="Courier" charset="0"/>
              </a:rPr>
              <a:t>double smallest =</a:t>
            </a:r>
            <a:r>
              <a:rPr sz="750" spc="-75" dirty="0">
                <a:latin typeface="Courier" charset="0"/>
                <a:cs typeface="Courier" charset="0"/>
              </a:rPr>
              <a:t> </a:t>
            </a:r>
            <a:r>
              <a:rPr sz="750" dirty="0">
                <a:latin typeface="Courier" charset="0"/>
                <a:cs typeface="Courier" charset="0"/>
              </a:rPr>
              <a:t>in.nextDouble();  while</a:t>
            </a:r>
            <a:r>
              <a:rPr sz="750" spc="-85" dirty="0">
                <a:latin typeface="Courier" charset="0"/>
                <a:cs typeface="Courier" charset="0"/>
              </a:rPr>
              <a:t> </a:t>
            </a:r>
            <a:r>
              <a:rPr sz="750" dirty="0">
                <a:latin typeface="Courier" charset="0"/>
                <a:cs typeface="Courier" charset="0"/>
              </a:rPr>
              <a:t>(in.hasNextDouble())</a:t>
            </a:r>
          </a:p>
          <a:p>
            <a:pPr marL="44450">
              <a:lnSpc>
                <a:spcPts val="890"/>
              </a:lnSpc>
            </a:pPr>
            <a:r>
              <a:rPr sz="750" dirty="0">
                <a:latin typeface="Courier" charset="0"/>
                <a:cs typeface="Courier" charset="0"/>
              </a:rPr>
              <a:t>{</a:t>
            </a:r>
          </a:p>
          <a:p>
            <a:pPr marL="217170" marR="3551554">
              <a:lnSpc>
                <a:spcPts val="890"/>
              </a:lnSpc>
              <a:spcBef>
                <a:spcPts val="35"/>
              </a:spcBef>
            </a:pPr>
            <a:r>
              <a:rPr sz="750" dirty="0">
                <a:latin typeface="Courier" charset="0"/>
                <a:cs typeface="Courier" charset="0"/>
              </a:rPr>
              <a:t>double input =</a:t>
            </a:r>
            <a:r>
              <a:rPr sz="750" spc="-75" dirty="0">
                <a:latin typeface="Courier" charset="0"/>
                <a:cs typeface="Courier" charset="0"/>
              </a:rPr>
              <a:t> </a:t>
            </a:r>
            <a:r>
              <a:rPr sz="750" dirty="0">
                <a:latin typeface="Courier" charset="0"/>
                <a:cs typeface="Courier" charset="0"/>
              </a:rPr>
              <a:t>in.nextDouble();  if (input &lt;</a:t>
            </a:r>
            <a:r>
              <a:rPr sz="750" spc="-90" dirty="0">
                <a:latin typeface="Courier" charset="0"/>
                <a:cs typeface="Courier" charset="0"/>
              </a:rPr>
              <a:t> </a:t>
            </a:r>
            <a:r>
              <a:rPr sz="750" dirty="0">
                <a:latin typeface="Courier" charset="0"/>
                <a:cs typeface="Courier" charset="0"/>
              </a:rPr>
              <a:t>smallest)</a:t>
            </a:r>
          </a:p>
          <a:p>
            <a:pPr marL="217170">
              <a:lnSpc>
                <a:spcPts val="865"/>
              </a:lnSpc>
            </a:pPr>
            <a:r>
              <a:rPr sz="750" dirty="0">
                <a:latin typeface="Courier" charset="0"/>
                <a:cs typeface="Courier" charset="0"/>
              </a:rPr>
              <a:t>{</a:t>
            </a:r>
          </a:p>
          <a:p>
            <a:pPr marL="389255">
              <a:lnSpc>
                <a:spcPts val="894"/>
              </a:lnSpc>
            </a:pPr>
            <a:r>
              <a:rPr sz="750" dirty="0">
                <a:latin typeface="Courier" charset="0"/>
                <a:cs typeface="Courier" charset="0"/>
              </a:rPr>
              <a:t>smallest =</a:t>
            </a:r>
            <a:r>
              <a:rPr sz="750" spc="-90" dirty="0">
                <a:latin typeface="Courier" charset="0"/>
                <a:cs typeface="Courier" charset="0"/>
              </a:rPr>
              <a:t> </a:t>
            </a:r>
            <a:r>
              <a:rPr sz="750" dirty="0">
                <a:latin typeface="Courier" charset="0"/>
                <a:cs typeface="Courier" charset="0"/>
              </a:rPr>
              <a:t>input;</a:t>
            </a:r>
          </a:p>
          <a:p>
            <a:pPr marL="217170">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
        <p:nvSpPr>
          <p:cNvPr id="10" name="object 10"/>
          <p:cNvSpPr/>
          <p:nvPr/>
        </p:nvSpPr>
        <p:spPr>
          <a:xfrm>
            <a:off x="682955" y="4188085"/>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11" name="object 11"/>
          <p:cNvSpPr txBox="1"/>
          <p:nvPr/>
        </p:nvSpPr>
        <p:spPr>
          <a:xfrm>
            <a:off x="809357" y="4075468"/>
            <a:ext cx="2306320" cy="208279"/>
          </a:xfrm>
          <a:prstGeom prst="rect">
            <a:avLst/>
          </a:prstGeom>
        </p:spPr>
        <p:txBody>
          <a:bodyPr vert="horz" wrap="square" lIns="0" tIns="0" rIns="0" bIns="0" rtlCol="0">
            <a:spAutoFit/>
          </a:bodyPr>
          <a:lstStyle/>
          <a:p>
            <a:pPr marL="12700">
              <a:lnSpc>
                <a:spcPct val="100000"/>
              </a:lnSpc>
            </a:pPr>
            <a:r>
              <a:rPr sz="1250" dirty="0">
                <a:latin typeface="Arial"/>
                <a:cs typeface="Arial"/>
              </a:rPr>
              <a:t>There must be at least one</a:t>
            </a:r>
            <a:r>
              <a:rPr sz="1250" spc="-75" dirty="0">
                <a:latin typeface="Arial"/>
                <a:cs typeface="Arial"/>
              </a:rPr>
              <a:t> </a:t>
            </a:r>
            <a:r>
              <a:rPr sz="1250" dirty="0">
                <a:latin typeface="Arial"/>
                <a:cs typeface="Arial"/>
              </a:rPr>
              <a:t>input</a:t>
            </a:r>
            <a:endParaRPr sz="1250">
              <a:latin typeface="Arial"/>
              <a:cs typeface="Arial"/>
            </a:endParaRP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565" y="823671"/>
            <a:ext cx="5580380" cy="0"/>
          </a:xfrm>
          <a:custGeom>
            <a:avLst/>
            <a:gdLst/>
            <a:ahLst/>
            <a:cxnLst/>
            <a:rect l="l" t="t" r="r" b="b"/>
            <a:pathLst>
              <a:path w="5580380">
                <a:moveTo>
                  <a:pt x="0" y="0"/>
                </a:moveTo>
                <a:lnTo>
                  <a:pt x="5580049" y="0"/>
                </a:lnTo>
              </a:path>
            </a:pathLst>
          </a:custGeom>
          <a:ln w="56794">
            <a:solidFill>
              <a:srgbClr val="FFDF6A"/>
            </a:solidFill>
          </a:ln>
        </p:spPr>
        <p:txBody>
          <a:bodyPr wrap="square" lIns="0" tIns="0" rIns="0" bIns="0" rtlCol="0"/>
          <a:lstStyle/>
          <a:p>
            <a:endParaRPr/>
          </a:p>
        </p:txBody>
      </p:sp>
      <p:sp>
        <p:nvSpPr>
          <p:cNvPr id="3" name="object 3"/>
          <p:cNvSpPr>
            <a:spLocks noChangeAspect="1"/>
          </p:cNvSpPr>
          <p:nvPr/>
        </p:nvSpPr>
        <p:spPr>
          <a:xfrm>
            <a:off x="620576" y="1436699"/>
            <a:ext cx="3692940" cy="237744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70865" y="262458"/>
            <a:ext cx="4417695" cy="498475"/>
          </a:xfrm>
          <a:prstGeom prst="rect">
            <a:avLst/>
          </a:prstGeom>
        </p:spPr>
        <p:txBody>
          <a:bodyPr vert="horz" wrap="square" lIns="0" tIns="0" rIns="0" bIns="0" rtlCol="0">
            <a:spAutoFit/>
          </a:bodyPr>
          <a:lstStyle/>
          <a:p>
            <a:pPr marL="12700" marR="5080">
              <a:lnSpc>
                <a:spcPts val="1960"/>
              </a:lnSpc>
            </a:pPr>
            <a:r>
              <a:rPr spc="160" dirty="0"/>
              <a:t>Common </a:t>
            </a:r>
            <a:r>
              <a:rPr spc="114" dirty="0"/>
              <a:t>Loop </a:t>
            </a:r>
            <a:r>
              <a:rPr spc="85" dirty="0"/>
              <a:t>Algorithm: </a:t>
            </a:r>
            <a:r>
              <a:rPr spc="145" dirty="0"/>
              <a:t>Maximum</a:t>
            </a:r>
            <a:r>
              <a:rPr spc="-225" dirty="0"/>
              <a:t> </a:t>
            </a:r>
            <a:r>
              <a:rPr spc="120" dirty="0"/>
              <a:t>and  </a:t>
            </a:r>
            <a:r>
              <a:rPr spc="145" dirty="0"/>
              <a:t>Minimum</a:t>
            </a:r>
          </a:p>
        </p:txBody>
      </p:sp>
      <p:sp>
        <p:nvSpPr>
          <p:cNvPr id="5" name="object 5"/>
          <p:cNvSpPr txBox="1"/>
          <p:nvPr/>
        </p:nvSpPr>
        <p:spPr>
          <a:xfrm>
            <a:off x="2680130" y="975563"/>
            <a:ext cx="3685540" cy="324485"/>
          </a:xfrm>
          <a:prstGeom prst="rect">
            <a:avLst/>
          </a:prstGeom>
        </p:spPr>
        <p:txBody>
          <a:bodyPr vert="horz" wrap="square" lIns="0" tIns="0" rIns="0" bIns="0" rtlCol="0">
            <a:spAutoFit/>
          </a:bodyPr>
          <a:lstStyle/>
          <a:p>
            <a:pPr marL="12700" marR="5080">
              <a:lnSpc>
                <a:spcPts val="1230"/>
              </a:lnSpc>
            </a:pPr>
            <a:r>
              <a:rPr sz="1050" spc="-5" dirty="0">
                <a:latin typeface="Arial"/>
                <a:cs typeface="Arial"/>
              </a:rPr>
              <a:t>To find the height of the tallest bus rider, remember the largest  value so far, and update it whenever you see a taller</a:t>
            </a:r>
            <a:r>
              <a:rPr sz="1050" spc="-25" dirty="0">
                <a:latin typeface="Arial"/>
                <a:cs typeface="Arial"/>
              </a:rPr>
              <a:t> </a:t>
            </a:r>
            <a:r>
              <a:rPr sz="1050" spc="-5" dirty="0">
                <a:latin typeface="Arial"/>
                <a:cs typeface="Arial"/>
              </a:rPr>
              <a:t>one.</a:t>
            </a:r>
            <a:endParaRPr sz="1050">
              <a:latin typeface="Arial"/>
              <a:cs typeface="Arial"/>
            </a:endParaRP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3565" y="820776"/>
            <a:ext cx="5580380" cy="0"/>
          </a:xfrm>
          <a:custGeom>
            <a:avLst/>
            <a:gdLst/>
            <a:ahLst/>
            <a:cxnLst/>
            <a:rect l="l" t="t" r="r" b="b"/>
            <a:pathLst>
              <a:path w="5580380">
                <a:moveTo>
                  <a:pt x="0" y="0"/>
                </a:moveTo>
                <a:lnTo>
                  <a:pt x="5580049" y="0"/>
                </a:lnTo>
              </a:path>
            </a:pathLst>
          </a:custGeom>
          <a:ln w="56794">
            <a:solidFill>
              <a:srgbClr val="FFDF6A"/>
            </a:solidFill>
          </a:ln>
        </p:spPr>
        <p:txBody>
          <a:bodyPr wrap="square" lIns="0" tIns="0" rIns="0" bIns="0" rtlCol="0"/>
          <a:lstStyle/>
          <a:p>
            <a:endParaRPr/>
          </a:p>
        </p:txBody>
      </p:sp>
      <p:sp>
        <p:nvSpPr>
          <p:cNvPr id="3" name="object 3"/>
          <p:cNvSpPr txBox="1">
            <a:spLocks noGrp="1"/>
          </p:cNvSpPr>
          <p:nvPr>
            <p:ph type="title"/>
          </p:nvPr>
        </p:nvSpPr>
        <p:spPr>
          <a:xfrm>
            <a:off x="570865" y="259562"/>
            <a:ext cx="5107305" cy="498475"/>
          </a:xfrm>
          <a:prstGeom prst="rect">
            <a:avLst/>
          </a:prstGeom>
        </p:spPr>
        <p:txBody>
          <a:bodyPr vert="horz" wrap="square" lIns="0" tIns="0" rIns="0" bIns="0" rtlCol="0">
            <a:spAutoFit/>
          </a:bodyPr>
          <a:lstStyle/>
          <a:p>
            <a:pPr marL="12700" marR="5080">
              <a:lnSpc>
                <a:spcPts val="1960"/>
              </a:lnSpc>
            </a:pPr>
            <a:r>
              <a:rPr spc="160" dirty="0"/>
              <a:t>Common </a:t>
            </a:r>
            <a:r>
              <a:rPr spc="114" dirty="0"/>
              <a:t>Loop </a:t>
            </a:r>
            <a:r>
              <a:rPr spc="85" dirty="0"/>
              <a:t>Algorithm: </a:t>
            </a:r>
            <a:r>
              <a:rPr spc="140" dirty="0"/>
              <a:t>Comparing</a:t>
            </a:r>
            <a:r>
              <a:rPr spc="-254" dirty="0"/>
              <a:t> </a:t>
            </a:r>
            <a:r>
              <a:rPr spc="75" dirty="0"/>
              <a:t>Adjacent  </a:t>
            </a:r>
            <a:r>
              <a:rPr spc="110" dirty="0"/>
              <a:t>Values</a:t>
            </a:r>
          </a:p>
        </p:txBody>
      </p:sp>
      <p:sp>
        <p:nvSpPr>
          <p:cNvPr id="4" name="object 4"/>
          <p:cNvSpPr/>
          <p:nvPr/>
        </p:nvSpPr>
        <p:spPr>
          <a:xfrm>
            <a:off x="682955" y="1079900"/>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txBox="1"/>
          <p:nvPr/>
        </p:nvSpPr>
        <p:spPr>
          <a:xfrm>
            <a:off x="809357" y="930516"/>
            <a:ext cx="5563870" cy="472440"/>
          </a:xfrm>
          <a:prstGeom prst="rect">
            <a:avLst/>
          </a:prstGeom>
        </p:spPr>
        <p:txBody>
          <a:bodyPr vert="horz" wrap="square" lIns="0" tIns="0" rIns="0" bIns="0" rtlCol="0">
            <a:spAutoFit/>
          </a:bodyPr>
          <a:lstStyle/>
          <a:p>
            <a:pPr marL="12700" marR="5080">
              <a:lnSpc>
                <a:spcPct val="119300"/>
              </a:lnSpc>
            </a:pPr>
            <a:r>
              <a:rPr sz="1250" dirty="0">
                <a:latin typeface="Arial"/>
                <a:cs typeface="Arial"/>
              </a:rPr>
              <a:t>Check whether a sequence of inputs contains adjacent duplicates such as </a:t>
            </a:r>
            <a:r>
              <a:rPr sz="1250" dirty="0">
                <a:latin typeface="Courier" charset="0"/>
                <a:cs typeface="Courier" charset="0"/>
              </a:rPr>
              <a:t>1</a:t>
            </a:r>
            <a:r>
              <a:rPr sz="1250" spc="-35" dirty="0">
                <a:latin typeface="Courier" charset="0"/>
                <a:cs typeface="Courier" charset="0"/>
              </a:rPr>
              <a:t> </a:t>
            </a:r>
            <a:r>
              <a:rPr sz="1250" dirty="0">
                <a:latin typeface="Courier" charset="0"/>
                <a:cs typeface="Courier" charset="0"/>
              </a:rPr>
              <a:t>7  2 </a:t>
            </a:r>
            <a:r>
              <a:rPr sz="1250" dirty="0">
                <a:solidFill>
                  <a:srgbClr val="006BB8"/>
                </a:solidFill>
                <a:latin typeface="Courier" charset="0"/>
                <a:cs typeface="Courier" charset="0"/>
              </a:rPr>
              <a:t>9 9 </a:t>
            </a:r>
            <a:r>
              <a:rPr sz="1250" dirty="0">
                <a:latin typeface="Courier" charset="0"/>
                <a:cs typeface="Courier" charset="0"/>
              </a:rPr>
              <a:t>4</a:t>
            </a:r>
            <a:r>
              <a:rPr sz="1250" spc="-90" dirty="0">
                <a:latin typeface="Courier" charset="0"/>
                <a:cs typeface="Courier" charset="0"/>
              </a:rPr>
              <a:t> </a:t>
            </a:r>
            <a:r>
              <a:rPr sz="1250" spc="-5" dirty="0">
                <a:latin typeface="Courier" charset="0"/>
                <a:cs typeface="Courier" charset="0"/>
              </a:rPr>
              <a:t>9</a:t>
            </a:r>
            <a:r>
              <a:rPr sz="1250" spc="-5" dirty="0">
                <a:latin typeface="Arial"/>
                <a:cs typeface="Arial"/>
              </a:rPr>
              <a:t>:</a:t>
            </a:r>
            <a:endParaRPr sz="1250" dirty="0">
              <a:latin typeface="Arial"/>
              <a:cs typeface="Arial"/>
            </a:endParaRPr>
          </a:p>
        </p:txBody>
      </p:sp>
      <p:sp>
        <p:nvSpPr>
          <p:cNvPr id="6" name="object 6"/>
          <p:cNvSpPr txBox="1"/>
          <p:nvPr/>
        </p:nvSpPr>
        <p:spPr>
          <a:xfrm>
            <a:off x="828490" y="1459713"/>
            <a:ext cx="5566410" cy="1242695"/>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double input =</a:t>
            </a:r>
            <a:r>
              <a:rPr sz="750" spc="-90" dirty="0">
                <a:latin typeface="Courier" charset="0"/>
                <a:cs typeface="Courier" charset="0"/>
              </a:rPr>
              <a:t> </a:t>
            </a:r>
            <a:r>
              <a:rPr sz="750" dirty="0">
                <a:latin typeface="Courier" charset="0"/>
                <a:cs typeface="Courier" charset="0"/>
              </a:rPr>
              <a:t>0;</a:t>
            </a:r>
          </a:p>
          <a:p>
            <a:pPr marL="44450">
              <a:lnSpc>
                <a:spcPts val="894"/>
              </a:lnSpc>
            </a:pPr>
            <a:r>
              <a:rPr sz="750" dirty="0">
                <a:latin typeface="Courier" charset="0"/>
                <a:cs typeface="Courier" charset="0"/>
              </a:rPr>
              <a:t>while</a:t>
            </a:r>
            <a:r>
              <a:rPr sz="750" spc="-85" dirty="0">
                <a:latin typeface="Courier" charset="0"/>
                <a:cs typeface="Courier" charset="0"/>
              </a:rPr>
              <a:t> </a:t>
            </a:r>
            <a:r>
              <a:rPr sz="750" dirty="0">
                <a:latin typeface="Courier" charset="0"/>
                <a:cs typeface="Courier" charset="0"/>
              </a:rPr>
              <a:t>(in.hasNextDouble())</a:t>
            </a:r>
          </a:p>
          <a:p>
            <a:pPr marL="44450">
              <a:lnSpc>
                <a:spcPts val="894"/>
              </a:lnSpc>
            </a:pPr>
            <a:r>
              <a:rPr sz="750" dirty="0">
                <a:latin typeface="Courier" charset="0"/>
                <a:cs typeface="Courier" charset="0"/>
              </a:rPr>
              <a:t>{</a:t>
            </a:r>
          </a:p>
          <a:p>
            <a:pPr marL="217170" marR="3953510" indent="-635" algn="just">
              <a:lnSpc>
                <a:spcPts val="890"/>
              </a:lnSpc>
              <a:spcBef>
                <a:spcPts val="35"/>
              </a:spcBef>
            </a:pPr>
            <a:r>
              <a:rPr sz="750" dirty="0">
                <a:solidFill>
                  <a:srgbClr val="006BB8"/>
                </a:solidFill>
                <a:latin typeface="Courier" charset="0"/>
                <a:cs typeface="Courier" charset="0"/>
              </a:rPr>
              <a:t>double previous =</a:t>
            </a:r>
            <a:r>
              <a:rPr sz="750" spc="-80" dirty="0">
                <a:solidFill>
                  <a:srgbClr val="006BB8"/>
                </a:solidFill>
                <a:latin typeface="Courier" charset="0"/>
                <a:cs typeface="Courier" charset="0"/>
              </a:rPr>
              <a:t> </a:t>
            </a:r>
            <a:r>
              <a:rPr sz="750" dirty="0">
                <a:solidFill>
                  <a:srgbClr val="006BB8"/>
                </a:solidFill>
                <a:latin typeface="Courier" charset="0"/>
                <a:cs typeface="Courier" charset="0"/>
              </a:rPr>
              <a:t>input;  </a:t>
            </a:r>
            <a:r>
              <a:rPr sz="750" dirty="0">
                <a:latin typeface="Courier" charset="0"/>
                <a:cs typeface="Courier" charset="0"/>
              </a:rPr>
              <a:t>input =</a:t>
            </a:r>
            <a:r>
              <a:rPr sz="750" spc="-80" dirty="0">
                <a:latin typeface="Courier" charset="0"/>
                <a:cs typeface="Courier" charset="0"/>
              </a:rPr>
              <a:t> </a:t>
            </a:r>
            <a:r>
              <a:rPr sz="750" dirty="0">
                <a:latin typeface="Courier" charset="0"/>
                <a:cs typeface="Courier" charset="0"/>
              </a:rPr>
              <a:t>in.nextDouble();  if (input ==</a:t>
            </a:r>
            <a:r>
              <a:rPr sz="750" spc="-90" dirty="0">
                <a:latin typeface="Courier" charset="0"/>
                <a:cs typeface="Courier" charset="0"/>
              </a:rPr>
              <a:t> </a:t>
            </a:r>
            <a:r>
              <a:rPr sz="750" dirty="0">
                <a:latin typeface="Courier" charset="0"/>
                <a:cs typeface="Courier" charset="0"/>
              </a:rPr>
              <a:t>previous)</a:t>
            </a:r>
          </a:p>
          <a:p>
            <a:pPr marL="217170" algn="just">
              <a:lnSpc>
                <a:spcPts val="865"/>
              </a:lnSpc>
            </a:pPr>
            <a:r>
              <a:rPr sz="750" dirty="0">
                <a:latin typeface="Courier" charset="0"/>
                <a:cs typeface="Courier" charset="0"/>
              </a:rPr>
              <a:t>{</a:t>
            </a:r>
          </a:p>
          <a:p>
            <a:pPr marL="389255">
              <a:lnSpc>
                <a:spcPts val="894"/>
              </a:lnSpc>
            </a:pPr>
            <a:r>
              <a:rPr sz="750" dirty="0">
                <a:latin typeface="Courier" charset="0"/>
                <a:cs typeface="Courier" charset="0"/>
              </a:rPr>
              <a:t>System.out.println("Duplicate</a:t>
            </a:r>
            <a:r>
              <a:rPr sz="750" spc="-75" dirty="0">
                <a:latin typeface="Courier" charset="0"/>
                <a:cs typeface="Courier" charset="0"/>
              </a:rPr>
              <a:t> </a:t>
            </a:r>
            <a:r>
              <a:rPr sz="750" dirty="0">
                <a:latin typeface="Courier" charset="0"/>
                <a:cs typeface="Courier" charset="0"/>
              </a:rPr>
              <a:t>input");</a:t>
            </a:r>
          </a:p>
          <a:p>
            <a:pPr marL="217170" algn="just">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
        <p:nvSpPr>
          <p:cNvPr id="7" name="object 7"/>
          <p:cNvSpPr/>
          <p:nvPr/>
        </p:nvSpPr>
        <p:spPr>
          <a:xfrm>
            <a:off x="682955" y="2861824"/>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txBox="1"/>
          <p:nvPr/>
        </p:nvSpPr>
        <p:spPr>
          <a:xfrm>
            <a:off x="809357" y="2749207"/>
            <a:ext cx="5099685" cy="208279"/>
          </a:xfrm>
          <a:prstGeom prst="rect">
            <a:avLst/>
          </a:prstGeom>
        </p:spPr>
        <p:txBody>
          <a:bodyPr vert="horz" wrap="square" lIns="0" tIns="0" rIns="0" bIns="0" rtlCol="0">
            <a:spAutoFit/>
          </a:bodyPr>
          <a:lstStyle/>
          <a:p>
            <a:pPr marL="12700">
              <a:lnSpc>
                <a:spcPct val="100000"/>
              </a:lnSpc>
            </a:pPr>
            <a:r>
              <a:rPr sz="1250" dirty="0">
                <a:latin typeface="Arial"/>
                <a:cs typeface="Arial"/>
              </a:rPr>
              <a:t>When comparing adjacent values, store the previous value in a</a:t>
            </a:r>
            <a:r>
              <a:rPr sz="1250" spc="-40" dirty="0">
                <a:latin typeface="Arial"/>
                <a:cs typeface="Arial"/>
              </a:rPr>
              <a:t> </a:t>
            </a:r>
            <a:r>
              <a:rPr sz="1250" dirty="0">
                <a:latin typeface="Arial"/>
                <a:cs typeface="Arial"/>
              </a:rPr>
              <a:t>variable.</a:t>
            </a:r>
            <a:endParaRPr sz="1250">
              <a:latin typeface="Arial"/>
              <a:cs typeface="Arial"/>
            </a:endParaRPr>
          </a:p>
        </p:txBody>
      </p:sp>
      <p:sp>
        <p:nvSpPr>
          <p:cNvPr id="9" name="object 9"/>
          <p:cNvSpPr/>
          <p:nvPr/>
        </p:nvSpPr>
        <p:spPr>
          <a:xfrm>
            <a:off x="824947" y="2976066"/>
            <a:ext cx="1554759" cy="121399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6.31</a:t>
            </a:r>
          </a:p>
        </p:txBody>
      </p:sp>
      <p:sp>
        <p:nvSpPr>
          <p:cNvPr id="3" name="object 3"/>
          <p:cNvSpPr txBox="1"/>
          <p:nvPr/>
        </p:nvSpPr>
        <p:spPr>
          <a:xfrm>
            <a:off x="570865" y="704316"/>
            <a:ext cx="5172710"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What total is computed when no user input is provided in the algorithm in Section</a:t>
            </a:r>
            <a:r>
              <a:rPr sz="1050" spc="20" dirty="0">
                <a:latin typeface="Arial"/>
                <a:cs typeface="Arial"/>
              </a:rPr>
              <a:t> </a:t>
            </a:r>
            <a:r>
              <a:rPr sz="1050" spc="-5" dirty="0">
                <a:latin typeface="Arial"/>
                <a:cs typeface="Arial"/>
              </a:rPr>
              <a:t>6.7.1?</a:t>
            </a:r>
            <a:endParaRPr sz="1050" dirty="0">
              <a:latin typeface="Arial"/>
              <a:cs typeface="Arial"/>
            </a:endParaRPr>
          </a:p>
          <a:p>
            <a:pPr marL="250825">
              <a:lnSpc>
                <a:spcPct val="100000"/>
              </a:lnSpc>
              <a:spcBef>
                <a:spcPts val="720"/>
              </a:spcBef>
            </a:pPr>
            <a:r>
              <a:rPr sz="1250" b="1" dirty="0">
                <a:latin typeface="Arial"/>
                <a:cs typeface="Arial"/>
              </a:rPr>
              <a:t>Answer: </a:t>
            </a:r>
            <a:r>
              <a:rPr sz="1250" dirty="0">
                <a:latin typeface="Arial"/>
                <a:cs typeface="Arial"/>
              </a:rPr>
              <a:t>The total is</a:t>
            </a:r>
            <a:r>
              <a:rPr sz="1250" spc="-85" dirty="0">
                <a:latin typeface="Arial"/>
                <a:cs typeface="Arial"/>
              </a:rPr>
              <a:t> </a:t>
            </a:r>
            <a:r>
              <a:rPr sz="1250" dirty="0">
                <a:latin typeface="Arial"/>
                <a:cs typeface="Arial"/>
              </a:rPr>
              <a:t>zero.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6.32</a:t>
            </a:r>
          </a:p>
        </p:txBody>
      </p:sp>
      <p:sp>
        <p:nvSpPr>
          <p:cNvPr id="3" name="object 3"/>
          <p:cNvSpPr txBox="1"/>
          <p:nvPr/>
        </p:nvSpPr>
        <p:spPr>
          <a:xfrm>
            <a:off x="570865" y="701421"/>
            <a:ext cx="3044825"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How do you compute the total of all positive</a:t>
            </a:r>
            <a:r>
              <a:rPr sz="1050" spc="-30" dirty="0">
                <a:latin typeface="Arial"/>
                <a:cs typeface="Arial"/>
              </a:rPr>
              <a:t> </a:t>
            </a:r>
            <a:r>
              <a:rPr sz="1050" spc="-5" dirty="0">
                <a:latin typeface="Arial"/>
                <a:cs typeface="Arial"/>
              </a:rPr>
              <a:t>inputs?</a:t>
            </a:r>
            <a:endParaRPr sz="1050">
              <a:latin typeface="Arial"/>
              <a:cs typeface="Arial"/>
            </a:endParaRPr>
          </a:p>
          <a:p>
            <a:pPr marL="250825">
              <a:lnSpc>
                <a:spcPct val="100000"/>
              </a:lnSpc>
              <a:spcBef>
                <a:spcPts val="720"/>
              </a:spcBef>
            </a:pPr>
            <a:r>
              <a:rPr sz="1250" b="1" dirty="0">
                <a:latin typeface="Arial"/>
                <a:cs typeface="Arial"/>
              </a:rPr>
              <a:t>Answer:</a:t>
            </a:r>
            <a:endParaRPr sz="1250">
              <a:latin typeface="Arial"/>
              <a:cs typeface="Arial"/>
            </a:endParaRPr>
          </a:p>
        </p:txBody>
      </p:sp>
      <p:sp>
        <p:nvSpPr>
          <p:cNvPr id="4" name="object 4"/>
          <p:cNvSpPr txBox="1"/>
          <p:nvPr/>
        </p:nvSpPr>
        <p:spPr>
          <a:xfrm>
            <a:off x="828490" y="1218146"/>
            <a:ext cx="5566410" cy="736099"/>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double total =</a:t>
            </a:r>
            <a:r>
              <a:rPr sz="750" spc="-90" dirty="0">
                <a:latin typeface="Courier" charset="0"/>
                <a:cs typeface="Courier" charset="0"/>
              </a:rPr>
              <a:t> </a:t>
            </a:r>
            <a:r>
              <a:rPr sz="750" dirty="0">
                <a:latin typeface="Courier" charset="0"/>
                <a:cs typeface="Courier" charset="0"/>
              </a:rPr>
              <a:t>0;</a:t>
            </a:r>
          </a:p>
          <a:p>
            <a:pPr marL="44450">
              <a:lnSpc>
                <a:spcPts val="894"/>
              </a:lnSpc>
            </a:pPr>
            <a:r>
              <a:rPr sz="750" dirty="0">
                <a:latin typeface="Courier" charset="0"/>
                <a:cs typeface="Courier" charset="0"/>
              </a:rPr>
              <a:t>while</a:t>
            </a:r>
            <a:r>
              <a:rPr sz="750" spc="-85" dirty="0">
                <a:latin typeface="Courier" charset="0"/>
                <a:cs typeface="Courier" charset="0"/>
              </a:rPr>
              <a:t> </a:t>
            </a:r>
            <a:r>
              <a:rPr sz="750" dirty="0">
                <a:latin typeface="Courier" charset="0"/>
                <a:cs typeface="Courier" charset="0"/>
              </a:rPr>
              <a:t>(in.hasNextDouble())</a:t>
            </a:r>
          </a:p>
          <a:p>
            <a:pPr marL="44450">
              <a:lnSpc>
                <a:spcPts val="894"/>
              </a:lnSpc>
            </a:pPr>
            <a:r>
              <a:rPr sz="750" dirty="0">
                <a:latin typeface="Courier" charset="0"/>
                <a:cs typeface="Courier" charset="0"/>
              </a:rPr>
              <a:t>{</a:t>
            </a:r>
          </a:p>
          <a:p>
            <a:pPr marL="217170">
              <a:lnSpc>
                <a:spcPts val="894"/>
              </a:lnSpc>
            </a:pPr>
            <a:r>
              <a:rPr sz="750" dirty="0">
                <a:latin typeface="Courier" charset="0"/>
                <a:cs typeface="Courier" charset="0"/>
              </a:rPr>
              <a:t>double input =</a:t>
            </a:r>
            <a:r>
              <a:rPr sz="750" spc="-80" dirty="0">
                <a:latin typeface="Courier" charset="0"/>
                <a:cs typeface="Courier" charset="0"/>
              </a:rPr>
              <a:t> </a:t>
            </a:r>
            <a:r>
              <a:rPr sz="750" dirty="0">
                <a:latin typeface="Courier" charset="0"/>
                <a:cs typeface="Courier" charset="0"/>
              </a:rPr>
              <a:t>in.nextDouble();</a:t>
            </a:r>
          </a:p>
          <a:p>
            <a:pPr marL="217170">
              <a:lnSpc>
                <a:spcPts val="894"/>
              </a:lnSpc>
            </a:pPr>
            <a:r>
              <a:rPr sz="750" dirty="0">
                <a:latin typeface="Courier" charset="0"/>
                <a:cs typeface="Courier" charset="0"/>
              </a:rPr>
              <a:t>if (input &gt; 0) { total = total + input;</a:t>
            </a:r>
            <a:r>
              <a:rPr sz="750" spc="-80" dirty="0">
                <a:latin typeface="Courier" charset="0"/>
                <a:cs typeface="Courier" charset="0"/>
              </a:rPr>
              <a:t> </a:t>
            </a: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6.33</a:t>
            </a:r>
          </a:p>
        </p:txBody>
      </p:sp>
      <p:sp>
        <p:nvSpPr>
          <p:cNvPr id="3" name="object 3"/>
          <p:cNvSpPr txBox="1"/>
          <p:nvPr/>
        </p:nvSpPr>
        <p:spPr>
          <a:xfrm>
            <a:off x="570865" y="705624"/>
            <a:ext cx="5882640" cy="914400"/>
          </a:xfrm>
          <a:prstGeom prst="rect">
            <a:avLst/>
          </a:prstGeom>
        </p:spPr>
        <p:txBody>
          <a:bodyPr vert="horz" wrap="square" lIns="0" tIns="0" rIns="0" bIns="0" rtlCol="0">
            <a:spAutoFit/>
          </a:bodyPr>
          <a:lstStyle/>
          <a:p>
            <a:pPr marL="12700">
              <a:lnSpc>
                <a:spcPct val="100000"/>
              </a:lnSpc>
            </a:pPr>
            <a:r>
              <a:rPr sz="1050" spc="-5" dirty="0">
                <a:latin typeface="Arial"/>
                <a:cs typeface="Arial"/>
              </a:rPr>
              <a:t>What are the values of </a:t>
            </a:r>
            <a:r>
              <a:rPr sz="1050" spc="-5" dirty="0">
                <a:latin typeface="Courier" charset="0"/>
                <a:cs typeface="Courier" charset="0"/>
              </a:rPr>
              <a:t>position</a:t>
            </a:r>
            <a:r>
              <a:rPr sz="1050" spc="-345" dirty="0">
                <a:latin typeface="Courier" charset="0"/>
                <a:cs typeface="Courier" charset="0"/>
              </a:rPr>
              <a:t> </a:t>
            </a:r>
            <a:r>
              <a:rPr sz="1050" spc="-5" dirty="0">
                <a:latin typeface="Arial"/>
                <a:cs typeface="Arial"/>
              </a:rPr>
              <a:t>and </a:t>
            </a:r>
            <a:r>
              <a:rPr sz="1050" spc="-5" dirty="0">
                <a:latin typeface="Courier" charset="0"/>
                <a:cs typeface="Courier" charset="0"/>
              </a:rPr>
              <a:t>ch</a:t>
            </a:r>
            <a:r>
              <a:rPr sz="1050" spc="-345" dirty="0">
                <a:latin typeface="Courier" charset="0"/>
                <a:cs typeface="Courier" charset="0"/>
              </a:rPr>
              <a:t> </a:t>
            </a:r>
            <a:r>
              <a:rPr sz="1050" spc="-5" dirty="0">
                <a:latin typeface="Arial"/>
                <a:cs typeface="Arial"/>
              </a:rPr>
              <a:t>when no match is found in the algorithm in Section 6.7.3?</a:t>
            </a:r>
            <a:endParaRPr sz="1050" dirty="0">
              <a:latin typeface="Arial"/>
              <a:cs typeface="Arial"/>
            </a:endParaRPr>
          </a:p>
          <a:p>
            <a:pPr marL="250825" marR="319405" algn="just">
              <a:lnSpc>
                <a:spcPct val="117400"/>
              </a:lnSpc>
              <a:spcBef>
                <a:spcPts val="515"/>
              </a:spcBef>
            </a:pPr>
            <a:r>
              <a:rPr sz="1250" b="1" dirty="0">
                <a:latin typeface="Arial"/>
                <a:cs typeface="Arial"/>
              </a:rPr>
              <a:t>Answer:</a:t>
            </a:r>
            <a:r>
              <a:rPr sz="1250" b="1" spc="-10" dirty="0">
                <a:latin typeface="Arial"/>
                <a:cs typeface="Arial"/>
              </a:rPr>
              <a:t> </a:t>
            </a:r>
            <a:r>
              <a:rPr sz="1250" dirty="0">
                <a:latin typeface="Courier" charset="0"/>
                <a:cs typeface="Courier" charset="0"/>
              </a:rPr>
              <a:t>position</a:t>
            </a:r>
            <a:r>
              <a:rPr sz="1250" spc="-415" dirty="0">
                <a:latin typeface="Courier" charset="0"/>
                <a:cs typeface="Courier" charset="0"/>
              </a:rPr>
              <a:t> </a:t>
            </a:r>
            <a:r>
              <a:rPr sz="1250" dirty="0">
                <a:latin typeface="Arial"/>
                <a:cs typeface="Arial"/>
              </a:rPr>
              <a:t>is</a:t>
            </a:r>
            <a:r>
              <a:rPr sz="1250" spc="-10" dirty="0">
                <a:latin typeface="Arial"/>
                <a:cs typeface="Arial"/>
              </a:rPr>
              <a:t> </a:t>
            </a:r>
            <a:r>
              <a:rPr sz="1250" dirty="0">
                <a:latin typeface="Courier" charset="0"/>
                <a:cs typeface="Courier" charset="0"/>
              </a:rPr>
              <a:t>str.length()</a:t>
            </a:r>
            <a:r>
              <a:rPr sz="1250" spc="-415" dirty="0">
                <a:latin typeface="Courier" charset="0"/>
                <a:cs typeface="Courier" charset="0"/>
              </a:rPr>
              <a:t> </a:t>
            </a:r>
            <a:r>
              <a:rPr sz="1250" dirty="0">
                <a:latin typeface="Arial"/>
                <a:cs typeface="Arial"/>
              </a:rPr>
              <a:t>and</a:t>
            </a:r>
            <a:r>
              <a:rPr sz="1250" spc="-5" dirty="0">
                <a:latin typeface="Arial"/>
                <a:cs typeface="Arial"/>
              </a:rPr>
              <a:t> </a:t>
            </a:r>
            <a:r>
              <a:rPr sz="1250" dirty="0">
                <a:latin typeface="Courier" charset="0"/>
                <a:cs typeface="Courier" charset="0"/>
              </a:rPr>
              <a:t>ch</a:t>
            </a:r>
            <a:r>
              <a:rPr sz="1250" spc="-415" dirty="0">
                <a:latin typeface="Courier" charset="0"/>
                <a:cs typeface="Courier" charset="0"/>
              </a:rPr>
              <a:t> </a:t>
            </a:r>
            <a:r>
              <a:rPr sz="1250" dirty="0">
                <a:latin typeface="Arial"/>
                <a:cs typeface="Arial"/>
              </a:rPr>
              <a:t>is</a:t>
            </a:r>
            <a:r>
              <a:rPr sz="1250" spc="-5" dirty="0">
                <a:latin typeface="Arial"/>
                <a:cs typeface="Arial"/>
              </a:rPr>
              <a:t> </a:t>
            </a:r>
            <a:r>
              <a:rPr sz="1250" dirty="0">
                <a:latin typeface="Arial"/>
                <a:cs typeface="Arial"/>
              </a:rPr>
              <a:t>unchanged</a:t>
            </a:r>
            <a:r>
              <a:rPr sz="1250" spc="-5" dirty="0">
                <a:latin typeface="Arial"/>
                <a:cs typeface="Arial"/>
              </a:rPr>
              <a:t> </a:t>
            </a:r>
            <a:r>
              <a:rPr sz="1250" dirty="0">
                <a:latin typeface="Arial"/>
                <a:cs typeface="Arial"/>
              </a:rPr>
              <a:t>from</a:t>
            </a:r>
            <a:r>
              <a:rPr sz="1250" spc="-5" dirty="0">
                <a:latin typeface="Arial"/>
                <a:cs typeface="Arial"/>
              </a:rPr>
              <a:t> </a:t>
            </a:r>
            <a:r>
              <a:rPr sz="1250" dirty="0">
                <a:latin typeface="Arial"/>
                <a:cs typeface="Arial"/>
              </a:rPr>
              <a:t>its</a:t>
            </a:r>
            <a:r>
              <a:rPr sz="1250" spc="-5" dirty="0">
                <a:latin typeface="Arial"/>
                <a:cs typeface="Arial"/>
              </a:rPr>
              <a:t> </a:t>
            </a:r>
            <a:r>
              <a:rPr sz="1250" dirty="0">
                <a:latin typeface="Arial"/>
                <a:cs typeface="Arial"/>
              </a:rPr>
              <a:t>initial  value, </a:t>
            </a:r>
            <a:r>
              <a:rPr sz="1250" spc="-5" dirty="0">
                <a:latin typeface="Courier" charset="0"/>
                <a:cs typeface="Courier" charset="0"/>
              </a:rPr>
              <a:t>'?'</a:t>
            </a:r>
            <a:r>
              <a:rPr sz="1250" spc="-5" dirty="0">
                <a:latin typeface="Arial"/>
                <a:cs typeface="Arial"/>
              </a:rPr>
              <a:t>. </a:t>
            </a:r>
            <a:r>
              <a:rPr sz="1250" dirty="0">
                <a:latin typeface="Arial"/>
                <a:cs typeface="Arial"/>
              </a:rPr>
              <a:t>Note that </a:t>
            </a:r>
            <a:r>
              <a:rPr sz="1250" dirty="0">
                <a:latin typeface="Courier" charset="0"/>
                <a:cs typeface="Courier" charset="0"/>
              </a:rPr>
              <a:t>ch</a:t>
            </a:r>
            <a:r>
              <a:rPr sz="1250" spc="-434" dirty="0">
                <a:latin typeface="Courier" charset="0"/>
                <a:cs typeface="Courier" charset="0"/>
              </a:rPr>
              <a:t> </a:t>
            </a:r>
            <a:r>
              <a:rPr sz="1250" dirty="0">
                <a:latin typeface="Arial"/>
                <a:cs typeface="Arial"/>
              </a:rPr>
              <a:t>must be initialized with some value - otherwise the  compiler will complain about a possibly uninitialized</a:t>
            </a:r>
            <a:r>
              <a:rPr sz="1250" spc="-50" dirty="0">
                <a:latin typeface="Arial"/>
                <a:cs typeface="Arial"/>
              </a:rPr>
              <a:t> </a:t>
            </a:r>
            <a:r>
              <a:rPr sz="1250" dirty="0">
                <a:latin typeface="Arial"/>
                <a:cs typeface="Arial"/>
              </a:rPr>
              <a:t>variable.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6.34</a:t>
            </a:r>
          </a:p>
        </p:txBody>
      </p:sp>
      <p:sp>
        <p:nvSpPr>
          <p:cNvPr id="3" name="object 3"/>
          <p:cNvSpPr txBox="1"/>
          <p:nvPr/>
        </p:nvSpPr>
        <p:spPr>
          <a:xfrm>
            <a:off x="570865" y="695629"/>
            <a:ext cx="5224145" cy="176530"/>
          </a:xfrm>
          <a:prstGeom prst="rect">
            <a:avLst/>
          </a:prstGeom>
        </p:spPr>
        <p:txBody>
          <a:bodyPr vert="horz" wrap="square" lIns="0" tIns="0" rIns="0" bIns="0" rtlCol="0">
            <a:spAutoFit/>
          </a:bodyPr>
          <a:lstStyle/>
          <a:p>
            <a:pPr marL="12700">
              <a:lnSpc>
                <a:spcPct val="100000"/>
              </a:lnSpc>
            </a:pPr>
            <a:r>
              <a:rPr sz="1050" spc="-5" dirty="0">
                <a:latin typeface="Arial"/>
                <a:cs typeface="Arial"/>
              </a:rPr>
              <a:t>What is wrong with the following loop for finding the position of the first space in a</a:t>
            </a:r>
            <a:r>
              <a:rPr sz="1050" spc="40" dirty="0">
                <a:latin typeface="Arial"/>
                <a:cs typeface="Arial"/>
              </a:rPr>
              <a:t> </a:t>
            </a:r>
            <a:r>
              <a:rPr sz="1050" spc="-5" dirty="0">
                <a:latin typeface="Arial"/>
                <a:cs typeface="Arial"/>
              </a:rPr>
              <a:t>string?</a:t>
            </a:r>
            <a:endParaRPr sz="1050">
              <a:latin typeface="Arial"/>
              <a:cs typeface="Arial"/>
            </a:endParaRPr>
          </a:p>
        </p:txBody>
      </p:sp>
      <p:sp>
        <p:nvSpPr>
          <p:cNvPr id="4" name="object 4"/>
          <p:cNvSpPr txBox="1"/>
          <p:nvPr/>
        </p:nvSpPr>
        <p:spPr>
          <a:xfrm>
            <a:off x="665206" y="1063270"/>
            <a:ext cx="5984875" cy="595035"/>
          </a:xfrm>
          <a:prstGeom prst="rect">
            <a:avLst/>
          </a:prstGeom>
          <a:ln w="7099">
            <a:solidFill>
              <a:srgbClr val="CCCCCC"/>
            </a:solidFill>
          </a:ln>
        </p:spPr>
        <p:txBody>
          <a:bodyPr vert="horz" wrap="square" lIns="0" tIns="40640" rIns="0" bIns="0" rtlCol="0">
            <a:spAutoFit/>
          </a:bodyPr>
          <a:lstStyle/>
          <a:p>
            <a:pPr marL="40640">
              <a:lnSpc>
                <a:spcPct val="100000"/>
              </a:lnSpc>
              <a:spcBef>
                <a:spcPts val="320"/>
              </a:spcBef>
            </a:pPr>
            <a:r>
              <a:rPr sz="600" spc="15" dirty="0">
                <a:latin typeface="Courier" charset="0"/>
                <a:cs typeface="Courier" charset="0"/>
              </a:rPr>
              <a:t>boolean found =</a:t>
            </a:r>
            <a:r>
              <a:rPr sz="600" spc="-75" dirty="0">
                <a:latin typeface="Courier" charset="0"/>
                <a:cs typeface="Courier" charset="0"/>
              </a:rPr>
              <a:t> </a:t>
            </a:r>
            <a:r>
              <a:rPr sz="600" spc="15" dirty="0">
                <a:latin typeface="Courier" charset="0"/>
                <a:cs typeface="Courier" charset="0"/>
              </a:rPr>
              <a:t>false;</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for (int position = 0; !found &amp;&amp; position &lt; str.length();</a:t>
            </a:r>
            <a:r>
              <a:rPr sz="600" spc="-45" dirty="0">
                <a:latin typeface="Courier" charset="0"/>
                <a:cs typeface="Courier" charset="0"/>
              </a:rPr>
              <a:t> </a:t>
            </a:r>
            <a:r>
              <a:rPr sz="600" spc="15" dirty="0">
                <a:latin typeface="Courier" charset="0"/>
                <a:cs typeface="Courier" charset="0"/>
              </a:rPr>
              <a:t>position++)</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marR="4251960">
              <a:lnSpc>
                <a:spcPct val="100000"/>
              </a:lnSpc>
              <a:spcBef>
                <a:spcPts val="5"/>
              </a:spcBef>
            </a:pPr>
            <a:r>
              <a:rPr sz="600" spc="15" dirty="0">
                <a:latin typeface="Courier" charset="0"/>
                <a:cs typeface="Courier" charset="0"/>
              </a:rPr>
              <a:t>char ch = str.charAt(position);  if (ch == ' ') { found = true;</a:t>
            </a:r>
            <a:r>
              <a:rPr sz="600" spc="-70" dirty="0">
                <a:latin typeface="Courier" charset="0"/>
                <a:cs typeface="Courier" charset="0"/>
              </a:rPr>
              <a:t> </a:t>
            </a:r>
            <a:r>
              <a:rPr sz="600" spc="15" dirty="0">
                <a:latin typeface="Courier" charset="0"/>
                <a:cs typeface="Courier" charset="0"/>
              </a:rPr>
              <a:t>}</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5" name="object 5"/>
          <p:cNvSpPr txBox="1"/>
          <p:nvPr/>
        </p:nvSpPr>
        <p:spPr>
          <a:xfrm>
            <a:off x="809357" y="1755152"/>
            <a:ext cx="5497195" cy="472440"/>
          </a:xfrm>
          <a:prstGeom prst="rect">
            <a:avLst/>
          </a:prstGeom>
        </p:spPr>
        <p:txBody>
          <a:bodyPr vert="horz" wrap="square" lIns="0" tIns="0" rIns="0" bIns="0" rtlCol="0">
            <a:spAutoFit/>
          </a:bodyPr>
          <a:lstStyle/>
          <a:p>
            <a:pPr marL="12700" marR="5080">
              <a:lnSpc>
                <a:spcPct val="119300"/>
              </a:lnSpc>
            </a:pPr>
            <a:r>
              <a:rPr sz="1250" b="1" dirty="0">
                <a:latin typeface="Arial"/>
                <a:cs typeface="Arial"/>
              </a:rPr>
              <a:t>Answer: </a:t>
            </a:r>
            <a:r>
              <a:rPr sz="1250" dirty="0">
                <a:latin typeface="Arial"/>
                <a:cs typeface="Arial"/>
              </a:rPr>
              <a:t>The loop will stop when a match is found, but you cannot access</a:t>
            </a:r>
            <a:r>
              <a:rPr sz="1250" spc="-40" dirty="0">
                <a:latin typeface="Arial"/>
                <a:cs typeface="Arial"/>
              </a:rPr>
              <a:t> </a:t>
            </a:r>
            <a:r>
              <a:rPr sz="1250" dirty="0">
                <a:latin typeface="Arial"/>
                <a:cs typeface="Arial"/>
              </a:rPr>
              <a:t>the  match</a:t>
            </a:r>
            <a:r>
              <a:rPr sz="1250" spc="-5" dirty="0">
                <a:latin typeface="Arial"/>
                <a:cs typeface="Arial"/>
              </a:rPr>
              <a:t> </a:t>
            </a:r>
            <a:r>
              <a:rPr sz="1250" dirty="0">
                <a:latin typeface="Arial"/>
                <a:cs typeface="Arial"/>
              </a:rPr>
              <a:t>because</a:t>
            </a:r>
            <a:r>
              <a:rPr sz="1250" spc="-5" dirty="0">
                <a:latin typeface="Arial"/>
                <a:cs typeface="Arial"/>
              </a:rPr>
              <a:t> </a:t>
            </a:r>
            <a:r>
              <a:rPr sz="1250" dirty="0">
                <a:latin typeface="Arial"/>
                <a:cs typeface="Arial"/>
              </a:rPr>
              <a:t>neither</a:t>
            </a:r>
            <a:r>
              <a:rPr sz="1250" spc="-5" dirty="0">
                <a:latin typeface="Arial"/>
                <a:cs typeface="Arial"/>
              </a:rPr>
              <a:t> </a:t>
            </a:r>
            <a:r>
              <a:rPr sz="1250" dirty="0">
                <a:latin typeface="Courier" charset="0"/>
                <a:cs typeface="Courier" charset="0"/>
              </a:rPr>
              <a:t>position</a:t>
            </a:r>
            <a:r>
              <a:rPr sz="1250" spc="-415" dirty="0">
                <a:latin typeface="Courier" charset="0"/>
                <a:cs typeface="Courier" charset="0"/>
              </a:rPr>
              <a:t> </a:t>
            </a:r>
            <a:r>
              <a:rPr sz="1250" dirty="0">
                <a:latin typeface="Arial"/>
                <a:cs typeface="Arial"/>
              </a:rPr>
              <a:t>nor</a:t>
            </a:r>
            <a:r>
              <a:rPr sz="1250" spc="-5" dirty="0">
                <a:latin typeface="Arial"/>
                <a:cs typeface="Arial"/>
              </a:rPr>
              <a:t> </a:t>
            </a:r>
            <a:r>
              <a:rPr sz="1250" dirty="0">
                <a:latin typeface="Courier" charset="0"/>
                <a:cs typeface="Courier" charset="0"/>
              </a:rPr>
              <a:t>ch</a:t>
            </a:r>
            <a:r>
              <a:rPr sz="1250" spc="-415" dirty="0">
                <a:latin typeface="Courier" charset="0"/>
                <a:cs typeface="Courier" charset="0"/>
              </a:rPr>
              <a:t> </a:t>
            </a:r>
            <a:r>
              <a:rPr sz="1250" dirty="0">
                <a:latin typeface="Arial"/>
                <a:cs typeface="Arial"/>
              </a:rPr>
              <a:t>are</a:t>
            </a:r>
            <a:r>
              <a:rPr sz="1250" spc="-5" dirty="0">
                <a:latin typeface="Arial"/>
                <a:cs typeface="Arial"/>
              </a:rPr>
              <a:t> </a:t>
            </a:r>
            <a:r>
              <a:rPr sz="1250" dirty="0">
                <a:latin typeface="Arial"/>
                <a:cs typeface="Arial"/>
              </a:rPr>
              <a:t>defined</a:t>
            </a:r>
            <a:r>
              <a:rPr sz="1250" spc="-5" dirty="0">
                <a:latin typeface="Arial"/>
                <a:cs typeface="Arial"/>
              </a:rPr>
              <a:t> </a:t>
            </a:r>
            <a:r>
              <a:rPr sz="1250" dirty="0">
                <a:latin typeface="Arial"/>
                <a:cs typeface="Arial"/>
              </a:rPr>
              <a:t>outside</a:t>
            </a:r>
            <a:r>
              <a:rPr sz="1250" spc="-5" dirty="0">
                <a:latin typeface="Arial"/>
                <a:cs typeface="Arial"/>
              </a:rPr>
              <a:t> </a:t>
            </a:r>
            <a:r>
              <a:rPr sz="1250" dirty="0">
                <a:latin typeface="Arial"/>
                <a:cs typeface="Arial"/>
              </a:rPr>
              <a:t>the</a:t>
            </a:r>
            <a:r>
              <a:rPr sz="1250" spc="-5" dirty="0">
                <a:latin typeface="Arial"/>
                <a:cs typeface="Arial"/>
              </a:rPr>
              <a:t> </a:t>
            </a:r>
            <a:r>
              <a:rPr sz="1250" dirty="0">
                <a:latin typeface="Arial"/>
                <a:cs typeface="Arial"/>
              </a:rPr>
              <a:t>loop.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6.35</a:t>
            </a:r>
          </a:p>
        </p:txBody>
      </p:sp>
      <p:sp>
        <p:nvSpPr>
          <p:cNvPr id="3" name="object 3"/>
          <p:cNvSpPr txBox="1"/>
          <p:nvPr/>
        </p:nvSpPr>
        <p:spPr>
          <a:xfrm>
            <a:off x="570865" y="705434"/>
            <a:ext cx="3376295"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How do you find the position of the </a:t>
            </a:r>
            <a:r>
              <a:rPr sz="1050" i="1" spc="-5" dirty="0">
                <a:latin typeface="Arial"/>
                <a:cs typeface="Arial"/>
              </a:rPr>
              <a:t>last </a:t>
            </a:r>
            <a:r>
              <a:rPr sz="1050" spc="-5" dirty="0">
                <a:latin typeface="Arial"/>
                <a:cs typeface="Arial"/>
              </a:rPr>
              <a:t>space in a</a:t>
            </a:r>
            <a:r>
              <a:rPr sz="1050" spc="-25" dirty="0">
                <a:latin typeface="Arial"/>
                <a:cs typeface="Arial"/>
              </a:rPr>
              <a:t> </a:t>
            </a:r>
            <a:r>
              <a:rPr sz="1050" spc="-5" dirty="0">
                <a:latin typeface="Arial"/>
                <a:cs typeface="Arial"/>
              </a:rPr>
              <a:t>string?</a:t>
            </a:r>
            <a:endParaRPr sz="1050" dirty="0">
              <a:latin typeface="Arial"/>
              <a:cs typeface="Arial"/>
            </a:endParaRPr>
          </a:p>
          <a:p>
            <a:pPr marL="250825">
              <a:lnSpc>
                <a:spcPct val="100000"/>
              </a:lnSpc>
              <a:spcBef>
                <a:spcPts val="720"/>
              </a:spcBef>
            </a:pPr>
            <a:r>
              <a:rPr sz="1250" b="1" dirty="0">
                <a:latin typeface="Arial"/>
                <a:cs typeface="Arial"/>
              </a:rPr>
              <a:t>Answer: </a:t>
            </a:r>
            <a:r>
              <a:rPr sz="1250" dirty="0">
                <a:latin typeface="Arial"/>
                <a:cs typeface="Arial"/>
              </a:rPr>
              <a:t>Start the loop at the end of</a:t>
            </a:r>
            <a:r>
              <a:rPr sz="1250" spc="-70" dirty="0">
                <a:latin typeface="Arial"/>
                <a:cs typeface="Arial"/>
              </a:rPr>
              <a:t> </a:t>
            </a:r>
            <a:r>
              <a:rPr sz="1250" dirty="0">
                <a:latin typeface="Arial"/>
                <a:cs typeface="Arial"/>
              </a:rPr>
              <a:t>string:</a:t>
            </a:r>
          </a:p>
        </p:txBody>
      </p:sp>
      <p:sp>
        <p:nvSpPr>
          <p:cNvPr id="4" name="object 4"/>
          <p:cNvSpPr txBox="1"/>
          <p:nvPr/>
        </p:nvSpPr>
        <p:spPr>
          <a:xfrm>
            <a:off x="828490" y="1222160"/>
            <a:ext cx="5566410" cy="966931"/>
          </a:xfrm>
          <a:prstGeom prst="rect">
            <a:avLst/>
          </a:prstGeom>
          <a:ln w="7099">
            <a:solidFill>
              <a:srgbClr val="CCCCCC"/>
            </a:solidFill>
          </a:ln>
        </p:spPr>
        <p:txBody>
          <a:bodyPr vert="horz" wrap="square" lIns="0" tIns="43180" rIns="0" bIns="0" rtlCol="0">
            <a:spAutoFit/>
          </a:bodyPr>
          <a:lstStyle/>
          <a:p>
            <a:pPr marL="44450" marR="4068445">
              <a:lnSpc>
                <a:spcPct val="100000"/>
              </a:lnSpc>
              <a:spcBef>
                <a:spcPts val="340"/>
              </a:spcBef>
            </a:pPr>
            <a:r>
              <a:rPr sz="750" dirty="0">
                <a:latin typeface="Courier" charset="0"/>
                <a:cs typeface="Courier" charset="0"/>
              </a:rPr>
              <a:t>boolean found = false;  int i = str.length() -</a:t>
            </a:r>
            <a:r>
              <a:rPr sz="750" spc="-85" dirty="0">
                <a:latin typeface="Courier" charset="0"/>
                <a:cs typeface="Courier" charset="0"/>
              </a:rPr>
              <a:t> </a:t>
            </a:r>
            <a:r>
              <a:rPr sz="750" dirty="0">
                <a:latin typeface="Courier" charset="0"/>
                <a:cs typeface="Courier" charset="0"/>
              </a:rPr>
              <a:t>1;  while (!found &amp;&amp; i &gt;=</a:t>
            </a:r>
            <a:r>
              <a:rPr sz="750" spc="-90" dirty="0">
                <a:latin typeface="Courier" charset="0"/>
                <a:cs typeface="Courier" charset="0"/>
              </a:rPr>
              <a:t> </a:t>
            </a:r>
            <a:r>
              <a:rPr sz="750" dirty="0">
                <a:latin typeface="Courier" charset="0"/>
                <a:cs typeface="Courier" charset="0"/>
              </a:rPr>
              <a:t>0)</a:t>
            </a:r>
          </a:p>
          <a:p>
            <a:pPr marL="44450">
              <a:lnSpc>
                <a:spcPts val="890"/>
              </a:lnSpc>
            </a:pPr>
            <a:r>
              <a:rPr sz="750" dirty="0">
                <a:latin typeface="Courier" charset="0"/>
                <a:cs typeface="Courier" charset="0"/>
              </a:rPr>
              <a:t>{</a:t>
            </a:r>
          </a:p>
          <a:p>
            <a:pPr marL="217170">
              <a:lnSpc>
                <a:spcPts val="894"/>
              </a:lnSpc>
            </a:pPr>
            <a:r>
              <a:rPr sz="750" dirty="0">
                <a:latin typeface="Courier" charset="0"/>
                <a:cs typeface="Courier" charset="0"/>
              </a:rPr>
              <a:t>char ch =</a:t>
            </a:r>
            <a:r>
              <a:rPr sz="750" spc="-85" dirty="0">
                <a:latin typeface="Courier" charset="0"/>
                <a:cs typeface="Courier" charset="0"/>
              </a:rPr>
              <a:t> </a:t>
            </a:r>
            <a:r>
              <a:rPr sz="750" dirty="0">
                <a:latin typeface="Courier" charset="0"/>
                <a:cs typeface="Courier" charset="0"/>
              </a:rPr>
              <a:t>str.charAt(i);</a:t>
            </a:r>
          </a:p>
          <a:p>
            <a:pPr marL="217170">
              <a:lnSpc>
                <a:spcPts val="894"/>
              </a:lnSpc>
            </a:pPr>
            <a:r>
              <a:rPr sz="750" dirty="0">
                <a:latin typeface="Courier" charset="0"/>
                <a:cs typeface="Courier" charset="0"/>
              </a:rPr>
              <a:t>if (ch == ' ') { found = true;</a:t>
            </a:r>
            <a:r>
              <a:rPr sz="750" spc="-85" dirty="0">
                <a:latin typeface="Courier" charset="0"/>
                <a:cs typeface="Courier" charset="0"/>
              </a:rPr>
              <a:t> </a:t>
            </a:r>
            <a:r>
              <a:rPr sz="750" dirty="0">
                <a:latin typeface="Courier" charset="0"/>
                <a:cs typeface="Courier" charset="0"/>
              </a:rPr>
              <a:t>}</a:t>
            </a:r>
          </a:p>
          <a:p>
            <a:pPr marL="217170">
              <a:lnSpc>
                <a:spcPts val="894"/>
              </a:lnSpc>
            </a:pPr>
            <a:r>
              <a:rPr sz="750" dirty="0">
                <a:latin typeface="Courier" charset="0"/>
                <a:cs typeface="Courier" charset="0"/>
              </a:rPr>
              <a:t>else { i--;</a:t>
            </a:r>
            <a:r>
              <a:rPr sz="750" spc="-95" dirty="0">
                <a:latin typeface="Courier" charset="0"/>
                <a:cs typeface="Courier" charset="0"/>
              </a:rPr>
              <a:t> </a:t>
            </a: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5" dirty="0"/>
              <a:t>The </a:t>
            </a:r>
            <a:r>
              <a:rPr spc="165" dirty="0">
                <a:latin typeface="Trebuchet MS"/>
                <a:cs typeface="Trebuchet MS"/>
              </a:rPr>
              <a:t>while</a:t>
            </a:r>
            <a:r>
              <a:rPr spc="-110" dirty="0">
                <a:latin typeface="Trebuchet MS"/>
                <a:cs typeface="Trebuchet MS"/>
              </a:rPr>
              <a:t> </a:t>
            </a:r>
            <a:r>
              <a:rPr spc="114" dirty="0"/>
              <a:t>Loop</a:t>
            </a:r>
          </a:p>
        </p:txBody>
      </p:sp>
      <p:sp>
        <p:nvSpPr>
          <p:cNvPr id="3" name="object 3"/>
          <p:cNvSpPr txBox="1"/>
          <p:nvPr/>
        </p:nvSpPr>
        <p:spPr>
          <a:xfrm>
            <a:off x="703311" y="733678"/>
            <a:ext cx="2176780" cy="161583"/>
          </a:xfrm>
          <a:prstGeom prst="rect">
            <a:avLst/>
          </a:prstGeom>
        </p:spPr>
        <p:txBody>
          <a:bodyPr vert="horz" wrap="square" lIns="0" tIns="0" rIns="0" bIns="0" rtlCol="0">
            <a:spAutoFit/>
          </a:bodyPr>
          <a:lstStyle/>
          <a:p>
            <a:pPr marL="12700">
              <a:lnSpc>
                <a:spcPct val="100000"/>
              </a:lnSpc>
            </a:pPr>
            <a:r>
              <a:rPr sz="1050" b="1" spc="-5" dirty="0">
                <a:latin typeface="Arial"/>
                <a:cs typeface="Arial"/>
              </a:rPr>
              <a:t>Figure 1 </a:t>
            </a:r>
            <a:r>
              <a:rPr sz="1050" spc="-5" dirty="0">
                <a:latin typeface="Arial"/>
                <a:cs typeface="Arial"/>
              </a:rPr>
              <a:t>Flowchart of a </a:t>
            </a:r>
            <a:r>
              <a:rPr sz="1050" spc="-5" dirty="0">
                <a:latin typeface="Courier" charset="0"/>
                <a:cs typeface="Courier" charset="0"/>
              </a:rPr>
              <a:t>while</a:t>
            </a:r>
            <a:r>
              <a:rPr sz="1050" spc="-409" dirty="0">
                <a:latin typeface="Courier" charset="0"/>
                <a:cs typeface="Courier" charset="0"/>
              </a:rPr>
              <a:t> </a:t>
            </a:r>
            <a:r>
              <a:rPr sz="1050" spc="-5" dirty="0">
                <a:latin typeface="Arial"/>
                <a:cs typeface="Arial"/>
              </a:rPr>
              <a:t>Loop</a:t>
            </a:r>
            <a:endParaRPr sz="1050" dirty="0">
              <a:latin typeface="Arial"/>
              <a:cs typeface="Arial"/>
            </a:endParaRPr>
          </a:p>
        </p:txBody>
      </p:sp>
      <p:sp>
        <p:nvSpPr>
          <p:cNvPr id="4" name="object 4"/>
          <p:cNvSpPr/>
          <p:nvPr/>
        </p:nvSpPr>
        <p:spPr>
          <a:xfrm>
            <a:off x="718456" y="1037932"/>
            <a:ext cx="2044623" cy="377686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6.36</a:t>
            </a:r>
          </a:p>
        </p:txBody>
      </p:sp>
      <p:sp>
        <p:nvSpPr>
          <p:cNvPr id="3" name="object 3"/>
          <p:cNvSpPr txBox="1"/>
          <p:nvPr/>
        </p:nvSpPr>
        <p:spPr>
          <a:xfrm>
            <a:off x="570865" y="710920"/>
            <a:ext cx="5763260" cy="1054735"/>
          </a:xfrm>
          <a:prstGeom prst="rect">
            <a:avLst/>
          </a:prstGeom>
        </p:spPr>
        <p:txBody>
          <a:bodyPr vert="horz" wrap="square" lIns="0" tIns="0" rIns="0" bIns="0" rtlCol="0">
            <a:spAutoFit/>
          </a:bodyPr>
          <a:lstStyle/>
          <a:p>
            <a:pPr marL="12700" marR="130810">
              <a:lnSpc>
                <a:spcPts val="1230"/>
              </a:lnSpc>
            </a:pPr>
            <a:r>
              <a:rPr sz="1050" spc="-5" dirty="0">
                <a:latin typeface="Arial"/>
                <a:cs typeface="Arial"/>
              </a:rPr>
              <a:t>What happens with the algorithm in Section 6.7.6 when no input is provided at all? How can you  overcome that</a:t>
            </a:r>
            <a:r>
              <a:rPr sz="1050" spc="-80" dirty="0">
                <a:latin typeface="Arial"/>
                <a:cs typeface="Arial"/>
              </a:rPr>
              <a:t> </a:t>
            </a:r>
            <a:r>
              <a:rPr sz="1050" spc="-5" dirty="0">
                <a:latin typeface="Arial"/>
                <a:cs typeface="Arial"/>
              </a:rPr>
              <a:t>problem?</a:t>
            </a:r>
            <a:endParaRPr sz="1050" dirty="0">
              <a:latin typeface="Arial"/>
              <a:cs typeface="Arial"/>
            </a:endParaRPr>
          </a:p>
          <a:p>
            <a:pPr marL="250825" marR="5080">
              <a:lnSpc>
                <a:spcPct val="115500"/>
              </a:lnSpc>
              <a:spcBef>
                <a:spcPts val="505"/>
              </a:spcBef>
            </a:pPr>
            <a:r>
              <a:rPr sz="1250" b="1" dirty="0">
                <a:latin typeface="Arial"/>
                <a:cs typeface="Arial"/>
              </a:rPr>
              <a:t>Answer: </a:t>
            </a:r>
            <a:r>
              <a:rPr sz="1250" dirty="0">
                <a:latin typeface="Arial"/>
                <a:cs typeface="Arial"/>
              </a:rPr>
              <a:t>The initial call to </a:t>
            </a:r>
            <a:r>
              <a:rPr sz="1250" dirty="0">
                <a:latin typeface="Courier" charset="0"/>
                <a:cs typeface="Courier" charset="0"/>
              </a:rPr>
              <a:t>in.nextDouble() </a:t>
            </a:r>
            <a:r>
              <a:rPr sz="1250" dirty="0">
                <a:latin typeface="Arial"/>
                <a:cs typeface="Arial"/>
              </a:rPr>
              <a:t>fails, terminating the program.  One solution is to do all input in the loop and introduce a Boolean variable</a:t>
            </a:r>
            <a:r>
              <a:rPr sz="1250" spc="-35" dirty="0">
                <a:latin typeface="Arial"/>
                <a:cs typeface="Arial"/>
              </a:rPr>
              <a:t> </a:t>
            </a:r>
            <a:r>
              <a:rPr sz="1250" dirty="0">
                <a:latin typeface="Arial"/>
                <a:cs typeface="Arial"/>
              </a:rPr>
              <a:t>that  checks whether the loop is entered for the first</a:t>
            </a:r>
            <a:r>
              <a:rPr sz="1250" spc="-60" dirty="0">
                <a:latin typeface="Arial"/>
                <a:cs typeface="Arial"/>
              </a:rPr>
              <a:t> </a:t>
            </a:r>
            <a:r>
              <a:rPr sz="1250" dirty="0">
                <a:latin typeface="Arial"/>
                <a:cs typeface="Arial"/>
              </a:rPr>
              <a:t>time.</a:t>
            </a:r>
          </a:p>
        </p:txBody>
      </p:sp>
      <p:sp>
        <p:nvSpPr>
          <p:cNvPr id="4" name="object 4"/>
          <p:cNvSpPr txBox="1"/>
          <p:nvPr/>
        </p:nvSpPr>
        <p:spPr>
          <a:xfrm>
            <a:off x="828490" y="1822705"/>
            <a:ext cx="5566410" cy="1470025"/>
          </a:xfrm>
          <a:prstGeom prst="rect">
            <a:avLst/>
          </a:prstGeom>
          <a:ln w="7099">
            <a:solidFill>
              <a:srgbClr val="CCCCCC"/>
            </a:solidFill>
          </a:ln>
        </p:spPr>
        <p:txBody>
          <a:bodyPr vert="horz" wrap="square" lIns="0" tIns="43180" rIns="0" bIns="0" rtlCol="0">
            <a:spAutoFit/>
          </a:bodyPr>
          <a:lstStyle/>
          <a:p>
            <a:pPr marL="44450" marR="4298950">
              <a:lnSpc>
                <a:spcPct val="100000"/>
              </a:lnSpc>
              <a:spcBef>
                <a:spcPts val="340"/>
              </a:spcBef>
            </a:pPr>
            <a:r>
              <a:rPr sz="750" dirty="0">
                <a:latin typeface="Courier" charset="0"/>
                <a:cs typeface="Courier" charset="0"/>
              </a:rPr>
              <a:t>double input = 0;  boolean first =</a:t>
            </a:r>
            <a:r>
              <a:rPr sz="750" spc="-90" dirty="0">
                <a:latin typeface="Courier" charset="0"/>
                <a:cs typeface="Courier" charset="0"/>
              </a:rPr>
              <a:t> </a:t>
            </a:r>
            <a:r>
              <a:rPr sz="750" dirty="0">
                <a:latin typeface="Courier" charset="0"/>
                <a:cs typeface="Courier" charset="0"/>
              </a:rPr>
              <a:t>true;</a:t>
            </a:r>
          </a:p>
          <a:p>
            <a:pPr marL="44450">
              <a:lnSpc>
                <a:spcPts val="890"/>
              </a:lnSpc>
            </a:pPr>
            <a:r>
              <a:rPr sz="750" dirty="0">
                <a:latin typeface="Courier" charset="0"/>
                <a:cs typeface="Courier" charset="0"/>
              </a:rPr>
              <a:t>while</a:t>
            </a:r>
            <a:r>
              <a:rPr sz="750" spc="-85" dirty="0">
                <a:latin typeface="Courier" charset="0"/>
                <a:cs typeface="Courier" charset="0"/>
              </a:rPr>
              <a:t> </a:t>
            </a:r>
            <a:r>
              <a:rPr sz="750" dirty="0">
                <a:latin typeface="Courier" charset="0"/>
                <a:cs typeface="Courier" charset="0"/>
              </a:rPr>
              <a:t>(in.hasNextDouble())</a:t>
            </a:r>
          </a:p>
          <a:p>
            <a:pPr marL="44450">
              <a:lnSpc>
                <a:spcPts val="894"/>
              </a:lnSpc>
            </a:pPr>
            <a:r>
              <a:rPr sz="750" dirty="0">
                <a:latin typeface="Courier" charset="0"/>
                <a:cs typeface="Courier" charset="0"/>
              </a:rPr>
              <a:t>{</a:t>
            </a:r>
          </a:p>
          <a:p>
            <a:pPr marL="217170" marR="3953510">
              <a:lnSpc>
                <a:spcPts val="890"/>
              </a:lnSpc>
              <a:spcBef>
                <a:spcPts val="35"/>
              </a:spcBef>
            </a:pPr>
            <a:r>
              <a:rPr sz="750" dirty="0">
                <a:latin typeface="Courier" charset="0"/>
                <a:cs typeface="Courier" charset="0"/>
              </a:rPr>
              <a:t>double previous =</a:t>
            </a:r>
            <a:r>
              <a:rPr sz="750" spc="-80" dirty="0">
                <a:latin typeface="Courier" charset="0"/>
                <a:cs typeface="Courier" charset="0"/>
              </a:rPr>
              <a:t> </a:t>
            </a:r>
            <a:r>
              <a:rPr sz="750" dirty="0">
                <a:latin typeface="Courier" charset="0"/>
                <a:cs typeface="Courier" charset="0"/>
              </a:rPr>
              <a:t>input;  input =</a:t>
            </a:r>
            <a:r>
              <a:rPr sz="750" spc="-85" dirty="0">
                <a:latin typeface="Courier" charset="0"/>
                <a:cs typeface="Courier" charset="0"/>
              </a:rPr>
              <a:t> </a:t>
            </a:r>
            <a:r>
              <a:rPr sz="750" dirty="0">
                <a:latin typeface="Courier" charset="0"/>
                <a:cs typeface="Courier" charset="0"/>
              </a:rPr>
              <a:t>in.nextDouble();</a:t>
            </a:r>
          </a:p>
          <a:p>
            <a:pPr marL="217170" marR="3666490">
              <a:lnSpc>
                <a:spcPts val="890"/>
              </a:lnSpc>
              <a:spcBef>
                <a:spcPts val="5"/>
              </a:spcBef>
            </a:pPr>
            <a:r>
              <a:rPr sz="750" dirty="0">
                <a:latin typeface="Courier" charset="0"/>
                <a:cs typeface="Courier" charset="0"/>
              </a:rPr>
              <a:t>if (first) { first = false;</a:t>
            </a:r>
            <a:r>
              <a:rPr sz="750" spc="-80" dirty="0">
                <a:latin typeface="Courier" charset="0"/>
                <a:cs typeface="Courier" charset="0"/>
              </a:rPr>
              <a:t> </a:t>
            </a:r>
            <a:r>
              <a:rPr sz="750" dirty="0">
                <a:latin typeface="Courier" charset="0"/>
                <a:cs typeface="Courier" charset="0"/>
              </a:rPr>
              <a:t>}  else if (input ==</a:t>
            </a:r>
            <a:r>
              <a:rPr sz="750" spc="-85" dirty="0">
                <a:latin typeface="Courier" charset="0"/>
                <a:cs typeface="Courier" charset="0"/>
              </a:rPr>
              <a:t> </a:t>
            </a:r>
            <a:r>
              <a:rPr sz="750" dirty="0">
                <a:latin typeface="Courier" charset="0"/>
                <a:cs typeface="Courier" charset="0"/>
              </a:rPr>
              <a:t>previous)</a:t>
            </a:r>
          </a:p>
          <a:p>
            <a:pPr marL="217170">
              <a:lnSpc>
                <a:spcPts val="865"/>
              </a:lnSpc>
            </a:pPr>
            <a:r>
              <a:rPr sz="750" dirty="0">
                <a:latin typeface="Courier" charset="0"/>
                <a:cs typeface="Courier" charset="0"/>
              </a:rPr>
              <a:t>{</a:t>
            </a:r>
          </a:p>
          <a:p>
            <a:pPr marL="389255">
              <a:lnSpc>
                <a:spcPts val="894"/>
              </a:lnSpc>
            </a:pPr>
            <a:r>
              <a:rPr sz="750" dirty="0">
                <a:latin typeface="Courier" charset="0"/>
                <a:cs typeface="Courier" charset="0"/>
              </a:rPr>
              <a:t>System.out.println("Duplicate</a:t>
            </a:r>
            <a:r>
              <a:rPr sz="750" spc="-75" dirty="0">
                <a:latin typeface="Courier" charset="0"/>
                <a:cs typeface="Courier" charset="0"/>
              </a:rPr>
              <a:t> </a:t>
            </a:r>
            <a:r>
              <a:rPr sz="750" dirty="0">
                <a:latin typeface="Courier" charset="0"/>
                <a:cs typeface="Courier" charset="0"/>
              </a:rPr>
              <a:t>input");</a:t>
            </a:r>
          </a:p>
          <a:p>
            <a:pPr marL="217170">
              <a:lnSpc>
                <a:spcPts val="894"/>
              </a:lnSpc>
            </a:pPr>
            <a:r>
              <a:rPr sz="750" dirty="0">
                <a:latin typeface="Courier" charset="0"/>
                <a:cs typeface="Courier" charset="0"/>
              </a:rPr>
              <a:t>}</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5" dirty="0"/>
              <a:t>Nested</a:t>
            </a:r>
            <a:r>
              <a:rPr spc="-50" dirty="0"/>
              <a:t> </a:t>
            </a:r>
            <a:r>
              <a:rPr spc="140" dirty="0"/>
              <a:t>Loops</a:t>
            </a:r>
          </a:p>
        </p:txBody>
      </p:sp>
      <p:sp>
        <p:nvSpPr>
          <p:cNvPr id="3" name="object 3"/>
          <p:cNvSpPr/>
          <p:nvPr/>
        </p:nvSpPr>
        <p:spPr>
          <a:xfrm>
            <a:off x="682955" y="829457"/>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4" name="object 4"/>
          <p:cNvSpPr/>
          <p:nvPr/>
        </p:nvSpPr>
        <p:spPr>
          <a:xfrm>
            <a:off x="682955" y="1085032"/>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5" name="object 5"/>
          <p:cNvSpPr txBox="1"/>
          <p:nvPr/>
        </p:nvSpPr>
        <p:spPr>
          <a:xfrm>
            <a:off x="809357" y="716838"/>
            <a:ext cx="2836545" cy="464184"/>
          </a:xfrm>
          <a:prstGeom prst="rect">
            <a:avLst/>
          </a:prstGeom>
        </p:spPr>
        <p:txBody>
          <a:bodyPr vert="horz" wrap="square" lIns="0" tIns="0" rIns="0" bIns="0" rtlCol="0">
            <a:spAutoFit/>
          </a:bodyPr>
          <a:lstStyle/>
          <a:p>
            <a:pPr marL="12700">
              <a:lnSpc>
                <a:spcPct val="100000"/>
              </a:lnSpc>
            </a:pPr>
            <a:r>
              <a:rPr sz="1250" dirty="0">
                <a:latin typeface="Arial"/>
                <a:cs typeface="Arial"/>
              </a:rPr>
              <a:t>One loop inside another</a:t>
            </a:r>
            <a:r>
              <a:rPr sz="1250" spc="-75" dirty="0">
                <a:latin typeface="Arial"/>
                <a:cs typeface="Arial"/>
              </a:rPr>
              <a:t> </a:t>
            </a:r>
            <a:r>
              <a:rPr sz="1250" dirty="0">
                <a:latin typeface="Arial"/>
                <a:cs typeface="Arial"/>
              </a:rPr>
              <a:t>loop.</a:t>
            </a:r>
            <a:endParaRPr sz="1250">
              <a:latin typeface="Arial"/>
              <a:cs typeface="Arial"/>
            </a:endParaRPr>
          </a:p>
          <a:p>
            <a:pPr marL="12700">
              <a:lnSpc>
                <a:spcPct val="100000"/>
              </a:lnSpc>
              <a:spcBef>
                <a:spcPts val="509"/>
              </a:spcBef>
            </a:pPr>
            <a:r>
              <a:rPr sz="1250" dirty="0">
                <a:latin typeface="Arial"/>
                <a:cs typeface="Arial"/>
              </a:rPr>
              <a:t>Print a table of the powers of </a:t>
            </a:r>
            <a:r>
              <a:rPr sz="1250" i="1" spc="-5" dirty="0">
                <a:latin typeface="Arial"/>
                <a:cs typeface="Arial"/>
              </a:rPr>
              <a:t>x</a:t>
            </a:r>
            <a:r>
              <a:rPr sz="1250" spc="-5" dirty="0">
                <a:latin typeface="Arial"/>
                <a:cs typeface="Arial"/>
              </a:rPr>
              <a:t>, </a:t>
            </a:r>
            <a:r>
              <a:rPr sz="1250" dirty="0">
                <a:latin typeface="Arial"/>
                <a:cs typeface="Arial"/>
              </a:rPr>
              <a:t>like</a:t>
            </a:r>
            <a:r>
              <a:rPr sz="1250" spc="-60" dirty="0">
                <a:latin typeface="Arial"/>
                <a:cs typeface="Arial"/>
              </a:rPr>
              <a:t> </a:t>
            </a:r>
            <a:r>
              <a:rPr sz="1250" dirty="0">
                <a:latin typeface="Arial"/>
                <a:cs typeface="Arial"/>
              </a:rPr>
              <a:t>this:</a:t>
            </a:r>
            <a:endParaRPr sz="1250">
              <a:latin typeface="Arial"/>
              <a:cs typeface="Arial"/>
            </a:endParaRPr>
          </a:p>
        </p:txBody>
      </p:sp>
      <p:graphicFrame>
        <p:nvGraphicFramePr>
          <p:cNvPr id="6" name="object 6"/>
          <p:cNvGraphicFramePr>
            <a:graphicFrameLocks noGrp="1"/>
          </p:cNvGraphicFramePr>
          <p:nvPr/>
        </p:nvGraphicFramePr>
        <p:xfrm>
          <a:off x="1171212" y="1266950"/>
          <a:ext cx="1233040" cy="1430181"/>
        </p:xfrm>
        <a:graphic>
          <a:graphicData uri="http://schemas.openxmlformats.org/drawingml/2006/table">
            <a:tbl>
              <a:tblPr firstRow="1" bandRow="1">
                <a:tableStyleId>{2D5ABB26-0587-4C30-8999-92F81FD0307C}</a:tableStyleId>
              </a:tblPr>
              <a:tblGrid>
                <a:gridCol w="249137"/>
                <a:gridCol w="326567"/>
                <a:gridCol w="367383"/>
                <a:gridCol w="289953"/>
              </a:tblGrid>
              <a:tr h="354465">
                <a:tc>
                  <a:txBody>
                    <a:bodyPr/>
                    <a:lstStyle/>
                    <a:p>
                      <a:pPr marL="22225">
                        <a:lnSpc>
                          <a:spcPct val="100000"/>
                        </a:lnSpc>
                        <a:spcBef>
                          <a:spcPts val="345"/>
                        </a:spcBef>
                      </a:pPr>
                      <a:r>
                        <a:rPr sz="1100" b="1" spc="10" dirty="0">
                          <a:solidFill>
                            <a:srgbClr val="2D3B65"/>
                          </a:solidFill>
                          <a:latin typeface="Arial"/>
                          <a:cs typeface="Arial"/>
                        </a:rPr>
                        <a:t>x¹</a:t>
                      </a:r>
                      <a:endParaRPr sz="1100">
                        <a:latin typeface="Arial"/>
                        <a:cs typeface="Arial"/>
                      </a:endParaRPr>
                    </a:p>
                  </a:txBody>
                  <a:tcPr marL="0" marR="0" marT="0" marB="0"/>
                </a:tc>
                <a:tc>
                  <a:txBody>
                    <a:bodyPr/>
                    <a:lstStyle/>
                    <a:p>
                      <a:pPr algn="ctr">
                        <a:lnSpc>
                          <a:spcPct val="100000"/>
                        </a:lnSpc>
                        <a:spcBef>
                          <a:spcPts val="345"/>
                        </a:spcBef>
                      </a:pPr>
                      <a:r>
                        <a:rPr sz="1100" b="1" spc="10" dirty="0">
                          <a:solidFill>
                            <a:srgbClr val="2D3B65"/>
                          </a:solidFill>
                          <a:latin typeface="Arial"/>
                          <a:cs typeface="Arial"/>
                        </a:rPr>
                        <a:t>x²</a:t>
                      </a:r>
                      <a:endParaRPr sz="1100">
                        <a:latin typeface="Arial"/>
                        <a:cs typeface="Arial"/>
                      </a:endParaRPr>
                    </a:p>
                  </a:txBody>
                  <a:tcPr marL="0" marR="0" marT="0" marB="0"/>
                </a:tc>
                <a:tc>
                  <a:txBody>
                    <a:bodyPr/>
                    <a:lstStyle/>
                    <a:p>
                      <a:pPr marL="99060">
                        <a:lnSpc>
                          <a:spcPct val="100000"/>
                        </a:lnSpc>
                        <a:spcBef>
                          <a:spcPts val="345"/>
                        </a:spcBef>
                      </a:pPr>
                      <a:r>
                        <a:rPr sz="1100" b="1" spc="10" dirty="0">
                          <a:solidFill>
                            <a:srgbClr val="2D3B65"/>
                          </a:solidFill>
                          <a:latin typeface="Arial"/>
                          <a:cs typeface="Arial"/>
                        </a:rPr>
                        <a:t>x³</a:t>
                      </a:r>
                      <a:endParaRPr sz="1100">
                        <a:latin typeface="Arial"/>
                        <a:cs typeface="Arial"/>
                      </a:endParaRPr>
                    </a:p>
                  </a:txBody>
                  <a:tcPr marL="0" marR="0" marT="0" marB="0"/>
                </a:tc>
                <a:tc>
                  <a:txBody>
                    <a:bodyPr/>
                    <a:lstStyle/>
                    <a:p>
                      <a:pPr marL="107950">
                        <a:lnSpc>
                          <a:spcPct val="100000"/>
                        </a:lnSpc>
                        <a:spcBef>
                          <a:spcPts val="120"/>
                        </a:spcBef>
                      </a:pPr>
                      <a:r>
                        <a:rPr sz="1650" b="1" spc="22" baseline="-20202" dirty="0">
                          <a:solidFill>
                            <a:srgbClr val="2D3B65"/>
                          </a:solidFill>
                          <a:latin typeface="Arial"/>
                          <a:cs typeface="Arial"/>
                        </a:rPr>
                        <a:t>x</a:t>
                      </a:r>
                      <a:r>
                        <a:rPr sz="900" b="1" spc="15" dirty="0">
                          <a:solidFill>
                            <a:srgbClr val="2D3B65"/>
                          </a:solidFill>
                          <a:latin typeface="Arial"/>
                          <a:cs typeface="Arial"/>
                        </a:rPr>
                        <a:t>4</a:t>
                      </a:r>
                      <a:endParaRPr sz="900">
                        <a:latin typeface="Arial"/>
                        <a:cs typeface="Arial"/>
                      </a:endParaRPr>
                    </a:p>
                  </a:txBody>
                  <a:tcPr marL="0" marR="0" marT="0" marB="0"/>
                </a:tc>
              </a:tr>
              <a:tr h="376262">
                <a:tc>
                  <a:txBody>
                    <a:bodyPr/>
                    <a:lstStyle/>
                    <a:p>
                      <a:pPr marL="22225">
                        <a:lnSpc>
                          <a:spcPct val="100000"/>
                        </a:lnSpc>
                        <a:spcBef>
                          <a:spcPts val="685"/>
                        </a:spcBef>
                      </a:pPr>
                      <a:r>
                        <a:rPr sz="1100" dirty="0">
                          <a:latin typeface="Arial"/>
                          <a:cs typeface="Arial"/>
                        </a:rPr>
                        <a:t>1</a:t>
                      </a:r>
                      <a:endParaRPr sz="1100">
                        <a:latin typeface="Arial"/>
                        <a:cs typeface="Arial"/>
                      </a:endParaRPr>
                    </a:p>
                  </a:txBody>
                  <a:tcPr marL="0" marR="0" marT="0" marB="0"/>
                </a:tc>
                <a:tc>
                  <a:txBody>
                    <a:bodyPr/>
                    <a:lstStyle/>
                    <a:p>
                      <a:pPr marR="40005" algn="ctr">
                        <a:lnSpc>
                          <a:spcPct val="100000"/>
                        </a:lnSpc>
                        <a:spcBef>
                          <a:spcPts val="685"/>
                        </a:spcBef>
                      </a:pPr>
                      <a:r>
                        <a:rPr sz="1100" dirty="0">
                          <a:latin typeface="Arial"/>
                          <a:cs typeface="Arial"/>
                        </a:rPr>
                        <a:t>1</a:t>
                      </a:r>
                      <a:endParaRPr sz="1100">
                        <a:latin typeface="Arial"/>
                        <a:cs typeface="Arial"/>
                      </a:endParaRPr>
                    </a:p>
                  </a:txBody>
                  <a:tcPr marL="0" marR="0" marT="0" marB="0"/>
                </a:tc>
                <a:tc>
                  <a:txBody>
                    <a:bodyPr/>
                    <a:lstStyle/>
                    <a:p>
                      <a:pPr marL="99060">
                        <a:lnSpc>
                          <a:spcPct val="100000"/>
                        </a:lnSpc>
                        <a:spcBef>
                          <a:spcPts val="685"/>
                        </a:spcBef>
                      </a:pPr>
                      <a:r>
                        <a:rPr sz="1100" dirty="0">
                          <a:latin typeface="Arial"/>
                          <a:cs typeface="Arial"/>
                        </a:rPr>
                        <a:t>1</a:t>
                      </a:r>
                      <a:endParaRPr sz="1100">
                        <a:latin typeface="Arial"/>
                        <a:cs typeface="Arial"/>
                      </a:endParaRPr>
                    </a:p>
                  </a:txBody>
                  <a:tcPr marL="0" marR="0" marT="0" marB="0"/>
                </a:tc>
                <a:tc>
                  <a:txBody>
                    <a:bodyPr/>
                    <a:lstStyle/>
                    <a:p>
                      <a:pPr marL="107950">
                        <a:lnSpc>
                          <a:spcPct val="100000"/>
                        </a:lnSpc>
                        <a:spcBef>
                          <a:spcPts val="685"/>
                        </a:spcBef>
                      </a:pPr>
                      <a:r>
                        <a:rPr sz="1100" dirty="0">
                          <a:latin typeface="Arial"/>
                          <a:cs typeface="Arial"/>
                        </a:rPr>
                        <a:t>1</a:t>
                      </a:r>
                      <a:endParaRPr sz="1100">
                        <a:latin typeface="Arial"/>
                        <a:cs typeface="Arial"/>
                      </a:endParaRPr>
                    </a:p>
                  </a:txBody>
                  <a:tcPr marL="0" marR="0" marT="0" marB="0"/>
                </a:tc>
              </a:tr>
              <a:tr h="376262">
                <a:tc>
                  <a:txBody>
                    <a:bodyPr/>
                    <a:lstStyle/>
                    <a:p>
                      <a:pPr marL="22225">
                        <a:lnSpc>
                          <a:spcPct val="100000"/>
                        </a:lnSpc>
                        <a:spcBef>
                          <a:spcPts val="685"/>
                        </a:spcBef>
                      </a:pPr>
                      <a:r>
                        <a:rPr sz="1100" dirty="0">
                          <a:latin typeface="Arial"/>
                          <a:cs typeface="Arial"/>
                        </a:rPr>
                        <a:t>2</a:t>
                      </a:r>
                      <a:endParaRPr sz="1100">
                        <a:latin typeface="Arial"/>
                        <a:cs typeface="Arial"/>
                      </a:endParaRPr>
                    </a:p>
                  </a:txBody>
                  <a:tcPr marL="0" marR="0" marT="0" marB="0"/>
                </a:tc>
                <a:tc>
                  <a:txBody>
                    <a:bodyPr/>
                    <a:lstStyle/>
                    <a:p>
                      <a:pPr marR="40005" algn="ctr">
                        <a:lnSpc>
                          <a:spcPct val="100000"/>
                        </a:lnSpc>
                        <a:spcBef>
                          <a:spcPts val="685"/>
                        </a:spcBef>
                      </a:pPr>
                      <a:r>
                        <a:rPr sz="1100" dirty="0">
                          <a:latin typeface="Arial"/>
                          <a:cs typeface="Arial"/>
                        </a:rPr>
                        <a:t>4</a:t>
                      </a:r>
                      <a:endParaRPr sz="1100">
                        <a:latin typeface="Arial"/>
                        <a:cs typeface="Arial"/>
                      </a:endParaRPr>
                    </a:p>
                  </a:txBody>
                  <a:tcPr marL="0" marR="0" marT="0" marB="0"/>
                </a:tc>
                <a:tc>
                  <a:txBody>
                    <a:bodyPr/>
                    <a:lstStyle/>
                    <a:p>
                      <a:pPr marL="99060">
                        <a:lnSpc>
                          <a:spcPct val="100000"/>
                        </a:lnSpc>
                        <a:spcBef>
                          <a:spcPts val="685"/>
                        </a:spcBef>
                      </a:pPr>
                      <a:r>
                        <a:rPr sz="1100" dirty="0">
                          <a:latin typeface="Arial"/>
                          <a:cs typeface="Arial"/>
                        </a:rPr>
                        <a:t>8</a:t>
                      </a:r>
                      <a:endParaRPr sz="1100">
                        <a:latin typeface="Arial"/>
                        <a:cs typeface="Arial"/>
                      </a:endParaRPr>
                    </a:p>
                  </a:txBody>
                  <a:tcPr marL="0" marR="0" marT="0" marB="0"/>
                </a:tc>
                <a:tc>
                  <a:txBody>
                    <a:bodyPr/>
                    <a:lstStyle/>
                    <a:p>
                      <a:pPr marL="107950">
                        <a:lnSpc>
                          <a:spcPct val="100000"/>
                        </a:lnSpc>
                        <a:spcBef>
                          <a:spcPts val="685"/>
                        </a:spcBef>
                      </a:pPr>
                      <a:r>
                        <a:rPr sz="1100" spc="15" dirty="0">
                          <a:latin typeface="Arial"/>
                          <a:cs typeface="Arial"/>
                        </a:rPr>
                        <a:t>16</a:t>
                      </a:r>
                      <a:endParaRPr sz="1100">
                        <a:latin typeface="Arial"/>
                        <a:cs typeface="Arial"/>
                      </a:endParaRPr>
                    </a:p>
                  </a:txBody>
                  <a:tcPr marL="0" marR="0" marT="0" marB="0"/>
                </a:tc>
              </a:tr>
              <a:tr h="323192">
                <a:tc>
                  <a:txBody>
                    <a:bodyPr/>
                    <a:lstStyle/>
                    <a:p>
                      <a:pPr marL="22225">
                        <a:lnSpc>
                          <a:spcPct val="100000"/>
                        </a:lnSpc>
                        <a:spcBef>
                          <a:spcPts val="685"/>
                        </a:spcBef>
                      </a:pPr>
                      <a:r>
                        <a:rPr sz="1100" dirty="0">
                          <a:latin typeface="Arial"/>
                          <a:cs typeface="Arial"/>
                        </a:rPr>
                        <a:t>3</a:t>
                      </a:r>
                      <a:endParaRPr sz="1100">
                        <a:latin typeface="Arial"/>
                        <a:cs typeface="Arial"/>
                      </a:endParaRPr>
                    </a:p>
                  </a:txBody>
                  <a:tcPr marL="0" marR="0" marT="0" marB="0"/>
                </a:tc>
                <a:tc>
                  <a:txBody>
                    <a:bodyPr/>
                    <a:lstStyle/>
                    <a:p>
                      <a:pPr marR="40005" algn="ctr">
                        <a:lnSpc>
                          <a:spcPct val="100000"/>
                        </a:lnSpc>
                        <a:spcBef>
                          <a:spcPts val="685"/>
                        </a:spcBef>
                      </a:pPr>
                      <a:r>
                        <a:rPr sz="1100" dirty="0">
                          <a:latin typeface="Arial"/>
                          <a:cs typeface="Arial"/>
                        </a:rPr>
                        <a:t>9</a:t>
                      </a:r>
                      <a:endParaRPr sz="1100">
                        <a:latin typeface="Arial"/>
                        <a:cs typeface="Arial"/>
                      </a:endParaRPr>
                    </a:p>
                  </a:txBody>
                  <a:tcPr marL="0" marR="0" marT="0" marB="0"/>
                </a:tc>
                <a:tc>
                  <a:txBody>
                    <a:bodyPr/>
                    <a:lstStyle/>
                    <a:p>
                      <a:pPr marL="99060">
                        <a:lnSpc>
                          <a:spcPct val="100000"/>
                        </a:lnSpc>
                        <a:spcBef>
                          <a:spcPts val="685"/>
                        </a:spcBef>
                      </a:pPr>
                      <a:r>
                        <a:rPr sz="1100" spc="15" dirty="0">
                          <a:latin typeface="Arial"/>
                          <a:cs typeface="Arial"/>
                        </a:rPr>
                        <a:t>27</a:t>
                      </a:r>
                      <a:endParaRPr sz="1100">
                        <a:latin typeface="Arial"/>
                        <a:cs typeface="Arial"/>
                      </a:endParaRPr>
                    </a:p>
                  </a:txBody>
                  <a:tcPr marL="0" marR="0" marT="0" marB="0"/>
                </a:tc>
                <a:tc>
                  <a:txBody>
                    <a:bodyPr/>
                    <a:lstStyle/>
                    <a:p>
                      <a:pPr marL="107950">
                        <a:lnSpc>
                          <a:spcPct val="100000"/>
                        </a:lnSpc>
                        <a:spcBef>
                          <a:spcPts val="685"/>
                        </a:spcBef>
                      </a:pPr>
                      <a:r>
                        <a:rPr sz="1100" spc="15" dirty="0">
                          <a:latin typeface="Arial"/>
                          <a:cs typeface="Arial"/>
                        </a:rPr>
                        <a:t>81</a:t>
                      </a:r>
                      <a:endParaRPr sz="1100">
                        <a:latin typeface="Arial"/>
                        <a:cs typeface="Arial"/>
                      </a:endParaRPr>
                    </a:p>
                  </a:txBody>
                  <a:tcPr marL="0" marR="0" marT="0" marB="0"/>
                </a:tc>
              </a:tr>
            </a:tbl>
          </a:graphicData>
        </a:graphic>
      </p:graphicFrame>
      <p:sp>
        <p:nvSpPr>
          <p:cNvPr id="7" name="object 7"/>
          <p:cNvSpPr/>
          <p:nvPr/>
        </p:nvSpPr>
        <p:spPr>
          <a:xfrm>
            <a:off x="682955" y="2705610"/>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8" name="object 8"/>
          <p:cNvSpPr txBox="1"/>
          <p:nvPr/>
        </p:nvSpPr>
        <p:spPr>
          <a:xfrm>
            <a:off x="809357" y="2592991"/>
            <a:ext cx="909955" cy="208279"/>
          </a:xfrm>
          <a:prstGeom prst="rect">
            <a:avLst/>
          </a:prstGeom>
        </p:spPr>
        <p:txBody>
          <a:bodyPr vert="horz" wrap="square" lIns="0" tIns="0" rIns="0" bIns="0" rtlCol="0">
            <a:spAutoFit/>
          </a:bodyPr>
          <a:lstStyle/>
          <a:p>
            <a:pPr marL="12700">
              <a:lnSpc>
                <a:spcPct val="100000"/>
              </a:lnSpc>
            </a:pPr>
            <a:r>
              <a:rPr sz="1250" dirty="0">
                <a:latin typeface="Arial"/>
                <a:cs typeface="Arial"/>
              </a:rPr>
              <a:t>Pseudocode</a:t>
            </a:r>
            <a:endParaRPr sz="1250">
              <a:latin typeface="Arial"/>
              <a:cs typeface="Arial"/>
            </a:endParaRPr>
          </a:p>
        </p:txBody>
      </p:sp>
      <p:sp>
        <p:nvSpPr>
          <p:cNvPr id="9" name="object 9"/>
          <p:cNvSpPr txBox="1"/>
          <p:nvPr/>
        </p:nvSpPr>
        <p:spPr>
          <a:xfrm>
            <a:off x="828490" y="2858245"/>
            <a:ext cx="5566410" cy="561340"/>
          </a:xfrm>
          <a:prstGeom prst="rect">
            <a:avLst/>
          </a:prstGeom>
          <a:ln w="7099">
            <a:solidFill>
              <a:srgbClr val="CCCCCC"/>
            </a:solidFill>
          </a:ln>
        </p:spPr>
        <p:txBody>
          <a:bodyPr vert="horz" wrap="square" lIns="0" tIns="43180" rIns="0" bIns="0" rtlCol="0">
            <a:spAutoFit/>
          </a:bodyPr>
          <a:lstStyle/>
          <a:p>
            <a:pPr marL="44450" marR="4669155" algn="ctr">
              <a:lnSpc>
                <a:spcPct val="100000"/>
              </a:lnSpc>
              <a:spcBef>
                <a:spcPts val="340"/>
              </a:spcBef>
            </a:pPr>
            <a:r>
              <a:rPr sz="750" dirty="0">
                <a:latin typeface="Comic Sans MS"/>
                <a:cs typeface="Comic Sans MS"/>
              </a:rPr>
              <a:t>Print table</a:t>
            </a:r>
            <a:r>
              <a:rPr sz="750" spc="-85" dirty="0">
                <a:latin typeface="Comic Sans MS"/>
                <a:cs typeface="Comic Sans MS"/>
              </a:rPr>
              <a:t> </a:t>
            </a:r>
            <a:r>
              <a:rPr sz="750" dirty="0">
                <a:latin typeface="Comic Sans MS"/>
                <a:cs typeface="Comic Sans MS"/>
              </a:rPr>
              <a:t>header.  For x from 1 to 10  Print table</a:t>
            </a:r>
            <a:r>
              <a:rPr sz="750" spc="-95" dirty="0">
                <a:latin typeface="Comic Sans MS"/>
                <a:cs typeface="Comic Sans MS"/>
              </a:rPr>
              <a:t> </a:t>
            </a:r>
            <a:r>
              <a:rPr sz="750" dirty="0">
                <a:latin typeface="Comic Sans MS"/>
                <a:cs typeface="Comic Sans MS"/>
              </a:rPr>
              <a:t>row.</a:t>
            </a:r>
            <a:endParaRPr sz="750">
              <a:latin typeface="Comic Sans MS"/>
              <a:cs typeface="Comic Sans MS"/>
            </a:endParaRPr>
          </a:p>
          <a:p>
            <a:pPr marR="4669790" algn="ctr">
              <a:lnSpc>
                <a:spcPts val="894"/>
              </a:lnSpc>
            </a:pPr>
            <a:r>
              <a:rPr sz="750" dirty="0">
                <a:latin typeface="Comic Sans MS"/>
                <a:cs typeface="Comic Sans MS"/>
              </a:rPr>
              <a:t>Print new</a:t>
            </a:r>
            <a:r>
              <a:rPr sz="750" spc="-95" dirty="0">
                <a:latin typeface="Comic Sans MS"/>
                <a:cs typeface="Comic Sans MS"/>
              </a:rPr>
              <a:t> </a:t>
            </a:r>
            <a:r>
              <a:rPr sz="750" dirty="0">
                <a:latin typeface="Comic Sans MS"/>
                <a:cs typeface="Comic Sans MS"/>
              </a:rPr>
              <a:t>line.</a:t>
            </a:r>
            <a:endParaRPr sz="750">
              <a:latin typeface="Comic Sans MS"/>
              <a:cs typeface="Comic Sans MS"/>
            </a:endParaRPr>
          </a:p>
        </p:txBody>
      </p:sp>
      <p:sp>
        <p:nvSpPr>
          <p:cNvPr id="10" name="object 10"/>
          <p:cNvSpPr/>
          <p:nvPr/>
        </p:nvSpPr>
        <p:spPr>
          <a:xfrm>
            <a:off x="682955" y="3585923"/>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11" name="object 11"/>
          <p:cNvSpPr txBox="1"/>
          <p:nvPr/>
        </p:nvSpPr>
        <p:spPr>
          <a:xfrm>
            <a:off x="809357" y="3473305"/>
            <a:ext cx="4304665" cy="208279"/>
          </a:xfrm>
          <a:prstGeom prst="rect">
            <a:avLst/>
          </a:prstGeom>
        </p:spPr>
        <p:txBody>
          <a:bodyPr vert="horz" wrap="square" lIns="0" tIns="0" rIns="0" bIns="0" rtlCol="0">
            <a:spAutoFit/>
          </a:bodyPr>
          <a:lstStyle/>
          <a:p>
            <a:pPr marL="12700">
              <a:lnSpc>
                <a:spcPct val="100000"/>
              </a:lnSpc>
            </a:pPr>
            <a:r>
              <a:rPr sz="1250" dirty="0">
                <a:latin typeface="Arial"/>
                <a:cs typeface="Arial"/>
              </a:rPr>
              <a:t>To print the values for each exponent requires a second</a:t>
            </a:r>
            <a:r>
              <a:rPr sz="1250" spc="-50" dirty="0">
                <a:latin typeface="Arial"/>
                <a:cs typeface="Arial"/>
              </a:rPr>
              <a:t> </a:t>
            </a:r>
            <a:r>
              <a:rPr sz="1250" dirty="0">
                <a:latin typeface="Arial"/>
                <a:cs typeface="Arial"/>
              </a:rPr>
              <a:t>loop</a:t>
            </a:r>
            <a:endParaRPr sz="1250">
              <a:latin typeface="Arial"/>
              <a:cs typeface="Arial"/>
            </a:endParaRPr>
          </a:p>
        </p:txBody>
      </p:sp>
      <p:sp>
        <p:nvSpPr>
          <p:cNvPr id="12" name="object 12"/>
          <p:cNvSpPr txBox="1"/>
          <p:nvPr/>
        </p:nvSpPr>
        <p:spPr>
          <a:xfrm>
            <a:off x="828490" y="3738558"/>
            <a:ext cx="5566410" cy="362585"/>
          </a:xfrm>
          <a:prstGeom prst="rect">
            <a:avLst/>
          </a:prstGeom>
          <a:ln w="7099">
            <a:solidFill>
              <a:srgbClr val="CCCCCC"/>
            </a:solidFill>
          </a:ln>
        </p:spPr>
        <p:txBody>
          <a:bodyPr vert="horz" wrap="square" lIns="0" tIns="15240" rIns="0" bIns="0" rtlCol="0">
            <a:spAutoFit/>
          </a:bodyPr>
          <a:lstStyle/>
          <a:p>
            <a:pPr marL="130175" marR="4744720" indent="-85725">
              <a:lnSpc>
                <a:spcPct val="124200"/>
              </a:lnSpc>
              <a:spcBef>
                <a:spcPts val="120"/>
              </a:spcBef>
            </a:pPr>
            <a:r>
              <a:rPr sz="750" dirty="0">
                <a:latin typeface="Comic Sans MS"/>
                <a:cs typeface="Comic Sans MS"/>
              </a:rPr>
              <a:t>For n from 1 to</a:t>
            </a:r>
            <a:r>
              <a:rPr sz="750" spc="-90" dirty="0">
                <a:latin typeface="Comic Sans MS"/>
                <a:cs typeface="Comic Sans MS"/>
              </a:rPr>
              <a:t> </a:t>
            </a:r>
            <a:r>
              <a:rPr sz="750" dirty="0">
                <a:latin typeface="Comic Sans MS"/>
                <a:cs typeface="Comic Sans MS"/>
              </a:rPr>
              <a:t>4  Print</a:t>
            </a:r>
            <a:r>
              <a:rPr sz="750" spc="-95" dirty="0">
                <a:latin typeface="Comic Sans MS"/>
                <a:cs typeface="Comic Sans MS"/>
              </a:rPr>
              <a:t> </a:t>
            </a:r>
            <a:r>
              <a:rPr sz="750" dirty="0">
                <a:latin typeface="Comic Sans MS"/>
                <a:cs typeface="Comic Sans MS"/>
              </a:rPr>
              <a:t>x</a:t>
            </a:r>
            <a:r>
              <a:rPr sz="900" baseline="27777" dirty="0">
                <a:latin typeface="Comic Sans MS"/>
                <a:cs typeface="Comic Sans MS"/>
              </a:rPr>
              <a:t>n</a:t>
            </a:r>
            <a:r>
              <a:rPr sz="750" dirty="0">
                <a:latin typeface="Comic Sans MS"/>
                <a:cs typeface="Comic Sans MS"/>
              </a:rPr>
              <a:t>.</a:t>
            </a:r>
            <a:endParaRPr sz="750">
              <a:latin typeface="Comic Sans MS"/>
              <a:cs typeface="Comic Sans MS"/>
            </a:endParaRPr>
          </a:p>
        </p:txBody>
      </p:sp>
      <p:sp>
        <p:nvSpPr>
          <p:cNvPr id="13" name="object 13"/>
          <p:cNvSpPr/>
          <p:nvPr/>
        </p:nvSpPr>
        <p:spPr>
          <a:xfrm>
            <a:off x="682955" y="4267456"/>
            <a:ext cx="50165" cy="0"/>
          </a:xfrm>
          <a:custGeom>
            <a:avLst/>
            <a:gdLst/>
            <a:ahLst/>
            <a:cxnLst/>
            <a:rect l="l" t="t" r="r" b="b"/>
            <a:pathLst>
              <a:path w="50165">
                <a:moveTo>
                  <a:pt x="0" y="0"/>
                </a:moveTo>
                <a:lnTo>
                  <a:pt x="49695" y="0"/>
                </a:lnTo>
              </a:path>
            </a:pathLst>
          </a:custGeom>
          <a:ln w="49695">
            <a:solidFill>
              <a:srgbClr val="000000"/>
            </a:solidFill>
          </a:ln>
        </p:spPr>
        <p:txBody>
          <a:bodyPr wrap="square" lIns="0" tIns="0" rIns="0" bIns="0" rtlCol="0"/>
          <a:lstStyle/>
          <a:p>
            <a:endParaRPr/>
          </a:p>
        </p:txBody>
      </p:sp>
      <p:sp>
        <p:nvSpPr>
          <p:cNvPr id="14" name="object 14"/>
          <p:cNvSpPr txBox="1"/>
          <p:nvPr/>
        </p:nvSpPr>
        <p:spPr>
          <a:xfrm>
            <a:off x="809357" y="4125310"/>
            <a:ext cx="5586095" cy="457834"/>
          </a:xfrm>
          <a:prstGeom prst="rect">
            <a:avLst/>
          </a:prstGeom>
        </p:spPr>
        <p:txBody>
          <a:bodyPr vert="horz" wrap="square" lIns="0" tIns="0" rIns="0" bIns="0" rtlCol="0">
            <a:spAutoFit/>
          </a:bodyPr>
          <a:lstStyle/>
          <a:p>
            <a:pPr marL="12700" marR="5080">
              <a:lnSpc>
                <a:spcPct val="115500"/>
              </a:lnSpc>
            </a:pPr>
            <a:r>
              <a:rPr sz="1250" dirty="0">
                <a:latin typeface="Arial"/>
                <a:cs typeface="Arial"/>
              </a:rPr>
              <a:t>The hour and minute displays in a digital clock are an example of nested</a:t>
            </a:r>
            <a:r>
              <a:rPr sz="1250" spc="-35" dirty="0">
                <a:latin typeface="Arial"/>
                <a:cs typeface="Arial"/>
              </a:rPr>
              <a:t> </a:t>
            </a:r>
            <a:r>
              <a:rPr sz="1250" dirty="0">
                <a:latin typeface="Arial"/>
                <a:cs typeface="Arial"/>
              </a:rPr>
              <a:t>loops.  The hours loop 12 times, and for each hour, the minutes loop 60</a:t>
            </a:r>
            <a:r>
              <a:rPr sz="1250" spc="-45" dirty="0">
                <a:latin typeface="Arial"/>
                <a:cs typeface="Arial"/>
              </a:rPr>
              <a:t> </a:t>
            </a:r>
            <a:r>
              <a:rPr sz="1250" dirty="0">
                <a:latin typeface="Arial"/>
                <a:cs typeface="Arial"/>
              </a:rPr>
              <a:t>times.</a:t>
            </a:r>
            <a:endParaRPr sz="1250">
              <a:latin typeface="Arial"/>
              <a:cs typeface="Arial"/>
            </a:endParaRPr>
          </a:p>
        </p:txBody>
      </p:sp>
      <p:sp>
        <p:nvSpPr>
          <p:cNvPr id="15" name="object 2"/>
          <p:cNvSpPr/>
          <p:nvPr/>
        </p:nvSpPr>
        <p:spPr>
          <a:xfrm>
            <a:off x="715703" y="4623147"/>
            <a:ext cx="1265497" cy="86325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5" dirty="0"/>
              <a:t>Nested</a:t>
            </a:r>
            <a:r>
              <a:rPr spc="-45" dirty="0"/>
              <a:t> </a:t>
            </a:r>
            <a:r>
              <a:rPr spc="114" dirty="0"/>
              <a:t>Loop</a:t>
            </a:r>
          </a:p>
        </p:txBody>
      </p:sp>
      <p:sp>
        <p:nvSpPr>
          <p:cNvPr id="3" name="object 2"/>
          <p:cNvSpPr/>
          <p:nvPr/>
        </p:nvSpPr>
        <p:spPr>
          <a:xfrm>
            <a:off x="762000" y="685800"/>
            <a:ext cx="5281942" cy="45436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70" dirty="0"/>
              <a:t>section_8/</a:t>
            </a:r>
            <a:r>
              <a:rPr spc="70" dirty="0">
                <a:solidFill>
                  <a:srgbClr val="000080"/>
                </a:solidFill>
                <a:hlinkClick r:id="rId2"/>
              </a:rPr>
              <a:t>PowerTable.java</a:t>
            </a:r>
          </a:p>
        </p:txBody>
      </p:sp>
      <p:sp>
        <p:nvSpPr>
          <p:cNvPr id="4" name="object 4"/>
          <p:cNvSpPr txBox="1"/>
          <p:nvPr/>
        </p:nvSpPr>
        <p:spPr>
          <a:xfrm>
            <a:off x="1236761" y="1846534"/>
            <a:ext cx="1964055" cy="1328420"/>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r>
              <a:rPr sz="700" spc="-254" dirty="0">
                <a:latin typeface="Courier New"/>
                <a:cs typeface="Courier New"/>
              </a:rPr>
              <a:t> </a:t>
            </a:r>
            <a:r>
              <a:rPr sz="900" spc="-5" dirty="0">
                <a:solidFill>
                  <a:srgbClr val="0073FF"/>
                </a:solidFill>
                <a:latin typeface="Times New Roman"/>
                <a:cs typeface="Times New Roman"/>
              </a:rPr>
              <a:t>Print table header</a:t>
            </a:r>
            <a:endParaRPr sz="900">
              <a:latin typeface="Times New Roman"/>
              <a:cs typeface="Times New Roman"/>
            </a:endParaRPr>
          </a:p>
          <a:p>
            <a:pPr>
              <a:lnSpc>
                <a:spcPct val="100000"/>
              </a:lnSpc>
              <a:spcBef>
                <a:spcPts val="47"/>
              </a:spcBef>
            </a:pPr>
            <a:endParaRPr sz="700">
              <a:latin typeface="Times New Roman"/>
              <a:cs typeface="Times New Roman"/>
            </a:endParaRPr>
          </a:p>
          <a:p>
            <a:pPr marL="12700">
              <a:lnSpc>
                <a:spcPts val="840"/>
              </a:lnSpc>
            </a:pPr>
            <a:r>
              <a:rPr sz="700" spc="15" dirty="0">
                <a:solidFill>
                  <a:srgbClr val="CC0066"/>
                </a:solidFill>
                <a:latin typeface="Courier New"/>
                <a:cs typeface="Courier New"/>
              </a:rPr>
              <a:t>for </a:t>
            </a:r>
            <a:r>
              <a:rPr sz="700" spc="10" dirty="0">
                <a:latin typeface="Courier New"/>
                <a:cs typeface="Courier New"/>
              </a:rPr>
              <a:t>(</a:t>
            </a:r>
            <a:r>
              <a:rPr sz="700" spc="10" dirty="0">
                <a:solidFill>
                  <a:srgbClr val="CC0066"/>
                </a:solidFill>
                <a:latin typeface="Courier New"/>
                <a:cs typeface="Courier New"/>
              </a:rPr>
              <a:t>int </a:t>
            </a:r>
            <a:r>
              <a:rPr sz="700" spc="15" dirty="0">
                <a:latin typeface="Courier New"/>
                <a:cs typeface="Courier New"/>
              </a:rPr>
              <a:t>n = </a:t>
            </a:r>
            <a:r>
              <a:rPr sz="700" spc="10" dirty="0">
                <a:solidFill>
                  <a:srgbClr val="66FF18"/>
                </a:solidFill>
                <a:latin typeface="Courier New"/>
                <a:cs typeface="Courier New"/>
              </a:rPr>
              <a:t>1</a:t>
            </a:r>
            <a:r>
              <a:rPr sz="700" spc="10" dirty="0">
                <a:latin typeface="Courier New"/>
                <a:cs typeface="Courier New"/>
              </a:rPr>
              <a:t>; </a:t>
            </a:r>
            <a:r>
              <a:rPr sz="700" spc="15" dirty="0">
                <a:latin typeface="Courier New"/>
                <a:cs typeface="Courier New"/>
              </a:rPr>
              <a:t>n &lt;= NMAX;</a:t>
            </a:r>
            <a:r>
              <a:rPr sz="700" spc="-35" dirty="0">
                <a:latin typeface="Courier New"/>
                <a:cs typeface="Courier New"/>
              </a:rPr>
              <a:t> </a:t>
            </a:r>
            <a:r>
              <a:rPr sz="700" spc="15" dirty="0">
                <a:latin typeface="Courier New"/>
                <a:cs typeface="Courier New"/>
              </a:rPr>
              <a:t>n++)</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a:lnSpc>
                <a:spcPts val="840"/>
              </a:lnSpc>
            </a:pPr>
            <a:r>
              <a:rPr sz="700" spc="15" dirty="0">
                <a:latin typeface="Courier New"/>
                <a:cs typeface="Courier New"/>
              </a:rPr>
              <a:t>System.out.printf(</a:t>
            </a:r>
            <a:r>
              <a:rPr sz="700" spc="15" dirty="0">
                <a:solidFill>
                  <a:srgbClr val="1F9060"/>
                </a:solidFill>
                <a:latin typeface="Courier New"/>
                <a:cs typeface="Courier New"/>
              </a:rPr>
              <a:t>"%10d"</a:t>
            </a:r>
            <a:r>
              <a:rPr sz="700" spc="15" dirty="0">
                <a:latin typeface="Courier New"/>
                <a:cs typeface="Courier New"/>
              </a:rPr>
              <a:t>,</a:t>
            </a:r>
            <a:r>
              <a:rPr sz="700" spc="-65" dirty="0">
                <a:latin typeface="Courier New"/>
                <a:cs typeface="Courier New"/>
              </a:rPr>
              <a:t> </a:t>
            </a:r>
            <a:r>
              <a:rPr sz="700" spc="15" dirty="0">
                <a:latin typeface="Courier New"/>
                <a:cs typeface="Courier New"/>
              </a:rPr>
              <a:t>n);</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System.out.println();</a:t>
            </a:r>
            <a:endParaRPr sz="700">
              <a:latin typeface="Courier New"/>
              <a:cs typeface="Courier New"/>
            </a:endParaRPr>
          </a:p>
          <a:p>
            <a:pPr marL="12700">
              <a:lnSpc>
                <a:spcPts val="840"/>
              </a:lnSpc>
            </a:pPr>
            <a:r>
              <a:rPr sz="700" spc="15" dirty="0">
                <a:solidFill>
                  <a:srgbClr val="CC0066"/>
                </a:solidFill>
                <a:latin typeface="Courier New"/>
                <a:cs typeface="Courier New"/>
              </a:rPr>
              <a:t>for </a:t>
            </a:r>
            <a:r>
              <a:rPr sz="700" spc="10" dirty="0">
                <a:latin typeface="Courier New"/>
                <a:cs typeface="Courier New"/>
              </a:rPr>
              <a:t>(</a:t>
            </a:r>
            <a:r>
              <a:rPr sz="700" spc="10" dirty="0">
                <a:solidFill>
                  <a:srgbClr val="CC0066"/>
                </a:solidFill>
                <a:latin typeface="Courier New"/>
                <a:cs typeface="Courier New"/>
              </a:rPr>
              <a:t>int </a:t>
            </a:r>
            <a:r>
              <a:rPr sz="700" spc="15" dirty="0">
                <a:latin typeface="Courier New"/>
                <a:cs typeface="Courier New"/>
              </a:rPr>
              <a:t>n = </a:t>
            </a:r>
            <a:r>
              <a:rPr sz="700" spc="10" dirty="0">
                <a:solidFill>
                  <a:srgbClr val="66FF18"/>
                </a:solidFill>
                <a:latin typeface="Courier New"/>
                <a:cs typeface="Courier New"/>
              </a:rPr>
              <a:t>1</a:t>
            </a:r>
            <a:r>
              <a:rPr sz="700" spc="10" dirty="0">
                <a:latin typeface="Courier New"/>
                <a:cs typeface="Courier New"/>
              </a:rPr>
              <a:t>; </a:t>
            </a:r>
            <a:r>
              <a:rPr sz="700" spc="15" dirty="0">
                <a:latin typeface="Courier New"/>
                <a:cs typeface="Courier New"/>
              </a:rPr>
              <a:t>n &lt;= NMAX;</a:t>
            </a:r>
            <a:r>
              <a:rPr sz="700" spc="-35" dirty="0">
                <a:latin typeface="Courier New"/>
                <a:cs typeface="Courier New"/>
              </a:rPr>
              <a:t> </a:t>
            </a:r>
            <a:r>
              <a:rPr sz="700" spc="15" dirty="0">
                <a:latin typeface="Courier New"/>
                <a:cs typeface="Courier New"/>
              </a:rPr>
              <a:t>n++)</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a:lnSpc>
                <a:spcPts val="840"/>
              </a:lnSpc>
            </a:pPr>
            <a:r>
              <a:rPr sz="700" spc="15" dirty="0">
                <a:latin typeface="Courier New"/>
                <a:cs typeface="Courier New"/>
              </a:rPr>
              <a:t>System.out.printf(</a:t>
            </a:r>
            <a:r>
              <a:rPr sz="700" spc="15" dirty="0">
                <a:solidFill>
                  <a:srgbClr val="1F9060"/>
                </a:solidFill>
                <a:latin typeface="Courier New"/>
                <a:cs typeface="Courier New"/>
              </a:rPr>
              <a:t>"%10s", "x</a:t>
            </a:r>
            <a:r>
              <a:rPr sz="700" spc="-45" dirty="0">
                <a:solidFill>
                  <a:srgbClr val="1F9060"/>
                </a:solidFill>
                <a:latin typeface="Courier New"/>
                <a:cs typeface="Courier New"/>
              </a:rPr>
              <a:t> </a:t>
            </a:r>
            <a:r>
              <a:rPr sz="700" spc="10" dirty="0">
                <a:solidFill>
                  <a:srgbClr val="1F9060"/>
                </a:solidFill>
                <a:latin typeface="Courier New"/>
                <a:cs typeface="Courier New"/>
              </a:rPr>
              <a:t>"</a:t>
            </a:r>
            <a:r>
              <a:rPr sz="700" spc="10" dirty="0">
                <a:latin typeface="Courier New"/>
                <a:cs typeface="Courier New"/>
              </a:rPr>
              <a:t>);</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2700">
              <a:lnSpc>
                <a:spcPct val="100000"/>
              </a:lnSpc>
            </a:pPr>
            <a:r>
              <a:rPr sz="700" spc="15" dirty="0">
                <a:latin typeface="Courier New"/>
                <a:cs typeface="Courier New"/>
              </a:rPr>
              <a:t>System.out.println();</a:t>
            </a:r>
            <a:endParaRPr sz="700">
              <a:latin typeface="Courier New"/>
              <a:cs typeface="Courier New"/>
            </a:endParaRPr>
          </a:p>
        </p:txBody>
      </p:sp>
      <p:sp>
        <p:nvSpPr>
          <p:cNvPr id="5" name="object 5"/>
          <p:cNvSpPr txBox="1"/>
          <p:nvPr/>
        </p:nvSpPr>
        <p:spPr>
          <a:xfrm>
            <a:off x="1236837" y="3252195"/>
            <a:ext cx="890269" cy="155575"/>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r>
              <a:rPr sz="700" spc="-265" dirty="0">
                <a:latin typeface="Courier New"/>
                <a:cs typeface="Courier New"/>
              </a:rPr>
              <a:t> </a:t>
            </a:r>
            <a:r>
              <a:rPr sz="900" spc="-5" dirty="0">
                <a:solidFill>
                  <a:srgbClr val="0073FF"/>
                </a:solidFill>
                <a:latin typeface="Times New Roman"/>
                <a:cs typeface="Times New Roman"/>
              </a:rPr>
              <a:t>Print table body</a:t>
            </a:r>
            <a:endParaRPr sz="900">
              <a:latin typeface="Times New Roman"/>
              <a:cs typeface="Times New Roman"/>
            </a:endParaRPr>
          </a:p>
        </p:txBody>
      </p:sp>
      <p:sp>
        <p:nvSpPr>
          <p:cNvPr id="6" name="object 6"/>
          <p:cNvSpPr txBox="1"/>
          <p:nvPr/>
        </p:nvSpPr>
        <p:spPr>
          <a:xfrm>
            <a:off x="1236761" y="3497674"/>
            <a:ext cx="1908175" cy="357505"/>
          </a:xfrm>
          <a:prstGeom prst="rect">
            <a:avLst/>
          </a:prstGeom>
        </p:spPr>
        <p:txBody>
          <a:bodyPr vert="horz" wrap="square" lIns="0" tIns="0" rIns="0" bIns="0" rtlCol="0">
            <a:spAutoFit/>
          </a:bodyPr>
          <a:lstStyle/>
          <a:p>
            <a:pPr marL="12700">
              <a:lnSpc>
                <a:spcPts val="840"/>
              </a:lnSpc>
            </a:pPr>
            <a:r>
              <a:rPr sz="700" spc="15" dirty="0">
                <a:solidFill>
                  <a:srgbClr val="CC0066"/>
                </a:solidFill>
                <a:latin typeface="Courier New"/>
                <a:cs typeface="Courier New"/>
              </a:rPr>
              <a:t>for </a:t>
            </a:r>
            <a:r>
              <a:rPr sz="700" spc="15" dirty="0">
                <a:latin typeface="Courier New"/>
                <a:cs typeface="Courier New"/>
              </a:rPr>
              <a:t>(</a:t>
            </a:r>
            <a:r>
              <a:rPr sz="700" spc="15" dirty="0">
                <a:solidFill>
                  <a:srgbClr val="CC0066"/>
                </a:solidFill>
                <a:latin typeface="Courier New"/>
                <a:cs typeface="Courier New"/>
              </a:rPr>
              <a:t>double </a:t>
            </a:r>
            <a:r>
              <a:rPr sz="700" spc="15" dirty="0">
                <a:latin typeface="Courier New"/>
                <a:cs typeface="Courier New"/>
              </a:rPr>
              <a:t>x = </a:t>
            </a:r>
            <a:r>
              <a:rPr sz="700" spc="10" dirty="0">
                <a:solidFill>
                  <a:srgbClr val="66FF18"/>
                </a:solidFill>
                <a:latin typeface="Courier New"/>
                <a:cs typeface="Courier New"/>
              </a:rPr>
              <a:t>1</a:t>
            </a:r>
            <a:r>
              <a:rPr sz="700" spc="10" dirty="0">
                <a:latin typeface="Courier New"/>
                <a:cs typeface="Courier New"/>
              </a:rPr>
              <a:t>; </a:t>
            </a:r>
            <a:r>
              <a:rPr sz="700" spc="15" dirty="0">
                <a:latin typeface="Courier New"/>
                <a:cs typeface="Courier New"/>
              </a:rPr>
              <a:t>x &lt;= XMAX;</a:t>
            </a:r>
            <a:r>
              <a:rPr sz="700" spc="-55" dirty="0">
                <a:latin typeface="Courier New"/>
                <a:cs typeface="Courier New"/>
              </a:rPr>
              <a:t> </a:t>
            </a:r>
            <a:r>
              <a:rPr sz="700" spc="15" dirty="0">
                <a:latin typeface="Courier New"/>
                <a:cs typeface="Courier New"/>
              </a:rPr>
              <a:t>x++)</a:t>
            </a:r>
            <a:endParaRPr sz="700">
              <a:latin typeface="Courier New"/>
              <a:cs typeface="Courier New"/>
            </a:endParaRPr>
          </a:p>
          <a:p>
            <a:pPr marL="12700">
              <a:lnSpc>
                <a:spcPts val="795"/>
              </a:lnSpc>
            </a:pPr>
            <a:r>
              <a:rPr sz="700" spc="15" dirty="0">
                <a:latin typeface="Courier New"/>
                <a:cs typeface="Courier New"/>
              </a:rPr>
              <a:t>{</a:t>
            </a:r>
            <a:endParaRPr sz="700">
              <a:latin typeface="Courier New"/>
              <a:cs typeface="Courier New"/>
            </a:endParaRPr>
          </a:p>
          <a:p>
            <a:pPr marL="178435">
              <a:lnSpc>
                <a:spcPts val="1035"/>
              </a:lnSpc>
            </a:pPr>
            <a:r>
              <a:rPr sz="700" spc="15" dirty="0">
                <a:latin typeface="Courier New"/>
                <a:cs typeface="Courier New"/>
              </a:rPr>
              <a:t>//</a:t>
            </a:r>
            <a:r>
              <a:rPr sz="700" spc="-265" dirty="0">
                <a:latin typeface="Courier New"/>
                <a:cs typeface="Courier New"/>
              </a:rPr>
              <a:t> </a:t>
            </a:r>
            <a:r>
              <a:rPr sz="900" spc="-5" dirty="0">
                <a:solidFill>
                  <a:srgbClr val="0073FF"/>
                </a:solidFill>
                <a:latin typeface="Times New Roman"/>
                <a:cs typeface="Times New Roman"/>
              </a:rPr>
              <a:t>Print table row</a:t>
            </a:r>
            <a:endParaRPr sz="900">
              <a:latin typeface="Times New Roman"/>
              <a:cs typeface="Times New Roman"/>
            </a:endParaRPr>
          </a:p>
        </p:txBody>
      </p:sp>
      <p:sp>
        <p:nvSpPr>
          <p:cNvPr id="7" name="object 7"/>
          <p:cNvSpPr txBox="1"/>
          <p:nvPr/>
        </p:nvSpPr>
        <p:spPr>
          <a:xfrm>
            <a:off x="1402928" y="3944929"/>
            <a:ext cx="2628900" cy="550545"/>
          </a:xfrm>
          <a:prstGeom prst="rect">
            <a:avLst/>
          </a:prstGeom>
        </p:spPr>
        <p:txBody>
          <a:bodyPr vert="horz" wrap="square" lIns="0" tIns="0" rIns="0" bIns="0" rtlCol="0">
            <a:spAutoFit/>
          </a:bodyPr>
          <a:lstStyle/>
          <a:p>
            <a:pPr marL="12700">
              <a:lnSpc>
                <a:spcPts val="840"/>
              </a:lnSpc>
            </a:pPr>
            <a:r>
              <a:rPr sz="700" spc="15" dirty="0">
                <a:solidFill>
                  <a:srgbClr val="CC0066"/>
                </a:solidFill>
                <a:latin typeface="Courier New"/>
                <a:cs typeface="Courier New"/>
              </a:rPr>
              <a:t>for </a:t>
            </a:r>
            <a:r>
              <a:rPr sz="700" spc="10" dirty="0">
                <a:latin typeface="Courier New"/>
                <a:cs typeface="Courier New"/>
              </a:rPr>
              <a:t>(</a:t>
            </a:r>
            <a:r>
              <a:rPr sz="700" spc="10" dirty="0">
                <a:solidFill>
                  <a:srgbClr val="CC0066"/>
                </a:solidFill>
                <a:latin typeface="Courier New"/>
                <a:cs typeface="Courier New"/>
              </a:rPr>
              <a:t>int </a:t>
            </a:r>
            <a:r>
              <a:rPr sz="700" spc="15" dirty="0">
                <a:latin typeface="Courier New"/>
                <a:cs typeface="Courier New"/>
              </a:rPr>
              <a:t>n = </a:t>
            </a:r>
            <a:r>
              <a:rPr sz="700" spc="10" dirty="0">
                <a:solidFill>
                  <a:srgbClr val="66FF18"/>
                </a:solidFill>
                <a:latin typeface="Courier New"/>
                <a:cs typeface="Courier New"/>
              </a:rPr>
              <a:t>1</a:t>
            </a:r>
            <a:r>
              <a:rPr sz="700" spc="10" dirty="0">
                <a:latin typeface="Courier New"/>
                <a:cs typeface="Courier New"/>
              </a:rPr>
              <a:t>; </a:t>
            </a:r>
            <a:r>
              <a:rPr sz="700" spc="15" dirty="0">
                <a:latin typeface="Courier New"/>
                <a:cs typeface="Courier New"/>
              </a:rPr>
              <a:t>n &lt;= NMAX;</a:t>
            </a:r>
            <a:r>
              <a:rPr sz="700" spc="-35" dirty="0">
                <a:latin typeface="Courier New"/>
                <a:cs typeface="Courier New"/>
              </a:rPr>
              <a:t> </a:t>
            </a:r>
            <a:r>
              <a:rPr sz="700" spc="15" dirty="0">
                <a:latin typeface="Courier New"/>
                <a:cs typeface="Courier New"/>
              </a:rPr>
              <a:t>n++)</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78435">
              <a:lnSpc>
                <a:spcPts val="840"/>
              </a:lnSpc>
            </a:pPr>
            <a:r>
              <a:rPr sz="700" spc="15" dirty="0">
                <a:latin typeface="Courier New"/>
                <a:cs typeface="Courier New"/>
              </a:rPr>
              <a:t>System.out.printf(</a:t>
            </a:r>
            <a:r>
              <a:rPr sz="700" spc="15" dirty="0">
                <a:solidFill>
                  <a:srgbClr val="1F9060"/>
                </a:solidFill>
                <a:latin typeface="Courier New"/>
                <a:cs typeface="Courier New"/>
              </a:rPr>
              <a:t>"%10.0f"</a:t>
            </a:r>
            <a:r>
              <a:rPr sz="700" spc="15" dirty="0">
                <a:latin typeface="Courier New"/>
                <a:cs typeface="Courier New"/>
              </a:rPr>
              <a:t>, Math.pow(x,</a:t>
            </a:r>
            <a:r>
              <a:rPr sz="700" spc="-50" dirty="0">
                <a:latin typeface="Courier New"/>
                <a:cs typeface="Courier New"/>
              </a:rPr>
              <a:t> </a:t>
            </a:r>
            <a:r>
              <a:rPr sz="700" spc="15" dirty="0">
                <a:latin typeface="Courier New"/>
                <a:cs typeface="Courier New"/>
              </a:rPr>
              <a:t>n));</a:t>
            </a:r>
            <a:endParaRPr sz="700">
              <a:latin typeface="Courier New"/>
              <a:cs typeface="Courier New"/>
            </a:endParaRPr>
          </a:p>
          <a:p>
            <a:pPr marL="12700">
              <a:lnSpc>
                <a:spcPts val="840"/>
              </a:lnSpc>
            </a:pPr>
            <a:r>
              <a:rPr sz="700" spc="15" dirty="0">
                <a:latin typeface="Courier New"/>
                <a:cs typeface="Courier New"/>
              </a:rPr>
              <a:t>}</a:t>
            </a:r>
            <a:endParaRPr sz="700">
              <a:latin typeface="Courier New"/>
              <a:cs typeface="Courier New"/>
            </a:endParaRPr>
          </a:p>
          <a:p>
            <a:pPr marL="12700">
              <a:lnSpc>
                <a:spcPct val="100000"/>
              </a:lnSpc>
            </a:pPr>
            <a:r>
              <a:rPr sz="700" spc="15" dirty="0">
                <a:latin typeface="Courier New"/>
                <a:cs typeface="Courier New"/>
              </a:rPr>
              <a:t>System.out.println();</a:t>
            </a:r>
            <a:endParaRPr sz="700">
              <a:latin typeface="Courier New"/>
              <a:cs typeface="Courier New"/>
            </a:endParaRPr>
          </a:p>
        </p:txBody>
      </p:sp>
      <p:sp>
        <p:nvSpPr>
          <p:cNvPr id="8" name="object 8"/>
          <p:cNvSpPr txBox="1"/>
          <p:nvPr/>
        </p:nvSpPr>
        <p:spPr>
          <a:xfrm>
            <a:off x="683046" y="771542"/>
            <a:ext cx="2517775" cy="3830320"/>
          </a:xfrm>
          <a:prstGeom prst="rect">
            <a:avLst/>
          </a:prstGeom>
        </p:spPr>
        <p:txBody>
          <a:bodyPr vert="horz" wrap="square" lIns="0" tIns="0" rIns="0" bIns="0" rtlCol="0">
            <a:spAutoFit/>
          </a:bodyPr>
          <a:lstStyle/>
          <a:p>
            <a:pPr marL="67945">
              <a:lnSpc>
                <a:spcPts val="795"/>
              </a:lnSpc>
            </a:pPr>
            <a:r>
              <a:rPr sz="700" b="1" spc="15" dirty="0">
                <a:solidFill>
                  <a:srgbClr val="0073FF"/>
                </a:solidFill>
                <a:latin typeface="Courier New"/>
                <a:cs typeface="Courier New"/>
              </a:rPr>
              <a:t>1</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1035"/>
              </a:lnSpc>
              <a:tabLst>
                <a:tab pos="400050" algn="l"/>
              </a:tabLst>
            </a:pPr>
            <a:r>
              <a:rPr sz="700" b="1" spc="15" dirty="0">
                <a:solidFill>
                  <a:srgbClr val="0073FF"/>
                </a:solidFill>
                <a:latin typeface="Courier New"/>
                <a:cs typeface="Courier New"/>
              </a:rPr>
              <a:t>2	</a:t>
            </a:r>
            <a:r>
              <a:rPr sz="900" spc="-5" dirty="0">
                <a:solidFill>
                  <a:srgbClr val="0073FF"/>
                </a:solidFill>
                <a:latin typeface="Times New Roman"/>
                <a:cs typeface="Times New Roman"/>
              </a:rPr>
              <a:t>This program prints a table of powers of</a:t>
            </a:r>
            <a:r>
              <a:rPr sz="900" spc="-15" dirty="0">
                <a:solidFill>
                  <a:srgbClr val="0073FF"/>
                </a:solidFill>
                <a:latin typeface="Times New Roman"/>
                <a:cs typeface="Times New Roman"/>
              </a:rPr>
              <a:t> </a:t>
            </a:r>
            <a:r>
              <a:rPr sz="900" spc="-5" dirty="0">
                <a:solidFill>
                  <a:srgbClr val="0073FF"/>
                </a:solidFill>
                <a:latin typeface="Times New Roman"/>
                <a:cs typeface="Times New Roman"/>
              </a:rPr>
              <a:t>x.</a:t>
            </a:r>
            <a:endParaRPr sz="900">
              <a:latin typeface="Times New Roman"/>
              <a:cs typeface="Times New Roman"/>
            </a:endParaRPr>
          </a:p>
          <a:p>
            <a:pPr marL="67945">
              <a:lnSpc>
                <a:spcPts val="840"/>
              </a:lnSpc>
              <a:spcBef>
                <a:spcPts val="15"/>
              </a:spcBef>
            </a:pPr>
            <a:r>
              <a:rPr sz="700" b="1" spc="15" dirty="0">
                <a:solidFill>
                  <a:srgbClr val="0073FF"/>
                </a:solidFill>
                <a:latin typeface="Courier New"/>
                <a:cs typeface="Courier New"/>
              </a:rPr>
              <a:t>3</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pPr>
            <a:r>
              <a:rPr sz="700" b="1" spc="15" dirty="0">
                <a:solidFill>
                  <a:srgbClr val="0073FF"/>
                </a:solidFill>
                <a:latin typeface="Courier New"/>
                <a:cs typeface="Courier New"/>
              </a:rPr>
              <a:t>4  </a:t>
            </a:r>
            <a:r>
              <a:rPr sz="700" spc="15" dirty="0">
                <a:solidFill>
                  <a:srgbClr val="CC0066"/>
                </a:solidFill>
                <a:latin typeface="Courier New"/>
                <a:cs typeface="Courier New"/>
              </a:rPr>
              <a:t>public class</a:t>
            </a:r>
            <a:r>
              <a:rPr sz="700" spc="-65" dirty="0">
                <a:solidFill>
                  <a:srgbClr val="CC0066"/>
                </a:solidFill>
                <a:latin typeface="Courier New"/>
                <a:cs typeface="Courier New"/>
              </a:rPr>
              <a:t> </a:t>
            </a:r>
            <a:r>
              <a:rPr sz="700" spc="15" dirty="0">
                <a:latin typeface="Courier New"/>
                <a:cs typeface="Courier New"/>
              </a:rPr>
              <a:t>PowerTable</a:t>
            </a:r>
            <a:endParaRPr sz="700">
              <a:latin typeface="Courier New"/>
              <a:cs typeface="Courier New"/>
            </a:endParaRPr>
          </a:p>
          <a:p>
            <a:pPr marL="67945">
              <a:lnSpc>
                <a:spcPts val="840"/>
              </a:lnSpc>
            </a:pPr>
            <a:r>
              <a:rPr sz="700" b="1" spc="15" dirty="0">
                <a:solidFill>
                  <a:srgbClr val="0073FF"/>
                </a:solidFill>
                <a:latin typeface="Courier New"/>
                <a:cs typeface="Courier New"/>
              </a:rPr>
              <a:t>5</a:t>
            </a:r>
            <a:r>
              <a:rPr sz="700" b="1" spc="350" dirty="0">
                <a:solidFill>
                  <a:srgbClr val="0073FF"/>
                </a:solidFill>
                <a:latin typeface="Courier New"/>
                <a:cs typeface="Courier New"/>
              </a:rPr>
              <a:t> </a:t>
            </a:r>
            <a:r>
              <a:rPr sz="700" spc="15" dirty="0">
                <a:latin typeface="Courier New"/>
                <a:cs typeface="Courier New"/>
              </a:rPr>
              <a:t>{</a:t>
            </a:r>
            <a:endParaRPr sz="700">
              <a:latin typeface="Courier New"/>
              <a:cs typeface="Courier New"/>
            </a:endParaRPr>
          </a:p>
          <a:p>
            <a:pPr marL="67945">
              <a:lnSpc>
                <a:spcPts val="840"/>
              </a:lnSpc>
              <a:tabLst>
                <a:tab pos="400050" algn="l"/>
              </a:tabLst>
            </a:pPr>
            <a:r>
              <a:rPr sz="700" b="1" spc="15" dirty="0">
                <a:solidFill>
                  <a:srgbClr val="0073FF"/>
                </a:solidFill>
                <a:latin typeface="Courier New"/>
                <a:cs typeface="Courier New"/>
              </a:rPr>
              <a:t>6	</a:t>
            </a:r>
            <a:r>
              <a:rPr sz="700" spc="15" dirty="0">
                <a:solidFill>
                  <a:srgbClr val="CC0066"/>
                </a:solidFill>
                <a:latin typeface="Courier New"/>
                <a:cs typeface="Courier New"/>
              </a:rPr>
              <a:t>public static void </a:t>
            </a:r>
            <a:r>
              <a:rPr sz="700" spc="15" dirty="0">
                <a:latin typeface="Courier New"/>
                <a:cs typeface="Courier New"/>
              </a:rPr>
              <a:t>main(String[]</a:t>
            </a:r>
            <a:r>
              <a:rPr sz="700" spc="-55" dirty="0">
                <a:latin typeface="Courier New"/>
                <a:cs typeface="Courier New"/>
              </a:rPr>
              <a:t> </a:t>
            </a:r>
            <a:r>
              <a:rPr sz="700" spc="15" dirty="0">
                <a:latin typeface="Courier New"/>
                <a:cs typeface="Courier New"/>
              </a:rPr>
              <a:t>args)</a:t>
            </a:r>
            <a:endParaRPr sz="700">
              <a:latin typeface="Courier New"/>
              <a:cs typeface="Courier New"/>
            </a:endParaRPr>
          </a:p>
          <a:p>
            <a:pPr marL="67945">
              <a:lnSpc>
                <a:spcPts val="840"/>
              </a:lnSpc>
              <a:tabLst>
                <a:tab pos="400050" algn="l"/>
              </a:tabLst>
            </a:pPr>
            <a:r>
              <a:rPr sz="700" b="1" spc="15" dirty="0">
                <a:solidFill>
                  <a:srgbClr val="0073FF"/>
                </a:solidFill>
                <a:latin typeface="Courier New"/>
                <a:cs typeface="Courier New"/>
              </a:rPr>
              <a:t>7	</a:t>
            </a:r>
            <a:r>
              <a:rPr sz="700" spc="15" dirty="0">
                <a:latin typeface="Courier New"/>
                <a:cs typeface="Courier New"/>
              </a:rPr>
              <a:t>{</a:t>
            </a:r>
            <a:endParaRPr sz="700">
              <a:latin typeface="Courier New"/>
              <a:cs typeface="Courier New"/>
            </a:endParaRPr>
          </a:p>
          <a:p>
            <a:pPr marL="566420" indent="-498475">
              <a:lnSpc>
                <a:spcPts val="840"/>
              </a:lnSpc>
              <a:buClr>
                <a:srgbClr val="0073FF"/>
              </a:buClr>
              <a:buFont typeface="Courier New"/>
              <a:buAutoNum type="arabicPlain" startAt="8"/>
              <a:tabLst>
                <a:tab pos="566420" algn="l"/>
              </a:tabLst>
            </a:pPr>
            <a:r>
              <a:rPr sz="700" spc="15" dirty="0">
                <a:solidFill>
                  <a:srgbClr val="CC0066"/>
                </a:solidFill>
                <a:latin typeface="Courier New"/>
                <a:cs typeface="Courier New"/>
              </a:rPr>
              <a:t>final int </a:t>
            </a:r>
            <a:r>
              <a:rPr sz="700" spc="15" dirty="0">
                <a:latin typeface="Courier New"/>
                <a:cs typeface="Courier New"/>
              </a:rPr>
              <a:t>NMAX =</a:t>
            </a:r>
            <a:r>
              <a:rPr sz="700" spc="-65" dirty="0">
                <a:latin typeface="Courier New"/>
                <a:cs typeface="Courier New"/>
              </a:rPr>
              <a:t> </a:t>
            </a:r>
            <a:r>
              <a:rPr sz="700" spc="10" dirty="0">
                <a:solidFill>
                  <a:srgbClr val="66FF18"/>
                </a:solidFill>
                <a:latin typeface="Courier New"/>
                <a:cs typeface="Courier New"/>
              </a:rPr>
              <a:t>4</a:t>
            </a:r>
            <a:r>
              <a:rPr sz="700" spc="10" dirty="0">
                <a:latin typeface="Courier New"/>
                <a:cs typeface="Courier New"/>
              </a:rPr>
              <a:t>;</a:t>
            </a:r>
            <a:endParaRPr sz="700">
              <a:latin typeface="Courier New"/>
              <a:cs typeface="Courier New"/>
            </a:endParaRPr>
          </a:p>
          <a:p>
            <a:pPr marL="566420" indent="-498475">
              <a:lnSpc>
                <a:spcPts val="840"/>
              </a:lnSpc>
              <a:buClr>
                <a:srgbClr val="0073FF"/>
              </a:buClr>
              <a:buFont typeface="Courier New"/>
              <a:buAutoNum type="arabicPlain" startAt="8"/>
              <a:tabLst>
                <a:tab pos="566420" algn="l"/>
              </a:tabLst>
            </a:pPr>
            <a:r>
              <a:rPr sz="700" spc="15" dirty="0">
                <a:solidFill>
                  <a:srgbClr val="CC0066"/>
                </a:solidFill>
                <a:latin typeface="Courier New"/>
                <a:cs typeface="Courier New"/>
              </a:rPr>
              <a:t>final double </a:t>
            </a:r>
            <a:r>
              <a:rPr sz="700" spc="15" dirty="0">
                <a:latin typeface="Courier New"/>
                <a:cs typeface="Courier New"/>
              </a:rPr>
              <a:t>XMAX =</a:t>
            </a:r>
            <a:r>
              <a:rPr sz="700" spc="-60" dirty="0">
                <a:latin typeface="Courier New"/>
                <a:cs typeface="Courier New"/>
              </a:rPr>
              <a:t> </a:t>
            </a:r>
            <a:r>
              <a:rPr sz="700" spc="10" dirty="0">
                <a:solidFill>
                  <a:srgbClr val="66FF18"/>
                </a:solidFill>
                <a:latin typeface="Courier New"/>
                <a:cs typeface="Courier New"/>
              </a:rPr>
              <a:t>10</a:t>
            </a:r>
            <a:r>
              <a:rPr sz="700" spc="10" dirty="0">
                <a:latin typeface="Courier New"/>
                <a:cs typeface="Courier New"/>
              </a:rPr>
              <a:t>;</a:t>
            </a:r>
            <a:endParaRPr sz="700">
              <a:latin typeface="Courier New"/>
              <a:cs typeface="Courier New"/>
            </a:endParaRPr>
          </a:p>
          <a:p>
            <a:pPr marL="12700">
              <a:lnSpc>
                <a:spcPct val="100000"/>
              </a:lnSpc>
            </a:pPr>
            <a:r>
              <a:rPr sz="700" b="1" spc="15" dirty="0">
                <a:solidFill>
                  <a:srgbClr val="0073FF"/>
                </a:solidFill>
                <a:latin typeface="Courier New"/>
                <a:cs typeface="Courier New"/>
              </a:rPr>
              <a:t>10</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11</a:t>
            </a:r>
            <a:endParaRPr sz="700">
              <a:latin typeface="Courier New"/>
              <a:cs typeface="Courier New"/>
            </a:endParaRPr>
          </a:p>
          <a:p>
            <a:pPr marL="12700">
              <a:lnSpc>
                <a:spcPts val="840"/>
              </a:lnSpc>
              <a:spcBef>
                <a:spcPts val="55"/>
              </a:spcBef>
            </a:pPr>
            <a:r>
              <a:rPr sz="700" b="1" spc="15" dirty="0">
                <a:solidFill>
                  <a:srgbClr val="0073FF"/>
                </a:solidFill>
                <a:latin typeface="Courier New"/>
                <a:cs typeface="Courier New"/>
              </a:rPr>
              <a:t>12</a:t>
            </a:r>
            <a:endParaRPr sz="700">
              <a:latin typeface="Courier New"/>
              <a:cs typeface="Courier New"/>
            </a:endParaRPr>
          </a:p>
          <a:p>
            <a:pPr marL="12700">
              <a:lnSpc>
                <a:spcPts val="840"/>
              </a:lnSpc>
            </a:pPr>
            <a:r>
              <a:rPr sz="700" b="1" spc="15" dirty="0">
                <a:solidFill>
                  <a:srgbClr val="0073FF"/>
                </a:solidFill>
                <a:latin typeface="Courier New"/>
                <a:cs typeface="Courier New"/>
              </a:rPr>
              <a:t>13</a:t>
            </a:r>
            <a:endParaRPr sz="700">
              <a:latin typeface="Courier New"/>
              <a:cs typeface="Courier New"/>
            </a:endParaRPr>
          </a:p>
          <a:p>
            <a:pPr marL="12700">
              <a:lnSpc>
                <a:spcPts val="840"/>
              </a:lnSpc>
            </a:pPr>
            <a:r>
              <a:rPr sz="700" b="1" spc="15" dirty="0">
                <a:solidFill>
                  <a:srgbClr val="0073FF"/>
                </a:solidFill>
                <a:latin typeface="Courier New"/>
                <a:cs typeface="Courier New"/>
              </a:rPr>
              <a:t>14</a:t>
            </a:r>
            <a:endParaRPr sz="700">
              <a:latin typeface="Courier New"/>
              <a:cs typeface="Courier New"/>
            </a:endParaRPr>
          </a:p>
          <a:p>
            <a:pPr marL="12700">
              <a:lnSpc>
                <a:spcPts val="840"/>
              </a:lnSpc>
            </a:pPr>
            <a:r>
              <a:rPr sz="700" b="1" spc="15" dirty="0">
                <a:solidFill>
                  <a:srgbClr val="0073FF"/>
                </a:solidFill>
                <a:latin typeface="Courier New"/>
                <a:cs typeface="Courier New"/>
              </a:rPr>
              <a:t>15</a:t>
            </a:r>
            <a:endParaRPr sz="700">
              <a:latin typeface="Courier New"/>
              <a:cs typeface="Courier New"/>
            </a:endParaRPr>
          </a:p>
          <a:p>
            <a:pPr marL="12700">
              <a:lnSpc>
                <a:spcPts val="840"/>
              </a:lnSpc>
            </a:pPr>
            <a:r>
              <a:rPr sz="700" b="1" spc="15" dirty="0">
                <a:solidFill>
                  <a:srgbClr val="0073FF"/>
                </a:solidFill>
                <a:latin typeface="Courier New"/>
                <a:cs typeface="Courier New"/>
              </a:rPr>
              <a:t>16</a:t>
            </a:r>
            <a:endParaRPr sz="700">
              <a:latin typeface="Courier New"/>
              <a:cs typeface="Courier New"/>
            </a:endParaRPr>
          </a:p>
          <a:p>
            <a:pPr marL="12700">
              <a:lnSpc>
                <a:spcPts val="840"/>
              </a:lnSpc>
            </a:pPr>
            <a:r>
              <a:rPr sz="700" b="1" spc="15" dirty="0">
                <a:solidFill>
                  <a:srgbClr val="0073FF"/>
                </a:solidFill>
                <a:latin typeface="Courier New"/>
                <a:cs typeface="Courier New"/>
              </a:rPr>
              <a:t>17</a:t>
            </a:r>
            <a:endParaRPr sz="700">
              <a:latin typeface="Courier New"/>
              <a:cs typeface="Courier New"/>
            </a:endParaRPr>
          </a:p>
          <a:p>
            <a:pPr marL="12700">
              <a:lnSpc>
                <a:spcPts val="840"/>
              </a:lnSpc>
            </a:pPr>
            <a:r>
              <a:rPr sz="700" b="1" spc="15" dirty="0">
                <a:solidFill>
                  <a:srgbClr val="0073FF"/>
                </a:solidFill>
                <a:latin typeface="Courier New"/>
                <a:cs typeface="Courier New"/>
              </a:rPr>
              <a:t>18</a:t>
            </a:r>
            <a:endParaRPr sz="700">
              <a:latin typeface="Courier New"/>
              <a:cs typeface="Courier New"/>
            </a:endParaRPr>
          </a:p>
          <a:p>
            <a:pPr marL="12700">
              <a:lnSpc>
                <a:spcPts val="840"/>
              </a:lnSpc>
            </a:pPr>
            <a:r>
              <a:rPr sz="700" b="1" spc="15" dirty="0">
                <a:solidFill>
                  <a:srgbClr val="0073FF"/>
                </a:solidFill>
                <a:latin typeface="Courier New"/>
                <a:cs typeface="Courier New"/>
              </a:rPr>
              <a:t>19</a:t>
            </a:r>
            <a:endParaRPr sz="700">
              <a:latin typeface="Courier New"/>
              <a:cs typeface="Courier New"/>
            </a:endParaRPr>
          </a:p>
          <a:p>
            <a:pPr marL="12700">
              <a:lnSpc>
                <a:spcPts val="840"/>
              </a:lnSpc>
            </a:pPr>
            <a:r>
              <a:rPr sz="700" b="1" spc="15" dirty="0">
                <a:solidFill>
                  <a:srgbClr val="0073FF"/>
                </a:solidFill>
                <a:latin typeface="Courier New"/>
                <a:cs typeface="Courier New"/>
              </a:rPr>
              <a:t>20</a:t>
            </a:r>
            <a:endParaRPr sz="700">
              <a:latin typeface="Courier New"/>
              <a:cs typeface="Courier New"/>
            </a:endParaRPr>
          </a:p>
          <a:p>
            <a:pPr marL="12700">
              <a:lnSpc>
                <a:spcPts val="840"/>
              </a:lnSpc>
            </a:pPr>
            <a:r>
              <a:rPr sz="700" b="1" spc="15" dirty="0">
                <a:solidFill>
                  <a:srgbClr val="0073FF"/>
                </a:solidFill>
                <a:latin typeface="Courier New"/>
                <a:cs typeface="Courier New"/>
              </a:rPr>
              <a:t>21</a:t>
            </a:r>
            <a:endParaRPr sz="700">
              <a:latin typeface="Courier New"/>
              <a:cs typeface="Courier New"/>
            </a:endParaRPr>
          </a:p>
          <a:p>
            <a:pPr marL="12700">
              <a:lnSpc>
                <a:spcPts val="840"/>
              </a:lnSpc>
            </a:pPr>
            <a:r>
              <a:rPr sz="700" b="1" spc="15" dirty="0">
                <a:solidFill>
                  <a:srgbClr val="0073FF"/>
                </a:solidFill>
                <a:latin typeface="Courier New"/>
                <a:cs typeface="Courier New"/>
              </a:rPr>
              <a:t>22</a:t>
            </a:r>
            <a:endParaRPr sz="700">
              <a:latin typeface="Courier New"/>
              <a:cs typeface="Courier New"/>
            </a:endParaRPr>
          </a:p>
          <a:p>
            <a:pPr marL="12700">
              <a:lnSpc>
                <a:spcPct val="100000"/>
              </a:lnSpc>
            </a:pPr>
            <a:r>
              <a:rPr sz="700" b="1" spc="15" dirty="0">
                <a:solidFill>
                  <a:srgbClr val="0073FF"/>
                </a:solidFill>
                <a:latin typeface="Courier New"/>
                <a:cs typeface="Courier New"/>
              </a:rPr>
              <a:t>23</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24</a:t>
            </a:r>
            <a:endParaRPr sz="700">
              <a:latin typeface="Courier New"/>
              <a:cs typeface="Courier New"/>
            </a:endParaRPr>
          </a:p>
          <a:p>
            <a:pPr marL="12700">
              <a:lnSpc>
                <a:spcPts val="840"/>
              </a:lnSpc>
              <a:spcBef>
                <a:spcPts val="55"/>
              </a:spcBef>
            </a:pPr>
            <a:r>
              <a:rPr sz="700" b="1" spc="15" dirty="0">
                <a:solidFill>
                  <a:srgbClr val="0073FF"/>
                </a:solidFill>
                <a:latin typeface="Courier New"/>
                <a:cs typeface="Courier New"/>
              </a:rPr>
              <a:t>25</a:t>
            </a:r>
            <a:endParaRPr sz="700">
              <a:latin typeface="Courier New"/>
              <a:cs typeface="Courier New"/>
            </a:endParaRPr>
          </a:p>
          <a:p>
            <a:pPr marL="12700">
              <a:lnSpc>
                <a:spcPts val="840"/>
              </a:lnSpc>
            </a:pPr>
            <a:r>
              <a:rPr sz="700" b="1" spc="15" dirty="0">
                <a:solidFill>
                  <a:srgbClr val="0073FF"/>
                </a:solidFill>
                <a:latin typeface="Courier New"/>
                <a:cs typeface="Courier New"/>
              </a:rPr>
              <a:t>26</a:t>
            </a:r>
            <a:endParaRPr sz="700">
              <a:latin typeface="Courier New"/>
              <a:cs typeface="Courier New"/>
            </a:endParaRPr>
          </a:p>
          <a:p>
            <a:pPr marL="12700">
              <a:lnSpc>
                <a:spcPct val="100000"/>
              </a:lnSpc>
            </a:pPr>
            <a:r>
              <a:rPr sz="700" b="1" spc="15" dirty="0">
                <a:solidFill>
                  <a:srgbClr val="0073FF"/>
                </a:solidFill>
                <a:latin typeface="Courier New"/>
                <a:cs typeface="Courier New"/>
              </a:rPr>
              <a:t>27</a:t>
            </a:r>
            <a:endParaRPr sz="700">
              <a:latin typeface="Courier New"/>
              <a:cs typeface="Courier New"/>
            </a:endParaRPr>
          </a:p>
          <a:p>
            <a:pPr marL="12700">
              <a:lnSpc>
                <a:spcPct val="100000"/>
              </a:lnSpc>
              <a:spcBef>
                <a:spcPts val="110"/>
              </a:spcBef>
            </a:pPr>
            <a:r>
              <a:rPr sz="700" b="1" spc="15" dirty="0">
                <a:solidFill>
                  <a:srgbClr val="0073FF"/>
                </a:solidFill>
                <a:latin typeface="Courier New"/>
                <a:cs typeface="Courier New"/>
              </a:rPr>
              <a:t>28</a:t>
            </a:r>
            <a:endParaRPr sz="700">
              <a:latin typeface="Courier New"/>
              <a:cs typeface="Courier New"/>
            </a:endParaRPr>
          </a:p>
          <a:p>
            <a:pPr marL="12700">
              <a:lnSpc>
                <a:spcPts val="840"/>
              </a:lnSpc>
              <a:spcBef>
                <a:spcPts val="55"/>
              </a:spcBef>
            </a:pPr>
            <a:r>
              <a:rPr sz="700" b="1" spc="15" dirty="0">
                <a:solidFill>
                  <a:srgbClr val="0073FF"/>
                </a:solidFill>
                <a:latin typeface="Courier New"/>
                <a:cs typeface="Courier New"/>
              </a:rPr>
              <a:t>29</a:t>
            </a:r>
            <a:endParaRPr sz="700">
              <a:latin typeface="Courier New"/>
              <a:cs typeface="Courier New"/>
            </a:endParaRPr>
          </a:p>
          <a:p>
            <a:pPr marL="12700">
              <a:lnSpc>
                <a:spcPts val="840"/>
              </a:lnSpc>
            </a:pPr>
            <a:r>
              <a:rPr sz="700" b="1" spc="15" dirty="0">
                <a:solidFill>
                  <a:srgbClr val="0073FF"/>
                </a:solidFill>
                <a:latin typeface="Courier New"/>
                <a:cs typeface="Courier New"/>
              </a:rPr>
              <a:t>30</a:t>
            </a:r>
            <a:endParaRPr sz="700">
              <a:latin typeface="Courier New"/>
              <a:cs typeface="Courier New"/>
            </a:endParaRPr>
          </a:p>
          <a:p>
            <a:pPr marL="12700">
              <a:lnSpc>
                <a:spcPts val="840"/>
              </a:lnSpc>
            </a:pPr>
            <a:r>
              <a:rPr sz="700" b="1" spc="15" dirty="0">
                <a:solidFill>
                  <a:srgbClr val="0073FF"/>
                </a:solidFill>
                <a:latin typeface="Courier New"/>
                <a:cs typeface="Courier New"/>
              </a:rPr>
              <a:t>31</a:t>
            </a:r>
            <a:endParaRPr sz="700">
              <a:latin typeface="Courier New"/>
              <a:cs typeface="Courier New"/>
            </a:endParaRPr>
          </a:p>
          <a:p>
            <a:pPr marL="12700">
              <a:lnSpc>
                <a:spcPts val="840"/>
              </a:lnSpc>
            </a:pPr>
            <a:r>
              <a:rPr sz="700" b="1" spc="15" dirty="0">
                <a:solidFill>
                  <a:srgbClr val="0073FF"/>
                </a:solidFill>
                <a:latin typeface="Courier New"/>
                <a:cs typeface="Courier New"/>
              </a:rPr>
              <a:t>32</a:t>
            </a:r>
            <a:endParaRPr sz="700">
              <a:latin typeface="Courier New"/>
              <a:cs typeface="Courier New"/>
            </a:endParaRPr>
          </a:p>
          <a:p>
            <a:pPr marL="12700">
              <a:lnSpc>
                <a:spcPts val="840"/>
              </a:lnSpc>
            </a:pPr>
            <a:r>
              <a:rPr sz="700" b="1" spc="15" dirty="0">
                <a:solidFill>
                  <a:srgbClr val="0073FF"/>
                </a:solidFill>
                <a:latin typeface="Courier New"/>
                <a:cs typeface="Courier New"/>
              </a:rPr>
              <a:t>33</a:t>
            </a:r>
            <a:endParaRPr sz="700">
              <a:latin typeface="Courier New"/>
              <a:cs typeface="Courier New"/>
            </a:endParaRPr>
          </a:p>
          <a:p>
            <a:pPr marL="12700">
              <a:lnSpc>
                <a:spcPts val="840"/>
              </a:lnSpc>
            </a:pPr>
            <a:r>
              <a:rPr sz="700" b="1" spc="15" dirty="0">
                <a:solidFill>
                  <a:srgbClr val="0073FF"/>
                </a:solidFill>
                <a:latin typeface="Courier New"/>
                <a:cs typeface="Courier New"/>
              </a:rPr>
              <a:t>34</a:t>
            </a:r>
            <a:endParaRPr sz="700">
              <a:latin typeface="Courier New"/>
              <a:cs typeface="Courier New"/>
            </a:endParaRPr>
          </a:p>
          <a:p>
            <a:pPr marL="12700">
              <a:lnSpc>
                <a:spcPct val="100000"/>
              </a:lnSpc>
            </a:pPr>
            <a:r>
              <a:rPr sz="700" b="1" spc="15" dirty="0">
                <a:solidFill>
                  <a:srgbClr val="0073FF"/>
                </a:solidFill>
                <a:latin typeface="Courier New"/>
                <a:cs typeface="Courier New"/>
              </a:rPr>
              <a:t>35</a:t>
            </a:r>
            <a:endParaRPr sz="700">
              <a:latin typeface="Courier New"/>
              <a:cs typeface="Courier New"/>
            </a:endParaRPr>
          </a:p>
        </p:txBody>
      </p:sp>
      <p:sp>
        <p:nvSpPr>
          <p:cNvPr id="9" name="object 9"/>
          <p:cNvSpPr txBox="1"/>
          <p:nvPr/>
        </p:nvSpPr>
        <p:spPr>
          <a:xfrm>
            <a:off x="1236837" y="4477377"/>
            <a:ext cx="81280" cy="124460"/>
          </a:xfrm>
          <a:prstGeom prst="rect">
            <a:avLst/>
          </a:prstGeom>
        </p:spPr>
        <p:txBody>
          <a:bodyPr vert="horz" wrap="square" lIns="0" tIns="0" rIns="0" bIns="0" rtlCol="0">
            <a:spAutoFit/>
          </a:bodyPr>
          <a:lstStyle/>
          <a:p>
            <a:pPr marL="12700">
              <a:lnSpc>
                <a:spcPct val="100000"/>
              </a:lnSpc>
            </a:pPr>
            <a:r>
              <a:rPr sz="700" spc="15" dirty="0">
                <a:latin typeface="Courier New"/>
                <a:cs typeface="Courier New"/>
              </a:rPr>
              <a:t>}</a:t>
            </a:r>
            <a:endParaRPr sz="700">
              <a:latin typeface="Courier New"/>
              <a:cs typeface="Courier New"/>
            </a:endParaRPr>
          </a:p>
        </p:txBody>
      </p:sp>
      <p:sp>
        <p:nvSpPr>
          <p:cNvPr id="11" name="object 11"/>
          <p:cNvSpPr/>
          <p:nvPr/>
        </p:nvSpPr>
        <p:spPr>
          <a:xfrm>
            <a:off x="6618046" y="718464"/>
            <a:ext cx="113579" cy="390464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6610946" y="718456"/>
            <a:ext cx="120679" cy="369168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828800" y="1727538"/>
            <a:ext cx="3657600" cy="646331"/>
          </a:xfrm>
          <a:prstGeom prst="rect">
            <a:avLst/>
          </a:prstGeom>
        </p:spPr>
        <p:txBody>
          <a:bodyPr>
            <a:spAutoFit/>
          </a:bodyPr>
          <a:lstStyle/>
          <a:p>
            <a:r>
              <a:rPr lang="is-IS" dirty="0"/>
              <a:t/>
            </a:r>
            <a:br>
              <a:rPr lang="is-IS" dirty="0"/>
            </a:br>
            <a:endParaRPr lang="en-US" dirty="0"/>
          </a:p>
        </p:txBody>
      </p:sp>
      <p:sp>
        <p:nvSpPr>
          <p:cNvPr id="8" name="Rectangle 7"/>
          <p:cNvSpPr/>
          <p:nvPr/>
        </p:nvSpPr>
        <p:spPr>
          <a:xfrm>
            <a:off x="609600" y="609600"/>
            <a:ext cx="1723549" cy="369332"/>
          </a:xfrm>
          <a:prstGeom prst="rect">
            <a:avLst/>
          </a:prstGeom>
        </p:spPr>
        <p:txBody>
          <a:bodyPr wrap="none">
            <a:spAutoFit/>
          </a:bodyPr>
          <a:lstStyle/>
          <a:p>
            <a:r>
              <a:rPr lang="en-US" b="1">
                <a:solidFill>
                  <a:srgbClr val="000000"/>
                </a:solidFill>
                <a:latin typeface="Arial" charset="0"/>
              </a:rPr>
              <a:t>Program Run:</a:t>
            </a:r>
            <a:endParaRPr lang="en-US"/>
          </a:p>
        </p:txBody>
      </p:sp>
      <p:pic>
        <p:nvPicPr>
          <p:cNvPr id="9" name="Picture 8"/>
          <p:cNvPicPr>
            <a:picLocks noChangeAspect="1"/>
          </p:cNvPicPr>
          <p:nvPr/>
        </p:nvPicPr>
        <p:blipFill>
          <a:blip r:embed="rId2" cstate="print"/>
          <a:stretch>
            <a:fillRect/>
          </a:stretch>
        </p:blipFill>
        <p:spPr>
          <a:xfrm>
            <a:off x="609600" y="1143000"/>
            <a:ext cx="6284369" cy="2734550"/>
          </a:xfrm>
          <a:prstGeom prst="rect">
            <a:avLst/>
          </a:prstGeom>
        </p:spPr>
      </p:pic>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6.37</a:t>
            </a:r>
          </a:p>
        </p:txBody>
      </p:sp>
      <p:sp>
        <p:nvSpPr>
          <p:cNvPr id="3" name="object 3"/>
          <p:cNvSpPr txBox="1"/>
          <p:nvPr/>
        </p:nvSpPr>
        <p:spPr>
          <a:xfrm>
            <a:off x="570865" y="710450"/>
            <a:ext cx="5497195" cy="607695"/>
          </a:xfrm>
          <a:prstGeom prst="rect">
            <a:avLst/>
          </a:prstGeom>
        </p:spPr>
        <p:txBody>
          <a:bodyPr vert="horz" wrap="square" lIns="0" tIns="0" rIns="0" bIns="0" rtlCol="0">
            <a:spAutoFit/>
          </a:bodyPr>
          <a:lstStyle/>
          <a:p>
            <a:pPr marL="12700" marR="465455">
              <a:lnSpc>
                <a:spcPts val="1230"/>
              </a:lnSpc>
            </a:pPr>
            <a:r>
              <a:rPr sz="1050" spc="-5" dirty="0">
                <a:latin typeface="Arial"/>
                <a:cs typeface="Arial"/>
              </a:rPr>
              <a:t>Why is there a statement </a:t>
            </a:r>
            <a:r>
              <a:rPr sz="1050" spc="-5" dirty="0">
                <a:latin typeface="Courier" charset="0"/>
                <a:cs typeface="Courier" charset="0"/>
              </a:rPr>
              <a:t>System.out.println();</a:t>
            </a:r>
            <a:r>
              <a:rPr sz="1050" spc="-300" dirty="0">
                <a:latin typeface="Courier" charset="0"/>
                <a:cs typeface="Courier" charset="0"/>
              </a:rPr>
              <a:t> </a:t>
            </a:r>
            <a:r>
              <a:rPr sz="1050" spc="-5" dirty="0">
                <a:latin typeface="Arial"/>
                <a:cs typeface="Arial"/>
              </a:rPr>
              <a:t>in the outer loop but not in the  inner</a:t>
            </a:r>
            <a:r>
              <a:rPr sz="1050" spc="-90" dirty="0">
                <a:latin typeface="Arial"/>
                <a:cs typeface="Arial"/>
              </a:rPr>
              <a:t> </a:t>
            </a:r>
            <a:r>
              <a:rPr sz="1050" spc="-5" dirty="0">
                <a:latin typeface="Arial"/>
                <a:cs typeface="Arial"/>
              </a:rPr>
              <a:t>loop?</a:t>
            </a:r>
            <a:endParaRPr sz="1050" dirty="0">
              <a:latin typeface="Arial"/>
              <a:cs typeface="Arial"/>
            </a:endParaRPr>
          </a:p>
          <a:p>
            <a:pPr marL="250825">
              <a:lnSpc>
                <a:spcPct val="100000"/>
              </a:lnSpc>
              <a:spcBef>
                <a:spcPts val="685"/>
              </a:spcBef>
            </a:pPr>
            <a:r>
              <a:rPr sz="1250" b="1" dirty="0">
                <a:latin typeface="Arial"/>
                <a:cs typeface="Arial"/>
              </a:rPr>
              <a:t>Answer: </a:t>
            </a:r>
            <a:r>
              <a:rPr sz="1250" dirty="0">
                <a:latin typeface="Arial"/>
                <a:cs typeface="Arial"/>
              </a:rPr>
              <a:t>All values in the inner loop should be displayed on the same</a:t>
            </a:r>
            <a:r>
              <a:rPr sz="1250" spc="-45" dirty="0">
                <a:latin typeface="Arial"/>
                <a:cs typeface="Arial"/>
              </a:rPr>
              <a:t> </a:t>
            </a:r>
            <a:r>
              <a:rPr sz="1250" dirty="0">
                <a:latin typeface="Arial"/>
                <a:cs typeface="Arial"/>
              </a:rPr>
              <a:t>line.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6.38</a:t>
            </a:r>
          </a:p>
        </p:txBody>
      </p:sp>
      <p:sp>
        <p:nvSpPr>
          <p:cNvPr id="3" name="object 3"/>
          <p:cNvSpPr txBox="1"/>
          <p:nvPr/>
        </p:nvSpPr>
        <p:spPr>
          <a:xfrm>
            <a:off x="570865" y="747369"/>
            <a:ext cx="5688965" cy="694055"/>
          </a:xfrm>
          <a:prstGeom prst="rect">
            <a:avLst/>
          </a:prstGeom>
        </p:spPr>
        <p:txBody>
          <a:bodyPr vert="horz" wrap="square" lIns="0" tIns="0" rIns="0" bIns="0" rtlCol="0">
            <a:spAutoFit/>
          </a:bodyPr>
          <a:lstStyle/>
          <a:p>
            <a:pPr marL="12700">
              <a:lnSpc>
                <a:spcPct val="100000"/>
              </a:lnSpc>
            </a:pPr>
            <a:r>
              <a:rPr sz="1050" spc="-5" dirty="0">
                <a:latin typeface="Arial"/>
                <a:cs typeface="Arial"/>
              </a:rPr>
              <a:t>How would you change the program to display all powers from </a:t>
            </a:r>
            <a:r>
              <a:rPr sz="1050" i="1" dirty="0">
                <a:latin typeface="Arial"/>
                <a:cs typeface="Arial"/>
              </a:rPr>
              <a:t>x</a:t>
            </a:r>
            <a:r>
              <a:rPr sz="1275" baseline="26143" dirty="0">
                <a:latin typeface="Arial"/>
                <a:cs typeface="Arial"/>
              </a:rPr>
              <a:t>0 </a:t>
            </a:r>
            <a:r>
              <a:rPr sz="1050" spc="-5" dirty="0">
                <a:latin typeface="Arial"/>
                <a:cs typeface="Arial"/>
              </a:rPr>
              <a:t>to</a:t>
            </a:r>
            <a:r>
              <a:rPr sz="1050" spc="30" dirty="0">
                <a:latin typeface="Arial"/>
                <a:cs typeface="Arial"/>
              </a:rPr>
              <a:t> </a:t>
            </a:r>
            <a:r>
              <a:rPr sz="1050" i="1" spc="-5" dirty="0">
                <a:latin typeface="Arial"/>
                <a:cs typeface="Arial"/>
              </a:rPr>
              <a:t>x</a:t>
            </a:r>
            <a:r>
              <a:rPr sz="1275" spc="-7" baseline="26143" dirty="0">
                <a:latin typeface="Arial"/>
                <a:cs typeface="Arial"/>
              </a:rPr>
              <a:t>5</a:t>
            </a:r>
            <a:r>
              <a:rPr sz="1050" spc="-5" dirty="0">
                <a:latin typeface="Arial"/>
                <a:cs typeface="Arial"/>
              </a:rPr>
              <a:t>?</a:t>
            </a:r>
            <a:endParaRPr sz="1050" dirty="0">
              <a:latin typeface="Arial"/>
              <a:cs typeface="Arial"/>
            </a:endParaRPr>
          </a:p>
          <a:p>
            <a:pPr marL="250825" marR="5080">
              <a:lnSpc>
                <a:spcPct val="119300"/>
              </a:lnSpc>
              <a:spcBef>
                <a:spcPts val="484"/>
              </a:spcBef>
            </a:pPr>
            <a:r>
              <a:rPr sz="1250" b="1" dirty="0">
                <a:latin typeface="Arial"/>
                <a:cs typeface="Arial"/>
              </a:rPr>
              <a:t>Answer: </a:t>
            </a:r>
            <a:r>
              <a:rPr sz="1250" dirty="0">
                <a:latin typeface="Arial"/>
                <a:cs typeface="Arial"/>
              </a:rPr>
              <a:t>Change lines 13, 18, and 30 to </a:t>
            </a:r>
            <a:r>
              <a:rPr sz="1250" dirty="0">
                <a:latin typeface="Courier" charset="0"/>
                <a:cs typeface="Courier" charset="0"/>
              </a:rPr>
              <a:t>for (int n = 0; n &lt;= NMAX;  n++)</a:t>
            </a:r>
            <a:r>
              <a:rPr sz="1250" dirty="0">
                <a:latin typeface="Arial"/>
                <a:cs typeface="Arial"/>
              </a:rPr>
              <a:t>. Change NMAX to</a:t>
            </a:r>
            <a:r>
              <a:rPr sz="1250" spc="-85" dirty="0">
                <a:latin typeface="Arial"/>
                <a:cs typeface="Arial"/>
              </a:rPr>
              <a:t> </a:t>
            </a:r>
            <a:r>
              <a:rPr sz="1250" dirty="0">
                <a:latin typeface="Arial"/>
                <a:cs typeface="Arial"/>
              </a:rPr>
              <a:t>5.</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6.39</a:t>
            </a:r>
          </a:p>
        </p:txBody>
      </p:sp>
      <p:sp>
        <p:nvSpPr>
          <p:cNvPr id="3" name="object 3"/>
          <p:cNvSpPr txBox="1"/>
          <p:nvPr/>
        </p:nvSpPr>
        <p:spPr>
          <a:xfrm>
            <a:off x="570865" y="701878"/>
            <a:ext cx="5682615" cy="459740"/>
          </a:xfrm>
          <a:prstGeom prst="rect">
            <a:avLst/>
          </a:prstGeom>
        </p:spPr>
        <p:txBody>
          <a:bodyPr vert="horz" wrap="square" lIns="0" tIns="0" rIns="0" bIns="0" rtlCol="0">
            <a:spAutoFit/>
          </a:bodyPr>
          <a:lstStyle/>
          <a:p>
            <a:pPr marL="12700">
              <a:lnSpc>
                <a:spcPct val="100000"/>
              </a:lnSpc>
            </a:pPr>
            <a:r>
              <a:rPr sz="1050" spc="-5" dirty="0">
                <a:latin typeface="Arial"/>
                <a:cs typeface="Arial"/>
              </a:rPr>
              <a:t>If you make the change in Self Check 38, how many values are</a:t>
            </a:r>
            <a:r>
              <a:rPr sz="1050" spc="-20" dirty="0">
                <a:latin typeface="Arial"/>
                <a:cs typeface="Arial"/>
              </a:rPr>
              <a:t> </a:t>
            </a:r>
            <a:r>
              <a:rPr sz="1050" spc="-5" dirty="0">
                <a:latin typeface="Arial"/>
                <a:cs typeface="Arial"/>
              </a:rPr>
              <a:t>displayed?</a:t>
            </a:r>
            <a:endParaRPr sz="1050" dirty="0">
              <a:latin typeface="Arial"/>
              <a:cs typeface="Arial"/>
            </a:endParaRPr>
          </a:p>
          <a:p>
            <a:pPr marL="250825">
              <a:lnSpc>
                <a:spcPct val="100000"/>
              </a:lnSpc>
              <a:spcBef>
                <a:spcPts val="720"/>
              </a:spcBef>
            </a:pPr>
            <a:r>
              <a:rPr sz="1250" b="1" dirty="0">
                <a:latin typeface="Arial"/>
                <a:cs typeface="Arial"/>
              </a:rPr>
              <a:t>Answer: </a:t>
            </a:r>
            <a:r>
              <a:rPr sz="1250" dirty="0">
                <a:latin typeface="Arial"/>
                <a:cs typeface="Arial"/>
              </a:rPr>
              <a:t>60: The outer loop is executed 10 times, and the inner loop 6</a:t>
            </a:r>
            <a:r>
              <a:rPr sz="1250" spc="-45" dirty="0">
                <a:latin typeface="Arial"/>
                <a:cs typeface="Arial"/>
              </a:rPr>
              <a:t> </a:t>
            </a:r>
            <a:r>
              <a:rPr sz="1250" dirty="0">
                <a:latin typeface="Arial"/>
                <a:cs typeface="Arial"/>
              </a:rPr>
              <a:t>times.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6.40</a:t>
            </a:r>
          </a:p>
        </p:txBody>
      </p:sp>
      <p:sp>
        <p:nvSpPr>
          <p:cNvPr id="3" name="object 3"/>
          <p:cNvSpPr txBox="1"/>
          <p:nvPr/>
        </p:nvSpPr>
        <p:spPr>
          <a:xfrm>
            <a:off x="570865" y="698982"/>
            <a:ext cx="2602865" cy="176530"/>
          </a:xfrm>
          <a:prstGeom prst="rect">
            <a:avLst/>
          </a:prstGeom>
        </p:spPr>
        <p:txBody>
          <a:bodyPr vert="horz" wrap="square" lIns="0" tIns="0" rIns="0" bIns="0" rtlCol="0">
            <a:spAutoFit/>
          </a:bodyPr>
          <a:lstStyle/>
          <a:p>
            <a:pPr marL="12700">
              <a:lnSpc>
                <a:spcPct val="100000"/>
              </a:lnSpc>
            </a:pPr>
            <a:r>
              <a:rPr sz="1050" spc="-5" dirty="0">
                <a:latin typeface="Arial"/>
                <a:cs typeface="Arial"/>
              </a:rPr>
              <a:t>What do the following nested loops</a:t>
            </a:r>
            <a:r>
              <a:rPr sz="1050" spc="-45" dirty="0">
                <a:latin typeface="Arial"/>
                <a:cs typeface="Arial"/>
              </a:rPr>
              <a:t> </a:t>
            </a:r>
            <a:r>
              <a:rPr sz="1050" spc="-5" dirty="0">
                <a:latin typeface="Arial"/>
                <a:cs typeface="Arial"/>
              </a:rPr>
              <a:t>display?</a:t>
            </a:r>
            <a:endParaRPr sz="1050">
              <a:latin typeface="Arial"/>
              <a:cs typeface="Arial"/>
            </a:endParaRPr>
          </a:p>
        </p:txBody>
      </p:sp>
      <p:sp>
        <p:nvSpPr>
          <p:cNvPr id="4" name="object 4"/>
          <p:cNvSpPr txBox="1"/>
          <p:nvPr/>
        </p:nvSpPr>
        <p:spPr>
          <a:xfrm>
            <a:off x="665206" y="910440"/>
            <a:ext cx="5984875" cy="779701"/>
          </a:xfrm>
          <a:prstGeom prst="rect">
            <a:avLst/>
          </a:prstGeom>
          <a:ln w="7099">
            <a:solidFill>
              <a:srgbClr val="CCCCCC"/>
            </a:solidFill>
          </a:ln>
        </p:spPr>
        <p:txBody>
          <a:bodyPr vert="horz" wrap="square" lIns="0" tIns="40640" rIns="0" bIns="0" rtlCol="0">
            <a:spAutoFit/>
          </a:bodyPr>
          <a:lstStyle/>
          <a:p>
            <a:pPr marL="40640">
              <a:lnSpc>
                <a:spcPct val="100000"/>
              </a:lnSpc>
              <a:spcBef>
                <a:spcPts val="320"/>
              </a:spcBef>
            </a:pPr>
            <a:r>
              <a:rPr sz="600" spc="15" dirty="0">
                <a:latin typeface="Courier" charset="0"/>
                <a:cs typeface="Courier" charset="0"/>
              </a:rPr>
              <a:t>for (int i = 0; i &lt; 3;</a:t>
            </a:r>
            <a:r>
              <a:rPr sz="600" spc="-75" dirty="0">
                <a:latin typeface="Courier" charset="0"/>
                <a:cs typeface="Courier" charset="0"/>
              </a:rPr>
              <a:t> </a:t>
            </a:r>
            <a:r>
              <a:rPr sz="600" spc="15" dirty="0">
                <a:latin typeface="Courier" charset="0"/>
                <a:cs typeface="Courier" charset="0"/>
              </a:rPr>
              <a:t>i++)</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a:lnSpc>
                <a:spcPct val="100000"/>
              </a:lnSpc>
              <a:spcBef>
                <a:spcPts val="5"/>
              </a:spcBef>
            </a:pPr>
            <a:r>
              <a:rPr sz="600" spc="15" dirty="0">
                <a:latin typeface="Courier" charset="0"/>
                <a:cs typeface="Courier" charset="0"/>
              </a:rPr>
              <a:t>for (int j = 0; j &lt; 4;</a:t>
            </a:r>
            <a:r>
              <a:rPr sz="600" spc="-75" dirty="0">
                <a:latin typeface="Courier" charset="0"/>
                <a:cs typeface="Courier" charset="0"/>
              </a:rPr>
              <a:t> </a:t>
            </a:r>
            <a:r>
              <a:rPr sz="600" spc="15" dirty="0">
                <a:latin typeface="Courier" charset="0"/>
                <a:cs typeface="Courier" charset="0"/>
              </a:rPr>
              <a:t>j++)</a:t>
            </a:r>
            <a:endParaRPr sz="600" dirty="0">
              <a:latin typeface="Courier" charset="0"/>
              <a:cs typeface="Courier" charset="0"/>
            </a:endParaRPr>
          </a:p>
          <a:p>
            <a:pPr marL="18415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328295">
              <a:lnSpc>
                <a:spcPct val="100000"/>
              </a:lnSpc>
              <a:spcBef>
                <a:spcPts val="5"/>
              </a:spcBef>
            </a:pPr>
            <a:r>
              <a:rPr sz="600" spc="15" dirty="0">
                <a:latin typeface="Courier" charset="0"/>
                <a:cs typeface="Courier" charset="0"/>
              </a:rPr>
              <a:t>System.out.print(i +</a:t>
            </a:r>
            <a:r>
              <a:rPr sz="600" spc="-70" dirty="0">
                <a:latin typeface="Courier" charset="0"/>
                <a:cs typeface="Courier" charset="0"/>
              </a:rPr>
              <a:t> </a:t>
            </a:r>
            <a:r>
              <a:rPr sz="600" spc="15" dirty="0">
                <a:latin typeface="Courier" charset="0"/>
                <a:cs typeface="Courier" charset="0"/>
              </a:rPr>
              <a:t>j);</a:t>
            </a:r>
            <a:endParaRPr sz="600" dirty="0">
              <a:latin typeface="Courier" charset="0"/>
              <a:cs typeface="Courier" charset="0"/>
            </a:endParaRPr>
          </a:p>
          <a:p>
            <a:pPr marL="184150">
              <a:lnSpc>
                <a:spcPct val="100000"/>
              </a:lnSpc>
              <a:spcBef>
                <a:spcPts val="5"/>
              </a:spcBef>
            </a:pPr>
            <a:r>
              <a:rPr sz="600" spc="15" dirty="0">
                <a:latin typeface="Courier" charset="0"/>
                <a:cs typeface="Courier" charset="0"/>
              </a:rPr>
              <a:t>}</a:t>
            </a:r>
            <a:endParaRPr sz="600" dirty="0">
              <a:latin typeface="Courier" charset="0"/>
              <a:cs typeface="Courier" charset="0"/>
            </a:endParaRPr>
          </a:p>
          <a:p>
            <a:pPr marL="184150">
              <a:lnSpc>
                <a:spcPct val="100000"/>
              </a:lnSpc>
              <a:spcBef>
                <a:spcPts val="5"/>
              </a:spcBef>
            </a:pPr>
            <a:r>
              <a:rPr sz="600" spc="15" dirty="0">
                <a:latin typeface="Courier" charset="0"/>
                <a:cs typeface="Courier" charset="0"/>
              </a:rPr>
              <a:t>System.out.println();</a:t>
            </a:r>
            <a:endParaRPr sz="600" dirty="0">
              <a:latin typeface="Courier" charset="0"/>
              <a:cs typeface="Courier" charset="0"/>
            </a:endParaRPr>
          </a:p>
          <a:p>
            <a:pPr marL="40640">
              <a:lnSpc>
                <a:spcPct val="100000"/>
              </a:lnSpc>
              <a:spcBef>
                <a:spcPts val="5"/>
              </a:spcBef>
            </a:pPr>
            <a:r>
              <a:rPr sz="600" spc="15" dirty="0">
                <a:latin typeface="Courier" charset="0"/>
                <a:cs typeface="Courier" charset="0"/>
              </a:rPr>
              <a:t>}</a:t>
            </a:r>
            <a:endParaRPr sz="600" dirty="0">
              <a:latin typeface="Courier" charset="0"/>
              <a:cs typeface="Courier" charset="0"/>
            </a:endParaRPr>
          </a:p>
        </p:txBody>
      </p:sp>
      <p:sp>
        <p:nvSpPr>
          <p:cNvPr id="5" name="object 5"/>
          <p:cNvSpPr txBox="1"/>
          <p:nvPr/>
        </p:nvSpPr>
        <p:spPr>
          <a:xfrm>
            <a:off x="809357" y="1823669"/>
            <a:ext cx="653415" cy="868680"/>
          </a:xfrm>
          <a:prstGeom prst="rect">
            <a:avLst/>
          </a:prstGeom>
        </p:spPr>
        <p:txBody>
          <a:bodyPr vert="horz" wrap="square" lIns="0" tIns="0" rIns="0" bIns="0" rtlCol="0">
            <a:spAutoFit/>
          </a:bodyPr>
          <a:lstStyle/>
          <a:p>
            <a:pPr marL="12700">
              <a:lnSpc>
                <a:spcPct val="100000"/>
              </a:lnSpc>
            </a:pPr>
            <a:r>
              <a:rPr sz="1250" b="1" dirty="0">
                <a:latin typeface="Arial"/>
                <a:cs typeface="Arial"/>
              </a:rPr>
              <a:t>Answer:</a:t>
            </a:r>
            <a:endParaRPr sz="1250">
              <a:latin typeface="Arial"/>
              <a:cs typeface="Arial"/>
            </a:endParaRPr>
          </a:p>
          <a:p>
            <a:pPr marL="12700">
              <a:lnSpc>
                <a:spcPct val="100000"/>
              </a:lnSpc>
              <a:spcBef>
                <a:spcPts val="229"/>
              </a:spcBef>
            </a:pPr>
            <a:r>
              <a:rPr sz="1250" dirty="0">
                <a:latin typeface="Arial"/>
                <a:cs typeface="Arial"/>
              </a:rPr>
              <a:t>0123</a:t>
            </a:r>
          </a:p>
          <a:p>
            <a:pPr marL="12700">
              <a:lnSpc>
                <a:spcPct val="100000"/>
              </a:lnSpc>
              <a:spcBef>
                <a:spcPts val="229"/>
              </a:spcBef>
            </a:pPr>
            <a:r>
              <a:rPr sz="1250" dirty="0">
                <a:latin typeface="Arial"/>
                <a:cs typeface="Arial"/>
              </a:rPr>
              <a:t>1234</a:t>
            </a:r>
          </a:p>
          <a:p>
            <a:pPr marL="12700">
              <a:lnSpc>
                <a:spcPct val="100000"/>
              </a:lnSpc>
              <a:spcBef>
                <a:spcPts val="229"/>
              </a:spcBef>
            </a:pPr>
            <a:r>
              <a:rPr sz="1250" dirty="0">
                <a:latin typeface="Arial"/>
                <a:cs typeface="Arial"/>
              </a:rPr>
              <a:t>2345</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a:t>Self </a:t>
            </a:r>
            <a:r>
              <a:rPr spc="100" dirty="0"/>
              <a:t>Check</a:t>
            </a:r>
            <a:r>
              <a:rPr spc="-50" dirty="0"/>
              <a:t> </a:t>
            </a:r>
            <a:r>
              <a:rPr spc="25" dirty="0"/>
              <a:t>6.41</a:t>
            </a:r>
          </a:p>
        </p:txBody>
      </p:sp>
      <p:sp>
        <p:nvSpPr>
          <p:cNvPr id="3" name="object 3"/>
          <p:cNvSpPr txBox="1"/>
          <p:nvPr/>
        </p:nvSpPr>
        <p:spPr>
          <a:xfrm>
            <a:off x="570865" y="696086"/>
            <a:ext cx="3685540" cy="928369"/>
          </a:xfrm>
          <a:prstGeom prst="rect">
            <a:avLst/>
          </a:prstGeom>
        </p:spPr>
        <p:txBody>
          <a:bodyPr vert="horz" wrap="square" lIns="0" tIns="0" rIns="0" bIns="0" rtlCol="0">
            <a:spAutoFit/>
          </a:bodyPr>
          <a:lstStyle/>
          <a:p>
            <a:pPr marL="12700">
              <a:lnSpc>
                <a:spcPct val="100000"/>
              </a:lnSpc>
            </a:pPr>
            <a:r>
              <a:rPr sz="1050" spc="-5" dirty="0">
                <a:latin typeface="Arial"/>
                <a:cs typeface="Arial"/>
              </a:rPr>
              <a:t>Write nested loops that make the following pattern of</a:t>
            </a:r>
            <a:r>
              <a:rPr sz="1050" spc="-10" dirty="0">
                <a:latin typeface="Arial"/>
                <a:cs typeface="Arial"/>
              </a:rPr>
              <a:t> </a:t>
            </a:r>
            <a:r>
              <a:rPr sz="1050" spc="-5" dirty="0">
                <a:latin typeface="Arial"/>
                <a:cs typeface="Arial"/>
              </a:rPr>
              <a:t>brackets:</a:t>
            </a:r>
            <a:endParaRPr sz="1050" dirty="0">
              <a:latin typeface="Arial"/>
              <a:cs typeface="Arial"/>
            </a:endParaRPr>
          </a:p>
          <a:p>
            <a:pPr marL="12700">
              <a:lnSpc>
                <a:spcPts val="1245"/>
              </a:lnSpc>
              <a:spcBef>
                <a:spcPts val="25"/>
              </a:spcBef>
            </a:pPr>
            <a:r>
              <a:rPr sz="1050" spc="-5" dirty="0">
                <a:latin typeface="Courier" charset="0"/>
                <a:cs typeface="Courier" charset="0"/>
              </a:rPr>
              <a:t>[][][][]</a:t>
            </a:r>
            <a:endParaRPr sz="1050" dirty="0">
              <a:latin typeface="Courier" charset="0"/>
              <a:cs typeface="Courier" charset="0"/>
            </a:endParaRPr>
          </a:p>
          <a:p>
            <a:pPr marL="12700">
              <a:lnSpc>
                <a:spcPts val="1230"/>
              </a:lnSpc>
            </a:pPr>
            <a:r>
              <a:rPr sz="1050" spc="-5" dirty="0">
                <a:latin typeface="Courier" charset="0"/>
                <a:cs typeface="Courier" charset="0"/>
              </a:rPr>
              <a:t>[][][][]</a:t>
            </a:r>
            <a:endParaRPr sz="1050" dirty="0">
              <a:latin typeface="Courier" charset="0"/>
              <a:cs typeface="Courier" charset="0"/>
            </a:endParaRPr>
          </a:p>
          <a:p>
            <a:pPr marL="12700">
              <a:lnSpc>
                <a:spcPts val="1245"/>
              </a:lnSpc>
            </a:pPr>
            <a:r>
              <a:rPr sz="1050" spc="-5" dirty="0">
                <a:latin typeface="Courier" charset="0"/>
                <a:cs typeface="Courier" charset="0"/>
              </a:rPr>
              <a:t>[][][][]</a:t>
            </a:r>
            <a:endParaRPr sz="1050" dirty="0">
              <a:latin typeface="Courier" charset="0"/>
              <a:cs typeface="Courier" charset="0"/>
            </a:endParaRPr>
          </a:p>
          <a:p>
            <a:pPr marL="250825">
              <a:lnSpc>
                <a:spcPct val="100000"/>
              </a:lnSpc>
              <a:spcBef>
                <a:spcPts val="665"/>
              </a:spcBef>
            </a:pPr>
            <a:r>
              <a:rPr sz="1250" b="1" dirty="0">
                <a:latin typeface="Arial"/>
                <a:cs typeface="Arial"/>
              </a:rPr>
              <a:t>Answer:</a:t>
            </a:r>
            <a:endParaRPr sz="1250" dirty="0">
              <a:latin typeface="Arial"/>
              <a:cs typeface="Arial"/>
            </a:endParaRPr>
          </a:p>
        </p:txBody>
      </p:sp>
      <p:sp>
        <p:nvSpPr>
          <p:cNvPr id="4" name="object 4"/>
          <p:cNvSpPr txBox="1"/>
          <p:nvPr/>
        </p:nvSpPr>
        <p:spPr>
          <a:xfrm>
            <a:off x="828490" y="1681368"/>
            <a:ext cx="5566410" cy="966931"/>
          </a:xfrm>
          <a:prstGeom prst="rect">
            <a:avLst/>
          </a:prstGeom>
          <a:ln w="7099">
            <a:solidFill>
              <a:srgbClr val="CCCCCC"/>
            </a:solidFill>
          </a:ln>
        </p:spPr>
        <p:txBody>
          <a:bodyPr vert="horz" wrap="square" lIns="0" tIns="43180" rIns="0" bIns="0" rtlCol="0">
            <a:spAutoFit/>
          </a:bodyPr>
          <a:lstStyle/>
          <a:p>
            <a:pPr marL="44450">
              <a:lnSpc>
                <a:spcPts val="894"/>
              </a:lnSpc>
              <a:spcBef>
                <a:spcPts val="340"/>
              </a:spcBef>
            </a:pPr>
            <a:r>
              <a:rPr sz="750" dirty="0">
                <a:latin typeface="Courier" charset="0"/>
                <a:cs typeface="Courier" charset="0"/>
              </a:rPr>
              <a:t>for (int i = 1; i &lt;= 3;</a:t>
            </a:r>
            <a:r>
              <a:rPr sz="750" spc="-85" dirty="0">
                <a:latin typeface="Courier" charset="0"/>
                <a:cs typeface="Courier" charset="0"/>
              </a:rPr>
              <a:t> </a:t>
            </a:r>
            <a:r>
              <a:rPr sz="750" dirty="0">
                <a:latin typeface="Courier" charset="0"/>
                <a:cs typeface="Courier" charset="0"/>
              </a:rPr>
              <a:t>i++)</a:t>
            </a:r>
          </a:p>
          <a:p>
            <a:pPr marL="44450">
              <a:lnSpc>
                <a:spcPts val="894"/>
              </a:lnSpc>
            </a:pPr>
            <a:r>
              <a:rPr sz="750" dirty="0">
                <a:latin typeface="Courier" charset="0"/>
                <a:cs typeface="Courier" charset="0"/>
              </a:rPr>
              <a:t>{</a:t>
            </a:r>
          </a:p>
          <a:p>
            <a:pPr marL="217170">
              <a:lnSpc>
                <a:spcPts val="894"/>
              </a:lnSpc>
            </a:pPr>
            <a:r>
              <a:rPr sz="750" dirty="0">
                <a:latin typeface="Courier" charset="0"/>
                <a:cs typeface="Courier" charset="0"/>
              </a:rPr>
              <a:t>for (int j = 1; j &lt;= 4;</a:t>
            </a:r>
            <a:r>
              <a:rPr sz="750" spc="-85" dirty="0">
                <a:latin typeface="Courier" charset="0"/>
                <a:cs typeface="Courier" charset="0"/>
              </a:rPr>
              <a:t> </a:t>
            </a:r>
            <a:r>
              <a:rPr sz="750" dirty="0">
                <a:latin typeface="Courier" charset="0"/>
                <a:cs typeface="Courier" charset="0"/>
              </a:rPr>
              <a:t>j++)</a:t>
            </a:r>
          </a:p>
          <a:p>
            <a:pPr marL="217170">
              <a:lnSpc>
                <a:spcPts val="894"/>
              </a:lnSpc>
            </a:pPr>
            <a:r>
              <a:rPr sz="750" dirty="0">
                <a:latin typeface="Courier" charset="0"/>
                <a:cs typeface="Courier" charset="0"/>
              </a:rPr>
              <a:t>{</a:t>
            </a:r>
          </a:p>
          <a:p>
            <a:pPr marR="3449954" algn="ctr">
              <a:lnSpc>
                <a:spcPts val="894"/>
              </a:lnSpc>
            </a:pPr>
            <a:r>
              <a:rPr sz="750" dirty="0">
                <a:latin typeface="Courier" charset="0"/>
                <a:cs typeface="Courier" charset="0"/>
              </a:rPr>
              <a:t>System.out.print("[]");</a:t>
            </a:r>
          </a:p>
          <a:p>
            <a:pPr marL="217170">
              <a:lnSpc>
                <a:spcPts val="894"/>
              </a:lnSpc>
            </a:pPr>
            <a:r>
              <a:rPr sz="750" dirty="0">
                <a:latin typeface="Courier" charset="0"/>
                <a:cs typeface="Courier" charset="0"/>
              </a:rPr>
              <a:t>}</a:t>
            </a:r>
          </a:p>
          <a:p>
            <a:pPr marL="217170">
              <a:lnSpc>
                <a:spcPts val="894"/>
              </a:lnSpc>
            </a:pPr>
            <a:r>
              <a:rPr sz="750" dirty="0">
                <a:latin typeface="Courier" charset="0"/>
                <a:cs typeface="Courier" charset="0"/>
              </a:rPr>
              <a:t>System.out.println();</a:t>
            </a:r>
          </a:p>
          <a:p>
            <a:pPr marL="44450">
              <a:lnSpc>
                <a:spcPts val="894"/>
              </a:lnSpc>
            </a:pPr>
            <a:r>
              <a:rPr sz="750" dirty="0">
                <a:latin typeface="Courier" charset="0"/>
                <a:cs typeface="Courier"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TotalTime>
  <Words>6748</Words>
  <Application>Microsoft Office PowerPoint</Application>
  <PresentationFormat>Custom</PresentationFormat>
  <Paragraphs>1104</Paragraphs>
  <Slides>122</Slides>
  <Notes>0</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Office Theme</vt:lpstr>
      <vt:lpstr>Chapter 6 – Loops</vt:lpstr>
      <vt:lpstr>Chapter Goals</vt:lpstr>
      <vt:lpstr>The while Loop</vt:lpstr>
      <vt:lpstr>The while Loop</vt:lpstr>
      <vt:lpstr>The while Loop</vt:lpstr>
      <vt:lpstr>The while Loop</vt:lpstr>
      <vt:lpstr>The while Loop</vt:lpstr>
      <vt:lpstr>The while Loop</vt:lpstr>
      <vt:lpstr>The while Loop</vt:lpstr>
      <vt:lpstr>Syntax 6.1 The while Statement</vt:lpstr>
      <vt:lpstr>The while Loop</vt:lpstr>
      <vt:lpstr>Execution of a while Loop</vt:lpstr>
      <vt:lpstr>Section_1/Investment.java</vt:lpstr>
      <vt:lpstr>Section_1/InvestmentRunner.java</vt:lpstr>
      <vt:lpstr>Self Check 6.1</vt:lpstr>
      <vt:lpstr>Self Check 6.2</vt:lpstr>
      <vt:lpstr>Self Check 6.3</vt:lpstr>
      <vt:lpstr>Self Check 6.4</vt:lpstr>
      <vt:lpstr>Self Check 6.5</vt:lpstr>
      <vt:lpstr>while Loop Examples</vt:lpstr>
      <vt:lpstr>Common Error: Infinite Loops</vt:lpstr>
      <vt:lpstr>Common Error: Off-by-One Errors</vt:lpstr>
      <vt:lpstr>Avoiding Off-by-One Error</vt:lpstr>
      <vt:lpstr>Problem Solving: Hand-Tracing</vt:lpstr>
      <vt:lpstr>Problem Solving: Hand-Tracing - Step by Step</vt:lpstr>
      <vt:lpstr>Problem Solving: Hand-Tracing</vt:lpstr>
      <vt:lpstr>Problem Solving: Hand-Tracing</vt:lpstr>
      <vt:lpstr>Problem Solving: Hand-Tracing</vt:lpstr>
      <vt:lpstr>Self Check 6.6</vt:lpstr>
      <vt:lpstr>Self Check 6.7</vt:lpstr>
      <vt:lpstr>Self Check 6.8</vt:lpstr>
      <vt:lpstr>Self Check 6.9</vt:lpstr>
      <vt:lpstr>Self Check 6.10</vt:lpstr>
      <vt:lpstr>The for Loop</vt:lpstr>
      <vt:lpstr>Syntax 6.2 for Statement</vt:lpstr>
      <vt:lpstr>The for Loop</vt:lpstr>
      <vt:lpstr>The for Loop</vt:lpstr>
      <vt:lpstr>The for Loop</vt:lpstr>
      <vt:lpstr>The for Loop</vt:lpstr>
      <vt:lpstr>The for Loop</vt:lpstr>
      <vt:lpstr>The for Loop - Flowchart</vt:lpstr>
      <vt:lpstr>section_3/Investment.java</vt:lpstr>
      <vt:lpstr>section_3/InvestmentRunner.java</vt:lpstr>
      <vt:lpstr>The for Loop Examples</vt:lpstr>
      <vt:lpstr>Self Check 6.11</vt:lpstr>
      <vt:lpstr>Self Check 6.12</vt:lpstr>
      <vt:lpstr>Self Check 6.13</vt:lpstr>
      <vt:lpstr>Self Check 6.14</vt:lpstr>
      <vt:lpstr>Self Check 6.15</vt:lpstr>
      <vt:lpstr>The Do Loop</vt:lpstr>
      <vt:lpstr>The Do Loop - Flowchart</vt:lpstr>
      <vt:lpstr>Self Check 6.16</vt:lpstr>
      <vt:lpstr>Self Check 6.17</vt:lpstr>
      <vt:lpstr>Self Check 6.18</vt:lpstr>
      <vt:lpstr>Self Check 6.19</vt:lpstr>
      <vt:lpstr>Self Check 6.20</vt:lpstr>
      <vt:lpstr>Application: Processing Sentinel Values</vt:lpstr>
      <vt:lpstr>Application: Processing Sentinel Values</vt:lpstr>
      <vt:lpstr>section_5/SentinelDemo.java</vt:lpstr>
      <vt:lpstr>Application: Processing Sentinel Values</vt:lpstr>
      <vt:lpstr>Application: Processing Sentinel Values</vt:lpstr>
      <vt:lpstr>Self Check 6.21</vt:lpstr>
      <vt:lpstr>Self Check 6.22</vt:lpstr>
      <vt:lpstr>Self Check 6.23</vt:lpstr>
      <vt:lpstr>Self Check 6.24</vt:lpstr>
      <vt:lpstr>Self Check 6.25</vt:lpstr>
      <vt:lpstr>The "Loop and a Half" Problem</vt:lpstr>
      <vt:lpstr>The "Loop and a Half" Problem - Continued</vt:lpstr>
      <vt:lpstr>Problem Solving: Storyboards</vt:lpstr>
      <vt:lpstr>Problem Solving: Storyboards</vt:lpstr>
      <vt:lpstr>Problem Solving: Storyboards - continued</vt:lpstr>
      <vt:lpstr>Self Check 6.26</vt:lpstr>
      <vt:lpstr>Self Check 6.27</vt:lpstr>
      <vt:lpstr>Self Check 6.28</vt:lpstr>
      <vt:lpstr>Self Check 6.29</vt:lpstr>
      <vt:lpstr>Self Check 6.30</vt:lpstr>
      <vt:lpstr>Common Loop Algorithm: Sum and Average</vt:lpstr>
      <vt:lpstr>Common Loop Algorithm: Counting Matches</vt:lpstr>
      <vt:lpstr>Common Loop Algorithm: Counting Matches -  Continued</vt:lpstr>
      <vt:lpstr>Common Loop Algorithm: Finding the First Match</vt:lpstr>
      <vt:lpstr>Common Loop Algorithm: Prompting Until a  Match is Found</vt:lpstr>
      <vt:lpstr>Common Loop Algorithm: Maximum and  Minimum</vt:lpstr>
      <vt:lpstr>Common Loop Algorithm: Maximum and  Minimum</vt:lpstr>
      <vt:lpstr>Common Loop Algorithm: Comparing Adjacent  Values</vt:lpstr>
      <vt:lpstr>Self Check 6.31</vt:lpstr>
      <vt:lpstr>Self Check 6.32</vt:lpstr>
      <vt:lpstr>Self Check 6.33</vt:lpstr>
      <vt:lpstr>Self Check 6.34</vt:lpstr>
      <vt:lpstr>Self Check 6.35</vt:lpstr>
      <vt:lpstr>Self Check 6.36</vt:lpstr>
      <vt:lpstr>Nested Loops</vt:lpstr>
      <vt:lpstr>Nested Loop</vt:lpstr>
      <vt:lpstr>section_8/PowerTable.java</vt:lpstr>
      <vt:lpstr>Slide 94</vt:lpstr>
      <vt:lpstr>Self Check 6.37</vt:lpstr>
      <vt:lpstr>Self Check 6.38</vt:lpstr>
      <vt:lpstr>Self Check 6.39</vt:lpstr>
      <vt:lpstr>Self Check 6.40</vt:lpstr>
      <vt:lpstr>Self Check 6.41</vt:lpstr>
      <vt:lpstr>Nested Loop Examples</vt:lpstr>
      <vt:lpstr>Nested Loop Examples - Continued</vt:lpstr>
      <vt:lpstr>Application: Random Numbers and Simulations</vt:lpstr>
      <vt:lpstr>Application: Random Numbers and Simulations</vt:lpstr>
      <vt:lpstr>section_9_1/Die.java</vt:lpstr>
      <vt:lpstr>section_9_1/DieSimulator.java</vt:lpstr>
      <vt:lpstr>The Monte Carlo Method</vt:lpstr>
      <vt:lpstr>section_9_2/MonteCarlo.java</vt:lpstr>
      <vt:lpstr>Self Check 6.42</vt:lpstr>
      <vt:lpstr>Self Check 6.43</vt:lpstr>
      <vt:lpstr>Self Check 6.44</vt:lpstr>
      <vt:lpstr>Self Check 6.45</vt:lpstr>
      <vt:lpstr>Self Check 6.46</vt:lpstr>
      <vt:lpstr>Using a Debugger</vt:lpstr>
      <vt:lpstr>The Debugger Stopping at a Breakpoint</vt:lpstr>
      <vt:lpstr>Inspecting Variables</vt:lpstr>
      <vt:lpstr>Debugging</vt:lpstr>
      <vt:lpstr>Single-step Example</vt:lpstr>
      <vt:lpstr>Self Check 6.47</vt:lpstr>
      <vt:lpstr>Self Check 6.48</vt:lpstr>
      <vt:lpstr>Self Check 6.49</vt:lpstr>
      <vt:lpstr>Self Check 6.50</vt:lpstr>
      <vt:lpstr>Self Check 6.51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 Loops</dc:title>
  <dc:creator>GDonini</dc:creator>
  <cp:lastModifiedBy>GD</cp:lastModifiedBy>
  <cp:revision>6</cp:revision>
  <dcterms:created xsi:type="dcterms:W3CDTF">2016-01-18T23:24:48Z</dcterms:created>
  <dcterms:modified xsi:type="dcterms:W3CDTF">2016-01-23T05:07:01Z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2016-01-18T00:00:00Z</vt:filetime>
  </property>
  <property fmtid="{D5CDD505-2E9C-101B-9397-08002B2CF9AE}" pid="3" name="Creator">
    <vt:lpwstr>Chromium</vt:lpwstr>
  </property>
  <property fmtid="{D5CDD505-2E9C-101B-9397-08002B2CF9AE}" pid="4" name="LastSaved">
    <vt:filetime>2016-01-18T00:00:00Z</vt:filetime>
  </property>
</Properties>
</file>