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54" r:id="rId2"/>
    <p:sldId id="355" r:id="rId3"/>
    <p:sldId id="356" r:id="rId4"/>
    <p:sldId id="357" r:id="rId5"/>
    <p:sldId id="358" r:id="rId6"/>
    <p:sldId id="359" r:id="rId7"/>
    <p:sldId id="360" r:id="rId8"/>
    <p:sldId id="361" r:id="rId9"/>
    <p:sldId id="362" r:id="rId10"/>
    <p:sldId id="363" r:id="rId11"/>
    <p:sldId id="364" r:id="rId12"/>
    <p:sldId id="366" r:id="rId13"/>
    <p:sldId id="367" r:id="rId14"/>
    <p:sldId id="368" r:id="rId15"/>
    <p:sldId id="369" r:id="rId16"/>
    <p:sldId id="370" r:id="rId17"/>
    <p:sldId id="371" r:id="rId18"/>
    <p:sldId id="372" r:id="rId19"/>
    <p:sldId id="373" r:id="rId20"/>
    <p:sldId id="375" r:id="rId21"/>
    <p:sldId id="376" r:id="rId22"/>
    <p:sldId id="377" r:id="rId23"/>
    <p:sldId id="378" r:id="rId24"/>
    <p:sldId id="379" r:id="rId25"/>
    <p:sldId id="380" r:id="rId26"/>
    <p:sldId id="381" r:id="rId27"/>
    <p:sldId id="382" r:id="rId28"/>
    <p:sldId id="383" r:id="rId29"/>
    <p:sldId id="384" r:id="rId30"/>
    <p:sldId id="386" r:id="rId31"/>
    <p:sldId id="387" r:id="rId32"/>
    <p:sldId id="388" r:id="rId33"/>
    <p:sldId id="389" r:id="rId34"/>
  </p:sldIdLst>
  <p:sldSz cx="7315200" cy="5486400" type="B5JIS"/>
  <p:notesSz cx="7315200" cy="548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6"/>
    <p:restoredTop sz="94712"/>
  </p:normalViewPr>
  <p:slideViewPr>
    <p:cSldViewPr>
      <p:cViewPr varScale="1">
        <p:scale>
          <a:sx n="82" d="100"/>
          <a:sy n="82" d="100"/>
        </p:scale>
        <p:origin x="-1288" y="-6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48640" y="1700784"/>
            <a:ext cx="6217920" cy="11521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97280" y="3072384"/>
            <a:ext cx="5120640" cy="1371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8/28/2017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577405" y="553640"/>
            <a:ext cx="5601970" cy="0"/>
          </a:xfrm>
          <a:custGeom>
            <a:avLst/>
            <a:gdLst/>
            <a:ahLst/>
            <a:cxnLst/>
            <a:rect l="l" t="t" r="r" b="b"/>
            <a:pathLst>
              <a:path w="5601970">
                <a:moveTo>
                  <a:pt x="0" y="0"/>
                </a:moveTo>
                <a:lnTo>
                  <a:pt x="5601816" y="0"/>
                </a:lnTo>
              </a:path>
            </a:pathLst>
          </a:custGeom>
          <a:ln w="55808">
            <a:solidFill>
              <a:srgbClr val="C721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650" b="1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8/28/2017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650" b="1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65760" y="1261872"/>
            <a:ext cx="3182112" cy="362102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767328" y="1261872"/>
            <a:ext cx="3182112" cy="362102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8/28/2017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577405" y="561155"/>
            <a:ext cx="5601970" cy="0"/>
          </a:xfrm>
          <a:custGeom>
            <a:avLst/>
            <a:gdLst/>
            <a:ahLst/>
            <a:cxnLst/>
            <a:rect l="l" t="t" r="r" b="b"/>
            <a:pathLst>
              <a:path w="5601970">
                <a:moveTo>
                  <a:pt x="0" y="0"/>
                </a:moveTo>
                <a:lnTo>
                  <a:pt x="5601816" y="0"/>
                </a:lnTo>
              </a:path>
            </a:pathLst>
          </a:custGeom>
          <a:ln w="55808">
            <a:solidFill>
              <a:srgbClr val="FFDF6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650" b="1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8/28/2017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8/28/2017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64705" y="218137"/>
            <a:ext cx="6185788" cy="2597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50" b="1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99059" y="1414515"/>
            <a:ext cx="5717080" cy="15322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487168" y="5102352"/>
            <a:ext cx="2340864" cy="2743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65760" y="5102352"/>
            <a:ext cx="1682496" cy="2743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8/28/2017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266944" y="5102352"/>
            <a:ext cx="1682496" cy="2743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ransition spd="slow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file:///\\localhost\Users\Mili\Downloads\BJ6_LectureSlides\ch07\code\section_7\LargestInArrayList.java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file:///\\localhost\Users\Mili\Downloads\BJ6_LectureSlides\ch07\code\section_8\ScoreTester.java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77405" y="547040"/>
            <a:ext cx="5601970" cy="0"/>
          </a:xfrm>
          <a:custGeom>
            <a:avLst/>
            <a:gdLst/>
            <a:ahLst/>
            <a:cxnLst/>
            <a:rect l="l" t="t" r="r" b="b"/>
            <a:pathLst>
              <a:path w="5601970">
                <a:moveTo>
                  <a:pt x="0" y="0"/>
                </a:moveTo>
                <a:lnTo>
                  <a:pt x="5601816" y="0"/>
                </a:lnTo>
              </a:path>
            </a:pathLst>
          </a:custGeom>
          <a:ln w="55808">
            <a:solidFill>
              <a:srgbClr val="FFDF6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80" dirty="0"/>
              <a:t>Array</a:t>
            </a:r>
            <a:r>
              <a:rPr spc="-70" dirty="0"/>
              <a:t> </a:t>
            </a:r>
            <a:r>
              <a:rPr spc="105" dirty="0"/>
              <a:t>Lists</a:t>
            </a:r>
          </a:p>
        </p:txBody>
      </p:sp>
      <p:sp>
        <p:nvSpPr>
          <p:cNvPr id="4" name="object 4"/>
          <p:cNvSpPr/>
          <p:nvPr/>
        </p:nvSpPr>
        <p:spPr>
          <a:xfrm>
            <a:off x="675071" y="794692"/>
            <a:ext cx="48895" cy="0"/>
          </a:xfrm>
          <a:custGeom>
            <a:avLst/>
            <a:gdLst/>
            <a:ahLst/>
            <a:cxnLst/>
            <a:rect l="l" t="t" r="r" b="b"/>
            <a:pathLst>
              <a:path w="48895">
                <a:moveTo>
                  <a:pt x="0" y="0"/>
                </a:moveTo>
                <a:lnTo>
                  <a:pt x="48832" y="0"/>
                </a:lnTo>
              </a:path>
            </a:pathLst>
          </a:custGeom>
          <a:ln w="488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75071" y="1045832"/>
            <a:ext cx="48895" cy="0"/>
          </a:xfrm>
          <a:custGeom>
            <a:avLst/>
            <a:gdLst/>
            <a:ahLst/>
            <a:cxnLst/>
            <a:rect l="l" t="t" r="r" b="b"/>
            <a:pathLst>
              <a:path w="48895">
                <a:moveTo>
                  <a:pt x="0" y="0"/>
                </a:moveTo>
                <a:lnTo>
                  <a:pt x="48832" y="0"/>
                </a:lnTo>
              </a:path>
            </a:pathLst>
          </a:custGeom>
          <a:ln w="488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75071" y="1310924"/>
            <a:ext cx="48895" cy="0"/>
          </a:xfrm>
          <a:custGeom>
            <a:avLst/>
            <a:gdLst/>
            <a:ahLst/>
            <a:cxnLst/>
            <a:rect l="l" t="t" r="r" b="b"/>
            <a:pathLst>
              <a:path w="48895">
                <a:moveTo>
                  <a:pt x="0" y="0"/>
                </a:moveTo>
                <a:lnTo>
                  <a:pt x="48832" y="0"/>
                </a:lnTo>
              </a:path>
            </a:pathLst>
          </a:custGeom>
          <a:ln w="488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75071" y="1778324"/>
            <a:ext cx="48895" cy="0"/>
          </a:xfrm>
          <a:custGeom>
            <a:avLst/>
            <a:gdLst/>
            <a:ahLst/>
            <a:cxnLst/>
            <a:rect l="l" t="t" r="r" b="b"/>
            <a:pathLst>
              <a:path w="48895">
                <a:moveTo>
                  <a:pt x="0" y="0"/>
                </a:moveTo>
                <a:lnTo>
                  <a:pt x="48832" y="0"/>
                </a:lnTo>
              </a:path>
            </a:pathLst>
          </a:custGeom>
          <a:ln w="488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799059" y="619409"/>
            <a:ext cx="5493385" cy="12534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946785">
              <a:lnSpc>
                <a:spcPct val="137300"/>
              </a:lnSpc>
            </a:pPr>
            <a:r>
              <a:rPr sz="1200" spc="15" dirty="0">
                <a:latin typeface="Arial"/>
                <a:cs typeface="Arial"/>
              </a:rPr>
              <a:t>An </a:t>
            </a:r>
            <a:r>
              <a:rPr sz="1200" spc="10" dirty="0">
                <a:latin typeface="Arial"/>
                <a:cs typeface="Arial"/>
              </a:rPr>
              <a:t>array </a:t>
            </a:r>
            <a:r>
              <a:rPr sz="1200" spc="5" dirty="0">
                <a:latin typeface="Arial"/>
                <a:cs typeface="Arial"/>
              </a:rPr>
              <a:t>list </a:t>
            </a:r>
            <a:r>
              <a:rPr sz="1200" spc="10" dirty="0">
                <a:latin typeface="Arial"/>
                <a:cs typeface="Arial"/>
              </a:rPr>
              <a:t>stores </a:t>
            </a:r>
            <a:r>
              <a:rPr sz="1200" spc="15" dirty="0">
                <a:latin typeface="Arial"/>
                <a:cs typeface="Arial"/>
              </a:rPr>
              <a:t>a sequence </a:t>
            </a:r>
            <a:r>
              <a:rPr sz="1200" spc="10" dirty="0">
                <a:latin typeface="Arial"/>
                <a:cs typeface="Arial"/>
              </a:rPr>
              <a:t>of values </a:t>
            </a:r>
            <a:r>
              <a:rPr sz="1200" spc="15" dirty="0">
                <a:latin typeface="Arial"/>
                <a:cs typeface="Arial"/>
              </a:rPr>
              <a:t>whose </a:t>
            </a:r>
            <a:r>
              <a:rPr sz="1200" spc="10" dirty="0">
                <a:latin typeface="Arial"/>
                <a:cs typeface="Arial"/>
              </a:rPr>
              <a:t>size </a:t>
            </a:r>
            <a:r>
              <a:rPr sz="1200" spc="15" dirty="0">
                <a:latin typeface="Arial"/>
                <a:cs typeface="Arial"/>
              </a:rPr>
              <a:t>can change.  An </a:t>
            </a:r>
            <a:r>
              <a:rPr sz="1200" spc="10" dirty="0">
                <a:latin typeface="Arial"/>
                <a:cs typeface="Arial"/>
              </a:rPr>
              <a:t>array </a:t>
            </a:r>
            <a:r>
              <a:rPr sz="1200" spc="5" dirty="0">
                <a:latin typeface="Arial"/>
                <a:cs typeface="Arial"/>
              </a:rPr>
              <a:t>list </a:t>
            </a:r>
            <a:r>
              <a:rPr sz="1200" spc="15" dirty="0">
                <a:latin typeface="Arial"/>
                <a:cs typeface="Arial"/>
              </a:rPr>
              <a:t>can grow and </a:t>
            </a:r>
            <a:r>
              <a:rPr sz="1200" spc="10" dirty="0">
                <a:latin typeface="Arial"/>
                <a:cs typeface="Arial"/>
              </a:rPr>
              <a:t>shrink </a:t>
            </a:r>
            <a:r>
              <a:rPr sz="1200" spc="15" dirty="0">
                <a:latin typeface="Arial"/>
                <a:cs typeface="Arial"/>
              </a:rPr>
              <a:t>as</a:t>
            </a:r>
            <a:r>
              <a:rPr sz="1200" spc="-60" dirty="0">
                <a:latin typeface="Arial"/>
                <a:cs typeface="Arial"/>
              </a:rPr>
              <a:t> </a:t>
            </a:r>
            <a:r>
              <a:rPr sz="1200" spc="15" dirty="0">
                <a:latin typeface="Arial"/>
                <a:cs typeface="Arial"/>
              </a:rPr>
              <a:t>needed.</a:t>
            </a:r>
            <a:endParaRPr sz="1200" dirty="0">
              <a:latin typeface="Arial"/>
              <a:cs typeface="Arial"/>
            </a:endParaRPr>
          </a:p>
          <a:p>
            <a:pPr marL="12700" marR="5080">
              <a:lnSpc>
                <a:spcPct val="118300"/>
              </a:lnSpc>
              <a:spcBef>
                <a:spcPts val="380"/>
              </a:spcBef>
            </a:pPr>
            <a:r>
              <a:rPr sz="1200" spc="15" dirty="0">
                <a:latin typeface="Courier" charset="0"/>
                <a:cs typeface="Courier" charset="0"/>
              </a:rPr>
              <a:t>ArrayList</a:t>
            </a:r>
            <a:r>
              <a:rPr sz="1200" spc="-370" dirty="0">
                <a:latin typeface="Courier" charset="0"/>
                <a:cs typeface="Courier" charset="0"/>
              </a:rPr>
              <a:t> </a:t>
            </a:r>
            <a:r>
              <a:rPr sz="1200" spc="10" dirty="0">
                <a:latin typeface="Arial"/>
                <a:cs typeface="Arial"/>
              </a:rPr>
              <a:t>class supplies </a:t>
            </a:r>
            <a:r>
              <a:rPr sz="1200" spc="15" dirty="0">
                <a:latin typeface="Arial"/>
                <a:cs typeface="Arial"/>
              </a:rPr>
              <a:t>methods </a:t>
            </a:r>
            <a:r>
              <a:rPr sz="1200" spc="10" dirty="0">
                <a:latin typeface="Arial"/>
                <a:cs typeface="Arial"/>
              </a:rPr>
              <a:t>for </a:t>
            </a:r>
            <a:r>
              <a:rPr sz="1200" spc="15" dirty="0">
                <a:latin typeface="Arial"/>
                <a:cs typeface="Arial"/>
              </a:rPr>
              <a:t>many common </a:t>
            </a:r>
            <a:r>
              <a:rPr sz="1200" spc="10" dirty="0">
                <a:latin typeface="Arial"/>
                <a:cs typeface="Arial"/>
              </a:rPr>
              <a:t>tasks, </a:t>
            </a:r>
            <a:r>
              <a:rPr sz="1200" spc="15" dirty="0">
                <a:latin typeface="Arial"/>
                <a:cs typeface="Arial"/>
              </a:rPr>
              <a:t>such as </a:t>
            </a:r>
            <a:r>
              <a:rPr sz="1200" spc="10" dirty="0">
                <a:latin typeface="Arial"/>
                <a:cs typeface="Arial"/>
              </a:rPr>
              <a:t>inserting  </a:t>
            </a:r>
            <a:r>
              <a:rPr sz="1200" spc="15" dirty="0">
                <a:latin typeface="Arial"/>
                <a:cs typeface="Arial"/>
              </a:rPr>
              <a:t>and removing</a:t>
            </a:r>
            <a:r>
              <a:rPr sz="1200" spc="-55" dirty="0">
                <a:latin typeface="Arial"/>
                <a:cs typeface="Arial"/>
              </a:rPr>
              <a:t> </a:t>
            </a:r>
            <a:r>
              <a:rPr sz="1200" spc="10" dirty="0">
                <a:latin typeface="Arial"/>
                <a:cs typeface="Arial"/>
              </a:rPr>
              <a:t>elements.</a:t>
            </a:r>
            <a:endParaRPr sz="12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35"/>
              </a:spcBef>
            </a:pPr>
            <a:r>
              <a:rPr sz="1200" spc="15" dirty="0">
                <a:latin typeface="Arial"/>
                <a:cs typeface="Arial"/>
              </a:rPr>
              <a:t>An </a:t>
            </a:r>
            <a:r>
              <a:rPr sz="1200" spc="10" dirty="0">
                <a:latin typeface="Arial"/>
                <a:cs typeface="Arial"/>
              </a:rPr>
              <a:t>array </a:t>
            </a:r>
            <a:r>
              <a:rPr sz="1200" spc="5" dirty="0">
                <a:latin typeface="Arial"/>
                <a:cs typeface="Arial"/>
              </a:rPr>
              <a:t>list </a:t>
            </a:r>
            <a:r>
              <a:rPr sz="1200" spc="15" dirty="0">
                <a:latin typeface="Arial"/>
                <a:cs typeface="Arial"/>
              </a:rPr>
              <a:t>expands </a:t>
            </a:r>
            <a:r>
              <a:rPr sz="1200" spc="10" dirty="0">
                <a:latin typeface="Arial"/>
                <a:cs typeface="Arial"/>
              </a:rPr>
              <a:t>to hold </a:t>
            </a:r>
            <a:r>
              <a:rPr sz="1200" spc="15" dirty="0">
                <a:latin typeface="Arial"/>
                <a:cs typeface="Arial"/>
              </a:rPr>
              <a:t>as many elements as</a:t>
            </a:r>
            <a:r>
              <a:rPr sz="1200" spc="-60" dirty="0">
                <a:latin typeface="Arial"/>
                <a:cs typeface="Arial"/>
              </a:rPr>
              <a:t> </a:t>
            </a:r>
            <a:r>
              <a:rPr sz="1200" spc="15" dirty="0">
                <a:latin typeface="Arial"/>
                <a:cs typeface="Arial"/>
              </a:rPr>
              <a:t>needed.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814635" y="1909965"/>
            <a:ext cx="1437182" cy="209995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77405" y="540234"/>
            <a:ext cx="5601970" cy="0"/>
          </a:xfrm>
          <a:custGeom>
            <a:avLst/>
            <a:gdLst/>
            <a:ahLst/>
            <a:cxnLst/>
            <a:rect l="l" t="t" r="r" b="b"/>
            <a:pathLst>
              <a:path w="5601970">
                <a:moveTo>
                  <a:pt x="0" y="0"/>
                </a:moveTo>
                <a:lnTo>
                  <a:pt x="5601816" y="0"/>
                </a:lnTo>
              </a:path>
            </a:pathLst>
          </a:custGeom>
          <a:ln w="55808">
            <a:solidFill>
              <a:srgbClr val="FFDF6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100" dirty="0"/>
              <a:t>Working </a:t>
            </a:r>
            <a:r>
              <a:rPr spc="65" dirty="0"/>
              <a:t>with </a:t>
            </a:r>
            <a:r>
              <a:rPr spc="80" dirty="0"/>
              <a:t>Array</a:t>
            </a:r>
            <a:r>
              <a:rPr spc="-160" dirty="0"/>
              <a:t> </a:t>
            </a:r>
            <a:r>
              <a:rPr spc="105" dirty="0"/>
              <a:t>Lists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57603" y="784398"/>
            <a:ext cx="1395730" cy="200696"/>
          </a:xfrm>
          <a:prstGeom prst="rect">
            <a:avLst/>
          </a:prstGeom>
          <a:ln w="6976">
            <a:solidFill>
              <a:srgbClr val="CCCCCC"/>
            </a:solidFill>
          </a:ln>
        </p:spPr>
        <p:txBody>
          <a:bodyPr vert="horz" wrap="square" lIns="0" tIns="31115" rIns="0" bIns="0" rtlCol="0">
            <a:spAutoFit/>
          </a:bodyPr>
          <a:lstStyle/>
          <a:p>
            <a:pPr marL="161925" marR="201930" indent="-127000">
              <a:lnSpc>
                <a:spcPct val="100000"/>
              </a:lnSpc>
              <a:spcBef>
                <a:spcPts val="245"/>
              </a:spcBef>
            </a:pPr>
            <a:r>
              <a:rPr sz="550" dirty="0">
                <a:latin typeface="Courier" charset="0"/>
                <a:cs typeface="Courier" charset="0"/>
              </a:rPr>
              <a:t>ArrayList&lt;String&gt; names =  new</a:t>
            </a:r>
            <a:r>
              <a:rPr sz="550" spc="-60" dirty="0">
                <a:latin typeface="Courier" charset="0"/>
                <a:cs typeface="Courier" charset="0"/>
              </a:rPr>
              <a:t> </a:t>
            </a:r>
            <a:r>
              <a:rPr sz="550" dirty="0">
                <a:latin typeface="Courier" charset="0"/>
                <a:cs typeface="Courier" charset="0"/>
              </a:rPr>
              <a:t>ArrayList&lt;String&gt;();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536112" y="830534"/>
            <a:ext cx="2687955" cy="154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Constructs an empty array </a:t>
            </a:r>
            <a:r>
              <a:rPr sz="900" spc="5" dirty="0">
                <a:latin typeface="Arial"/>
                <a:cs typeface="Arial"/>
              </a:rPr>
              <a:t>list that </a:t>
            </a:r>
            <a:r>
              <a:rPr sz="900" spc="10" dirty="0">
                <a:latin typeface="Arial"/>
                <a:cs typeface="Arial"/>
              </a:rPr>
              <a:t>can hold</a:t>
            </a:r>
            <a:r>
              <a:rPr sz="900" spc="-35" dirty="0">
                <a:latin typeface="Arial"/>
                <a:cs typeface="Arial"/>
              </a:rPr>
              <a:t> </a:t>
            </a:r>
            <a:r>
              <a:rPr sz="900" spc="5" dirty="0">
                <a:latin typeface="Arial"/>
                <a:cs typeface="Arial"/>
              </a:rPr>
              <a:t>strings.</a:t>
            </a:r>
            <a:endParaRPr sz="9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57603" y="1230869"/>
            <a:ext cx="1395730" cy="200696"/>
          </a:xfrm>
          <a:prstGeom prst="rect">
            <a:avLst/>
          </a:prstGeom>
          <a:ln w="6976">
            <a:solidFill>
              <a:srgbClr val="CCCCCC"/>
            </a:solidFill>
          </a:ln>
        </p:spPr>
        <p:txBody>
          <a:bodyPr vert="horz" wrap="square" lIns="0" tIns="31115" rIns="0" bIns="0" rtlCol="0">
            <a:spAutoFit/>
          </a:bodyPr>
          <a:lstStyle/>
          <a:p>
            <a:pPr marL="34925">
              <a:lnSpc>
                <a:spcPct val="100000"/>
              </a:lnSpc>
              <a:spcBef>
                <a:spcPts val="245"/>
              </a:spcBef>
            </a:pPr>
            <a:r>
              <a:rPr sz="550" dirty="0">
                <a:latin typeface="Courier" charset="0"/>
                <a:cs typeface="Courier" charset="0"/>
              </a:rPr>
              <a:t>names.add("Ann");</a:t>
            </a:r>
          </a:p>
          <a:p>
            <a:pPr marL="34925">
              <a:lnSpc>
                <a:spcPct val="100000"/>
              </a:lnSpc>
            </a:pPr>
            <a:r>
              <a:rPr sz="550" dirty="0">
                <a:latin typeface="Courier" charset="0"/>
                <a:cs typeface="Courier" charset="0"/>
              </a:rPr>
              <a:t>names.add("Cindy");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2536112" y="1277005"/>
            <a:ext cx="1386840" cy="154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Adds elements </a:t>
            </a:r>
            <a:r>
              <a:rPr sz="900" spc="5" dirty="0">
                <a:latin typeface="Arial"/>
                <a:cs typeface="Arial"/>
              </a:rPr>
              <a:t>to </a:t>
            </a:r>
            <a:r>
              <a:rPr sz="900" spc="10" dirty="0">
                <a:latin typeface="Arial"/>
                <a:cs typeface="Arial"/>
              </a:rPr>
              <a:t>the</a:t>
            </a:r>
            <a:r>
              <a:rPr sz="900" spc="-75" dirty="0">
                <a:latin typeface="Arial"/>
                <a:cs typeface="Arial"/>
              </a:rPr>
              <a:t> </a:t>
            </a:r>
            <a:r>
              <a:rPr sz="900" spc="10" dirty="0">
                <a:latin typeface="Arial"/>
                <a:cs typeface="Arial"/>
              </a:rPr>
              <a:t>end.</a:t>
            </a:r>
            <a:endParaRPr sz="9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57603" y="1677340"/>
            <a:ext cx="1395730" cy="116057"/>
          </a:xfrm>
          <a:prstGeom prst="rect">
            <a:avLst/>
          </a:prstGeom>
          <a:ln w="6976">
            <a:solidFill>
              <a:srgbClr val="CCCCCC"/>
            </a:solidFill>
          </a:ln>
        </p:spPr>
        <p:txBody>
          <a:bodyPr vert="horz" wrap="square" lIns="0" tIns="31115" rIns="0" bIns="0" rtlCol="0">
            <a:spAutoFit/>
          </a:bodyPr>
          <a:lstStyle/>
          <a:p>
            <a:pPr marL="34925">
              <a:lnSpc>
                <a:spcPct val="100000"/>
              </a:lnSpc>
              <a:spcBef>
                <a:spcPts val="245"/>
              </a:spcBef>
            </a:pPr>
            <a:r>
              <a:rPr sz="550" dirty="0">
                <a:latin typeface="Courier" charset="0"/>
                <a:cs typeface="Courier" charset="0"/>
              </a:rPr>
              <a:t>System.out.println(names);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2536112" y="1681619"/>
            <a:ext cx="1236980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5" dirty="0">
                <a:latin typeface="Arial"/>
                <a:cs typeface="Arial"/>
              </a:rPr>
              <a:t>Prints </a:t>
            </a:r>
            <a:r>
              <a:rPr sz="900" spc="10" dirty="0">
                <a:latin typeface="Courier" charset="0"/>
                <a:cs typeface="Courier" charset="0"/>
              </a:rPr>
              <a:t>[Ann,</a:t>
            </a:r>
            <a:r>
              <a:rPr sz="900" spc="-35" dirty="0">
                <a:latin typeface="Courier" charset="0"/>
                <a:cs typeface="Courier" charset="0"/>
              </a:rPr>
              <a:t> </a:t>
            </a:r>
            <a:r>
              <a:rPr sz="900" spc="10" dirty="0">
                <a:latin typeface="Courier" charset="0"/>
                <a:cs typeface="Courier" charset="0"/>
              </a:rPr>
              <a:t>Cindy]</a:t>
            </a:r>
            <a:r>
              <a:rPr sz="900" spc="10" dirty="0">
                <a:latin typeface="Arial"/>
                <a:cs typeface="Arial"/>
              </a:rPr>
              <a:t>.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57603" y="2040098"/>
            <a:ext cx="1395730" cy="116057"/>
          </a:xfrm>
          <a:prstGeom prst="rect">
            <a:avLst/>
          </a:prstGeom>
          <a:ln w="6976">
            <a:solidFill>
              <a:srgbClr val="CCCCCC"/>
            </a:solidFill>
          </a:ln>
        </p:spPr>
        <p:txBody>
          <a:bodyPr vert="horz" wrap="square" lIns="0" tIns="31115" rIns="0" bIns="0" rtlCol="0">
            <a:spAutoFit/>
          </a:bodyPr>
          <a:lstStyle/>
          <a:p>
            <a:pPr marL="34925">
              <a:lnSpc>
                <a:spcPct val="100000"/>
              </a:lnSpc>
              <a:spcBef>
                <a:spcPts val="245"/>
              </a:spcBef>
            </a:pPr>
            <a:r>
              <a:rPr sz="550" dirty="0">
                <a:latin typeface="Courier" charset="0"/>
                <a:cs typeface="Courier" charset="0"/>
              </a:rPr>
              <a:t>names.add(1,</a:t>
            </a:r>
            <a:r>
              <a:rPr sz="550" spc="-65" dirty="0">
                <a:latin typeface="Courier" charset="0"/>
                <a:cs typeface="Courier" charset="0"/>
              </a:rPr>
              <a:t> </a:t>
            </a:r>
            <a:r>
              <a:rPr sz="550" dirty="0">
                <a:latin typeface="Courier" charset="0"/>
                <a:cs typeface="Courier" charset="0"/>
              </a:rPr>
              <a:t>"Bob");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2536112" y="2044377"/>
            <a:ext cx="3576954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5" dirty="0">
                <a:latin typeface="Arial"/>
                <a:cs typeface="Arial"/>
              </a:rPr>
              <a:t>Inserts </a:t>
            </a:r>
            <a:r>
              <a:rPr sz="900" spc="10" dirty="0">
                <a:latin typeface="Arial"/>
                <a:cs typeface="Arial"/>
              </a:rPr>
              <a:t>an element </a:t>
            </a:r>
            <a:r>
              <a:rPr sz="900" spc="5" dirty="0">
                <a:latin typeface="Arial"/>
                <a:cs typeface="Arial"/>
              </a:rPr>
              <a:t>at </a:t>
            </a:r>
            <a:r>
              <a:rPr sz="900" spc="10" dirty="0">
                <a:latin typeface="Arial"/>
                <a:cs typeface="Arial"/>
              </a:rPr>
              <a:t>index </a:t>
            </a:r>
            <a:r>
              <a:rPr sz="900" spc="5" dirty="0">
                <a:latin typeface="Arial"/>
                <a:cs typeface="Arial"/>
              </a:rPr>
              <a:t>1. </a:t>
            </a:r>
            <a:r>
              <a:rPr sz="900" spc="10" dirty="0">
                <a:latin typeface="Courier" charset="0"/>
                <a:cs typeface="Courier" charset="0"/>
              </a:rPr>
              <a:t>names </a:t>
            </a:r>
            <a:r>
              <a:rPr sz="900" spc="5" dirty="0">
                <a:latin typeface="Arial"/>
                <a:cs typeface="Arial"/>
              </a:rPr>
              <a:t>is </a:t>
            </a:r>
            <a:r>
              <a:rPr sz="900" spc="10" dirty="0">
                <a:latin typeface="Arial"/>
                <a:cs typeface="Arial"/>
              </a:rPr>
              <a:t>now </a:t>
            </a:r>
            <a:r>
              <a:rPr sz="900" spc="10" dirty="0">
                <a:latin typeface="Courier" charset="0"/>
                <a:cs typeface="Courier" charset="0"/>
              </a:rPr>
              <a:t>[Ann, Bob,</a:t>
            </a:r>
            <a:r>
              <a:rPr sz="900" spc="-270" dirty="0">
                <a:latin typeface="Courier" charset="0"/>
                <a:cs typeface="Courier" charset="0"/>
              </a:rPr>
              <a:t> </a:t>
            </a:r>
            <a:r>
              <a:rPr sz="900" spc="10" dirty="0">
                <a:latin typeface="Courier" charset="0"/>
                <a:cs typeface="Courier" charset="0"/>
              </a:rPr>
              <a:t>Cindy]</a:t>
            </a:r>
            <a:r>
              <a:rPr sz="900" spc="10" dirty="0">
                <a:latin typeface="Arial"/>
                <a:cs typeface="Arial"/>
              </a:rPr>
              <a:t>.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57603" y="2402856"/>
            <a:ext cx="1395730" cy="116057"/>
          </a:xfrm>
          <a:prstGeom prst="rect">
            <a:avLst/>
          </a:prstGeom>
          <a:ln w="6976">
            <a:solidFill>
              <a:srgbClr val="CCCCCC"/>
            </a:solidFill>
          </a:ln>
        </p:spPr>
        <p:txBody>
          <a:bodyPr vert="horz" wrap="square" lIns="0" tIns="31115" rIns="0" bIns="0" rtlCol="0">
            <a:spAutoFit/>
          </a:bodyPr>
          <a:lstStyle/>
          <a:p>
            <a:pPr marL="34925">
              <a:lnSpc>
                <a:spcPct val="100000"/>
              </a:lnSpc>
              <a:spcBef>
                <a:spcPts val="245"/>
              </a:spcBef>
            </a:pPr>
            <a:r>
              <a:rPr sz="550" dirty="0">
                <a:latin typeface="Courier" charset="0"/>
                <a:cs typeface="Courier" charset="0"/>
              </a:rPr>
              <a:t>names.remove(0);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2536112" y="2407135"/>
            <a:ext cx="3399790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Removes the element </a:t>
            </a:r>
            <a:r>
              <a:rPr sz="900" spc="5" dirty="0">
                <a:latin typeface="Arial"/>
                <a:cs typeface="Arial"/>
              </a:rPr>
              <a:t>at </a:t>
            </a:r>
            <a:r>
              <a:rPr sz="900" spc="10" dirty="0">
                <a:latin typeface="Arial"/>
                <a:cs typeface="Arial"/>
              </a:rPr>
              <a:t>index </a:t>
            </a:r>
            <a:r>
              <a:rPr sz="900" spc="5" dirty="0">
                <a:latin typeface="Arial"/>
                <a:cs typeface="Arial"/>
              </a:rPr>
              <a:t>0. </a:t>
            </a:r>
            <a:r>
              <a:rPr sz="900" spc="10" dirty="0">
                <a:latin typeface="Courier" charset="0"/>
                <a:cs typeface="Courier" charset="0"/>
              </a:rPr>
              <a:t>names </a:t>
            </a:r>
            <a:r>
              <a:rPr sz="900" spc="5" dirty="0">
                <a:latin typeface="Arial"/>
                <a:cs typeface="Arial"/>
              </a:rPr>
              <a:t>is </a:t>
            </a:r>
            <a:r>
              <a:rPr sz="900" spc="10" dirty="0">
                <a:latin typeface="Arial"/>
                <a:cs typeface="Arial"/>
              </a:rPr>
              <a:t>now </a:t>
            </a:r>
            <a:r>
              <a:rPr sz="900" spc="10" dirty="0">
                <a:latin typeface="Courier" charset="0"/>
                <a:cs typeface="Courier" charset="0"/>
              </a:rPr>
              <a:t>[Bob,</a:t>
            </a:r>
            <a:r>
              <a:rPr sz="900" spc="-300" dirty="0">
                <a:latin typeface="Courier" charset="0"/>
                <a:cs typeface="Courier" charset="0"/>
              </a:rPr>
              <a:t> </a:t>
            </a:r>
            <a:r>
              <a:rPr sz="900" spc="10" dirty="0">
                <a:latin typeface="Courier" charset="0"/>
                <a:cs typeface="Courier" charset="0"/>
              </a:rPr>
              <a:t>Cindy]</a:t>
            </a:r>
            <a:r>
              <a:rPr sz="900" spc="10" dirty="0">
                <a:latin typeface="Arial"/>
                <a:cs typeface="Arial"/>
              </a:rPr>
              <a:t>.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957603" y="2765613"/>
            <a:ext cx="1395730" cy="116057"/>
          </a:xfrm>
          <a:prstGeom prst="rect">
            <a:avLst/>
          </a:prstGeom>
          <a:ln w="6976">
            <a:solidFill>
              <a:srgbClr val="CCCCCC"/>
            </a:solidFill>
          </a:ln>
        </p:spPr>
        <p:txBody>
          <a:bodyPr vert="horz" wrap="square" lIns="0" tIns="31115" rIns="0" bIns="0" rtlCol="0">
            <a:spAutoFit/>
          </a:bodyPr>
          <a:lstStyle/>
          <a:p>
            <a:pPr marL="34925">
              <a:lnSpc>
                <a:spcPct val="100000"/>
              </a:lnSpc>
              <a:spcBef>
                <a:spcPts val="245"/>
              </a:spcBef>
            </a:pPr>
            <a:r>
              <a:rPr sz="550" dirty="0">
                <a:latin typeface="Courier" charset="0"/>
                <a:cs typeface="Courier" charset="0"/>
              </a:rPr>
              <a:t>names.set(0,</a:t>
            </a:r>
            <a:r>
              <a:rPr sz="550" spc="-65" dirty="0">
                <a:latin typeface="Courier" charset="0"/>
                <a:cs typeface="Courier" charset="0"/>
              </a:rPr>
              <a:t> </a:t>
            </a:r>
            <a:r>
              <a:rPr sz="550" dirty="0">
                <a:latin typeface="Courier" charset="0"/>
                <a:cs typeface="Courier" charset="0"/>
              </a:rPr>
              <a:t>"Bill");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2536112" y="2769892"/>
            <a:ext cx="3997960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Replaces an element with a </a:t>
            </a:r>
            <a:r>
              <a:rPr sz="900" spc="5" dirty="0">
                <a:latin typeface="Arial"/>
                <a:cs typeface="Arial"/>
              </a:rPr>
              <a:t>different </a:t>
            </a:r>
            <a:r>
              <a:rPr sz="900" spc="10" dirty="0">
                <a:latin typeface="Arial"/>
                <a:cs typeface="Arial"/>
              </a:rPr>
              <a:t>value. </a:t>
            </a:r>
            <a:r>
              <a:rPr sz="900" spc="10" dirty="0">
                <a:latin typeface="Courier" charset="0"/>
                <a:cs typeface="Courier" charset="0"/>
              </a:rPr>
              <a:t>names </a:t>
            </a:r>
            <a:r>
              <a:rPr sz="900" spc="5" dirty="0">
                <a:latin typeface="Arial"/>
                <a:cs typeface="Arial"/>
              </a:rPr>
              <a:t>is </a:t>
            </a:r>
            <a:r>
              <a:rPr sz="900" spc="10" dirty="0">
                <a:latin typeface="Arial"/>
                <a:cs typeface="Arial"/>
              </a:rPr>
              <a:t>now </a:t>
            </a:r>
            <a:r>
              <a:rPr sz="900" spc="10" dirty="0">
                <a:latin typeface="Courier" charset="0"/>
                <a:cs typeface="Courier" charset="0"/>
              </a:rPr>
              <a:t>[Bill,</a:t>
            </a:r>
            <a:r>
              <a:rPr sz="900" spc="-295" dirty="0">
                <a:latin typeface="Courier" charset="0"/>
                <a:cs typeface="Courier" charset="0"/>
              </a:rPr>
              <a:t> </a:t>
            </a:r>
            <a:r>
              <a:rPr sz="900" spc="10" dirty="0">
                <a:latin typeface="Courier" charset="0"/>
                <a:cs typeface="Courier" charset="0"/>
              </a:rPr>
              <a:t>Cindy]</a:t>
            </a:r>
            <a:r>
              <a:rPr sz="900" spc="10" dirty="0">
                <a:latin typeface="Arial"/>
                <a:cs typeface="Arial"/>
              </a:rPr>
              <a:t>.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957603" y="3128371"/>
            <a:ext cx="1395730" cy="116057"/>
          </a:xfrm>
          <a:prstGeom prst="rect">
            <a:avLst/>
          </a:prstGeom>
          <a:ln w="6976">
            <a:solidFill>
              <a:srgbClr val="CCCCCC"/>
            </a:solidFill>
          </a:ln>
        </p:spPr>
        <p:txBody>
          <a:bodyPr vert="horz" wrap="square" lIns="0" tIns="31115" rIns="0" bIns="0" rtlCol="0">
            <a:spAutoFit/>
          </a:bodyPr>
          <a:lstStyle/>
          <a:p>
            <a:pPr marL="34925">
              <a:lnSpc>
                <a:spcPct val="100000"/>
              </a:lnSpc>
              <a:spcBef>
                <a:spcPts val="245"/>
              </a:spcBef>
            </a:pPr>
            <a:r>
              <a:rPr sz="550" dirty="0">
                <a:latin typeface="Courier" charset="0"/>
                <a:cs typeface="Courier" charset="0"/>
              </a:rPr>
              <a:t>String name =</a:t>
            </a:r>
            <a:r>
              <a:rPr sz="550" spc="-55" dirty="0">
                <a:latin typeface="Courier" charset="0"/>
                <a:cs typeface="Courier" charset="0"/>
              </a:rPr>
              <a:t> </a:t>
            </a:r>
            <a:r>
              <a:rPr sz="550" dirty="0">
                <a:latin typeface="Courier" charset="0"/>
                <a:cs typeface="Courier" charset="0"/>
              </a:rPr>
              <a:t>names.get(i);</a:t>
            </a:r>
          </a:p>
        </p:txBody>
      </p:sp>
      <p:sp>
        <p:nvSpPr>
          <p:cNvPr id="17" name="object 17"/>
          <p:cNvSpPr txBox="1"/>
          <p:nvPr/>
        </p:nvSpPr>
        <p:spPr>
          <a:xfrm>
            <a:off x="2536112" y="3132650"/>
            <a:ext cx="917575" cy="154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Gets an</a:t>
            </a:r>
            <a:r>
              <a:rPr sz="900" spc="-85" dirty="0">
                <a:latin typeface="Arial"/>
                <a:cs typeface="Arial"/>
              </a:rPr>
              <a:t> </a:t>
            </a:r>
            <a:r>
              <a:rPr sz="900" spc="10" dirty="0">
                <a:latin typeface="Arial"/>
                <a:cs typeface="Arial"/>
              </a:rPr>
              <a:t>element.</a:t>
            </a:r>
            <a:endParaRPr sz="9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957603" y="3491129"/>
            <a:ext cx="1395730" cy="200696"/>
          </a:xfrm>
          <a:prstGeom prst="rect">
            <a:avLst/>
          </a:prstGeom>
          <a:ln w="6976">
            <a:solidFill>
              <a:srgbClr val="CCCCCC"/>
            </a:solidFill>
          </a:ln>
        </p:spPr>
        <p:txBody>
          <a:bodyPr vert="horz" wrap="square" lIns="0" tIns="31115" rIns="0" bIns="0" rtlCol="0">
            <a:spAutoFit/>
          </a:bodyPr>
          <a:lstStyle/>
          <a:p>
            <a:pPr marL="161925" marR="32384" indent="-127000">
              <a:lnSpc>
                <a:spcPct val="100000"/>
              </a:lnSpc>
              <a:spcBef>
                <a:spcPts val="245"/>
              </a:spcBef>
            </a:pPr>
            <a:r>
              <a:rPr sz="550" dirty="0">
                <a:latin typeface="Courier" charset="0"/>
                <a:cs typeface="Courier" charset="0"/>
              </a:rPr>
              <a:t>String last =  names.get(names.size() -</a:t>
            </a:r>
            <a:r>
              <a:rPr sz="550" spc="-55" dirty="0">
                <a:latin typeface="Courier" charset="0"/>
                <a:cs typeface="Courier" charset="0"/>
              </a:rPr>
              <a:t> </a:t>
            </a:r>
            <a:r>
              <a:rPr sz="550" dirty="0">
                <a:latin typeface="Courier" charset="0"/>
                <a:cs typeface="Courier" charset="0"/>
              </a:rPr>
              <a:t>1);</a:t>
            </a:r>
          </a:p>
        </p:txBody>
      </p:sp>
      <p:sp>
        <p:nvSpPr>
          <p:cNvPr id="19" name="object 19"/>
          <p:cNvSpPr txBox="1"/>
          <p:nvPr/>
        </p:nvSpPr>
        <p:spPr>
          <a:xfrm>
            <a:off x="2536112" y="3537264"/>
            <a:ext cx="1165225" cy="154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Gets the </a:t>
            </a:r>
            <a:r>
              <a:rPr sz="900" spc="5" dirty="0">
                <a:latin typeface="Arial"/>
                <a:cs typeface="Arial"/>
              </a:rPr>
              <a:t>last</a:t>
            </a:r>
            <a:r>
              <a:rPr sz="900" spc="-80" dirty="0">
                <a:latin typeface="Arial"/>
                <a:cs typeface="Arial"/>
              </a:rPr>
              <a:t> </a:t>
            </a:r>
            <a:r>
              <a:rPr sz="900" spc="10" dirty="0">
                <a:latin typeface="Arial"/>
                <a:cs typeface="Arial"/>
              </a:rPr>
              <a:t>element.</a:t>
            </a:r>
            <a:endParaRPr sz="9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957603" y="3937600"/>
            <a:ext cx="1395730" cy="539250"/>
          </a:xfrm>
          <a:prstGeom prst="rect">
            <a:avLst/>
          </a:prstGeom>
          <a:ln w="6976">
            <a:solidFill>
              <a:srgbClr val="CCCCCC"/>
            </a:solidFill>
          </a:ln>
        </p:spPr>
        <p:txBody>
          <a:bodyPr vert="horz" wrap="square" lIns="0" tIns="31115" rIns="0" bIns="0" rtlCol="0">
            <a:spAutoFit/>
          </a:bodyPr>
          <a:lstStyle/>
          <a:p>
            <a:pPr marL="34925" marR="159385" algn="r">
              <a:lnSpc>
                <a:spcPct val="100000"/>
              </a:lnSpc>
              <a:spcBef>
                <a:spcPts val="245"/>
              </a:spcBef>
            </a:pPr>
            <a:r>
              <a:rPr sz="550" dirty="0">
                <a:latin typeface="Courier" charset="0"/>
                <a:cs typeface="Courier" charset="0"/>
              </a:rPr>
              <a:t>ArrayList&lt;Integer&gt;</a:t>
            </a:r>
            <a:r>
              <a:rPr sz="550" spc="-30" dirty="0">
                <a:latin typeface="Courier" charset="0"/>
                <a:cs typeface="Courier" charset="0"/>
              </a:rPr>
              <a:t> </a:t>
            </a:r>
            <a:r>
              <a:rPr sz="550" dirty="0">
                <a:latin typeface="Courier" charset="0"/>
                <a:cs typeface="Courier" charset="0"/>
              </a:rPr>
              <a:t>squares</a:t>
            </a:r>
            <a:r>
              <a:rPr sz="550" spc="-30" dirty="0">
                <a:latin typeface="Courier" charset="0"/>
                <a:cs typeface="Courier" charset="0"/>
              </a:rPr>
              <a:t> </a:t>
            </a:r>
            <a:r>
              <a:rPr sz="550" dirty="0">
                <a:latin typeface="Courier" charset="0"/>
                <a:cs typeface="Courier" charset="0"/>
              </a:rPr>
              <a:t>=  new</a:t>
            </a:r>
            <a:r>
              <a:rPr sz="550" spc="-55" dirty="0">
                <a:latin typeface="Courier" charset="0"/>
                <a:cs typeface="Courier" charset="0"/>
              </a:rPr>
              <a:t> </a:t>
            </a:r>
            <a:r>
              <a:rPr sz="550" dirty="0">
                <a:latin typeface="Courier" charset="0"/>
                <a:cs typeface="Courier" charset="0"/>
              </a:rPr>
              <a:t>ArrayList&lt;Integer&gt;();  for (int i = 0; i &lt; 10;</a:t>
            </a:r>
            <a:r>
              <a:rPr sz="550" spc="-65" dirty="0">
                <a:latin typeface="Courier" charset="0"/>
                <a:cs typeface="Courier" charset="0"/>
              </a:rPr>
              <a:t> </a:t>
            </a:r>
            <a:r>
              <a:rPr sz="550" dirty="0">
                <a:latin typeface="Courier" charset="0"/>
                <a:cs typeface="Courier" charset="0"/>
              </a:rPr>
              <a:t>i++)</a:t>
            </a:r>
          </a:p>
          <a:p>
            <a:pPr marL="34925">
              <a:lnSpc>
                <a:spcPct val="100000"/>
              </a:lnSpc>
            </a:pPr>
            <a:r>
              <a:rPr sz="550" dirty="0">
                <a:latin typeface="Courier" charset="0"/>
                <a:cs typeface="Courier" charset="0"/>
              </a:rPr>
              <a:t>{</a:t>
            </a:r>
          </a:p>
          <a:p>
            <a:pPr marL="161925">
              <a:lnSpc>
                <a:spcPct val="100000"/>
              </a:lnSpc>
            </a:pPr>
            <a:r>
              <a:rPr sz="550" dirty="0">
                <a:latin typeface="Courier" charset="0"/>
                <a:cs typeface="Courier" charset="0"/>
              </a:rPr>
              <a:t>squares.add(i *</a:t>
            </a:r>
            <a:r>
              <a:rPr sz="550" spc="-70" dirty="0">
                <a:latin typeface="Courier" charset="0"/>
                <a:cs typeface="Courier" charset="0"/>
              </a:rPr>
              <a:t> </a:t>
            </a:r>
            <a:r>
              <a:rPr sz="550" dirty="0">
                <a:latin typeface="Courier" charset="0"/>
                <a:cs typeface="Courier" charset="0"/>
              </a:rPr>
              <a:t>i);</a:t>
            </a:r>
          </a:p>
          <a:p>
            <a:pPr marL="34925">
              <a:lnSpc>
                <a:spcPct val="100000"/>
              </a:lnSpc>
            </a:pPr>
            <a:r>
              <a:rPr sz="550" dirty="0">
                <a:latin typeface="Courier" charset="0"/>
                <a:cs typeface="Courier" charset="0"/>
              </a:rPr>
              <a:t>}</a:t>
            </a:r>
          </a:p>
        </p:txBody>
      </p:sp>
      <p:sp>
        <p:nvSpPr>
          <p:cNvPr id="21" name="object 21"/>
          <p:cNvSpPr txBox="1"/>
          <p:nvPr/>
        </p:nvSpPr>
        <p:spPr>
          <a:xfrm>
            <a:off x="2536112" y="4151162"/>
            <a:ext cx="2727325" cy="154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Constructs an array </a:t>
            </a:r>
            <a:r>
              <a:rPr sz="900" spc="5" dirty="0">
                <a:latin typeface="Arial"/>
                <a:cs typeface="Arial"/>
              </a:rPr>
              <a:t>list </a:t>
            </a:r>
            <a:r>
              <a:rPr sz="900" spc="10" dirty="0">
                <a:latin typeface="Arial"/>
                <a:cs typeface="Arial"/>
              </a:rPr>
              <a:t>holding the </a:t>
            </a:r>
            <a:r>
              <a:rPr sz="900" spc="5" dirty="0">
                <a:latin typeface="Arial"/>
                <a:cs typeface="Arial"/>
              </a:rPr>
              <a:t>first </a:t>
            </a:r>
            <a:r>
              <a:rPr sz="900" spc="10" dirty="0">
                <a:latin typeface="Arial"/>
                <a:cs typeface="Arial"/>
              </a:rPr>
              <a:t>ten</a:t>
            </a:r>
            <a:r>
              <a:rPr sz="900" spc="-85" dirty="0">
                <a:latin typeface="Arial"/>
                <a:cs typeface="Arial"/>
              </a:rPr>
              <a:t> </a:t>
            </a:r>
            <a:r>
              <a:rPr sz="900" spc="10" dirty="0">
                <a:latin typeface="Arial"/>
                <a:cs typeface="Arial"/>
              </a:rPr>
              <a:t>squares.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77405" y="533833"/>
            <a:ext cx="5601970" cy="0"/>
          </a:xfrm>
          <a:custGeom>
            <a:avLst/>
            <a:gdLst/>
            <a:ahLst/>
            <a:cxnLst/>
            <a:rect l="l" t="t" r="r" b="b"/>
            <a:pathLst>
              <a:path w="5601970">
                <a:moveTo>
                  <a:pt x="0" y="0"/>
                </a:moveTo>
                <a:lnTo>
                  <a:pt x="5601816" y="0"/>
                </a:lnTo>
              </a:path>
            </a:pathLst>
          </a:custGeom>
          <a:ln w="55808">
            <a:solidFill>
              <a:srgbClr val="FFDF6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65" dirty="0"/>
              <a:t>Wrapper</a:t>
            </a:r>
            <a:r>
              <a:rPr spc="-70" dirty="0"/>
              <a:t> </a:t>
            </a:r>
            <a:r>
              <a:rPr spc="135" dirty="0"/>
              <a:t>Classes</a:t>
            </a:r>
          </a:p>
        </p:txBody>
      </p:sp>
      <p:sp>
        <p:nvSpPr>
          <p:cNvPr id="4" name="object 4"/>
          <p:cNvSpPr/>
          <p:nvPr/>
        </p:nvSpPr>
        <p:spPr>
          <a:xfrm>
            <a:off x="675071" y="781485"/>
            <a:ext cx="48895" cy="0"/>
          </a:xfrm>
          <a:custGeom>
            <a:avLst/>
            <a:gdLst/>
            <a:ahLst/>
            <a:cxnLst/>
            <a:rect l="l" t="t" r="r" b="b"/>
            <a:pathLst>
              <a:path w="48895">
                <a:moveTo>
                  <a:pt x="0" y="0"/>
                </a:moveTo>
                <a:lnTo>
                  <a:pt x="48832" y="0"/>
                </a:lnTo>
              </a:path>
            </a:pathLst>
          </a:custGeom>
          <a:ln w="488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75071" y="1032625"/>
            <a:ext cx="48895" cy="0"/>
          </a:xfrm>
          <a:custGeom>
            <a:avLst/>
            <a:gdLst/>
            <a:ahLst/>
            <a:cxnLst/>
            <a:rect l="l" t="t" r="r" b="b"/>
            <a:pathLst>
              <a:path w="48895">
                <a:moveTo>
                  <a:pt x="0" y="0"/>
                </a:moveTo>
                <a:lnTo>
                  <a:pt x="48832" y="0"/>
                </a:lnTo>
              </a:path>
            </a:pathLst>
          </a:custGeom>
          <a:ln w="488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799059" y="674415"/>
            <a:ext cx="5497830" cy="6686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15" dirty="0">
                <a:latin typeface="Arial"/>
                <a:cs typeface="Arial"/>
              </a:rPr>
              <a:t>You cannot </a:t>
            </a:r>
            <a:r>
              <a:rPr sz="1200" spc="10" dirty="0">
                <a:latin typeface="Arial"/>
                <a:cs typeface="Arial"/>
              </a:rPr>
              <a:t>directly insert primitive type values into array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spc="10" dirty="0">
                <a:latin typeface="Arial"/>
                <a:cs typeface="Arial"/>
              </a:rPr>
              <a:t>lists.</a:t>
            </a:r>
            <a:endParaRPr sz="1200">
              <a:latin typeface="Arial"/>
              <a:cs typeface="Arial"/>
            </a:endParaRPr>
          </a:p>
          <a:p>
            <a:pPr marL="12700" marR="5080">
              <a:lnSpc>
                <a:spcPct val="118300"/>
              </a:lnSpc>
              <a:spcBef>
                <a:spcPts val="270"/>
              </a:spcBef>
            </a:pPr>
            <a:r>
              <a:rPr sz="1200" spc="10" dirty="0">
                <a:latin typeface="Arial"/>
                <a:cs typeface="Arial"/>
              </a:rPr>
              <a:t>Like truffles that </a:t>
            </a:r>
            <a:r>
              <a:rPr sz="1200" spc="15" dirty="0">
                <a:latin typeface="Arial"/>
                <a:cs typeface="Arial"/>
              </a:rPr>
              <a:t>must be </a:t>
            </a:r>
            <a:r>
              <a:rPr sz="1200" spc="10" dirty="0">
                <a:latin typeface="Arial"/>
                <a:cs typeface="Arial"/>
              </a:rPr>
              <a:t>in </a:t>
            </a:r>
            <a:r>
              <a:rPr sz="1200" spc="15" dirty="0">
                <a:latin typeface="Arial"/>
                <a:cs typeface="Arial"/>
              </a:rPr>
              <a:t>a wrapper </a:t>
            </a:r>
            <a:r>
              <a:rPr sz="1200" spc="10" dirty="0">
                <a:latin typeface="Arial"/>
                <a:cs typeface="Arial"/>
              </a:rPr>
              <a:t>to </a:t>
            </a:r>
            <a:r>
              <a:rPr sz="1200" spc="15" dirty="0">
                <a:latin typeface="Arial"/>
                <a:cs typeface="Arial"/>
              </a:rPr>
              <a:t>be </a:t>
            </a:r>
            <a:r>
              <a:rPr sz="1200" spc="10" dirty="0">
                <a:latin typeface="Arial"/>
                <a:cs typeface="Arial"/>
              </a:rPr>
              <a:t>sold, </a:t>
            </a:r>
            <a:r>
              <a:rPr sz="1200" spc="15" dirty="0">
                <a:latin typeface="Arial"/>
                <a:cs typeface="Arial"/>
              </a:rPr>
              <a:t>a number must be placed </a:t>
            </a:r>
            <a:r>
              <a:rPr sz="1200" spc="10" dirty="0">
                <a:latin typeface="Arial"/>
                <a:cs typeface="Arial"/>
              </a:rPr>
              <a:t>in</a:t>
            </a:r>
            <a:r>
              <a:rPr sz="1200" spc="-114" dirty="0">
                <a:latin typeface="Arial"/>
                <a:cs typeface="Arial"/>
              </a:rPr>
              <a:t> </a:t>
            </a:r>
            <a:r>
              <a:rPr sz="1200" spc="15" dirty="0">
                <a:latin typeface="Arial"/>
                <a:cs typeface="Arial"/>
              </a:rPr>
              <a:t>a  wrapper </a:t>
            </a:r>
            <a:r>
              <a:rPr sz="1200" spc="10" dirty="0">
                <a:latin typeface="Arial"/>
                <a:cs typeface="Arial"/>
              </a:rPr>
              <a:t>to </a:t>
            </a:r>
            <a:r>
              <a:rPr sz="1200" spc="15" dirty="0">
                <a:latin typeface="Arial"/>
                <a:cs typeface="Arial"/>
              </a:rPr>
              <a:t>be </a:t>
            </a:r>
            <a:r>
              <a:rPr sz="1200" spc="10" dirty="0">
                <a:latin typeface="Arial"/>
                <a:cs typeface="Arial"/>
              </a:rPr>
              <a:t>stored in </a:t>
            </a:r>
            <a:r>
              <a:rPr sz="1200" spc="15" dirty="0">
                <a:latin typeface="Arial"/>
                <a:cs typeface="Arial"/>
              </a:rPr>
              <a:t>an </a:t>
            </a:r>
            <a:r>
              <a:rPr sz="1200" spc="10" dirty="0">
                <a:latin typeface="Arial"/>
                <a:cs typeface="Arial"/>
              </a:rPr>
              <a:t>array</a:t>
            </a:r>
            <a:r>
              <a:rPr sz="1200" spc="-55" dirty="0">
                <a:latin typeface="Arial"/>
                <a:cs typeface="Arial"/>
              </a:rPr>
              <a:t> </a:t>
            </a:r>
            <a:r>
              <a:rPr sz="1200" spc="5" dirty="0">
                <a:latin typeface="Arial"/>
                <a:cs typeface="Arial"/>
              </a:rPr>
              <a:t>list.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814635" y="1393672"/>
            <a:ext cx="983701" cy="168833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75071" y="3251028"/>
            <a:ext cx="48895" cy="0"/>
          </a:xfrm>
          <a:custGeom>
            <a:avLst/>
            <a:gdLst/>
            <a:ahLst/>
            <a:cxnLst/>
            <a:rect l="l" t="t" r="r" b="b"/>
            <a:pathLst>
              <a:path w="48895">
                <a:moveTo>
                  <a:pt x="0" y="0"/>
                </a:moveTo>
                <a:lnTo>
                  <a:pt x="48832" y="0"/>
                </a:lnTo>
              </a:path>
            </a:pathLst>
          </a:custGeom>
          <a:ln w="488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799059" y="3143958"/>
            <a:ext cx="2292350" cy="201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15" dirty="0">
                <a:latin typeface="Arial"/>
                <a:cs typeface="Arial"/>
              </a:rPr>
              <a:t>Use </a:t>
            </a:r>
            <a:r>
              <a:rPr sz="1200" spc="10" dirty="0">
                <a:latin typeface="Arial"/>
                <a:cs typeface="Arial"/>
              </a:rPr>
              <a:t>the </a:t>
            </a:r>
            <a:r>
              <a:rPr sz="1200" spc="15" dirty="0">
                <a:latin typeface="Arial"/>
                <a:cs typeface="Arial"/>
              </a:rPr>
              <a:t>matching wrapper</a:t>
            </a:r>
            <a:r>
              <a:rPr sz="1200" spc="-75" dirty="0">
                <a:latin typeface="Arial"/>
                <a:cs typeface="Arial"/>
              </a:rPr>
              <a:t> </a:t>
            </a:r>
            <a:r>
              <a:rPr sz="1200" spc="10" dirty="0">
                <a:latin typeface="Arial"/>
                <a:cs typeface="Arial"/>
              </a:rPr>
              <a:t>class.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" name="object 2"/>
          <p:cNvSpPr>
            <a:spLocks noChangeAspect="1"/>
          </p:cNvSpPr>
          <p:nvPr/>
        </p:nvSpPr>
        <p:spPr>
          <a:xfrm>
            <a:off x="982468" y="3345253"/>
            <a:ext cx="1567538" cy="18288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77405" y="533732"/>
            <a:ext cx="5601970" cy="0"/>
          </a:xfrm>
          <a:custGeom>
            <a:avLst/>
            <a:gdLst/>
            <a:ahLst/>
            <a:cxnLst/>
            <a:rect l="l" t="t" r="r" b="b"/>
            <a:pathLst>
              <a:path w="5601970">
                <a:moveTo>
                  <a:pt x="0" y="0"/>
                </a:moveTo>
                <a:lnTo>
                  <a:pt x="5601816" y="0"/>
                </a:lnTo>
              </a:path>
            </a:pathLst>
          </a:custGeom>
          <a:ln w="55808">
            <a:solidFill>
              <a:srgbClr val="FFDF6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65" dirty="0"/>
              <a:t>Wrapper</a:t>
            </a:r>
            <a:r>
              <a:rPr spc="-70" dirty="0"/>
              <a:t> </a:t>
            </a:r>
            <a:r>
              <a:rPr spc="135" dirty="0"/>
              <a:t>Classes</a:t>
            </a:r>
          </a:p>
        </p:txBody>
      </p:sp>
      <p:sp>
        <p:nvSpPr>
          <p:cNvPr id="4" name="object 4"/>
          <p:cNvSpPr/>
          <p:nvPr/>
        </p:nvSpPr>
        <p:spPr>
          <a:xfrm>
            <a:off x="675071" y="788360"/>
            <a:ext cx="48895" cy="0"/>
          </a:xfrm>
          <a:custGeom>
            <a:avLst/>
            <a:gdLst/>
            <a:ahLst/>
            <a:cxnLst/>
            <a:rect l="l" t="t" r="r" b="b"/>
            <a:pathLst>
              <a:path w="48895">
                <a:moveTo>
                  <a:pt x="0" y="0"/>
                </a:moveTo>
                <a:lnTo>
                  <a:pt x="48832" y="0"/>
                </a:lnTo>
              </a:path>
            </a:pathLst>
          </a:custGeom>
          <a:ln w="488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75071" y="1046476"/>
            <a:ext cx="48895" cy="0"/>
          </a:xfrm>
          <a:custGeom>
            <a:avLst/>
            <a:gdLst/>
            <a:ahLst/>
            <a:cxnLst/>
            <a:rect l="l" t="t" r="r" b="b"/>
            <a:pathLst>
              <a:path w="48895">
                <a:moveTo>
                  <a:pt x="0" y="0"/>
                </a:moveTo>
                <a:lnTo>
                  <a:pt x="48832" y="0"/>
                </a:lnTo>
              </a:path>
            </a:pathLst>
          </a:custGeom>
          <a:ln w="488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75071" y="1520852"/>
            <a:ext cx="48895" cy="0"/>
          </a:xfrm>
          <a:custGeom>
            <a:avLst/>
            <a:gdLst/>
            <a:ahLst/>
            <a:cxnLst/>
            <a:rect l="l" t="t" r="r" b="b"/>
            <a:pathLst>
              <a:path w="48895">
                <a:moveTo>
                  <a:pt x="0" y="0"/>
                </a:moveTo>
                <a:lnTo>
                  <a:pt x="48832" y="0"/>
                </a:lnTo>
              </a:path>
            </a:pathLst>
          </a:custGeom>
          <a:ln w="488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99059" y="681290"/>
            <a:ext cx="5541645" cy="11696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15" dirty="0">
                <a:latin typeface="Arial"/>
                <a:cs typeface="Arial"/>
              </a:rPr>
              <a:t>To </a:t>
            </a:r>
            <a:r>
              <a:rPr sz="1200" spc="10" dirty="0">
                <a:latin typeface="Arial"/>
                <a:cs typeface="Arial"/>
              </a:rPr>
              <a:t>collect </a:t>
            </a:r>
            <a:r>
              <a:rPr sz="1200" spc="15" dirty="0">
                <a:latin typeface="Courier" charset="0"/>
                <a:cs typeface="Courier" charset="0"/>
              </a:rPr>
              <a:t>double </a:t>
            </a:r>
            <a:r>
              <a:rPr sz="1200" spc="10" dirty="0">
                <a:latin typeface="Arial"/>
                <a:cs typeface="Arial"/>
              </a:rPr>
              <a:t>values in </a:t>
            </a:r>
            <a:r>
              <a:rPr sz="1200" spc="15" dirty="0">
                <a:latin typeface="Arial"/>
                <a:cs typeface="Arial"/>
              </a:rPr>
              <a:t>an </a:t>
            </a:r>
            <a:r>
              <a:rPr sz="1200" spc="10" dirty="0">
                <a:latin typeface="Arial"/>
                <a:cs typeface="Arial"/>
              </a:rPr>
              <a:t>array </a:t>
            </a:r>
            <a:r>
              <a:rPr sz="1200" spc="5" dirty="0">
                <a:latin typeface="Arial"/>
                <a:cs typeface="Arial"/>
              </a:rPr>
              <a:t>list, </a:t>
            </a:r>
            <a:r>
              <a:rPr sz="1200" spc="15" dirty="0">
                <a:latin typeface="Arial"/>
                <a:cs typeface="Arial"/>
              </a:rPr>
              <a:t>you use an </a:t>
            </a:r>
            <a:r>
              <a:rPr sz="1200" spc="15" dirty="0">
                <a:latin typeface="Courier" charset="0"/>
                <a:cs typeface="Courier" charset="0"/>
              </a:rPr>
              <a:t>ArrayList&lt;Double&gt;</a:t>
            </a:r>
            <a:r>
              <a:rPr sz="1200" spc="15" dirty="0">
                <a:latin typeface="Arial"/>
                <a:cs typeface="Arial"/>
              </a:rPr>
              <a:t>.</a:t>
            </a:r>
            <a:endParaRPr sz="1200" dirty="0">
              <a:latin typeface="Arial"/>
              <a:cs typeface="Arial"/>
            </a:endParaRPr>
          </a:p>
          <a:p>
            <a:pPr marL="12700" marR="5080">
              <a:lnSpc>
                <a:spcPct val="118300"/>
              </a:lnSpc>
              <a:spcBef>
                <a:spcPts val="325"/>
              </a:spcBef>
            </a:pPr>
            <a:r>
              <a:rPr sz="1200" spc="5" dirty="0">
                <a:latin typeface="Arial"/>
                <a:cs typeface="Arial"/>
              </a:rPr>
              <a:t>if</a:t>
            </a:r>
            <a:r>
              <a:rPr sz="1200" spc="10" dirty="0">
                <a:latin typeface="Arial"/>
                <a:cs typeface="Arial"/>
              </a:rPr>
              <a:t> </a:t>
            </a:r>
            <a:r>
              <a:rPr sz="1200" spc="15" dirty="0">
                <a:latin typeface="Arial"/>
                <a:cs typeface="Arial"/>
              </a:rPr>
              <a:t>you</a:t>
            </a:r>
            <a:r>
              <a:rPr sz="1200" spc="10" dirty="0">
                <a:latin typeface="Arial"/>
                <a:cs typeface="Arial"/>
              </a:rPr>
              <a:t> assign </a:t>
            </a:r>
            <a:r>
              <a:rPr sz="1200" spc="15" dirty="0">
                <a:latin typeface="Arial"/>
                <a:cs typeface="Arial"/>
              </a:rPr>
              <a:t>a</a:t>
            </a:r>
            <a:r>
              <a:rPr sz="1200" spc="10" dirty="0">
                <a:latin typeface="Arial"/>
                <a:cs typeface="Arial"/>
              </a:rPr>
              <a:t> </a:t>
            </a:r>
            <a:r>
              <a:rPr sz="1200" spc="15" dirty="0">
                <a:latin typeface="Courier" charset="0"/>
                <a:cs typeface="Courier" charset="0"/>
              </a:rPr>
              <a:t>double</a:t>
            </a:r>
            <a:r>
              <a:rPr sz="1200" spc="-380" dirty="0">
                <a:latin typeface="Courier" charset="0"/>
                <a:cs typeface="Courier" charset="0"/>
              </a:rPr>
              <a:t> </a:t>
            </a:r>
            <a:r>
              <a:rPr sz="1200" spc="10" dirty="0">
                <a:latin typeface="Arial"/>
                <a:cs typeface="Arial"/>
              </a:rPr>
              <a:t>value to </a:t>
            </a:r>
            <a:r>
              <a:rPr sz="1200" spc="15" dirty="0">
                <a:latin typeface="Arial"/>
                <a:cs typeface="Arial"/>
              </a:rPr>
              <a:t>a</a:t>
            </a:r>
            <a:r>
              <a:rPr sz="1200" spc="10" dirty="0">
                <a:latin typeface="Arial"/>
                <a:cs typeface="Arial"/>
              </a:rPr>
              <a:t> </a:t>
            </a:r>
            <a:r>
              <a:rPr sz="1200" spc="15" dirty="0">
                <a:latin typeface="Courier" charset="0"/>
                <a:cs typeface="Courier" charset="0"/>
              </a:rPr>
              <a:t>Double</a:t>
            </a:r>
            <a:r>
              <a:rPr sz="1200" spc="-380" dirty="0">
                <a:latin typeface="Courier" charset="0"/>
                <a:cs typeface="Courier" charset="0"/>
              </a:rPr>
              <a:t> </a:t>
            </a:r>
            <a:r>
              <a:rPr sz="1200" spc="10" dirty="0">
                <a:latin typeface="Arial"/>
                <a:cs typeface="Arial"/>
              </a:rPr>
              <a:t>variable, the </a:t>
            </a:r>
            <a:r>
              <a:rPr sz="1200" spc="15" dirty="0">
                <a:latin typeface="Arial"/>
                <a:cs typeface="Arial"/>
              </a:rPr>
              <a:t>number</a:t>
            </a:r>
            <a:r>
              <a:rPr sz="1200" spc="10" dirty="0">
                <a:latin typeface="Arial"/>
                <a:cs typeface="Arial"/>
              </a:rPr>
              <a:t> is automatically  “put into </a:t>
            </a:r>
            <a:r>
              <a:rPr sz="1200" spc="15" dirty="0">
                <a:latin typeface="Arial"/>
                <a:cs typeface="Arial"/>
              </a:rPr>
              <a:t>a</a:t>
            </a:r>
            <a:r>
              <a:rPr sz="1200" spc="-65" dirty="0">
                <a:latin typeface="Arial"/>
                <a:cs typeface="Arial"/>
              </a:rPr>
              <a:t> </a:t>
            </a:r>
            <a:r>
              <a:rPr sz="1200" spc="10" dirty="0">
                <a:latin typeface="Arial"/>
                <a:cs typeface="Arial"/>
              </a:rPr>
              <a:t>box”</a:t>
            </a:r>
            <a:endParaRPr sz="12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sz="1200" spc="10" dirty="0">
                <a:latin typeface="Arial"/>
                <a:cs typeface="Arial"/>
              </a:rPr>
              <a:t>Called</a:t>
            </a:r>
            <a:r>
              <a:rPr sz="1200" spc="-65" dirty="0">
                <a:latin typeface="Arial"/>
                <a:cs typeface="Arial"/>
              </a:rPr>
              <a:t> </a:t>
            </a:r>
            <a:r>
              <a:rPr sz="1200" b="1" spc="15" dirty="0">
                <a:latin typeface="Arial"/>
                <a:cs typeface="Arial"/>
              </a:rPr>
              <a:t>auto-boxing:</a:t>
            </a:r>
            <a:endParaRPr sz="1200" dirty="0">
              <a:latin typeface="Arial"/>
              <a:cs typeface="Arial"/>
            </a:endParaRPr>
          </a:p>
          <a:p>
            <a:pPr marL="293370">
              <a:lnSpc>
                <a:spcPct val="100000"/>
              </a:lnSpc>
              <a:spcBef>
                <a:spcPts val="730"/>
              </a:spcBef>
            </a:pPr>
            <a:r>
              <a:rPr sz="950" spc="-5" dirty="0">
                <a:latin typeface="Arial"/>
                <a:cs typeface="Arial"/>
              </a:rPr>
              <a:t>Automatic conversion between primitive types and the corresponding wrapper</a:t>
            </a:r>
            <a:r>
              <a:rPr sz="950" spc="-60" dirty="0">
                <a:latin typeface="Arial"/>
                <a:cs typeface="Arial"/>
              </a:rPr>
              <a:t> </a:t>
            </a:r>
            <a:r>
              <a:rPr sz="950" spc="-5" dirty="0">
                <a:latin typeface="Arial"/>
                <a:cs typeface="Arial"/>
              </a:rPr>
              <a:t>classes:</a:t>
            </a:r>
            <a:endParaRPr sz="950" dirty="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97125" y="1901050"/>
            <a:ext cx="5106670" cy="132728"/>
          </a:xfrm>
          <a:prstGeom prst="rect">
            <a:avLst/>
          </a:prstGeom>
          <a:ln w="6976">
            <a:solidFill>
              <a:srgbClr val="CCCCCC"/>
            </a:solidFill>
          </a:ln>
        </p:spPr>
        <p:txBody>
          <a:bodyPr vert="horz" wrap="square" lIns="0" tIns="32384" rIns="0" bIns="0" rtlCol="0">
            <a:spAutoFit/>
          </a:bodyPr>
          <a:lstStyle/>
          <a:p>
            <a:pPr marL="41275">
              <a:lnSpc>
                <a:spcPct val="100000"/>
              </a:lnSpc>
              <a:spcBef>
                <a:spcPts val="254"/>
              </a:spcBef>
            </a:pPr>
            <a:r>
              <a:rPr sz="650" spc="5" dirty="0">
                <a:latin typeface="Courier" charset="0"/>
                <a:cs typeface="Courier" charset="0"/>
              </a:rPr>
              <a:t>Double wrapper =</a:t>
            </a:r>
            <a:r>
              <a:rPr sz="650" spc="-25" dirty="0">
                <a:latin typeface="Courier" charset="0"/>
                <a:cs typeface="Courier" charset="0"/>
              </a:rPr>
              <a:t> </a:t>
            </a:r>
            <a:r>
              <a:rPr sz="650" spc="5" dirty="0">
                <a:latin typeface="Courier" charset="0"/>
                <a:cs typeface="Courier" charset="0"/>
              </a:rPr>
              <a:t>29.95;</a:t>
            </a:r>
            <a:endParaRPr sz="650" dirty="0">
              <a:latin typeface="Courier" charset="0"/>
              <a:cs typeface="Courier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80281" y="2129190"/>
            <a:ext cx="3300095" cy="1612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5" dirty="0">
                <a:latin typeface="Arial"/>
                <a:cs typeface="Arial"/>
              </a:rPr>
              <a:t>Wrapper values are automatically “unboxed” to primitive</a:t>
            </a:r>
            <a:r>
              <a:rPr sz="950" spc="-70" dirty="0">
                <a:latin typeface="Arial"/>
                <a:cs typeface="Arial"/>
              </a:rPr>
              <a:t> </a:t>
            </a:r>
            <a:r>
              <a:rPr sz="950" spc="-5" dirty="0">
                <a:latin typeface="Arial"/>
                <a:cs typeface="Arial"/>
              </a:rPr>
              <a:t>types</a:t>
            </a:r>
            <a:endParaRPr sz="95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97125" y="2340545"/>
            <a:ext cx="5106670" cy="132728"/>
          </a:xfrm>
          <a:prstGeom prst="rect">
            <a:avLst/>
          </a:prstGeom>
          <a:ln w="6976">
            <a:solidFill>
              <a:srgbClr val="CCCCCC"/>
            </a:solidFill>
          </a:ln>
        </p:spPr>
        <p:txBody>
          <a:bodyPr vert="horz" wrap="square" lIns="0" tIns="32384" rIns="0" bIns="0" rtlCol="0">
            <a:spAutoFit/>
          </a:bodyPr>
          <a:lstStyle/>
          <a:p>
            <a:pPr marL="41275">
              <a:lnSpc>
                <a:spcPct val="100000"/>
              </a:lnSpc>
              <a:spcBef>
                <a:spcPts val="254"/>
              </a:spcBef>
            </a:pPr>
            <a:r>
              <a:rPr sz="650" spc="5" dirty="0">
                <a:latin typeface="Courier" charset="0"/>
                <a:cs typeface="Courier" charset="0"/>
              </a:rPr>
              <a:t>double x =</a:t>
            </a:r>
            <a:r>
              <a:rPr sz="650" spc="-40" dirty="0">
                <a:latin typeface="Courier" charset="0"/>
                <a:cs typeface="Courier" charset="0"/>
              </a:rPr>
              <a:t> </a:t>
            </a:r>
            <a:r>
              <a:rPr sz="650" spc="5" dirty="0">
                <a:latin typeface="Courier" charset="0"/>
                <a:cs typeface="Courier" charset="0"/>
              </a:rPr>
              <a:t>wrapper;</a:t>
            </a:r>
            <a:endParaRPr sz="650" dirty="0">
              <a:latin typeface="Courier" charset="0"/>
              <a:cs typeface="Courier" charset="0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968119" y="2733229"/>
            <a:ext cx="2867380" cy="10325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955256" y="3848444"/>
            <a:ext cx="2561590" cy="201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15" dirty="0">
                <a:latin typeface="Arial"/>
                <a:cs typeface="Arial"/>
              </a:rPr>
              <a:t>Figure 20 </a:t>
            </a:r>
            <a:r>
              <a:rPr sz="1200" spc="20" dirty="0">
                <a:latin typeface="Arial"/>
                <a:cs typeface="Arial"/>
              </a:rPr>
              <a:t>A </a:t>
            </a:r>
            <a:r>
              <a:rPr sz="1200" spc="15" dirty="0">
                <a:latin typeface="Arial"/>
                <a:cs typeface="Arial"/>
              </a:rPr>
              <a:t>Wrapper Class</a:t>
            </a:r>
            <a:r>
              <a:rPr sz="1200" spc="-90" dirty="0">
                <a:latin typeface="Arial"/>
                <a:cs typeface="Arial"/>
              </a:rPr>
              <a:t> </a:t>
            </a:r>
            <a:r>
              <a:rPr sz="1200" spc="10" dirty="0">
                <a:latin typeface="Arial"/>
                <a:cs typeface="Arial"/>
              </a:rPr>
              <a:t>Variable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77405" y="540031"/>
            <a:ext cx="5601970" cy="0"/>
          </a:xfrm>
          <a:custGeom>
            <a:avLst/>
            <a:gdLst/>
            <a:ahLst/>
            <a:cxnLst/>
            <a:rect l="l" t="t" r="r" b="b"/>
            <a:pathLst>
              <a:path w="5601970">
                <a:moveTo>
                  <a:pt x="0" y="0"/>
                </a:moveTo>
                <a:lnTo>
                  <a:pt x="5601816" y="0"/>
                </a:lnTo>
              </a:path>
            </a:pathLst>
          </a:custGeom>
          <a:ln w="55808">
            <a:solidFill>
              <a:srgbClr val="FFDF6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140" dirty="0"/>
              <a:t>Using </a:t>
            </a:r>
            <a:r>
              <a:rPr spc="80" dirty="0"/>
              <a:t>Array </a:t>
            </a:r>
            <a:r>
              <a:rPr spc="114" dirty="0"/>
              <a:t>Algorithms</a:t>
            </a:r>
            <a:r>
              <a:rPr spc="-305" dirty="0"/>
              <a:t> </a:t>
            </a:r>
            <a:r>
              <a:rPr spc="65" dirty="0"/>
              <a:t>with </a:t>
            </a:r>
            <a:r>
              <a:rPr spc="80" dirty="0"/>
              <a:t>Array </a:t>
            </a:r>
            <a:r>
              <a:rPr spc="105" dirty="0"/>
              <a:t>Lists</a:t>
            </a:r>
          </a:p>
        </p:txBody>
      </p:sp>
      <p:sp>
        <p:nvSpPr>
          <p:cNvPr id="4" name="object 4"/>
          <p:cNvSpPr/>
          <p:nvPr/>
        </p:nvSpPr>
        <p:spPr>
          <a:xfrm>
            <a:off x="675071" y="787683"/>
            <a:ext cx="48895" cy="0"/>
          </a:xfrm>
          <a:custGeom>
            <a:avLst/>
            <a:gdLst/>
            <a:ahLst/>
            <a:cxnLst/>
            <a:rect l="l" t="t" r="r" b="b"/>
            <a:pathLst>
              <a:path w="48895">
                <a:moveTo>
                  <a:pt x="0" y="0"/>
                </a:moveTo>
                <a:lnTo>
                  <a:pt x="48832" y="0"/>
                </a:lnTo>
              </a:path>
            </a:pathLst>
          </a:custGeom>
          <a:ln w="488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75071" y="1255083"/>
            <a:ext cx="48895" cy="0"/>
          </a:xfrm>
          <a:custGeom>
            <a:avLst/>
            <a:gdLst/>
            <a:ahLst/>
            <a:cxnLst/>
            <a:rect l="l" t="t" r="r" b="b"/>
            <a:pathLst>
              <a:path w="48895">
                <a:moveTo>
                  <a:pt x="0" y="0"/>
                </a:moveTo>
                <a:lnTo>
                  <a:pt x="48832" y="0"/>
                </a:lnTo>
              </a:path>
            </a:pathLst>
          </a:custGeom>
          <a:ln w="488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799059" y="647146"/>
            <a:ext cx="5592445" cy="7023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18300"/>
              </a:lnSpc>
            </a:pPr>
            <a:r>
              <a:rPr sz="1200" spc="15" dirty="0">
                <a:latin typeface="Arial"/>
                <a:cs typeface="Arial"/>
              </a:rPr>
              <a:t>The </a:t>
            </a:r>
            <a:r>
              <a:rPr sz="1200" spc="10" dirty="0">
                <a:latin typeface="Arial"/>
                <a:cs typeface="Arial"/>
              </a:rPr>
              <a:t>array algorithms </a:t>
            </a:r>
            <a:r>
              <a:rPr sz="1200" spc="15" dirty="0">
                <a:latin typeface="Arial"/>
                <a:cs typeface="Arial"/>
              </a:rPr>
              <a:t>can be </a:t>
            </a:r>
            <a:r>
              <a:rPr sz="1200" spc="10" dirty="0">
                <a:latin typeface="Arial"/>
                <a:cs typeface="Arial"/>
              </a:rPr>
              <a:t>converted to array lists simply </a:t>
            </a:r>
            <a:r>
              <a:rPr sz="1200" spc="15" dirty="0">
                <a:latin typeface="Arial"/>
                <a:cs typeface="Arial"/>
              </a:rPr>
              <a:t>by </a:t>
            </a:r>
            <a:r>
              <a:rPr sz="1200" spc="10" dirty="0">
                <a:latin typeface="Arial"/>
                <a:cs typeface="Arial"/>
              </a:rPr>
              <a:t>using the array </a:t>
            </a:r>
            <a:r>
              <a:rPr sz="1200" spc="5" dirty="0">
                <a:latin typeface="Arial"/>
                <a:cs typeface="Arial"/>
              </a:rPr>
              <a:t>list  </a:t>
            </a:r>
            <a:r>
              <a:rPr sz="1200" spc="15" dirty="0">
                <a:latin typeface="Arial"/>
                <a:cs typeface="Arial"/>
              </a:rPr>
              <a:t>methods </a:t>
            </a:r>
            <a:r>
              <a:rPr sz="1200" spc="10" dirty="0">
                <a:latin typeface="Arial"/>
                <a:cs typeface="Arial"/>
              </a:rPr>
              <a:t>instead of the array</a:t>
            </a:r>
            <a:r>
              <a:rPr sz="1200" spc="-20" dirty="0">
                <a:latin typeface="Arial"/>
                <a:cs typeface="Arial"/>
              </a:rPr>
              <a:t> </a:t>
            </a:r>
            <a:r>
              <a:rPr sz="1200" spc="10" dirty="0">
                <a:latin typeface="Arial"/>
                <a:cs typeface="Arial"/>
              </a:rPr>
              <a:t>syntax.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35"/>
              </a:spcBef>
            </a:pPr>
            <a:r>
              <a:rPr sz="1200" spc="15" dirty="0">
                <a:latin typeface="Arial"/>
                <a:cs typeface="Arial"/>
              </a:rPr>
              <a:t>Code </a:t>
            </a:r>
            <a:r>
              <a:rPr sz="1200" spc="10" dirty="0">
                <a:latin typeface="Arial"/>
                <a:cs typeface="Arial"/>
              </a:rPr>
              <a:t>to find the largest </a:t>
            </a:r>
            <a:r>
              <a:rPr sz="1200" spc="15" dirty="0">
                <a:latin typeface="Arial"/>
                <a:cs typeface="Arial"/>
              </a:rPr>
              <a:t>element </a:t>
            </a:r>
            <a:r>
              <a:rPr sz="1200" spc="10" dirty="0">
                <a:latin typeface="Arial"/>
                <a:cs typeface="Arial"/>
              </a:rPr>
              <a:t>in </a:t>
            </a:r>
            <a:r>
              <a:rPr sz="1200" spc="15" dirty="0">
                <a:latin typeface="Arial"/>
                <a:cs typeface="Arial"/>
              </a:rPr>
              <a:t>an</a:t>
            </a:r>
            <a:r>
              <a:rPr sz="1200" spc="-55" dirty="0">
                <a:latin typeface="Arial"/>
                <a:cs typeface="Arial"/>
              </a:rPr>
              <a:t> </a:t>
            </a:r>
            <a:r>
              <a:rPr sz="1200" b="1" spc="10" dirty="0">
                <a:latin typeface="Arial"/>
                <a:cs typeface="Arial"/>
              </a:rPr>
              <a:t>array</a:t>
            </a:r>
            <a:r>
              <a:rPr sz="1200" spc="10" dirty="0">
                <a:latin typeface="Arial"/>
                <a:cs typeface="Arial"/>
              </a:rPr>
              <a:t>: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18081" y="1412045"/>
            <a:ext cx="5588000" cy="909223"/>
          </a:xfrm>
          <a:prstGeom prst="rect">
            <a:avLst/>
          </a:prstGeom>
          <a:ln w="6976">
            <a:solidFill>
              <a:srgbClr val="CCCCCC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43815">
              <a:lnSpc>
                <a:spcPct val="100000"/>
              </a:lnSpc>
              <a:spcBef>
                <a:spcPts val="370"/>
              </a:spcBef>
            </a:pPr>
            <a:r>
              <a:rPr sz="700" spc="20" dirty="0">
                <a:latin typeface="Courier" charset="0"/>
                <a:cs typeface="Courier" charset="0"/>
              </a:rPr>
              <a:t>double largest =</a:t>
            </a:r>
            <a:r>
              <a:rPr sz="700" spc="-20" dirty="0">
                <a:latin typeface="Courier" charset="0"/>
                <a:cs typeface="Courier" charset="0"/>
              </a:rPr>
              <a:t> </a:t>
            </a:r>
            <a:r>
              <a:rPr sz="700" spc="20" dirty="0">
                <a:latin typeface="Courier" charset="0"/>
                <a:cs typeface="Courier" charset="0"/>
              </a:rPr>
              <a:t>values[0];</a:t>
            </a:r>
            <a:endParaRPr sz="700" dirty="0">
              <a:latin typeface="Courier" charset="0"/>
              <a:cs typeface="Courier" charset="0"/>
            </a:endParaRPr>
          </a:p>
          <a:p>
            <a:pPr marL="43815">
              <a:lnSpc>
                <a:spcPct val="100000"/>
              </a:lnSpc>
              <a:spcBef>
                <a:spcPts val="35"/>
              </a:spcBef>
            </a:pPr>
            <a:r>
              <a:rPr sz="700" spc="20" dirty="0">
                <a:latin typeface="Courier" charset="0"/>
                <a:cs typeface="Courier" charset="0"/>
              </a:rPr>
              <a:t>for (int i = 1; i &lt; values.length;</a:t>
            </a:r>
            <a:r>
              <a:rPr sz="700" dirty="0">
                <a:latin typeface="Courier" charset="0"/>
                <a:cs typeface="Courier" charset="0"/>
              </a:rPr>
              <a:t> </a:t>
            </a:r>
            <a:r>
              <a:rPr sz="700" spc="20" dirty="0">
                <a:latin typeface="Courier" charset="0"/>
                <a:cs typeface="Courier" charset="0"/>
              </a:rPr>
              <a:t>i++)</a:t>
            </a:r>
            <a:endParaRPr sz="700" dirty="0">
              <a:latin typeface="Courier" charset="0"/>
              <a:cs typeface="Courier" charset="0"/>
            </a:endParaRPr>
          </a:p>
          <a:p>
            <a:pPr marL="43815">
              <a:lnSpc>
                <a:spcPct val="100000"/>
              </a:lnSpc>
              <a:spcBef>
                <a:spcPts val="35"/>
              </a:spcBef>
            </a:pPr>
            <a:r>
              <a:rPr sz="700" spc="20" dirty="0">
                <a:latin typeface="Courier" charset="0"/>
                <a:cs typeface="Courier" charset="0"/>
              </a:rPr>
              <a:t>{</a:t>
            </a:r>
            <a:endParaRPr sz="700" dirty="0">
              <a:latin typeface="Courier" charset="0"/>
              <a:cs typeface="Courier" charset="0"/>
            </a:endParaRPr>
          </a:p>
          <a:p>
            <a:pPr marL="213360">
              <a:lnSpc>
                <a:spcPct val="100000"/>
              </a:lnSpc>
              <a:spcBef>
                <a:spcPts val="35"/>
              </a:spcBef>
            </a:pPr>
            <a:r>
              <a:rPr sz="700" spc="20" dirty="0">
                <a:latin typeface="Courier" charset="0"/>
                <a:cs typeface="Courier" charset="0"/>
              </a:rPr>
              <a:t>if (values[i] &gt;</a:t>
            </a:r>
            <a:r>
              <a:rPr sz="700" spc="-25" dirty="0">
                <a:latin typeface="Courier" charset="0"/>
                <a:cs typeface="Courier" charset="0"/>
              </a:rPr>
              <a:t> </a:t>
            </a:r>
            <a:r>
              <a:rPr sz="700" spc="20" dirty="0">
                <a:latin typeface="Courier" charset="0"/>
                <a:cs typeface="Courier" charset="0"/>
              </a:rPr>
              <a:t>largest)</a:t>
            </a:r>
            <a:endParaRPr sz="700" dirty="0">
              <a:latin typeface="Courier" charset="0"/>
              <a:cs typeface="Courier" charset="0"/>
            </a:endParaRPr>
          </a:p>
          <a:p>
            <a:pPr marL="213360">
              <a:lnSpc>
                <a:spcPct val="100000"/>
              </a:lnSpc>
              <a:spcBef>
                <a:spcPts val="35"/>
              </a:spcBef>
            </a:pPr>
            <a:r>
              <a:rPr sz="700" spc="20" dirty="0">
                <a:latin typeface="Courier" charset="0"/>
                <a:cs typeface="Courier" charset="0"/>
              </a:rPr>
              <a:t>{</a:t>
            </a:r>
            <a:endParaRPr sz="700" dirty="0">
              <a:latin typeface="Courier" charset="0"/>
              <a:cs typeface="Courier" charset="0"/>
            </a:endParaRPr>
          </a:p>
          <a:p>
            <a:pPr marR="3677285" algn="ctr">
              <a:lnSpc>
                <a:spcPct val="100000"/>
              </a:lnSpc>
              <a:spcBef>
                <a:spcPts val="35"/>
              </a:spcBef>
            </a:pPr>
            <a:r>
              <a:rPr sz="700" spc="20" dirty="0">
                <a:latin typeface="Courier" charset="0"/>
                <a:cs typeface="Courier" charset="0"/>
              </a:rPr>
              <a:t>largest =</a:t>
            </a:r>
            <a:r>
              <a:rPr sz="700" spc="-40" dirty="0">
                <a:latin typeface="Courier" charset="0"/>
                <a:cs typeface="Courier" charset="0"/>
              </a:rPr>
              <a:t> </a:t>
            </a:r>
            <a:r>
              <a:rPr sz="700" spc="20" dirty="0">
                <a:latin typeface="Courier" charset="0"/>
                <a:cs typeface="Courier" charset="0"/>
              </a:rPr>
              <a:t>values[i];</a:t>
            </a:r>
            <a:endParaRPr sz="700" dirty="0">
              <a:latin typeface="Courier" charset="0"/>
              <a:cs typeface="Courier" charset="0"/>
            </a:endParaRPr>
          </a:p>
          <a:p>
            <a:pPr marL="213360">
              <a:lnSpc>
                <a:spcPct val="100000"/>
              </a:lnSpc>
              <a:spcBef>
                <a:spcPts val="35"/>
              </a:spcBef>
            </a:pPr>
            <a:r>
              <a:rPr sz="700" spc="20" dirty="0">
                <a:latin typeface="Courier" charset="0"/>
                <a:cs typeface="Courier" charset="0"/>
              </a:rPr>
              <a:t>}</a:t>
            </a:r>
            <a:endParaRPr sz="700" dirty="0">
              <a:latin typeface="Courier" charset="0"/>
              <a:cs typeface="Courier" charset="0"/>
            </a:endParaRPr>
          </a:p>
          <a:p>
            <a:pPr marL="43815">
              <a:lnSpc>
                <a:spcPct val="100000"/>
              </a:lnSpc>
              <a:spcBef>
                <a:spcPts val="35"/>
              </a:spcBef>
            </a:pPr>
            <a:r>
              <a:rPr sz="700" spc="20" dirty="0">
                <a:latin typeface="Courier" charset="0"/>
                <a:cs typeface="Courier" charset="0"/>
              </a:rPr>
              <a:t>}</a:t>
            </a:r>
            <a:endParaRPr sz="700" dirty="0">
              <a:latin typeface="Courier" charset="0"/>
              <a:cs typeface="Courier" charset="0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675071" y="2566591"/>
            <a:ext cx="48895" cy="0"/>
          </a:xfrm>
          <a:custGeom>
            <a:avLst/>
            <a:gdLst/>
            <a:ahLst/>
            <a:cxnLst/>
            <a:rect l="l" t="t" r="r" b="b"/>
            <a:pathLst>
              <a:path w="48895">
                <a:moveTo>
                  <a:pt x="0" y="0"/>
                </a:moveTo>
                <a:lnTo>
                  <a:pt x="48832" y="0"/>
                </a:lnTo>
              </a:path>
            </a:pathLst>
          </a:custGeom>
          <a:ln w="488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799059" y="2459521"/>
            <a:ext cx="3317875" cy="201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15" dirty="0">
                <a:latin typeface="Arial"/>
                <a:cs typeface="Arial"/>
              </a:rPr>
              <a:t>Code </a:t>
            </a:r>
            <a:r>
              <a:rPr sz="1200" spc="10" dirty="0">
                <a:latin typeface="Arial"/>
                <a:cs typeface="Arial"/>
              </a:rPr>
              <a:t>to find the largest </a:t>
            </a:r>
            <a:r>
              <a:rPr sz="1200" spc="15" dirty="0">
                <a:latin typeface="Arial"/>
                <a:cs typeface="Arial"/>
              </a:rPr>
              <a:t>element </a:t>
            </a:r>
            <a:r>
              <a:rPr sz="1200" spc="10" dirty="0">
                <a:latin typeface="Arial"/>
                <a:cs typeface="Arial"/>
              </a:rPr>
              <a:t>in </a:t>
            </a:r>
            <a:r>
              <a:rPr sz="1200" spc="15" dirty="0">
                <a:latin typeface="Arial"/>
                <a:cs typeface="Arial"/>
              </a:rPr>
              <a:t>an </a:t>
            </a:r>
            <a:r>
              <a:rPr sz="1200" b="1" spc="10" dirty="0">
                <a:latin typeface="Arial"/>
                <a:cs typeface="Arial"/>
              </a:rPr>
              <a:t>array</a:t>
            </a:r>
            <a:r>
              <a:rPr sz="1200" b="1" spc="-55" dirty="0">
                <a:latin typeface="Arial"/>
                <a:cs typeface="Arial"/>
              </a:rPr>
              <a:t> </a:t>
            </a:r>
            <a:r>
              <a:rPr sz="1200" b="1" spc="10" dirty="0">
                <a:latin typeface="Arial"/>
                <a:cs typeface="Arial"/>
              </a:rPr>
              <a:t>list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18081" y="2723554"/>
            <a:ext cx="5588000" cy="909223"/>
          </a:xfrm>
          <a:prstGeom prst="rect">
            <a:avLst/>
          </a:prstGeom>
          <a:ln w="6976">
            <a:solidFill>
              <a:srgbClr val="CCCCCC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43815">
              <a:lnSpc>
                <a:spcPct val="100000"/>
              </a:lnSpc>
              <a:spcBef>
                <a:spcPts val="370"/>
              </a:spcBef>
            </a:pPr>
            <a:r>
              <a:rPr sz="700" spc="20" dirty="0">
                <a:latin typeface="Courier" charset="0"/>
                <a:cs typeface="Courier" charset="0"/>
              </a:rPr>
              <a:t>double largest =</a:t>
            </a:r>
            <a:r>
              <a:rPr sz="700" spc="-5" dirty="0">
                <a:latin typeface="Courier" charset="0"/>
                <a:cs typeface="Courier" charset="0"/>
              </a:rPr>
              <a:t> </a:t>
            </a:r>
            <a:r>
              <a:rPr sz="700" spc="20" dirty="0">
                <a:latin typeface="Courier" charset="0"/>
                <a:cs typeface="Courier" charset="0"/>
              </a:rPr>
              <a:t>values.get(0);</a:t>
            </a:r>
            <a:endParaRPr sz="700" dirty="0">
              <a:latin typeface="Courier" charset="0"/>
              <a:cs typeface="Courier" charset="0"/>
            </a:endParaRPr>
          </a:p>
          <a:p>
            <a:pPr marL="43815">
              <a:lnSpc>
                <a:spcPct val="100000"/>
              </a:lnSpc>
              <a:spcBef>
                <a:spcPts val="35"/>
              </a:spcBef>
            </a:pPr>
            <a:r>
              <a:rPr sz="700" spc="20" dirty="0">
                <a:latin typeface="Courier" charset="0"/>
                <a:cs typeface="Courier" charset="0"/>
              </a:rPr>
              <a:t>for (int i = 1; i &lt; values.size();</a:t>
            </a:r>
            <a:r>
              <a:rPr sz="700" dirty="0">
                <a:latin typeface="Courier" charset="0"/>
                <a:cs typeface="Courier" charset="0"/>
              </a:rPr>
              <a:t> </a:t>
            </a:r>
            <a:r>
              <a:rPr sz="700" spc="20" dirty="0">
                <a:latin typeface="Courier" charset="0"/>
                <a:cs typeface="Courier" charset="0"/>
              </a:rPr>
              <a:t>i++)</a:t>
            </a:r>
            <a:endParaRPr sz="700" dirty="0">
              <a:latin typeface="Courier" charset="0"/>
              <a:cs typeface="Courier" charset="0"/>
            </a:endParaRPr>
          </a:p>
          <a:p>
            <a:pPr marL="43815">
              <a:lnSpc>
                <a:spcPct val="100000"/>
              </a:lnSpc>
              <a:spcBef>
                <a:spcPts val="35"/>
              </a:spcBef>
            </a:pPr>
            <a:r>
              <a:rPr sz="700" spc="20" dirty="0">
                <a:latin typeface="Courier" charset="0"/>
                <a:cs typeface="Courier" charset="0"/>
              </a:rPr>
              <a:t>{</a:t>
            </a:r>
            <a:endParaRPr sz="700" dirty="0">
              <a:latin typeface="Courier" charset="0"/>
              <a:cs typeface="Courier" charset="0"/>
            </a:endParaRPr>
          </a:p>
          <a:p>
            <a:pPr marL="213360">
              <a:lnSpc>
                <a:spcPct val="100000"/>
              </a:lnSpc>
              <a:spcBef>
                <a:spcPts val="35"/>
              </a:spcBef>
            </a:pPr>
            <a:r>
              <a:rPr sz="700" spc="20" dirty="0">
                <a:latin typeface="Courier" charset="0"/>
                <a:cs typeface="Courier" charset="0"/>
              </a:rPr>
              <a:t>if (values.get(i) &gt;</a:t>
            </a:r>
            <a:r>
              <a:rPr sz="700" spc="-10" dirty="0">
                <a:latin typeface="Courier" charset="0"/>
                <a:cs typeface="Courier" charset="0"/>
              </a:rPr>
              <a:t> </a:t>
            </a:r>
            <a:r>
              <a:rPr sz="700" spc="20" dirty="0">
                <a:latin typeface="Courier" charset="0"/>
                <a:cs typeface="Courier" charset="0"/>
              </a:rPr>
              <a:t>largest)</a:t>
            </a:r>
            <a:endParaRPr sz="700" dirty="0">
              <a:latin typeface="Courier" charset="0"/>
              <a:cs typeface="Courier" charset="0"/>
            </a:endParaRPr>
          </a:p>
          <a:p>
            <a:pPr marL="213360">
              <a:lnSpc>
                <a:spcPct val="100000"/>
              </a:lnSpc>
              <a:spcBef>
                <a:spcPts val="35"/>
              </a:spcBef>
            </a:pPr>
            <a:r>
              <a:rPr sz="700" spc="20" dirty="0">
                <a:latin typeface="Courier" charset="0"/>
                <a:cs typeface="Courier" charset="0"/>
              </a:rPr>
              <a:t>{</a:t>
            </a:r>
            <a:endParaRPr sz="700" dirty="0">
              <a:latin typeface="Courier" charset="0"/>
              <a:cs typeface="Courier" charset="0"/>
            </a:endParaRPr>
          </a:p>
          <a:p>
            <a:pPr marR="3338195" algn="ctr">
              <a:lnSpc>
                <a:spcPct val="100000"/>
              </a:lnSpc>
              <a:spcBef>
                <a:spcPts val="35"/>
              </a:spcBef>
            </a:pPr>
            <a:r>
              <a:rPr sz="700" spc="20" dirty="0">
                <a:latin typeface="Courier" charset="0"/>
                <a:cs typeface="Courier" charset="0"/>
              </a:rPr>
              <a:t>largest =</a:t>
            </a:r>
            <a:r>
              <a:rPr sz="700" spc="-25" dirty="0">
                <a:latin typeface="Courier" charset="0"/>
                <a:cs typeface="Courier" charset="0"/>
              </a:rPr>
              <a:t> </a:t>
            </a:r>
            <a:r>
              <a:rPr sz="700" spc="20" dirty="0">
                <a:latin typeface="Courier" charset="0"/>
                <a:cs typeface="Courier" charset="0"/>
              </a:rPr>
              <a:t>values.get(i);</a:t>
            </a:r>
            <a:endParaRPr sz="700" dirty="0">
              <a:latin typeface="Courier" charset="0"/>
              <a:cs typeface="Courier" charset="0"/>
            </a:endParaRPr>
          </a:p>
          <a:p>
            <a:pPr marL="213360">
              <a:lnSpc>
                <a:spcPct val="100000"/>
              </a:lnSpc>
              <a:spcBef>
                <a:spcPts val="35"/>
              </a:spcBef>
            </a:pPr>
            <a:r>
              <a:rPr sz="700" spc="20" dirty="0">
                <a:latin typeface="Courier" charset="0"/>
                <a:cs typeface="Courier" charset="0"/>
              </a:rPr>
              <a:t>}</a:t>
            </a:r>
            <a:endParaRPr sz="700" dirty="0">
              <a:latin typeface="Courier" charset="0"/>
              <a:cs typeface="Courier" charset="0"/>
            </a:endParaRPr>
          </a:p>
          <a:p>
            <a:pPr marL="43815">
              <a:lnSpc>
                <a:spcPct val="100000"/>
              </a:lnSpc>
              <a:spcBef>
                <a:spcPts val="35"/>
              </a:spcBef>
            </a:pPr>
            <a:r>
              <a:rPr sz="700" spc="20" dirty="0">
                <a:latin typeface="Courier" charset="0"/>
                <a:cs typeface="Courier" charset="0"/>
              </a:rPr>
              <a:t>}</a:t>
            </a:r>
            <a:endParaRPr sz="700" dirty="0">
              <a:latin typeface="Courier" charset="0"/>
              <a:cs typeface="Courier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77405" y="533631"/>
            <a:ext cx="5601970" cy="0"/>
          </a:xfrm>
          <a:custGeom>
            <a:avLst/>
            <a:gdLst/>
            <a:ahLst/>
            <a:cxnLst/>
            <a:rect l="l" t="t" r="r" b="b"/>
            <a:pathLst>
              <a:path w="5601970">
                <a:moveTo>
                  <a:pt x="0" y="0"/>
                </a:moveTo>
                <a:lnTo>
                  <a:pt x="5601816" y="0"/>
                </a:lnTo>
              </a:path>
            </a:pathLst>
          </a:custGeom>
          <a:ln w="55808">
            <a:solidFill>
              <a:srgbClr val="FFDF6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90" dirty="0"/>
              <a:t>Storing </a:t>
            </a:r>
            <a:r>
              <a:rPr spc="85" dirty="0"/>
              <a:t>Input </a:t>
            </a:r>
            <a:r>
              <a:rPr spc="95" dirty="0"/>
              <a:t>Values </a:t>
            </a:r>
            <a:r>
              <a:rPr spc="70" dirty="0"/>
              <a:t>in </a:t>
            </a:r>
            <a:r>
              <a:rPr spc="90" dirty="0"/>
              <a:t>an </a:t>
            </a:r>
            <a:r>
              <a:rPr spc="80" dirty="0"/>
              <a:t>Array</a:t>
            </a:r>
            <a:r>
              <a:rPr spc="-310" dirty="0"/>
              <a:t> </a:t>
            </a:r>
            <a:r>
              <a:rPr spc="75" dirty="0"/>
              <a:t>List</a:t>
            </a:r>
          </a:p>
        </p:txBody>
      </p:sp>
      <p:sp>
        <p:nvSpPr>
          <p:cNvPr id="4" name="object 4"/>
          <p:cNvSpPr/>
          <p:nvPr/>
        </p:nvSpPr>
        <p:spPr>
          <a:xfrm>
            <a:off x="675071" y="781283"/>
            <a:ext cx="48895" cy="0"/>
          </a:xfrm>
          <a:custGeom>
            <a:avLst/>
            <a:gdLst/>
            <a:ahLst/>
            <a:cxnLst/>
            <a:rect l="l" t="t" r="r" b="b"/>
            <a:pathLst>
              <a:path w="48895">
                <a:moveTo>
                  <a:pt x="0" y="0"/>
                </a:moveTo>
                <a:lnTo>
                  <a:pt x="48832" y="0"/>
                </a:lnTo>
              </a:path>
            </a:pathLst>
          </a:custGeom>
          <a:ln w="488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75071" y="1248682"/>
            <a:ext cx="48895" cy="0"/>
          </a:xfrm>
          <a:custGeom>
            <a:avLst/>
            <a:gdLst/>
            <a:ahLst/>
            <a:cxnLst/>
            <a:rect l="l" t="t" r="r" b="b"/>
            <a:pathLst>
              <a:path w="48895">
                <a:moveTo>
                  <a:pt x="0" y="0"/>
                </a:moveTo>
                <a:lnTo>
                  <a:pt x="48832" y="0"/>
                </a:lnTo>
              </a:path>
            </a:pathLst>
          </a:custGeom>
          <a:ln w="488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799059" y="640745"/>
            <a:ext cx="5523865" cy="7023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18300"/>
              </a:lnSpc>
            </a:pPr>
            <a:r>
              <a:rPr sz="1200" spc="15" dirty="0">
                <a:latin typeface="Arial"/>
                <a:cs typeface="Arial"/>
              </a:rPr>
              <a:t>To </a:t>
            </a:r>
            <a:r>
              <a:rPr sz="1200" spc="10" dirty="0">
                <a:latin typeface="Arial"/>
                <a:cs typeface="Arial"/>
              </a:rPr>
              <a:t>collect </a:t>
            </a:r>
            <a:r>
              <a:rPr sz="1200" spc="15" dirty="0">
                <a:latin typeface="Arial"/>
                <a:cs typeface="Arial"/>
              </a:rPr>
              <a:t>an unknown number </a:t>
            </a:r>
            <a:r>
              <a:rPr sz="1200" spc="10" dirty="0">
                <a:latin typeface="Arial"/>
                <a:cs typeface="Arial"/>
              </a:rPr>
              <a:t>of inputs, array lists are </a:t>
            </a:r>
            <a:r>
              <a:rPr sz="1200" spc="15" dirty="0">
                <a:latin typeface="Arial"/>
                <a:cs typeface="Arial"/>
              </a:rPr>
              <a:t>much </a:t>
            </a:r>
            <a:r>
              <a:rPr sz="1200" spc="10" dirty="0">
                <a:latin typeface="Arial"/>
                <a:cs typeface="Arial"/>
              </a:rPr>
              <a:t>easier to </a:t>
            </a:r>
            <a:r>
              <a:rPr sz="1200" spc="15" dirty="0">
                <a:latin typeface="Arial"/>
                <a:cs typeface="Arial"/>
              </a:rPr>
              <a:t>use </a:t>
            </a:r>
            <a:r>
              <a:rPr sz="1200" spc="10" dirty="0">
                <a:latin typeface="Arial"/>
                <a:cs typeface="Arial"/>
              </a:rPr>
              <a:t>than  arrays.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35"/>
              </a:spcBef>
            </a:pPr>
            <a:r>
              <a:rPr sz="1200" spc="15" dirty="0">
                <a:latin typeface="Arial"/>
                <a:cs typeface="Arial"/>
              </a:rPr>
              <a:t>Simply read </a:t>
            </a:r>
            <a:r>
              <a:rPr sz="1200" spc="10" dirty="0">
                <a:latin typeface="Arial"/>
                <a:cs typeface="Arial"/>
              </a:rPr>
              <a:t>the inputs </a:t>
            </a:r>
            <a:r>
              <a:rPr sz="1200" spc="15" dirty="0">
                <a:latin typeface="Arial"/>
                <a:cs typeface="Arial"/>
              </a:rPr>
              <a:t>and add them </a:t>
            </a:r>
            <a:r>
              <a:rPr sz="1200" spc="10" dirty="0">
                <a:latin typeface="Arial"/>
                <a:cs typeface="Arial"/>
              </a:rPr>
              <a:t>to </a:t>
            </a:r>
            <a:r>
              <a:rPr sz="1200" spc="15" dirty="0">
                <a:latin typeface="Arial"/>
                <a:cs typeface="Arial"/>
              </a:rPr>
              <a:t>an </a:t>
            </a:r>
            <a:r>
              <a:rPr sz="1200" spc="10" dirty="0">
                <a:latin typeface="Arial"/>
                <a:cs typeface="Arial"/>
              </a:rPr>
              <a:t>array</a:t>
            </a:r>
            <a:r>
              <a:rPr sz="1200" spc="-70" dirty="0">
                <a:latin typeface="Arial"/>
                <a:cs typeface="Arial"/>
              </a:rPr>
              <a:t> </a:t>
            </a:r>
            <a:r>
              <a:rPr sz="1200" spc="5" dirty="0">
                <a:latin typeface="Arial"/>
                <a:cs typeface="Arial"/>
              </a:rPr>
              <a:t>list: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18081" y="1405645"/>
            <a:ext cx="5588000" cy="591700"/>
          </a:xfrm>
          <a:prstGeom prst="rect">
            <a:avLst/>
          </a:prstGeom>
          <a:ln w="6976">
            <a:solidFill>
              <a:srgbClr val="CCCCCC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43815" marR="2647950">
              <a:lnSpc>
                <a:spcPct val="104600"/>
              </a:lnSpc>
              <a:spcBef>
                <a:spcPts val="330"/>
              </a:spcBef>
            </a:pPr>
            <a:r>
              <a:rPr sz="700" spc="20" dirty="0">
                <a:latin typeface="Courier" charset="0"/>
                <a:cs typeface="Courier" charset="0"/>
              </a:rPr>
              <a:t>ArrayList&lt;Double&gt; inputs = new ArrayList&lt;Double&gt;();  while</a:t>
            </a:r>
            <a:r>
              <a:rPr sz="700" spc="-5" dirty="0">
                <a:latin typeface="Courier" charset="0"/>
                <a:cs typeface="Courier" charset="0"/>
              </a:rPr>
              <a:t> </a:t>
            </a:r>
            <a:r>
              <a:rPr sz="700" spc="20" dirty="0">
                <a:latin typeface="Courier" charset="0"/>
                <a:cs typeface="Courier" charset="0"/>
              </a:rPr>
              <a:t>(in.hasNextDouble())</a:t>
            </a:r>
            <a:endParaRPr sz="700" dirty="0">
              <a:latin typeface="Courier" charset="0"/>
              <a:cs typeface="Courier" charset="0"/>
            </a:endParaRPr>
          </a:p>
          <a:p>
            <a:pPr marL="43815">
              <a:lnSpc>
                <a:spcPct val="100000"/>
              </a:lnSpc>
              <a:spcBef>
                <a:spcPts val="35"/>
              </a:spcBef>
            </a:pPr>
            <a:r>
              <a:rPr sz="700" spc="20" dirty="0">
                <a:latin typeface="Courier" charset="0"/>
                <a:cs typeface="Courier" charset="0"/>
              </a:rPr>
              <a:t>{</a:t>
            </a:r>
            <a:endParaRPr sz="700" dirty="0">
              <a:latin typeface="Courier" charset="0"/>
              <a:cs typeface="Courier" charset="0"/>
            </a:endParaRPr>
          </a:p>
          <a:p>
            <a:pPr marL="213360">
              <a:lnSpc>
                <a:spcPct val="100000"/>
              </a:lnSpc>
              <a:spcBef>
                <a:spcPts val="35"/>
              </a:spcBef>
            </a:pPr>
            <a:r>
              <a:rPr sz="700" spc="20" dirty="0">
                <a:latin typeface="Courier" charset="0"/>
                <a:cs typeface="Courier" charset="0"/>
              </a:rPr>
              <a:t>inputs.add(in.nextDouble());</a:t>
            </a:r>
            <a:endParaRPr sz="700" dirty="0">
              <a:latin typeface="Courier" charset="0"/>
              <a:cs typeface="Courier" charset="0"/>
            </a:endParaRPr>
          </a:p>
          <a:p>
            <a:pPr marL="43815">
              <a:lnSpc>
                <a:spcPct val="100000"/>
              </a:lnSpc>
              <a:spcBef>
                <a:spcPts val="35"/>
              </a:spcBef>
            </a:pPr>
            <a:r>
              <a:rPr sz="700" spc="20" dirty="0">
                <a:latin typeface="Courier" charset="0"/>
                <a:cs typeface="Courier" charset="0"/>
              </a:rPr>
              <a:t>}</a:t>
            </a:r>
            <a:endParaRPr sz="700" dirty="0">
              <a:latin typeface="Courier" charset="0"/>
              <a:cs typeface="Courier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77405" y="539930"/>
            <a:ext cx="5601970" cy="0"/>
          </a:xfrm>
          <a:custGeom>
            <a:avLst/>
            <a:gdLst/>
            <a:ahLst/>
            <a:cxnLst/>
            <a:rect l="l" t="t" r="r" b="b"/>
            <a:pathLst>
              <a:path w="5601970">
                <a:moveTo>
                  <a:pt x="0" y="0"/>
                </a:moveTo>
                <a:lnTo>
                  <a:pt x="5601816" y="0"/>
                </a:lnTo>
              </a:path>
            </a:pathLst>
          </a:custGeom>
          <a:ln w="55808">
            <a:solidFill>
              <a:srgbClr val="FFDF6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114" dirty="0"/>
              <a:t>Removing</a:t>
            </a:r>
            <a:r>
              <a:rPr spc="-60" dirty="0"/>
              <a:t> </a:t>
            </a:r>
            <a:r>
              <a:rPr spc="100" dirty="0"/>
              <a:t>Matches</a:t>
            </a:r>
          </a:p>
        </p:txBody>
      </p:sp>
      <p:sp>
        <p:nvSpPr>
          <p:cNvPr id="4" name="object 4"/>
          <p:cNvSpPr/>
          <p:nvPr/>
        </p:nvSpPr>
        <p:spPr>
          <a:xfrm>
            <a:off x="675071" y="794558"/>
            <a:ext cx="48895" cy="0"/>
          </a:xfrm>
          <a:custGeom>
            <a:avLst/>
            <a:gdLst/>
            <a:ahLst/>
            <a:cxnLst/>
            <a:rect l="l" t="t" r="r" b="b"/>
            <a:pathLst>
              <a:path w="48895">
                <a:moveTo>
                  <a:pt x="0" y="0"/>
                </a:moveTo>
                <a:lnTo>
                  <a:pt x="48832" y="0"/>
                </a:lnTo>
              </a:path>
            </a:pathLst>
          </a:custGeom>
          <a:ln w="488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75071" y="1045698"/>
            <a:ext cx="48895" cy="0"/>
          </a:xfrm>
          <a:custGeom>
            <a:avLst/>
            <a:gdLst/>
            <a:ahLst/>
            <a:cxnLst/>
            <a:rect l="l" t="t" r="r" b="b"/>
            <a:pathLst>
              <a:path w="48895">
                <a:moveTo>
                  <a:pt x="0" y="0"/>
                </a:moveTo>
                <a:lnTo>
                  <a:pt x="48832" y="0"/>
                </a:lnTo>
              </a:path>
            </a:pathLst>
          </a:custGeom>
          <a:ln w="488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799059" y="619273"/>
            <a:ext cx="4455160" cy="520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37300"/>
              </a:lnSpc>
            </a:pPr>
            <a:r>
              <a:rPr sz="1200" spc="15" dirty="0">
                <a:latin typeface="Arial"/>
                <a:cs typeface="Arial"/>
              </a:rPr>
              <a:t>To remove elements from an </a:t>
            </a:r>
            <a:r>
              <a:rPr sz="1200" spc="10" dirty="0">
                <a:latin typeface="Arial"/>
                <a:cs typeface="Arial"/>
              </a:rPr>
              <a:t>array </a:t>
            </a:r>
            <a:r>
              <a:rPr sz="1200" spc="5" dirty="0">
                <a:latin typeface="Arial"/>
                <a:cs typeface="Arial"/>
              </a:rPr>
              <a:t>list, </a:t>
            </a:r>
            <a:r>
              <a:rPr sz="1200" spc="10" dirty="0">
                <a:latin typeface="Arial"/>
                <a:cs typeface="Arial"/>
              </a:rPr>
              <a:t>call the </a:t>
            </a:r>
            <a:r>
              <a:rPr sz="1200" spc="15" dirty="0">
                <a:latin typeface="Courier" charset="0"/>
                <a:cs typeface="Courier" charset="0"/>
              </a:rPr>
              <a:t>remove</a:t>
            </a:r>
            <a:r>
              <a:rPr sz="1200" spc="-445" dirty="0">
                <a:latin typeface="Courier" charset="0"/>
                <a:cs typeface="Courier" charset="0"/>
              </a:rPr>
              <a:t> </a:t>
            </a:r>
            <a:r>
              <a:rPr sz="1200" spc="15" dirty="0">
                <a:latin typeface="Arial"/>
                <a:cs typeface="Arial"/>
              </a:rPr>
              <a:t>method.  </a:t>
            </a:r>
            <a:r>
              <a:rPr sz="1200" spc="10" dirty="0">
                <a:latin typeface="Arial"/>
                <a:cs typeface="Arial"/>
              </a:rPr>
              <a:t>Error: skips the </a:t>
            </a:r>
            <a:r>
              <a:rPr sz="1200" spc="15" dirty="0">
                <a:latin typeface="Arial"/>
                <a:cs typeface="Arial"/>
              </a:rPr>
              <a:t>element </a:t>
            </a:r>
            <a:r>
              <a:rPr sz="1200" spc="10" dirty="0">
                <a:latin typeface="Arial"/>
                <a:cs typeface="Arial"/>
              </a:rPr>
              <a:t>after the </a:t>
            </a:r>
            <a:r>
              <a:rPr sz="1200" spc="15" dirty="0">
                <a:latin typeface="Arial"/>
                <a:cs typeface="Arial"/>
              </a:rPr>
              <a:t>moved</a:t>
            </a:r>
            <a:r>
              <a:rPr sz="1200" spc="-40" dirty="0">
                <a:latin typeface="Arial"/>
                <a:cs typeface="Arial"/>
              </a:rPr>
              <a:t> </a:t>
            </a:r>
            <a:r>
              <a:rPr sz="1200" spc="15" dirty="0">
                <a:latin typeface="Arial"/>
                <a:cs typeface="Arial"/>
              </a:rPr>
              <a:t>element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18081" y="1202661"/>
            <a:ext cx="5588000" cy="1027717"/>
          </a:xfrm>
          <a:prstGeom prst="rect">
            <a:avLst/>
          </a:prstGeom>
          <a:ln w="6976">
            <a:solidFill>
              <a:srgbClr val="CCCCCC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43815">
              <a:lnSpc>
                <a:spcPct val="100000"/>
              </a:lnSpc>
              <a:spcBef>
                <a:spcPts val="370"/>
              </a:spcBef>
            </a:pPr>
            <a:r>
              <a:rPr sz="700" spc="20" dirty="0">
                <a:latin typeface="Courier" charset="0"/>
                <a:cs typeface="Courier" charset="0"/>
              </a:rPr>
              <a:t>ArrayList&lt;String&gt; words =</a:t>
            </a:r>
            <a:r>
              <a:rPr sz="700" dirty="0">
                <a:latin typeface="Courier" charset="0"/>
                <a:cs typeface="Courier" charset="0"/>
              </a:rPr>
              <a:t> </a:t>
            </a:r>
            <a:r>
              <a:rPr sz="700" spc="20" dirty="0">
                <a:latin typeface="Courier" charset="0"/>
                <a:cs typeface="Courier" charset="0"/>
              </a:rPr>
              <a:t>...;</a:t>
            </a:r>
            <a:endParaRPr sz="700" dirty="0">
              <a:latin typeface="Courier" charset="0"/>
              <a:cs typeface="Courier" charset="0"/>
            </a:endParaRPr>
          </a:p>
          <a:p>
            <a:pPr marL="43815">
              <a:lnSpc>
                <a:spcPct val="100000"/>
              </a:lnSpc>
              <a:spcBef>
                <a:spcPts val="35"/>
              </a:spcBef>
            </a:pPr>
            <a:r>
              <a:rPr sz="700" spc="20" dirty="0">
                <a:latin typeface="Courier" charset="0"/>
                <a:cs typeface="Courier" charset="0"/>
              </a:rPr>
              <a:t>for (int i = 0; i &lt; words.size();</a:t>
            </a:r>
            <a:r>
              <a:rPr sz="700" spc="10" dirty="0">
                <a:latin typeface="Courier" charset="0"/>
                <a:cs typeface="Courier" charset="0"/>
              </a:rPr>
              <a:t> </a:t>
            </a:r>
            <a:r>
              <a:rPr sz="700" spc="20" dirty="0">
                <a:latin typeface="Courier" charset="0"/>
                <a:cs typeface="Courier" charset="0"/>
              </a:rPr>
              <a:t>i++)</a:t>
            </a:r>
            <a:endParaRPr sz="700" dirty="0">
              <a:latin typeface="Courier" charset="0"/>
              <a:cs typeface="Courier" charset="0"/>
            </a:endParaRPr>
          </a:p>
          <a:p>
            <a:pPr marL="43815">
              <a:lnSpc>
                <a:spcPct val="100000"/>
              </a:lnSpc>
              <a:spcBef>
                <a:spcPts val="35"/>
              </a:spcBef>
            </a:pPr>
            <a:r>
              <a:rPr sz="700" spc="20" dirty="0">
                <a:latin typeface="Courier" charset="0"/>
                <a:cs typeface="Courier" charset="0"/>
              </a:rPr>
              <a:t>{</a:t>
            </a:r>
            <a:endParaRPr sz="700" dirty="0">
              <a:latin typeface="Courier" charset="0"/>
              <a:cs typeface="Courier" charset="0"/>
            </a:endParaRPr>
          </a:p>
          <a:p>
            <a:pPr marL="213360" marR="3834129">
              <a:lnSpc>
                <a:spcPct val="104600"/>
              </a:lnSpc>
            </a:pPr>
            <a:r>
              <a:rPr sz="700" spc="20" dirty="0">
                <a:latin typeface="Courier" charset="0"/>
                <a:cs typeface="Courier" charset="0"/>
              </a:rPr>
              <a:t>String word = words.get(i);  if (word.length() &lt;</a:t>
            </a:r>
            <a:r>
              <a:rPr sz="700" spc="-25" dirty="0">
                <a:latin typeface="Courier" charset="0"/>
                <a:cs typeface="Courier" charset="0"/>
              </a:rPr>
              <a:t> </a:t>
            </a:r>
            <a:r>
              <a:rPr sz="700" spc="20" dirty="0">
                <a:latin typeface="Courier" charset="0"/>
                <a:cs typeface="Courier" charset="0"/>
              </a:rPr>
              <a:t>4)</a:t>
            </a:r>
            <a:endParaRPr sz="700" dirty="0">
              <a:latin typeface="Courier" charset="0"/>
              <a:cs typeface="Courier" charset="0"/>
            </a:endParaRPr>
          </a:p>
          <a:p>
            <a:pPr marL="213360">
              <a:lnSpc>
                <a:spcPct val="100000"/>
              </a:lnSpc>
              <a:spcBef>
                <a:spcPts val="35"/>
              </a:spcBef>
            </a:pPr>
            <a:r>
              <a:rPr sz="700" spc="20" dirty="0">
                <a:latin typeface="Courier" charset="0"/>
                <a:cs typeface="Courier" charset="0"/>
              </a:rPr>
              <a:t>{</a:t>
            </a:r>
            <a:endParaRPr sz="700" dirty="0">
              <a:latin typeface="Courier" charset="0"/>
              <a:cs typeface="Courier" charset="0"/>
            </a:endParaRPr>
          </a:p>
          <a:p>
            <a:pPr marR="3463290" algn="ctr">
              <a:lnSpc>
                <a:spcPct val="100000"/>
              </a:lnSpc>
              <a:spcBef>
                <a:spcPts val="35"/>
              </a:spcBef>
            </a:pPr>
            <a:r>
              <a:rPr sz="700" spc="20" dirty="0">
                <a:latin typeface="Comic Sans MS"/>
                <a:cs typeface="Comic Sans MS"/>
              </a:rPr>
              <a:t>Remove the element </a:t>
            </a:r>
            <a:r>
              <a:rPr sz="700" spc="15" dirty="0">
                <a:latin typeface="Comic Sans MS"/>
                <a:cs typeface="Comic Sans MS"/>
              </a:rPr>
              <a:t>at index</a:t>
            </a:r>
            <a:r>
              <a:rPr sz="700" spc="-80" dirty="0">
                <a:latin typeface="Comic Sans MS"/>
                <a:cs typeface="Comic Sans MS"/>
              </a:rPr>
              <a:t> </a:t>
            </a:r>
            <a:r>
              <a:rPr sz="700" spc="10" dirty="0">
                <a:latin typeface="Comic Sans MS"/>
                <a:cs typeface="Comic Sans MS"/>
              </a:rPr>
              <a:t>i.</a:t>
            </a:r>
            <a:endParaRPr sz="700" dirty="0">
              <a:latin typeface="Comic Sans MS"/>
              <a:cs typeface="Comic Sans MS"/>
            </a:endParaRPr>
          </a:p>
          <a:p>
            <a:pPr marL="213360">
              <a:lnSpc>
                <a:spcPct val="100000"/>
              </a:lnSpc>
              <a:spcBef>
                <a:spcPts val="35"/>
              </a:spcBef>
            </a:pPr>
            <a:r>
              <a:rPr sz="700" spc="20" dirty="0">
                <a:latin typeface="Courier" charset="0"/>
                <a:cs typeface="Courier" charset="0"/>
              </a:rPr>
              <a:t>}</a:t>
            </a:r>
            <a:endParaRPr sz="700" dirty="0">
              <a:latin typeface="Courier" charset="0"/>
              <a:cs typeface="Courier" charset="0"/>
            </a:endParaRPr>
          </a:p>
          <a:p>
            <a:pPr marL="43815">
              <a:lnSpc>
                <a:spcPct val="100000"/>
              </a:lnSpc>
              <a:spcBef>
                <a:spcPts val="35"/>
              </a:spcBef>
            </a:pPr>
            <a:r>
              <a:rPr sz="700" spc="20" dirty="0">
                <a:latin typeface="Courier" charset="0"/>
                <a:cs typeface="Courier" charset="0"/>
              </a:rPr>
              <a:t>}</a:t>
            </a:r>
            <a:endParaRPr sz="700" dirty="0">
              <a:latin typeface="Courier" charset="0"/>
              <a:cs typeface="Courier" charset="0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675071" y="2468825"/>
            <a:ext cx="48895" cy="0"/>
          </a:xfrm>
          <a:custGeom>
            <a:avLst/>
            <a:gdLst/>
            <a:ahLst/>
            <a:cxnLst/>
            <a:rect l="l" t="t" r="r" b="b"/>
            <a:pathLst>
              <a:path w="48895">
                <a:moveTo>
                  <a:pt x="0" y="0"/>
                </a:moveTo>
                <a:lnTo>
                  <a:pt x="48832" y="0"/>
                </a:lnTo>
              </a:path>
            </a:pathLst>
          </a:custGeom>
          <a:ln w="488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799059" y="2361754"/>
            <a:ext cx="1294130" cy="201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15" dirty="0">
                <a:latin typeface="Arial"/>
                <a:cs typeface="Arial"/>
              </a:rPr>
              <a:t>Concrete</a:t>
            </a:r>
            <a:r>
              <a:rPr sz="1200" spc="-85" dirty="0">
                <a:latin typeface="Arial"/>
                <a:cs typeface="Arial"/>
              </a:rPr>
              <a:t> </a:t>
            </a:r>
            <a:r>
              <a:rPr sz="1200" spc="15" dirty="0">
                <a:latin typeface="Arial"/>
                <a:cs typeface="Arial"/>
              </a:rPr>
              <a:t>example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814635" y="2607614"/>
            <a:ext cx="1862747" cy="90695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75071" y="3696620"/>
            <a:ext cx="48895" cy="0"/>
          </a:xfrm>
          <a:custGeom>
            <a:avLst/>
            <a:gdLst/>
            <a:ahLst/>
            <a:cxnLst/>
            <a:rect l="l" t="t" r="r" b="b"/>
            <a:pathLst>
              <a:path w="48895">
                <a:moveTo>
                  <a:pt x="0" y="0"/>
                </a:moveTo>
                <a:lnTo>
                  <a:pt x="48832" y="0"/>
                </a:lnTo>
              </a:path>
            </a:pathLst>
          </a:custGeom>
          <a:ln w="488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799059" y="3589549"/>
            <a:ext cx="368109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15" dirty="0">
                <a:latin typeface="Arial"/>
                <a:cs typeface="Arial"/>
              </a:rPr>
              <a:t>Should </a:t>
            </a:r>
            <a:r>
              <a:rPr sz="1200" spc="10" dirty="0">
                <a:latin typeface="Arial"/>
                <a:cs typeface="Arial"/>
              </a:rPr>
              <a:t>not increment </a:t>
            </a:r>
            <a:r>
              <a:rPr sz="1200" spc="15" dirty="0">
                <a:latin typeface="Courier" charset="0"/>
                <a:cs typeface="Courier" charset="0"/>
              </a:rPr>
              <a:t>i</a:t>
            </a:r>
            <a:r>
              <a:rPr sz="1200" spc="-445" dirty="0">
                <a:latin typeface="Courier" charset="0"/>
                <a:cs typeface="Courier" charset="0"/>
              </a:rPr>
              <a:t> </a:t>
            </a:r>
            <a:r>
              <a:rPr sz="1200" spc="15" dirty="0">
                <a:latin typeface="Arial"/>
                <a:cs typeface="Arial"/>
              </a:rPr>
              <a:t>when an element </a:t>
            </a:r>
            <a:r>
              <a:rPr sz="1200" spc="10" dirty="0">
                <a:latin typeface="Arial"/>
                <a:cs typeface="Arial"/>
              </a:rPr>
              <a:t>is </a:t>
            </a:r>
            <a:r>
              <a:rPr sz="1200" spc="15" dirty="0">
                <a:latin typeface="Arial"/>
                <a:cs typeface="Arial"/>
              </a:rPr>
              <a:t>removed</a:t>
            </a:r>
            <a:endParaRPr sz="1200" dirty="0">
              <a:latin typeface="Arial"/>
              <a:cs typeface="Arial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77405" y="533529"/>
            <a:ext cx="5601970" cy="0"/>
          </a:xfrm>
          <a:custGeom>
            <a:avLst/>
            <a:gdLst/>
            <a:ahLst/>
            <a:cxnLst/>
            <a:rect l="l" t="t" r="r" b="b"/>
            <a:pathLst>
              <a:path w="5601970">
                <a:moveTo>
                  <a:pt x="0" y="0"/>
                </a:moveTo>
                <a:lnTo>
                  <a:pt x="5601816" y="0"/>
                </a:lnTo>
              </a:path>
            </a:pathLst>
          </a:custGeom>
          <a:ln w="55808">
            <a:solidFill>
              <a:srgbClr val="FFDF6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114" dirty="0"/>
              <a:t>Removing</a:t>
            </a:r>
            <a:r>
              <a:rPr spc="-60" dirty="0"/>
              <a:t> </a:t>
            </a:r>
            <a:r>
              <a:rPr spc="100" dirty="0"/>
              <a:t>Matches</a:t>
            </a:r>
          </a:p>
        </p:txBody>
      </p:sp>
      <p:sp>
        <p:nvSpPr>
          <p:cNvPr id="4" name="object 4"/>
          <p:cNvSpPr/>
          <p:nvPr/>
        </p:nvSpPr>
        <p:spPr>
          <a:xfrm>
            <a:off x="675071" y="781181"/>
            <a:ext cx="48895" cy="0"/>
          </a:xfrm>
          <a:custGeom>
            <a:avLst/>
            <a:gdLst/>
            <a:ahLst/>
            <a:cxnLst/>
            <a:rect l="l" t="t" r="r" b="b"/>
            <a:pathLst>
              <a:path w="48895">
                <a:moveTo>
                  <a:pt x="0" y="0"/>
                </a:moveTo>
                <a:lnTo>
                  <a:pt x="48832" y="0"/>
                </a:lnTo>
              </a:path>
            </a:pathLst>
          </a:custGeom>
          <a:ln w="488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99059" y="674110"/>
            <a:ext cx="894715" cy="201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15" dirty="0">
                <a:latin typeface="Arial"/>
                <a:cs typeface="Arial"/>
              </a:rPr>
              <a:t>Pseudocode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18081" y="931168"/>
            <a:ext cx="5588000" cy="551180"/>
          </a:xfrm>
          <a:prstGeom prst="rect">
            <a:avLst/>
          </a:prstGeom>
          <a:ln w="6976">
            <a:solidFill>
              <a:srgbClr val="CCCCCC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43815" marR="3444240">
              <a:lnSpc>
                <a:spcPct val="104600"/>
              </a:lnSpc>
              <a:spcBef>
                <a:spcPts val="330"/>
              </a:spcBef>
            </a:pPr>
            <a:r>
              <a:rPr sz="700" spc="20" dirty="0">
                <a:latin typeface="Comic Sans MS"/>
                <a:cs typeface="Comic Sans MS"/>
              </a:rPr>
              <a:t>If the element </a:t>
            </a:r>
            <a:r>
              <a:rPr sz="700" spc="15" dirty="0">
                <a:latin typeface="Comic Sans MS"/>
                <a:cs typeface="Comic Sans MS"/>
              </a:rPr>
              <a:t>at index </a:t>
            </a:r>
            <a:r>
              <a:rPr sz="700" spc="10" dirty="0">
                <a:latin typeface="Comic Sans MS"/>
                <a:cs typeface="Comic Sans MS"/>
              </a:rPr>
              <a:t>i </a:t>
            </a:r>
            <a:r>
              <a:rPr sz="700" spc="20" dirty="0">
                <a:latin typeface="Comic Sans MS"/>
                <a:cs typeface="Comic Sans MS"/>
              </a:rPr>
              <a:t>matches the</a:t>
            </a:r>
            <a:r>
              <a:rPr sz="700" spc="-70" dirty="0">
                <a:latin typeface="Comic Sans MS"/>
                <a:cs typeface="Comic Sans MS"/>
              </a:rPr>
              <a:t> </a:t>
            </a:r>
            <a:r>
              <a:rPr sz="700" spc="15" dirty="0">
                <a:latin typeface="Comic Sans MS"/>
                <a:cs typeface="Comic Sans MS"/>
              </a:rPr>
              <a:t>condition  </a:t>
            </a:r>
            <a:r>
              <a:rPr sz="700" spc="20" dirty="0">
                <a:latin typeface="Comic Sans MS"/>
                <a:cs typeface="Comic Sans MS"/>
              </a:rPr>
              <a:t>Remove the</a:t>
            </a:r>
            <a:r>
              <a:rPr sz="700" spc="-55" dirty="0">
                <a:latin typeface="Comic Sans MS"/>
                <a:cs typeface="Comic Sans MS"/>
              </a:rPr>
              <a:t> </a:t>
            </a:r>
            <a:r>
              <a:rPr sz="700" spc="15" dirty="0">
                <a:latin typeface="Comic Sans MS"/>
                <a:cs typeface="Comic Sans MS"/>
              </a:rPr>
              <a:t>element.</a:t>
            </a:r>
            <a:endParaRPr sz="700">
              <a:latin typeface="Comic Sans MS"/>
              <a:cs typeface="Comic Sans MS"/>
            </a:endParaRPr>
          </a:p>
          <a:p>
            <a:pPr marL="43815" marR="4989195">
              <a:lnSpc>
                <a:spcPct val="104600"/>
              </a:lnSpc>
            </a:pPr>
            <a:r>
              <a:rPr sz="700" spc="15" dirty="0">
                <a:latin typeface="Comic Sans MS"/>
                <a:cs typeface="Comic Sans MS"/>
              </a:rPr>
              <a:t>Else  </a:t>
            </a:r>
            <a:r>
              <a:rPr sz="700" spc="20" dirty="0">
                <a:latin typeface="Comic Sans MS"/>
                <a:cs typeface="Comic Sans MS"/>
              </a:rPr>
              <a:t>Increment</a:t>
            </a:r>
            <a:r>
              <a:rPr sz="700" spc="-85" dirty="0">
                <a:latin typeface="Comic Sans MS"/>
                <a:cs typeface="Comic Sans MS"/>
              </a:rPr>
              <a:t> </a:t>
            </a:r>
            <a:r>
              <a:rPr sz="700" spc="10" dirty="0">
                <a:latin typeface="Comic Sans MS"/>
                <a:cs typeface="Comic Sans MS"/>
              </a:rPr>
              <a:t>i.</a:t>
            </a:r>
            <a:endParaRPr sz="700">
              <a:latin typeface="Comic Sans MS"/>
              <a:cs typeface="Comic Sans MS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75071" y="1646219"/>
            <a:ext cx="48895" cy="0"/>
          </a:xfrm>
          <a:custGeom>
            <a:avLst/>
            <a:gdLst/>
            <a:ahLst/>
            <a:cxnLst/>
            <a:rect l="l" t="t" r="r" b="b"/>
            <a:pathLst>
              <a:path w="48895">
                <a:moveTo>
                  <a:pt x="0" y="0"/>
                </a:moveTo>
                <a:lnTo>
                  <a:pt x="48832" y="0"/>
                </a:lnTo>
              </a:path>
            </a:pathLst>
          </a:custGeom>
          <a:ln w="488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799059" y="1539148"/>
            <a:ext cx="238569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15" dirty="0">
                <a:latin typeface="Arial"/>
                <a:cs typeface="Arial"/>
              </a:rPr>
              <a:t>Use</a:t>
            </a:r>
            <a:r>
              <a:rPr sz="1200" dirty="0">
                <a:latin typeface="Arial"/>
                <a:cs typeface="Arial"/>
              </a:rPr>
              <a:t> </a:t>
            </a:r>
            <a:r>
              <a:rPr sz="1200" spc="15" dirty="0">
                <a:latin typeface="Arial"/>
                <a:cs typeface="Arial"/>
              </a:rPr>
              <a:t>a</a:t>
            </a:r>
            <a:r>
              <a:rPr sz="1200" dirty="0">
                <a:latin typeface="Arial"/>
                <a:cs typeface="Arial"/>
              </a:rPr>
              <a:t> </a:t>
            </a:r>
            <a:r>
              <a:rPr sz="1200" spc="15" dirty="0">
                <a:latin typeface="Courier" charset="0"/>
                <a:cs typeface="Courier" charset="0"/>
              </a:rPr>
              <a:t>while</a:t>
            </a:r>
            <a:r>
              <a:rPr sz="1200" spc="-390" dirty="0">
                <a:latin typeface="Courier" charset="0"/>
                <a:cs typeface="Courier" charset="0"/>
              </a:rPr>
              <a:t> </a:t>
            </a:r>
            <a:r>
              <a:rPr sz="1200" spc="10" dirty="0">
                <a:latin typeface="Arial"/>
                <a:cs typeface="Arial"/>
              </a:rPr>
              <a:t>loop,</a:t>
            </a:r>
            <a:r>
              <a:rPr sz="1200" dirty="0">
                <a:latin typeface="Arial"/>
                <a:cs typeface="Arial"/>
              </a:rPr>
              <a:t> </a:t>
            </a:r>
            <a:r>
              <a:rPr sz="1200" spc="10" dirty="0">
                <a:latin typeface="Arial"/>
                <a:cs typeface="Arial"/>
              </a:rPr>
              <a:t>not</a:t>
            </a:r>
            <a:r>
              <a:rPr sz="1200" dirty="0">
                <a:latin typeface="Arial"/>
                <a:cs typeface="Arial"/>
              </a:rPr>
              <a:t> </a:t>
            </a:r>
            <a:r>
              <a:rPr sz="1200" spc="15" dirty="0">
                <a:latin typeface="Arial"/>
                <a:cs typeface="Arial"/>
              </a:rPr>
              <a:t>a</a:t>
            </a:r>
            <a:r>
              <a:rPr sz="1200" dirty="0">
                <a:latin typeface="Arial"/>
                <a:cs typeface="Arial"/>
              </a:rPr>
              <a:t> </a:t>
            </a:r>
            <a:r>
              <a:rPr sz="1200" spc="15" dirty="0">
                <a:latin typeface="Courier" charset="0"/>
                <a:cs typeface="Courier" charset="0"/>
              </a:rPr>
              <a:t>for</a:t>
            </a:r>
            <a:r>
              <a:rPr sz="1200" spc="-390" dirty="0">
                <a:latin typeface="Courier" charset="0"/>
                <a:cs typeface="Courier" charset="0"/>
              </a:rPr>
              <a:t> </a:t>
            </a:r>
            <a:r>
              <a:rPr sz="1200" spc="10" dirty="0">
                <a:latin typeface="Arial"/>
                <a:cs typeface="Arial"/>
              </a:rPr>
              <a:t>loop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18081" y="1803181"/>
            <a:ext cx="5588000" cy="1458604"/>
          </a:xfrm>
          <a:prstGeom prst="rect">
            <a:avLst/>
          </a:prstGeom>
          <a:ln w="6976">
            <a:solidFill>
              <a:srgbClr val="CCCCCC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43815">
              <a:lnSpc>
                <a:spcPct val="100000"/>
              </a:lnSpc>
              <a:spcBef>
                <a:spcPts val="370"/>
              </a:spcBef>
            </a:pPr>
            <a:r>
              <a:rPr sz="700" spc="20" dirty="0">
                <a:latin typeface="Courier" charset="0"/>
                <a:cs typeface="Courier" charset="0"/>
              </a:rPr>
              <a:t>int i =</a:t>
            </a:r>
            <a:r>
              <a:rPr sz="700" spc="-60" dirty="0">
                <a:latin typeface="Courier" charset="0"/>
                <a:cs typeface="Courier" charset="0"/>
              </a:rPr>
              <a:t> </a:t>
            </a:r>
            <a:r>
              <a:rPr sz="700" spc="20" dirty="0">
                <a:latin typeface="Courier" charset="0"/>
                <a:cs typeface="Courier" charset="0"/>
              </a:rPr>
              <a:t>0;</a:t>
            </a:r>
            <a:endParaRPr sz="700" dirty="0">
              <a:latin typeface="Courier" charset="0"/>
              <a:cs typeface="Courier" charset="0"/>
            </a:endParaRPr>
          </a:p>
          <a:p>
            <a:pPr marL="43815">
              <a:lnSpc>
                <a:spcPct val="100000"/>
              </a:lnSpc>
              <a:spcBef>
                <a:spcPts val="35"/>
              </a:spcBef>
            </a:pPr>
            <a:r>
              <a:rPr sz="700" spc="20" dirty="0">
                <a:latin typeface="Courier" charset="0"/>
                <a:cs typeface="Courier" charset="0"/>
              </a:rPr>
              <a:t>while (i &lt;</a:t>
            </a:r>
            <a:r>
              <a:rPr sz="700" spc="-20" dirty="0">
                <a:latin typeface="Courier" charset="0"/>
                <a:cs typeface="Courier" charset="0"/>
              </a:rPr>
              <a:t> </a:t>
            </a:r>
            <a:r>
              <a:rPr sz="700" spc="20" dirty="0">
                <a:latin typeface="Courier" charset="0"/>
                <a:cs typeface="Courier" charset="0"/>
              </a:rPr>
              <a:t>words.size())</a:t>
            </a:r>
            <a:endParaRPr sz="700" dirty="0">
              <a:latin typeface="Courier" charset="0"/>
              <a:cs typeface="Courier" charset="0"/>
            </a:endParaRPr>
          </a:p>
          <a:p>
            <a:pPr marL="43815">
              <a:lnSpc>
                <a:spcPct val="100000"/>
              </a:lnSpc>
              <a:spcBef>
                <a:spcPts val="35"/>
              </a:spcBef>
            </a:pPr>
            <a:r>
              <a:rPr sz="700" spc="20" dirty="0">
                <a:latin typeface="Courier" charset="0"/>
                <a:cs typeface="Courier" charset="0"/>
              </a:rPr>
              <a:t>{</a:t>
            </a:r>
            <a:endParaRPr sz="700" dirty="0">
              <a:latin typeface="Courier" charset="0"/>
              <a:cs typeface="Courier" charset="0"/>
            </a:endParaRPr>
          </a:p>
          <a:p>
            <a:pPr marL="213360" marR="3834129">
              <a:lnSpc>
                <a:spcPct val="104600"/>
              </a:lnSpc>
            </a:pPr>
            <a:r>
              <a:rPr sz="700" spc="20" dirty="0">
                <a:latin typeface="Courier" charset="0"/>
                <a:cs typeface="Courier" charset="0"/>
              </a:rPr>
              <a:t>String word = words.get(i);  if (word.length() &lt;</a:t>
            </a:r>
            <a:r>
              <a:rPr sz="700" spc="-25" dirty="0">
                <a:latin typeface="Courier" charset="0"/>
                <a:cs typeface="Courier" charset="0"/>
              </a:rPr>
              <a:t> </a:t>
            </a:r>
            <a:r>
              <a:rPr sz="700" spc="20" dirty="0">
                <a:latin typeface="Courier" charset="0"/>
                <a:cs typeface="Courier" charset="0"/>
              </a:rPr>
              <a:t>4)</a:t>
            </a:r>
            <a:endParaRPr sz="700" dirty="0">
              <a:latin typeface="Courier" charset="0"/>
              <a:cs typeface="Courier" charset="0"/>
            </a:endParaRPr>
          </a:p>
          <a:p>
            <a:pPr marL="213360">
              <a:lnSpc>
                <a:spcPct val="100000"/>
              </a:lnSpc>
              <a:spcBef>
                <a:spcPts val="35"/>
              </a:spcBef>
            </a:pPr>
            <a:r>
              <a:rPr sz="700" spc="20" dirty="0">
                <a:latin typeface="Courier" charset="0"/>
                <a:cs typeface="Courier" charset="0"/>
              </a:rPr>
              <a:t>{</a:t>
            </a:r>
            <a:endParaRPr sz="700" dirty="0">
              <a:latin typeface="Courier" charset="0"/>
              <a:cs typeface="Courier" charset="0"/>
            </a:endParaRPr>
          </a:p>
          <a:p>
            <a:pPr marL="382905">
              <a:lnSpc>
                <a:spcPct val="100000"/>
              </a:lnSpc>
              <a:spcBef>
                <a:spcPts val="35"/>
              </a:spcBef>
            </a:pPr>
            <a:r>
              <a:rPr sz="700" spc="20" dirty="0">
                <a:latin typeface="Courier" charset="0"/>
                <a:cs typeface="Courier" charset="0"/>
              </a:rPr>
              <a:t>words.remove(i);</a:t>
            </a:r>
            <a:endParaRPr sz="700" dirty="0">
              <a:latin typeface="Courier" charset="0"/>
              <a:cs typeface="Courier" charset="0"/>
            </a:endParaRPr>
          </a:p>
          <a:p>
            <a:pPr marL="213360">
              <a:lnSpc>
                <a:spcPct val="100000"/>
              </a:lnSpc>
              <a:spcBef>
                <a:spcPts val="35"/>
              </a:spcBef>
            </a:pPr>
            <a:r>
              <a:rPr sz="700" spc="20" dirty="0">
                <a:latin typeface="Courier" charset="0"/>
                <a:cs typeface="Courier" charset="0"/>
              </a:rPr>
              <a:t>}</a:t>
            </a:r>
            <a:endParaRPr sz="700" dirty="0">
              <a:latin typeface="Courier" charset="0"/>
              <a:cs typeface="Courier" charset="0"/>
            </a:endParaRPr>
          </a:p>
          <a:p>
            <a:pPr marL="213360">
              <a:lnSpc>
                <a:spcPct val="100000"/>
              </a:lnSpc>
              <a:spcBef>
                <a:spcPts val="35"/>
              </a:spcBef>
            </a:pPr>
            <a:r>
              <a:rPr sz="700" spc="20" dirty="0">
                <a:latin typeface="Courier" charset="0"/>
                <a:cs typeface="Courier" charset="0"/>
              </a:rPr>
              <a:t>else</a:t>
            </a:r>
            <a:endParaRPr sz="700" dirty="0">
              <a:latin typeface="Courier" charset="0"/>
              <a:cs typeface="Courier" charset="0"/>
            </a:endParaRPr>
          </a:p>
          <a:p>
            <a:pPr marL="213360">
              <a:lnSpc>
                <a:spcPct val="100000"/>
              </a:lnSpc>
              <a:spcBef>
                <a:spcPts val="35"/>
              </a:spcBef>
            </a:pPr>
            <a:r>
              <a:rPr sz="700" spc="20" dirty="0">
                <a:latin typeface="Courier" charset="0"/>
                <a:cs typeface="Courier" charset="0"/>
              </a:rPr>
              <a:t>{</a:t>
            </a:r>
            <a:endParaRPr sz="700" dirty="0">
              <a:latin typeface="Courier" charset="0"/>
              <a:cs typeface="Courier" charset="0"/>
            </a:endParaRPr>
          </a:p>
          <a:p>
            <a:pPr marL="382905">
              <a:lnSpc>
                <a:spcPct val="100000"/>
              </a:lnSpc>
              <a:spcBef>
                <a:spcPts val="35"/>
              </a:spcBef>
            </a:pPr>
            <a:r>
              <a:rPr sz="700" spc="20" dirty="0">
                <a:latin typeface="Courier" charset="0"/>
                <a:cs typeface="Courier" charset="0"/>
              </a:rPr>
              <a:t>i++;</a:t>
            </a:r>
            <a:endParaRPr sz="700" dirty="0">
              <a:latin typeface="Courier" charset="0"/>
              <a:cs typeface="Courier" charset="0"/>
            </a:endParaRPr>
          </a:p>
          <a:p>
            <a:pPr marL="213360">
              <a:lnSpc>
                <a:spcPct val="100000"/>
              </a:lnSpc>
              <a:spcBef>
                <a:spcPts val="35"/>
              </a:spcBef>
            </a:pPr>
            <a:r>
              <a:rPr sz="700" spc="20" dirty="0">
                <a:latin typeface="Courier" charset="0"/>
                <a:cs typeface="Courier" charset="0"/>
              </a:rPr>
              <a:t>}</a:t>
            </a:r>
            <a:endParaRPr sz="700" dirty="0">
              <a:latin typeface="Courier" charset="0"/>
              <a:cs typeface="Courier" charset="0"/>
            </a:endParaRPr>
          </a:p>
          <a:p>
            <a:pPr marL="43815">
              <a:lnSpc>
                <a:spcPct val="100000"/>
              </a:lnSpc>
              <a:spcBef>
                <a:spcPts val="35"/>
              </a:spcBef>
            </a:pPr>
            <a:r>
              <a:rPr sz="700" spc="20" dirty="0">
                <a:latin typeface="Courier" charset="0"/>
                <a:cs typeface="Courier" charset="0"/>
              </a:rPr>
              <a:t>}</a:t>
            </a:r>
            <a:endParaRPr sz="700" dirty="0">
              <a:latin typeface="Courier" charset="0"/>
              <a:cs typeface="Courier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77405" y="539829"/>
            <a:ext cx="5601970" cy="0"/>
          </a:xfrm>
          <a:custGeom>
            <a:avLst/>
            <a:gdLst/>
            <a:ahLst/>
            <a:cxnLst/>
            <a:rect l="l" t="t" r="r" b="b"/>
            <a:pathLst>
              <a:path w="5601970">
                <a:moveTo>
                  <a:pt x="0" y="0"/>
                </a:moveTo>
                <a:lnTo>
                  <a:pt x="5601816" y="0"/>
                </a:lnTo>
              </a:path>
            </a:pathLst>
          </a:custGeom>
          <a:ln w="55808">
            <a:solidFill>
              <a:srgbClr val="FFDF6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135" dirty="0"/>
              <a:t>Choosing </a:t>
            </a:r>
            <a:r>
              <a:rPr spc="45" dirty="0"/>
              <a:t>Between </a:t>
            </a:r>
            <a:r>
              <a:rPr spc="80" dirty="0"/>
              <a:t>Array </a:t>
            </a:r>
            <a:r>
              <a:rPr spc="105" dirty="0"/>
              <a:t>Lists and</a:t>
            </a:r>
            <a:r>
              <a:rPr spc="-280" dirty="0"/>
              <a:t> </a:t>
            </a:r>
            <a:r>
              <a:rPr spc="100" dirty="0"/>
              <a:t>Arrays</a:t>
            </a:r>
          </a:p>
        </p:txBody>
      </p:sp>
      <p:sp>
        <p:nvSpPr>
          <p:cNvPr id="4" name="object 4"/>
          <p:cNvSpPr/>
          <p:nvPr/>
        </p:nvSpPr>
        <p:spPr>
          <a:xfrm>
            <a:off x="675071" y="787481"/>
            <a:ext cx="48895" cy="0"/>
          </a:xfrm>
          <a:custGeom>
            <a:avLst/>
            <a:gdLst/>
            <a:ahLst/>
            <a:cxnLst/>
            <a:rect l="l" t="t" r="r" b="b"/>
            <a:pathLst>
              <a:path w="48895">
                <a:moveTo>
                  <a:pt x="0" y="0"/>
                </a:moveTo>
                <a:lnTo>
                  <a:pt x="48832" y="0"/>
                </a:lnTo>
              </a:path>
            </a:pathLst>
          </a:custGeom>
          <a:ln w="488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75071" y="1492068"/>
            <a:ext cx="48895" cy="0"/>
          </a:xfrm>
          <a:custGeom>
            <a:avLst/>
            <a:gdLst/>
            <a:ahLst/>
            <a:cxnLst/>
            <a:rect l="l" t="t" r="r" b="b"/>
            <a:pathLst>
              <a:path w="48895">
                <a:moveTo>
                  <a:pt x="0" y="0"/>
                </a:moveTo>
                <a:lnTo>
                  <a:pt x="48832" y="0"/>
                </a:lnTo>
              </a:path>
            </a:pathLst>
          </a:custGeom>
          <a:ln w="488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799059" y="680410"/>
            <a:ext cx="5282565" cy="16859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15" dirty="0">
                <a:latin typeface="Arial"/>
                <a:cs typeface="Arial"/>
              </a:rPr>
              <a:t>For most programming </a:t>
            </a:r>
            <a:r>
              <a:rPr sz="1200" spc="10" dirty="0">
                <a:latin typeface="Arial"/>
                <a:cs typeface="Arial"/>
              </a:rPr>
              <a:t>tasks, array lists are easier to </a:t>
            </a:r>
            <a:r>
              <a:rPr sz="1200" spc="15" dirty="0">
                <a:latin typeface="Arial"/>
                <a:cs typeface="Arial"/>
              </a:rPr>
              <a:t>use </a:t>
            </a:r>
            <a:r>
              <a:rPr sz="1200" spc="10" dirty="0">
                <a:latin typeface="Arial"/>
                <a:cs typeface="Arial"/>
              </a:rPr>
              <a:t>than</a:t>
            </a:r>
            <a:r>
              <a:rPr sz="1200" spc="-15" dirty="0">
                <a:latin typeface="Arial"/>
                <a:cs typeface="Arial"/>
              </a:rPr>
              <a:t> </a:t>
            </a:r>
            <a:r>
              <a:rPr sz="1200" spc="10" dirty="0">
                <a:latin typeface="Arial"/>
                <a:cs typeface="Arial"/>
              </a:rPr>
              <a:t>arrays</a:t>
            </a:r>
            <a:endParaRPr sz="1200">
              <a:latin typeface="Arial"/>
              <a:cs typeface="Arial"/>
            </a:endParaRPr>
          </a:p>
          <a:p>
            <a:pPr marL="293370" marR="3319779">
              <a:lnSpc>
                <a:spcPct val="130100"/>
              </a:lnSpc>
              <a:spcBef>
                <a:spcPts val="390"/>
              </a:spcBef>
            </a:pPr>
            <a:r>
              <a:rPr sz="950" spc="-5" dirty="0">
                <a:latin typeface="Arial"/>
                <a:cs typeface="Arial"/>
              </a:rPr>
              <a:t>Array lists can grow and</a:t>
            </a:r>
            <a:r>
              <a:rPr sz="950" spc="-85" dirty="0">
                <a:latin typeface="Arial"/>
                <a:cs typeface="Arial"/>
              </a:rPr>
              <a:t> </a:t>
            </a:r>
            <a:r>
              <a:rPr sz="950" spc="-5" dirty="0">
                <a:latin typeface="Arial"/>
                <a:cs typeface="Arial"/>
              </a:rPr>
              <a:t>shrink.  Arrays have a nicer</a:t>
            </a:r>
            <a:r>
              <a:rPr sz="950" spc="-90" dirty="0">
                <a:latin typeface="Arial"/>
                <a:cs typeface="Arial"/>
              </a:rPr>
              <a:t> </a:t>
            </a:r>
            <a:r>
              <a:rPr sz="950" spc="-5" dirty="0">
                <a:latin typeface="Arial"/>
                <a:cs typeface="Arial"/>
              </a:rPr>
              <a:t>syntax.</a:t>
            </a:r>
            <a:endParaRPr sz="9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0"/>
              </a:spcBef>
            </a:pPr>
            <a:r>
              <a:rPr sz="1200" spc="15" dirty="0">
                <a:latin typeface="Arial"/>
                <a:cs typeface="Arial"/>
              </a:rPr>
              <a:t>Recommendations</a:t>
            </a:r>
            <a:endParaRPr sz="1200">
              <a:latin typeface="Arial"/>
              <a:cs typeface="Arial"/>
            </a:endParaRPr>
          </a:p>
          <a:p>
            <a:pPr marL="293370">
              <a:lnSpc>
                <a:spcPct val="100000"/>
              </a:lnSpc>
              <a:spcBef>
                <a:spcPts val="730"/>
              </a:spcBef>
            </a:pPr>
            <a:r>
              <a:rPr sz="950" spc="-5" dirty="0">
                <a:latin typeface="Arial"/>
                <a:cs typeface="Arial"/>
              </a:rPr>
              <a:t>If the size of a collection never changes, use an</a:t>
            </a:r>
            <a:r>
              <a:rPr sz="950" spc="-70" dirty="0">
                <a:latin typeface="Arial"/>
                <a:cs typeface="Arial"/>
              </a:rPr>
              <a:t> </a:t>
            </a:r>
            <a:r>
              <a:rPr sz="950" spc="-5" dirty="0">
                <a:latin typeface="Arial"/>
                <a:cs typeface="Arial"/>
              </a:rPr>
              <a:t>array.</a:t>
            </a:r>
            <a:endParaRPr sz="950">
              <a:latin typeface="Arial"/>
              <a:cs typeface="Arial"/>
            </a:endParaRPr>
          </a:p>
          <a:p>
            <a:pPr marL="293370" marR="5080">
              <a:lnSpc>
                <a:spcPct val="110800"/>
              </a:lnSpc>
              <a:spcBef>
                <a:spcPts val="219"/>
              </a:spcBef>
            </a:pPr>
            <a:r>
              <a:rPr sz="950" spc="-5" dirty="0">
                <a:latin typeface="Arial"/>
                <a:cs typeface="Arial"/>
              </a:rPr>
              <a:t>If you collect a long sequence of primitive type values and you are concerned about efficiency,  use an</a:t>
            </a:r>
            <a:r>
              <a:rPr sz="950" spc="-100" dirty="0">
                <a:latin typeface="Arial"/>
                <a:cs typeface="Arial"/>
              </a:rPr>
              <a:t> </a:t>
            </a:r>
            <a:r>
              <a:rPr sz="950" spc="-5" dirty="0">
                <a:latin typeface="Arial"/>
                <a:cs typeface="Arial"/>
              </a:rPr>
              <a:t>array.</a:t>
            </a:r>
            <a:endParaRPr sz="950">
              <a:latin typeface="Arial"/>
              <a:cs typeface="Arial"/>
            </a:endParaRPr>
          </a:p>
          <a:p>
            <a:pPr marL="293370">
              <a:lnSpc>
                <a:spcPct val="100000"/>
              </a:lnSpc>
              <a:spcBef>
                <a:spcPts val="395"/>
              </a:spcBef>
            </a:pPr>
            <a:r>
              <a:rPr sz="950" spc="-5" dirty="0">
                <a:latin typeface="Arial"/>
                <a:cs typeface="Arial"/>
              </a:rPr>
              <a:t>Otherwise, use an array</a:t>
            </a:r>
            <a:r>
              <a:rPr sz="950" spc="-85" dirty="0">
                <a:latin typeface="Arial"/>
                <a:cs typeface="Arial"/>
              </a:rPr>
              <a:t> </a:t>
            </a:r>
            <a:r>
              <a:rPr sz="950" spc="-5" dirty="0">
                <a:latin typeface="Arial"/>
                <a:cs typeface="Arial"/>
              </a:rPr>
              <a:t>list.</a:t>
            </a:r>
            <a:endParaRPr sz="950">
              <a:latin typeface="Arial"/>
              <a:cs typeface="Arial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77405" y="533428"/>
            <a:ext cx="5601970" cy="0"/>
          </a:xfrm>
          <a:custGeom>
            <a:avLst/>
            <a:gdLst/>
            <a:ahLst/>
            <a:cxnLst/>
            <a:rect l="l" t="t" r="r" b="b"/>
            <a:pathLst>
              <a:path w="5601970">
                <a:moveTo>
                  <a:pt x="0" y="0"/>
                </a:moveTo>
                <a:lnTo>
                  <a:pt x="5601816" y="0"/>
                </a:lnTo>
              </a:path>
            </a:pathLst>
          </a:custGeom>
          <a:ln w="55808">
            <a:solidFill>
              <a:srgbClr val="FFDF6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135" dirty="0"/>
              <a:t>Choosing </a:t>
            </a:r>
            <a:r>
              <a:rPr spc="45" dirty="0"/>
              <a:t>Between </a:t>
            </a:r>
            <a:r>
              <a:rPr spc="80" dirty="0"/>
              <a:t>Array </a:t>
            </a:r>
            <a:r>
              <a:rPr spc="105" dirty="0"/>
              <a:t>Lists and</a:t>
            </a:r>
            <a:r>
              <a:rPr spc="-280" dirty="0"/>
              <a:t> </a:t>
            </a:r>
            <a:r>
              <a:rPr spc="100" dirty="0"/>
              <a:t>Arrays</a:t>
            </a:r>
          </a:p>
        </p:txBody>
      </p:sp>
      <p:sp>
        <p:nvSpPr>
          <p:cNvPr id="4" name="object 4"/>
          <p:cNvSpPr>
            <a:spLocks noChangeAspect="1"/>
          </p:cNvSpPr>
          <p:nvPr/>
        </p:nvSpPr>
        <p:spPr>
          <a:xfrm>
            <a:off x="709977" y="730897"/>
            <a:ext cx="5775145" cy="33832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77405" y="539727"/>
            <a:ext cx="5601970" cy="0"/>
          </a:xfrm>
          <a:custGeom>
            <a:avLst/>
            <a:gdLst/>
            <a:ahLst/>
            <a:cxnLst/>
            <a:rect l="l" t="t" r="r" b="b"/>
            <a:pathLst>
              <a:path w="5601970">
                <a:moveTo>
                  <a:pt x="0" y="0"/>
                </a:moveTo>
                <a:lnTo>
                  <a:pt x="5601816" y="0"/>
                </a:lnTo>
              </a:path>
            </a:pathLst>
          </a:custGeom>
          <a:ln w="55808">
            <a:solidFill>
              <a:srgbClr val="FFDF6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18081" y="4746322"/>
            <a:ext cx="5588000" cy="505459"/>
          </a:xfrm>
          <a:custGeom>
            <a:avLst/>
            <a:gdLst/>
            <a:ahLst/>
            <a:cxnLst/>
            <a:rect l="l" t="t" r="r" b="b"/>
            <a:pathLst>
              <a:path w="5588000" h="505460">
                <a:moveTo>
                  <a:pt x="0" y="0"/>
                </a:moveTo>
                <a:lnTo>
                  <a:pt x="5587864" y="0"/>
                </a:lnTo>
                <a:lnTo>
                  <a:pt x="5587864" y="505421"/>
                </a:lnTo>
              </a:path>
            </a:pathLst>
          </a:custGeom>
          <a:ln w="6976">
            <a:solidFill>
              <a:srgbClr val="CCCCC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18081" y="4746322"/>
            <a:ext cx="0" cy="505459"/>
          </a:xfrm>
          <a:custGeom>
            <a:avLst/>
            <a:gdLst/>
            <a:ahLst/>
            <a:cxnLst/>
            <a:rect l="l" t="t" r="r" b="b"/>
            <a:pathLst>
              <a:path h="505460">
                <a:moveTo>
                  <a:pt x="0" y="505421"/>
                </a:moveTo>
                <a:lnTo>
                  <a:pt x="0" y="0"/>
                </a:lnTo>
              </a:path>
            </a:pathLst>
          </a:custGeom>
          <a:ln w="6976">
            <a:solidFill>
              <a:srgbClr val="CCCCC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65" dirty="0"/>
              <a:t>section_7/</a:t>
            </a:r>
            <a:r>
              <a:rPr spc="65" dirty="0">
                <a:solidFill>
                  <a:srgbClr val="000080"/>
                </a:solidFill>
                <a:hlinkClick r:id="rId2"/>
              </a:rPr>
              <a:t>LargestInArrayList.java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219141" y="2032138"/>
            <a:ext cx="692785" cy="148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700" spc="5" dirty="0">
                <a:latin typeface="Courier New"/>
                <a:cs typeface="Courier New"/>
              </a:rPr>
              <a:t>//</a:t>
            </a:r>
            <a:r>
              <a:rPr sz="700" spc="-275" dirty="0">
                <a:latin typeface="Courier New"/>
                <a:cs typeface="Courier New"/>
              </a:rPr>
              <a:t> </a:t>
            </a:r>
            <a:r>
              <a:rPr sz="850" spc="10" dirty="0">
                <a:solidFill>
                  <a:srgbClr val="0073FF"/>
                </a:solidFill>
                <a:latin typeface="Times New Roman"/>
                <a:cs typeface="Times New Roman"/>
              </a:rPr>
              <a:t>Read inputs</a:t>
            </a:r>
            <a:endParaRPr sz="85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19067" y="2273035"/>
            <a:ext cx="2964180" cy="6419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819"/>
              </a:lnSpc>
            </a:pPr>
            <a:r>
              <a:rPr sz="700" spc="5" dirty="0">
                <a:latin typeface="Courier New"/>
                <a:cs typeface="Courier New"/>
              </a:rPr>
              <a:t>System.out.println(</a:t>
            </a:r>
            <a:r>
              <a:rPr sz="700" spc="5" dirty="0">
                <a:solidFill>
                  <a:srgbClr val="1F9060"/>
                </a:solidFill>
                <a:latin typeface="Courier New"/>
                <a:cs typeface="Courier New"/>
              </a:rPr>
              <a:t>"Please enter values, Q to quit:"</a:t>
            </a:r>
            <a:r>
              <a:rPr sz="700" spc="5" dirty="0">
                <a:latin typeface="Courier New"/>
                <a:cs typeface="Courier New"/>
              </a:rPr>
              <a:t>);  Scanner in = </a:t>
            </a:r>
            <a:r>
              <a:rPr sz="700" spc="5" dirty="0">
                <a:solidFill>
                  <a:srgbClr val="CC0066"/>
                </a:solidFill>
                <a:latin typeface="Courier New"/>
                <a:cs typeface="Courier New"/>
              </a:rPr>
              <a:t>new</a:t>
            </a:r>
            <a:r>
              <a:rPr sz="700" spc="15" dirty="0">
                <a:solidFill>
                  <a:srgbClr val="CC0066"/>
                </a:solidFill>
                <a:latin typeface="Courier New"/>
                <a:cs typeface="Courier New"/>
              </a:rPr>
              <a:t> </a:t>
            </a:r>
            <a:r>
              <a:rPr sz="700" spc="5" dirty="0">
                <a:latin typeface="Courier New"/>
                <a:cs typeface="Courier New"/>
              </a:rPr>
              <a:t>Scanner(System.in);</a:t>
            </a:r>
            <a:endParaRPr sz="700">
              <a:latin typeface="Courier New"/>
              <a:cs typeface="Courier New"/>
            </a:endParaRPr>
          </a:p>
          <a:p>
            <a:pPr marL="12700">
              <a:lnSpc>
                <a:spcPts val="790"/>
              </a:lnSpc>
            </a:pPr>
            <a:r>
              <a:rPr sz="700" spc="5" dirty="0">
                <a:solidFill>
                  <a:srgbClr val="CC0066"/>
                </a:solidFill>
                <a:latin typeface="Courier New"/>
                <a:cs typeface="Courier New"/>
              </a:rPr>
              <a:t>while</a:t>
            </a:r>
            <a:r>
              <a:rPr sz="700" spc="-10" dirty="0">
                <a:solidFill>
                  <a:srgbClr val="CC0066"/>
                </a:solidFill>
                <a:latin typeface="Courier New"/>
                <a:cs typeface="Courier New"/>
              </a:rPr>
              <a:t> </a:t>
            </a:r>
            <a:r>
              <a:rPr sz="700" spc="5" dirty="0">
                <a:latin typeface="Courier New"/>
                <a:cs typeface="Courier New"/>
              </a:rPr>
              <a:t>(in.hasNextDouble())</a:t>
            </a:r>
            <a:endParaRPr sz="700">
              <a:latin typeface="Courier New"/>
              <a:cs typeface="Courier New"/>
            </a:endParaRPr>
          </a:p>
          <a:p>
            <a:pPr marL="12700">
              <a:lnSpc>
                <a:spcPts val="825"/>
              </a:lnSpc>
            </a:pPr>
            <a:r>
              <a:rPr sz="700" spc="5" dirty="0">
                <a:latin typeface="Courier New"/>
                <a:cs typeface="Courier New"/>
              </a:rPr>
              <a:t>{</a:t>
            </a:r>
            <a:endParaRPr sz="700">
              <a:latin typeface="Courier New"/>
              <a:cs typeface="Courier New"/>
            </a:endParaRPr>
          </a:p>
          <a:p>
            <a:pPr marL="175895">
              <a:lnSpc>
                <a:spcPts val="825"/>
              </a:lnSpc>
            </a:pPr>
            <a:r>
              <a:rPr sz="700" spc="5" dirty="0">
                <a:latin typeface="Courier New"/>
                <a:cs typeface="Courier New"/>
              </a:rPr>
              <a:t>values.add(in.nextDouble());</a:t>
            </a:r>
            <a:endParaRPr sz="700">
              <a:latin typeface="Courier New"/>
              <a:cs typeface="Courier New"/>
            </a:endParaRPr>
          </a:p>
          <a:p>
            <a:pPr marL="12700">
              <a:lnSpc>
                <a:spcPts val="830"/>
              </a:lnSpc>
            </a:pPr>
            <a:r>
              <a:rPr sz="700" spc="5" dirty="0">
                <a:latin typeface="Courier New"/>
                <a:cs typeface="Courier New"/>
              </a:rPr>
              <a:t>}</a:t>
            </a:r>
            <a:endParaRPr sz="700">
              <a:latin typeface="Courier New"/>
              <a:cs typeface="Courier New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219141" y="2994841"/>
            <a:ext cx="1126490" cy="148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700" spc="5" dirty="0">
                <a:latin typeface="Courier New"/>
                <a:cs typeface="Courier New"/>
              </a:rPr>
              <a:t>//</a:t>
            </a:r>
            <a:r>
              <a:rPr sz="700" spc="-280" dirty="0">
                <a:latin typeface="Courier New"/>
                <a:cs typeface="Courier New"/>
              </a:rPr>
              <a:t> </a:t>
            </a:r>
            <a:r>
              <a:rPr sz="850" spc="10" dirty="0">
                <a:solidFill>
                  <a:srgbClr val="0073FF"/>
                </a:solidFill>
                <a:latin typeface="Times New Roman"/>
                <a:cs typeface="Times New Roman"/>
              </a:rPr>
              <a:t>Find the largest value</a:t>
            </a:r>
            <a:endParaRPr sz="85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19067" y="3230151"/>
            <a:ext cx="2147570" cy="8566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30"/>
              </a:lnSpc>
            </a:pPr>
            <a:r>
              <a:rPr sz="700" spc="5" dirty="0">
                <a:solidFill>
                  <a:srgbClr val="CC0066"/>
                </a:solidFill>
                <a:latin typeface="Courier New"/>
                <a:cs typeface="Courier New"/>
              </a:rPr>
              <a:t>double </a:t>
            </a:r>
            <a:r>
              <a:rPr sz="700" spc="5" dirty="0">
                <a:latin typeface="Courier New"/>
                <a:cs typeface="Courier New"/>
              </a:rPr>
              <a:t>largest =</a:t>
            </a:r>
            <a:r>
              <a:rPr sz="700" spc="-10" dirty="0">
                <a:latin typeface="Courier New"/>
                <a:cs typeface="Courier New"/>
              </a:rPr>
              <a:t> </a:t>
            </a:r>
            <a:r>
              <a:rPr sz="700" spc="5" dirty="0">
                <a:latin typeface="Courier New"/>
                <a:cs typeface="Courier New"/>
              </a:rPr>
              <a:t>values.get(</a:t>
            </a:r>
            <a:r>
              <a:rPr sz="700" spc="5" dirty="0">
                <a:solidFill>
                  <a:srgbClr val="66FF18"/>
                </a:solidFill>
                <a:latin typeface="Courier New"/>
                <a:cs typeface="Courier New"/>
              </a:rPr>
              <a:t>0</a:t>
            </a:r>
            <a:r>
              <a:rPr sz="700" spc="5" dirty="0">
                <a:latin typeface="Courier New"/>
                <a:cs typeface="Courier New"/>
              </a:rPr>
              <a:t>);</a:t>
            </a:r>
            <a:endParaRPr sz="700">
              <a:latin typeface="Courier New"/>
              <a:cs typeface="Courier New"/>
            </a:endParaRPr>
          </a:p>
          <a:p>
            <a:pPr marL="12700">
              <a:lnSpc>
                <a:spcPts val="825"/>
              </a:lnSpc>
            </a:pPr>
            <a:r>
              <a:rPr sz="700" spc="5" dirty="0">
                <a:solidFill>
                  <a:srgbClr val="CC0066"/>
                </a:solidFill>
                <a:latin typeface="Courier New"/>
                <a:cs typeface="Courier New"/>
              </a:rPr>
              <a:t>for </a:t>
            </a:r>
            <a:r>
              <a:rPr sz="700" spc="5" dirty="0">
                <a:latin typeface="Courier New"/>
                <a:cs typeface="Courier New"/>
              </a:rPr>
              <a:t>(</a:t>
            </a:r>
            <a:r>
              <a:rPr sz="700" spc="5" dirty="0">
                <a:solidFill>
                  <a:srgbClr val="CC0066"/>
                </a:solidFill>
                <a:latin typeface="Courier New"/>
                <a:cs typeface="Courier New"/>
              </a:rPr>
              <a:t>int </a:t>
            </a:r>
            <a:r>
              <a:rPr sz="700" spc="5" dirty="0">
                <a:latin typeface="Courier New"/>
                <a:cs typeface="Courier New"/>
              </a:rPr>
              <a:t>i = </a:t>
            </a:r>
            <a:r>
              <a:rPr sz="700" spc="5" dirty="0">
                <a:solidFill>
                  <a:srgbClr val="66FF18"/>
                </a:solidFill>
                <a:latin typeface="Courier New"/>
                <a:cs typeface="Courier New"/>
              </a:rPr>
              <a:t>1</a:t>
            </a:r>
            <a:r>
              <a:rPr sz="700" spc="5" dirty="0">
                <a:latin typeface="Courier New"/>
                <a:cs typeface="Courier New"/>
              </a:rPr>
              <a:t>; i &lt; values.size();</a:t>
            </a:r>
            <a:r>
              <a:rPr sz="700" dirty="0">
                <a:latin typeface="Courier New"/>
                <a:cs typeface="Courier New"/>
              </a:rPr>
              <a:t> </a:t>
            </a:r>
            <a:r>
              <a:rPr sz="700" spc="5" dirty="0">
                <a:latin typeface="Courier New"/>
                <a:cs typeface="Courier New"/>
              </a:rPr>
              <a:t>i++)</a:t>
            </a:r>
            <a:endParaRPr sz="700">
              <a:latin typeface="Courier New"/>
              <a:cs typeface="Courier New"/>
            </a:endParaRPr>
          </a:p>
          <a:p>
            <a:pPr marL="12700">
              <a:lnSpc>
                <a:spcPts val="825"/>
              </a:lnSpc>
            </a:pPr>
            <a:r>
              <a:rPr sz="700" spc="5" dirty="0">
                <a:latin typeface="Courier New"/>
                <a:cs typeface="Courier New"/>
              </a:rPr>
              <a:t>{</a:t>
            </a:r>
            <a:endParaRPr sz="700">
              <a:latin typeface="Courier New"/>
              <a:cs typeface="Courier New"/>
            </a:endParaRPr>
          </a:p>
          <a:p>
            <a:pPr marL="175895">
              <a:lnSpc>
                <a:spcPts val="825"/>
              </a:lnSpc>
            </a:pPr>
            <a:r>
              <a:rPr sz="700" spc="5" dirty="0">
                <a:solidFill>
                  <a:srgbClr val="CC0066"/>
                </a:solidFill>
                <a:latin typeface="Courier New"/>
                <a:cs typeface="Courier New"/>
              </a:rPr>
              <a:t>if </a:t>
            </a:r>
            <a:r>
              <a:rPr sz="700" spc="5" dirty="0">
                <a:latin typeface="Courier New"/>
                <a:cs typeface="Courier New"/>
              </a:rPr>
              <a:t>(values.get(i) &gt;</a:t>
            </a:r>
            <a:r>
              <a:rPr sz="700" spc="-10" dirty="0">
                <a:latin typeface="Courier New"/>
                <a:cs typeface="Courier New"/>
              </a:rPr>
              <a:t> </a:t>
            </a:r>
            <a:r>
              <a:rPr sz="700" spc="5" dirty="0">
                <a:latin typeface="Courier New"/>
                <a:cs typeface="Courier New"/>
              </a:rPr>
              <a:t>largest)</a:t>
            </a:r>
            <a:endParaRPr sz="700">
              <a:latin typeface="Courier New"/>
              <a:cs typeface="Courier New"/>
            </a:endParaRPr>
          </a:p>
          <a:p>
            <a:pPr marL="175895">
              <a:lnSpc>
                <a:spcPts val="825"/>
              </a:lnSpc>
            </a:pPr>
            <a:r>
              <a:rPr sz="700" spc="5" dirty="0">
                <a:latin typeface="Courier New"/>
                <a:cs typeface="Courier New"/>
              </a:rPr>
              <a:t>{</a:t>
            </a:r>
            <a:endParaRPr sz="700">
              <a:latin typeface="Courier New"/>
              <a:cs typeface="Courier New"/>
            </a:endParaRPr>
          </a:p>
          <a:p>
            <a:pPr marR="154940" algn="ctr">
              <a:lnSpc>
                <a:spcPts val="825"/>
              </a:lnSpc>
            </a:pPr>
            <a:r>
              <a:rPr sz="700" spc="5" dirty="0">
                <a:latin typeface="Courier New"/>
                <a:cs typeface="Courier New"/>
              </a:rPr>
              <a:t>largest =</a:t>
            </a:r>
            <a:r>
              <a:rPr sz="700" spc="-20" dirty="0">
                <a:latin typeface="Courier New"/>
                <a:cs typeface="Courier New"/>
              </a:rPr>
              <a:t> </a:t>
            </a:r>
            <a:r>
              <a:rPr sz="700" spc="5" dirty="0">
                <a:latin typeface="Courier New"/>
                <a:cs typeface="Courier New"/>
              </a:rPr>
              <a:t>values.get(i);</a:t>
            </a:r>
            <a:endParaRPr sz="700">
              <a:latin typeface="Courier New"/>
              <a:cs typeface="Courier New"/>
            </a:endParaRPr>
          </a:p>
          <a:p>
            <a:pPr marL="175895">
              <a:lnSpc>
                <a:spcPts val="825"/>
              </a:lnSpc>
            </a:pPr>
            <a:r>
              <a:rPr sz="700" spc="5" dirty="0">
                <a:latin typeface="Courier New"/>
                <a:cs typeface="Courier New"/>
              </a:rPr>
              <a:t>}</a:t>
            </a:r>
            <a:endParaRPr sz="700">
              <a:latin typeface="Courier New"/>
              <a:cs typeface="Courier New"/>
            </a:endParaRPr>
          </a:p>
          <a:p>
            <a:pPr marL="12700">
              <a:lnSpc>
                <a:spcPts val="830"/>
              </a:lnSpc>
            </a:pPr>
            <a:r>
              <a:rPr sz="700" spc="5" dirty="0">
                <a:latin typeface="Courier New"/>
                <a:cs typeface="Courier New"/>
              </a:rPr>
              <a:t>}</a:t>
            </a:r>
            <a:endParaRPr sz="700">
              <a:latin typeface="Courier New"/>
              <a:cs typeface="Courier New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74961" y="760608"/>
            <a:ext cx="4159885" cy="37655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9870" indent="-163195">
              <a:lnSpc>
                <a:spcPts val="830"/>
              </a:lnSpc>
              <a:buClr>
                <a:srgbClr val="0073FF"/>
              </a:buClr>
              <a:buFont typeface="Courier New"/>
              <a:buAutoNum type="arabicPlain"/>
              <a:tabLst>
                <a:tab pos="230504" algn="l"/>
              </a:tabLst>
            </a:pPr>
            <a:r>
              <a:rPr sz="700" spc="5" dirty="0">
                <a:solidFill>
                  <a:srgbClr val="CC0066"/>
                </a:solidFill>
                <a:latin typeface="Courier New"/>
                <a:cs typeface="Courier New"/>
              </a:rPr>
              <a:t>import</a:t>
            </a:r>
            <a:r>
              <a:rPr sz="700" spc="-10" dirty="0">
                <a:solidFill>
                  <a:srgbClr val="CC0066"/>
                </a:solidFill>
                <a:latin typeface="Courier New"/>
                <a:cs typeface="Courier New"/>
              </a:rPr>
              <a:t> </a:t>
            </a:r>
            <a:r>
              <a:rPr sz="700" spc="5" dirty="0">
                <a:latin typeface="Courier New"/>
                <a:cs typeface="Courier New"/>
              </a:rPr>
              <a:t>java.util.ArrayList;</a:t>
            </a:r>
            <a:endParaRPr sz="700">
              <a:latin typeface="Courier New"/>
              <a:cs typeface="Courier New"/>
            </a:endParaRPr>
          </a:p>
          <a:p>
            <a:pPr marL="229870" indent="-163195">
              <a:lnSpc>
                <a:spcPts val="825"/>
              </a:lnSpc>
              <a:buClr>
                <a:srgbClr val="0073FF"/>
              </a:buClr>
              <a:buFont typeface="Courier New"/>
              <a:buAutoNum type="arabicPlain"/>
              <a:tabLst>
                <a:tab pos="230504" algn="l"/>
              </a:tabLst>
            </a:pPr>
            <a:r>
              <a:rPr sz="700" spc="5" dirty="0">
                <a:solidFill>
                  <a:srgbClr val="CC0066"/>
                </a:solidFill>
                <a:latin typeface="Courier New"/>
                <a:cs typeface="Courier New"/>
              </a:rPr>
              <a:t>import</a:t>
            </a:r>
            <a:r>
              <a:rPr sz="700" spc="-15" dirty="0">
                <a:solidFill>
                  <a:srgbClr val="CC0066"/>
                </a:solidFill>
                <a:latin typeface="Courier New"/>
                <a:cs typeface="Courier New"/>
              </a:rPr>
              <a:t> </a:t>
            </a:r>
            <a:r>
              <a:rPr sz="700" spc="5" dirty="0">
                <a:latin typeface="Courier New"/>
                <a:cs typeface="Courier New"/>
              </a:rPr>
              <a:t>java.util.Scanner;</a:t>
            </a:r>
            <a:endParaRPr sz="700">
              <a:latin typeface="Courier New"/>
              <a:cs typeface="Courier New"/>
            </a:endParaRPr>
          </a:p>
          <a:p>
            <a:pPr marL="66675">
              <a:lnSpc>
                <a:spcPts val="825"/>
              </a:lnSpc>
            </a:pPr>
            <a:r>
              <a:rPr sz="700" b="1" spc="5" dirty="0">
                <a:solidFill>
                  <a:srgbClr val="0073FF"/>
                </a:solidFill>
                <a:latin typeface="Courier New"/>
                <a:cs typeface="Courier New"/>
              </a:rPr>
              <a:t>3</a:t>
            </a:r>
            <a:endParaRPr sz="700">
              <a:latin typeface="Courier New"/>
              <a:cs typeface="Courier New"/>
            </a:endParaRPr>
          </a:p>
          <a:p>
            <a:pPr marL="66675">
              <a:lnSpc>
                <a:spcPts val="805"/>
              </a:lnSpc>
            </a:pPr>
            <a:r>
              <a:rPr sz="700" b="1" spc="5" dirty="0">
                <a:solidFill>
                  <a:srgbClr val="0073FF"/>
                </a:solidFill>
                <a:latin typeface="Courier New"/>
                <a:cs typeface="Courier New"/>
              </a:rPr>
              <a:t>4</a:t>
            </a:r>
            <a:r>
              <a:rPr sz="700" b="1" spc="345" dirty="0">
                <a:solidFill>
                  <a:srgbClr val="0073FF"/>
                </a:solidFill>
                <a:latin typeface="Courier New"/>
                <a:cs typeface="Courier New"/>
              </a:rPr>
              <a:t> </a:t>
            </a:r>
            <a:r>
              <a:rPr sz="700" spc="5" dirty="0">
                <a:latin typeface="Courier New"/>
                <a:cs typeface="Courier New"/>
              </a:rPr>
              <a:t>/**</a:t>
            </a:r>
            <a:endParaRPr sz="700">
              <a:latin typeface="Courier New"/>
              <a:cs typeface="Courier New"/>
            </a:endParaRPr>
          </a:p>
          <a:p>
            <a:pPr marL="66675">
              <a:lnSpc>
                <a:spcPts val="990"/>
              </a:lnSpc>
              <a:tabLst>
                <a:tab pos="393065" algn="l"/>
              </a:tabLst>
            </a:pPr>
            <a:r>
              <a:rPr sz="700" b="1" spc="5" dirty="0">
                <a:solidFill>
                  <a:srgbClr val="0073FF"/>
                </a:solidFill>
                <a:latin typeface="Courier New"/>
                <a:cs typeface="Courier New"/>
              </a:rPr>
              <a:t>5	</a:t>
            </a:r>
            <a:r>
              <a:rPr sz="850" spc="10" dirty="0">
                <a:solidFill>
                  <a:srgbClr val="0073FF"/>
                </a:solidFill>
                <a:latin typeface="Times New Roman"/>
                <a:cs typeface="Times New Roman"/>
              </a:rPr>
              <a:t>This program reads a sequence of values and prints them, marking the largest</a:t>
            </a:r>
            <a:r>
              <a:rPr sz="850" spc="20" dirty="0">
                <a:solidFill>
                  <a:srgbClr val="0073FF"/>
                </a:solidFill>
                <a:latin typeface="Times New Roman"/>
                <a:cs typeface="Times New Roman"/>
              </a:rPr>
              <a:t> </a:t>
            </a:r>
            <a:r>
              <a:rPr sz="850" spc="10" dirty="0">
                <a:solidFill>
                  <a:srgbClr val="0073FF"/>
                </a:solidFill>
                <a:latin typeface="Times New Roman"/>
                <a:cs typeface="Times New Roman"/>
              </a:rPr>
              <a:t>value.</a:t>
            </a:r>
            <a:endParaRPr sz="850">
              <a:latin typeface="Times New Roman"/>
              <a:cs typeface="Times New Roman"/>
            </a:endParaRPr>
          </a:p>
          <a:p>
            <a:pPr marL="66675">
              <a:lnSpc>
                <a:spcPts val="830"/>
              </a:lnSpc>
              <a:spcBef>
                <a:spcPts val="5"/>
              </a:spcBef>
            </a:pPr>
            <a:r>
              <a:rPr sz="700" b="1" spc="5" dirty="0">
                <a:solidFill>
                  <a:srgbClr val="0073FF"/>
                </a:solidFill>
                <a:latin typeface="Courier New"/>
                <a:cs typeface="Courier New"/>
              </a:rPr>
              <a:t>6</a:t>
            </a:r>
            <a:r>
              <a:rPr sz="700" b="1" spc="345" dirty="0">
                <a:solidFill>
                  <a:srgbClr val="0073FF"/>
                </a:solidFill>
                <a:latin typeface="Courier New"/>
                <a:cs typeface="Courier New"/>
              </a:rPr>
              <a:t> </a:t>
            </a:r>
            <a:r>
              <a:rPr sz="700" spc="5" dirty="0">
                <a:latin typeface="Courier New"/>
                <a:cs typeface="Courier New"/>
              </a:rPr>
              <a:t>*/</a:t>
            </a:r>
            <a:endParaRPr sz="700">
              <a:latin typeface="Courier New"/>
              <a:cs typeface="Courier New"/>
            </a:endParaRPr>
          </a:p>
          <a:p>
            <a:pPr marL="66675">
              <a:lnSpc>
                <a:spcPts val="825"/>
              </a:lnSpc>
            </a:pPr>
            <a:r>
              <a:rPr sz="700" b="1" spc="5" dirty="0">
                <a:solidFill>
                  <a:srgbClr val="0073FF"/>
                </a:solidFill>
                <a:latin typeface="Courier New"/>
                <a:cs typeface="Courier New"/>
              </a:rPr>
              <a:t>7  </a:t>
            </a:r>
            <a:r>
              <a:rPr sz="700" spc="5" dirty="0">
                <a:solidFill>
                  <a:srgbClr val="CC0066"/>
                </a:solidFill>
                <a:latin typeface="Courier New"/>
                <a:cs typeface="Courier New"/>
              </a:rPr>
              <a:t>public class</a:t>
            </a:r>
            <a:r>
              <a:rPr sz="700" spc="10" dirty="0">
                <a:solidFill>
                  <a:srgbClr val="CC0066"/>
                </a:solidFill>
                <a:latin typeface="Courier New"/>
                <a:cs typeface="Courier New"/>
              </a:rPr>
              <a:t> </a:t>
            </a:r>
            <a:r>
              <a:rPr sz="700" spc="5" dirty="0">
                <a:latin typeface="Courier New"/>
                <a:cs typeface="Courier New"/>
              </a:rPr>
              <a:t>LargestInArrayList</a:t>
            </a:r>
            <a:endParaRPr sz="700">
              <a:latin typeface="Courier New"/>
              <a:cs typeface="Courier New"/>
            </a:endParaRPr>
          </a:p>
          <a:p>
            <a:pPr marL="66675">
              <a:lnSpc>
                <a:spcPts val="825"/>
              </a:lnSpc>
            </a:pPr>
            <a:r>
              <a:rPr sz="700" b="1" spc="5" dirty="0">
                <a:solidFill>
                  <a:srgbClr val="0073FF"/>
                </a:solidFill>
                <a:latin typeface="Courier New"/>
                <a:cs typeface="Courier New"/>
              </a:rPr>
              <a:t>8</a:t>
            </a:r>
            <a:r>
              <a:rPr sz="700" b="1" spc="340" dirty="0">
                <a:solidFill>
                  <a:srgbClr val="0073FF"/>
                </a:solidFill>
                <a:latin typeface="Courier New"/>
                <a:cs typeface="Courier New"/>
              </a:rPr>
              <a:t> </a:t>
            </a:r>
            <a:r>
              <a:rPr sz="700" spc="5" dirty="0">
                <a:latin typeface="Courier New"/>
                <a:cs typeface="Courier New"/>
              </a:rPr>
              <a:t>{</a:t>
            </a:r>
            <a:endParaRPr sz="700">
              <a:latin typeface="Courier New"/>
              <a:cs typeface="Courier New"/>
            </a:endParaRPr>
          </a:p>
          <a:p>
            <a:pPr marL="66675">
              <a:lnSpc>
                <a:spcPts val="825"/>
              </a:lnSpc>
              <a:tabLst>
                <a:tab pos="393065" algn="l"/>
              </a:tabLst>
            </a:pPr>
            <a:r>
              <a:rPr sz="700" b="1" spc="5" dirty="0">
                <a:solidFill>
                  <a:srgbClr val="0073FF"/>
                </a:solidFill>
                <a:latin typeface="Courier New"/>
                <a:cs typeface="Courier New"/>
              </a:rPr>
              <a:t>9	</a:t>
            </a:r>
            <a:r>
              <a:rPr sz="700" spc="5" dirty="0">
                <a:solidFill>
                  <a:srgbClr val="CC0066"/>
                </a:solidFill>
                <a:latin typeface="Courier New"/>
                <a:cs typeface="Courier New"/>
              </a:rPr>
              <a:t>public static void </a:t>
            </a:r>
            <a:r>
              <a:rPr sz="700" spc="5" dirty="0">
                <a:latin typeface="Courier New"/>
                <a:cs typeface="Courier New"/>
              </a:rPr>
              <a:t>main(String[]</a:t>
            </a:r>
            <a:r>
              <a:rPr sz="700" spc="20" dirty="0">
                <a:latin typeface="Courier New"/>
                <a:cs typeface="Courier New"/>
              </a:rPr>
              <a:t> </a:t>
            </a:r>
            <a:r>
              <a:rPr sz="700" spc="5" dirty="0">
                <a:latin typeface="Courier New"/>
                <a:cs typeface="Courier New"/>
              </a:rPr>
              <a:t>args)</a:t>
            </a:r>
            <a:endParaRPr sz="700">
              <a:latin typeface="Courier New"/>
              <a:cs typeface="Courier New"/>
            </a:endParaRPr>
          </a:p>
          <a:p>
            <a:pPr marL="12700">
              <a:lnSpc>
                <a:spcPts val="825"/>
              </a:lnSpc>
              <a:tabLst>
                <a:tab pos="393065" algn="l"/>
              </a:tabLst>
            </a:pPr>
            <a:r>
              <a:rPr sz="700" b="1" spc="5" dirty="0">
                <a:solidFill>
                  <a:srgbClr val="0073FF"/>
                </a:solidFill>
                <a:latin typeface="Courier New"/>
                <a:cs typeface="Courier New"/>
              </a:rPr>
              <a:t>10	</a:t>
            </a:r>
            <a:r>
              <a:rPr sz="700" spc="5" dirty="0">
                <a:latin typeface="Courier New"/>
                <a:cs typeface="Courier New"/>
              </a:rPr>
              <a:t>{</a:t>
            </a:r>
            <a:endParaRPr sz="700">
              <a:latin typeface="Courier New"/>
              <a:cs typeface="Courier New"/>
            </a:endParaRPr>
          </a:p>
          <a:p>
            <a:pPr marL="12700">
              <a:lnSpc>
                <a:spcPts val="825"/>
              </a:lnSpc>
              <a:tabLst>
                <a:tab pos="556260" algn="l"/>
              </a:tabLst>
            </a:pPr>
            <a:r>
              <a:rPr sz="700" b="1" spc="5" dirty="0">
                <a:solidFill>
                  <a:srgbClr val="0073FF"/>
                </a:solidFill>
                <a:latin typeface="Courier New"/>
                <a:cs typeface="Courier New"/>
              </a:rPr>
              <a:t>11	</a:t>
            </a:r>
            <a:r>
              <a:rPr sz="700" spc="5" dirty="0">
                <a:latin typeface="Courier New"/>
                <a:cs typeface="Courier New"/>
              </a:rPr>
              <a:t>ArrayList&lt;Double&gt; values = </a:t>
            </a:r>
            <a:r>
              <a:rPr sz="700" spc="5" dirty="0">
                <a:solidFill>
                  <a:srgbClr val="CC0066"/>
                </a:solidFill>
                <a:latin typeface="Courier New"/>
                <a:cs typeface="Courier New"/>
              </a:rPr>
              <a:t>new</a:t>
            </a:r>
            <a:r>
              <a:rPr sz="700" spc="65" dirty="0">
                <a:solidFill>
                  <a:srgbClr val="CC0066"/>
                </a:solidFill>
                <a:latin typeface="Courier New"/>
                <a:cs typeface="Courier New"/>
              </a:rPr>
              <a:t> </a:t>
            </a:r>
            <a:r>
              <a:rPr sz="700" spc="5" dirty="0">
                <a:latin typeface="Courier New"/>
                <a:cs typeface="Courier New"/>
              </a:rPr>
              <a:t>ArrayList&lt;Double&gt;();</a:t>
            </a:r>
            <a:endParaRPr sz="700">
              <a:latin typeface="Courier New"/>
              <a:cs typeface="Courier New"/>
            </a:endParaRPr>
          </a:p>
          <a:p>
            <a:pPr marL="12700">
              <a:lnSpc>
                <a:spcPts val="830"/>
              </a:lnSpc>
            </a:pPr>
            <a:r>
              <a:rPr sz="700" b="1" spc="5" dirty="0">
                <a:solidFill>
                  <a:srgbClr val="0073FF"/>
                </a:solidFill>
                <a:latin typeface="Courier New"/>
                <a:cs typeface="Courier New"/>
              </a:rPr>
              <a:t>12</a:t>
            </a:r>
            <a:endParaRPr sz="7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700" b="1" spc="5" dirty="0">
                <a:solidFill>
                  <a:srgbClr val="0073FF"/>
                </a:solidFill>
                <a:latin typeface="Courier New"/>
                <a:cs typeface="Courier New"/>
              </a:rPr>
              <a:t>13</a:t>
            </a:r>
            <a:endParaRPr sz="700">
              <a:latin typeface="Courier New"/>
              <a:cs typeface="Courier New"/>
            </a:endParaRPr>
          </a:p>
          <a:p>
            <a:pPr marL="12700">
              <a:lnSpc>
                <a:spcPts val="830"/>
              </a:lnSpc>
              <a:spcBef>
                <a:spcPts val="35"/>
              </a:spcBef>
            </a:pPr>
            <a:r>
              <a:rPr sz="700" b="1" spc="5" dirty="0">
                <a:solidFill>
                  <a:srgbClr val="0073FF"/>
                </a:solidFill>
                <a:latin typeface="Courier New"/>
                <a:cs typeface="Courier New"/>
              </a:rPr>
              <a:t>14</a:t>
            </a:r>
            <a:endParaRPr sz="700">
              <a:latin typeface="Courier New"/>
              <a:cs typeface="Courier New"/>
            </a:endParaRPr>
          </a:p>
          <a:p>
            <a:pPr marL="12700">
              <a:lnSpc>
                <a:spcPts val="825"/>
              </a:lnSpc>
            </a:pPr>
            <a:r>
              <a:rPr sz="700" b="1" spc="5" dirty="0">
                <a:solidFill>
                  <a:srgbClr val="0073FF"/>
                </a:solidFill>
                <a:latin typeface="Courier New"/>
                <a:cs typeface="Courier New"/>
              </a:rPr>
              <a:t>15</a:t>
            </a:r>
            <a:endParaRPr sz="700">
              <a:latin typeface="Courier New"/>
              <a:cs typeface="Courier New"/>
            </a:endParaRPr>
          </a:p>
          <a:p>
            <a:pPr marL="12700">
              <a:lnSpc>
                <a:spcPts val="825"/>
              </a:lnSpc>
            </a:pPr>
            <a:r>
              <a:rPr sz="700" b="1" spc="5" dirty="0">
                <a:solidFill>
                  <a:srgbClr val="0073FF"/>
                </a:solidFill>
                <a:latin typeface="Courier New"/>
                <a:cs typeface="Courier New"/>
              </a:rPr>
              <a:t>16</a:t>
            </a:r>
            <a:endParaRPr sz="700">
              <a:latin typeface="Courier New"/>
              <a:cs typeface="Courier New"/>
            </a:endParaRPr>
          </a:p>
          <a:p>
            <a:pPr marL="12700">
              <a:lnSpc>
                <a:spcPts val="825"/>
              </a:lnSpc>
            </a:pPr>
            <a:r>
              <a:rPr sz="700" b="1" spc="5" dirty="0">
                <a:solidFill>
                  <a:srgbClr val="0073FF"/>
                </a:solidFill>
                <a:latin typeface="Courier New"/>
                <a:cs typeface="Courier New"/>
              </a:rPr>
              <a:t>17</a:t>
            </a:r>
            <a:endParaRPr sz="700">
              <a:latin typeface="Courier New"/>
              <a:cs typeface="Courier New"/>
            </a:endParaRPr>
          </a:p>
          <a:p>
            <a:pPr marL="12700">
              <a:lnSpc>
                <a:spcPts val="825"/>
              </a:lnSpc>
            </a:pPr>
            <a:r>
              <a:rPr sz="700" b="1" spc="5" dirty="0">
                <a:solidFill>
                  <a:srgbClr val="0073FF"/>
                </a:solidFill>
                <a:latin typeface="Courier New"/>
                <a:cs typeface="Courier New"/>
              </a:rPr>
              <a:t>18</a:t>
            </a:r>
            <a:endParaRPr sz="700">
              <a:latin typeface="Courier New"/>
              <a:cs typeface="Courier New"/>
            </a:endParaRPr>
          </a:p>
          <a:p>
            <a:pPr marL="12700">
              <a:lnSpc>
                <a:spcPts val="825"/>
              </a:lnSpc>
            </a:pPr>
            <a:r>
              <a:rPr sz="700" b="1" spc="5" dirty="0">
                <a:solidFill>
                  <a:srgbClr val="0073FF"/>
                </a:solidFill>
                <a:latin typeface="Courier New"/>
                <a:cs typeface="Courier New"/>
              </a:rPr>
              <a:t>19</a:t>
            </a:r>
            <a:endParaRPr sz="700">
              <a:latin typeface="Courier New"/>
              <a:cs typeface="Courier New"/>
            </a:endParaRPr>
          </a:p>
          <a:p>
            <a:pPr marL="12700">
              <a:lnSpc>
                <a:spcPts val="825"/>
              </a:lnSpc>
            </a:pPr>
            <a:r>
              <a:rPr sz="700" b="1" spc="5" dirty="0">
                <a:solidFill>
                  <a:srgbClr val="0073FF"/>
                </a:solidFill>
                <a:latin typeface="Courier New"/>
                <a:cs typeface="Courier New"/>
              </a:rPr>
              <a:t>20</a:t>
            </a:r>
            <a:endParaRPr sz="700">
              <a:latin typeface="Courier New"/>
              <a:cs typeface="Courier New"/>
            </a:endParaRPr>
          </a:p>
          <a:p>
            <a:pPr marL="12700">
              <a:lnSpc>
                <a:spcPts val="830"/>
              </a:lnSpc>
            </a:pPr>
            <a:r>
              <a:rPr sz="700" b="1" spc="5" dirty="0">
                <a:solidFill>
                  <a:srgbClr val="0073FF"/>
                </a:solidFill>
                <a:latin typeface="Courier New"/>
                <a:cs typeface="Courier New"/>
              </a:rPr>
              <a:t>21</a:t>
            </a:r>
            <a:endParaRPr sz="7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700" b="1" spc="5" dirty="0">
                <a:solidFill>
                  <a:srgbClr val="0073FF"/>
                </a:solidFill>
                <a:latin typeface="Courier New"/>
                <a:cs typeface="Courier New"/>
              </a:rPr>
              <a:t>22</a:t>
            </a:r>
            <a:endParaRPr sz="700">
              <a:latin typeface="Courier New"/>
              <a:cs typeface="Courier New"/>
            </a:endParaRPr>
          </a:p>
          <a:p>
            <a:pPr marL="12700">
              <a:lnSpc>
                <a:spcPts val="830"/>
              </a:lnSpc>
              <a:spcBef>
                <a:spcPts val="35"/>
              </a:spcBef>
            </a:pPr>
            <a:r>
              <a:rPr sz="700" b="1" spc="5" dirty="0">
                <a:solidFill>
                  <a:srgbClr val="0073FF"/>
                </a:solidFill>
                <a:latin typeface="Courier New"/>
                <a:cs typeface="Courier New"/>
              </a:rPr>
              <a:t>23</a:t>
            </a:r>
            <a:endParaRPr sz="700">
              <a:latin typeface="Courier New"/>
              <a:cs typeface="Courier New"/>
            </a:endParaRPr>
          </a:p>
          <a:p>
            <a:pPr marL="12700">
              <a:lnSpc>
                <a:spcPts val="825"/>
              </a:lnSpc>
            </a:pPr>
            <a:r>
              <a:rPr sz="700" b="1" spc="5" dirty="0">
                <a:solidFill>
                  <a:srgbClr val="0073FF"/>
                </a:solidFill>
                <a:latin typeface="Courier New"/>
                <a:cs typeface="Courier New"/>
              </a:rPr>
              <a:t>24</a:t>
            </a:r>
            <a:endParaRPr sz="700">
              <a:latin typeface="Courier New"/>
              <a:cs typeface="Courier New"/>
            </a:endParaRPr>
          </a:p>
          <a:p>
            <a:pPr marL="12700">
              <a:lnSpc>
                <a:spcPts val="825"/>
              </a:lnSpc>
            </a:pPr>
            <a:r>
              <a:rPr sz="700" b="1" spc="5" dirty="0">
                <a:solidFill>
                  <a:srgbClr val="0073FF"/>
                </a:solidFill>
                <a:latin typeface="Courier New"/>
                <a:cs typeface="Courier New"/>
              </a:rPr>
              <a:t>25</a:t>
            </a:r>
            <a:endParaRPr sz="700">
              <a:latin typeface="Courier New"/>
              <a:cs typeface="Courier New"/>
            </a:endParaRPr>
          </a:p>
          <a:p>
            <a:pPr marL="12700">
              <a:lnSpc>
                <a:spcPts val="825"/>
              </a:lnSpc>
            </a:pPr>
            <a:r>
              <a:rPr sz="700" b="1" spc="5" dirty="0">
                <a:solidFill>
                  <a:srgbClr val="0073FF"/>
                </a:solidFill>
                <a:latin typeface="Courier New"/>
                <a:cs typeface="Courier New"/>
              </a:rPr>
              <a:t>26</a:t>
            </a:r>
            <a:endParaRPr sz="700">
              <a:latin typeface="Courier New"/>
              <a:cs typeface="Courier New"/>
            </a:endParaRPr>
          </a:p>
          <a:p>
            <a:pPr marL="12700">
              <a:lnSpc>
                <a:spcPts val="825"/>
              </a:lnSpc>
            </a:pPr>
            <a:r>
              <a:rPr sz="700" b="1" spc="5" dirty="0">
                <a:solidFill>
                  <a:srgbClr val="0073FF"/>
                </a:solidFill>
                <a:latin typeface="Courier New"/>
                <a:cs typeface="Courier New"/>
              </a:rPr>
              <a:t>27</a:t>
            </a:r>
            <a:endParaRPr sz="700">
              <a:latin typeface="Courier New"/>
              <a:cs typeface="Courier New"/>
            </a:endParaRPr>
          </a:p>
          <a:p>
            <a:pPr marL="12700">
              <a:lnSpc>
                <a:spcPts val="825"/>
              </a:lnSpc>
            </a:pPr>
            <a:r>
              <a:rPr sz="700" b="1" spc="5" dirty="0">
                <a:solidFill>
                  <a:srgbClr val="0073FF"/>
                </a:solidFill>
                <a:latin typeface="Courier New"/>
                <a:cs typeface="Courier New"/>
              </a:rPr>
              <a:t>28</a:t>
            </a:r>
            <a:endParaRPr sz="700">
              <a:latin typeface="Courier New"/>
              <a:cs typeface="Courier New"/>
            </a:endParaRPr>
          </a:p>
          <a:p>
            <a:pPr marL="12700">
              <a:lnSpc>
                <a:spcPts val="825"/>
              </a:lnSpc>
            </a:pPr>
            <a:r>
              <a:rPr sz="700" b="1" spc="5" dirty="0">
                <a:solidFill>
                  <a:srgbClr val="0073FF"/>
                </a:solidFill>
                <a:latin typeface="Courier New"/>
                <a:cs typeface="Courier New"/>
              </a:rPr>
              <a:t>29</a:t>
            </a:r>
            <a:endParaRPr sz="700">
              <a:latin typeface="Courier New"/>
              <a:cs typeface="Courier New"/>
            </a:endParaRPr>
          </a:p>
          <a:p>
            <a:pPr marL="12700">
              <a:lnSpc>
                <a:spcPts val="825"/>
              </a:lnSpc>
            </a:pPr>
            <a:r>
              <a:rPr sz="700" b="1" spc="5" dirty="0">
                <a:solidFill>
                  <a:srgbClr val="0073FF"/>
                </a:solidFill>
                <a:latin typeface="Courier New"/>
                <a:cs typeface="Courier New"/>
              </a:rPr>
              <a:t>30</a:t>
            </a:r>
            <a:endParaRPr sz="700">
              <a:latin typeface="Courier New"/>
              <a:cs typeface="Courier New"/>
            </a:endParaRPr>
          </a:p>
          <a:p>
            <a:pPr marL="12700">
              <a:lnSpc>
                <a:spcPts val="825"/>
              </a:lnSpc>
            </a:pPr>
            <a:r>
              <a:rPr sz="700" b="1" spc="5" dirty="0">
                <a:solidFill>
                  <a:srgbClr val="0073FF"/>
                </a:solidFill>
                <a:latin typeface="Courier New"/>
                <a:cs typeface="Courier New"/>
              </a:rPr>
              <a:t>31</a:t>
            </a:r>
            <a:endParaRPr sz="700">
              <a:latin typeface="Courier New"/>
              <a:cs typeface="Courier New"/>
            </a:endParaRPr>
          </a:p>
          <a:p>
            <a:pPr marL="12700">
              <a:lnSpc>
                <a:spcPts val="830"/>
              </a:lnSpc>
            </a:pPr>
            <a:r>
              <a:rPr sz="700" b="1" spc="5" dirty="0">
                <a:solidFill>
                  <a:srgbClr val="0073FF"/>
                </a:solidFill>
                <a:latin typeface="Courier New"/>
                <a:cs typeface="Courier New"/>
              </a:rPr>
              <a:t>32</a:t>
            </a:r>
            <a:endParaRPr sz="7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700" b="1" spc="5" dirty="0">
                <a:solidFill>
                  <a:srgbClr val="0073FF"/>
                </a:solidFill>
                <a:latin typeface="Courier New"/>
                <a:cs typeface="Courier New"/>
              </a:rPr>
              <a:t>33</a:t>
            </a:r>
            <a:endParaRPr sz="700">
              <a:latin typeface="Courier New"/>
              <a:cs typeface="Courier New"/>
            </a:endParaRPr>
          </a:p>
          <a:p>
            <a:pPr marL="12700">
              <a:lnSpc>
                <a:spcPts val="830"/>
              </a:lnSpc>
              <a:spcBef>
                <a:spcPts val="35"/>
              </a:spcBef>
            </a:pPr>
            <a:r>
              <a:rPr sz="700" b="1" spc="5" dirty="0">
                <a:solidFill>
                  <a:srgbClr val="0073FF"/>
                </a:solidFill>
                <a:latin typeface="Courier New"/>
                <a:cs typeface="Courier New"/>
              </a:rPr>
              <a:t>34</a:t>
            </a:r>
            <a:endParaRPr sz="700">
              <a:latin typeface="Courier New"/>
              <a:cs typeface="Courier New"/>
            </a:endParaRPr>
          </a:p>
          <a:p>
            <a:pPr marL="12700">
              <a:lnSpc>
                <a:spcPts val="830"/>
              </a:lnSpc>
            </a:pPr>
            <a:r>
              <a:rPr sz="700" b="1" spc="5" dirty="0">
                <a:solidFill>
                  <a:srgbClr val="0073FF"/>
                </a:solidFill>
                <a:latin typeface="Courier New"/>
                <a:cs typeface="Courier New"/>
              </a:rPr>
              <a:t>35</a:t>
            </a:r>
            <a:endParaRPr sz="700">
              <a:latin typeface="Courier New"/>
              <a:cs typeface="Courier New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219067" y="4166828"/>
            <a:ext cx="1749425" cy="3594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700" spc="5" dirty="0">
                <a:latin typeface="Courier New"/>
                <a:cs typeface="Courier New"/>
              </a:rPr>
              <a:t>//</a:t>
            </a:r>
            <a:r>
              <a:rPr sz="700" spc="-250" dirty="0">
                <a:latin typeface="Courier New"/>
                <a:cs typeface="Courier New"/>
              </a:rPr>
              <a:t> </a:t>
            </a:r>
            <a:r>
              <a:rPr sz="850" spc="10" dirty="0">
                <a:solidFill>
                  <a:srgbClr val="0073FF"/>
                </a:solidFill>
                <a:latin typeface="Times New Roman"/>
                <a:cs typeface="Times New Roman"/>
              </a:rPr>
              <a:t>Print </a:t>
            </a:r>
            <a:r>
              <a:rPr sz="850" spc="5" dirty="0">
                <a:solidFill>
                  <a:srgbClr val="0073FF"/>
                </a:solidFill>
                <a:latin typeface="Times New Roman"/>
                <a:cs typeface="Times New Roman"/>
              </a:rPr>
              <a:t>all </a:t>
            </a:r>
            <a:r>
              <a:rPr sz="850" spc="10" dirty="0">
                <a:solidFill>
                  <a:srgbClr val="0073FF"/>
                </a:solidFill>
                <a:latin typeface="Times New Roman"/>
                <a:cs typeface="Times New Roman"/>
              </a:rPr>
              <a:t>values, marking the largest</a:t>
            </a:r>
            <a:endParaRPr sz="8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7"/>
              </a:spcBef>
            </a:pPr>
            <a:endParaRPr sz="7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700" spc="5" dirty="0">
                <a:solidFill>
                  <a:srgbClr val="CC0066"/>
                </a:solidFill>
                <a:latin typeface="Courier New"/>
                <a:cs typeface="Courier New"/>
              </a:rPr>
              <a:t>for </a:t>
            </a:r>
            <a:r>
              <a:rPr sz="700" spc="5" dirty="0">
                <a:latin typeface="Courier New"/>
                <a:cs typeface="Courier New"/>
              </a:rPr>
              <a:t>(</a:t>
            </a:r>
            <a:r>
              <a:rPr sz="700" spc="5" dirty="0">
                <a:solidFill>
                  <a:srgbClr val="CC0066"/>
                </a:solidFill>
                <a:latin typeface="Courier New"/>
                <a:cs typeface="Courier New"/>
              </a:rPr>
              <a:t>double </a:t>
            </a:r>
            <a:r>
              <a:rPr sz="700" spc="5" dirty="0">
                <a:latin typeface="Courier New"/>
                <a:cs typeface="Courier New"/>
              </a:rPr>
              <a:t>element :</a:t>
            </a:r>
            <a:r>
              <a:rPr sz="700" spc="-15" dirty="0">
                <a:latin typeface="Courier New"/>
                <a:cs typeface="Courier New"/>
              </a:rPr>
              <a:t> </a:t>
            </a:r>
            <a:r>
              <a:rPr sz="700" spc="5" dirty="0">
                <a:latin typeface="Courier New"/>
                <a:cs typeface="Courier New"/>
              </a:rPr>
              <a:t>values)</a:t>
            </a:r>
            <a:endParaRPr sz="700">
              <a:latin typeface="Courier New"/>
              <a:cs typeface="Courier New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6626149" y="709993"/>
            <a:ext cx="111619" cy="383711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619163" y="709985"/>
            <a:ext cx="118604" cy="300691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564705" y="4500712"/>
            <a:ext cx="2065020" cy="94692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10" dirty="0">
                <a:latin typeface="Arial"/>
                <a:cs typeface="Arial"/>
              </a:rPr>
              <a:t>Program</a:t>
            </a:r>
            <a:r>
              <a:rPr sz="1000" b="1" spc="-50" dirty="0">
                <a:latin typeface="Arial"/>
                <a:cs typeface="Arial"/>
              </a:rPr>
              <a:t> </a:t>
            </a:r>
            <a:r>
              <a:rPr sz="1000" b="1" spc="10" dirty="0">
                <a:latin typeface="Arial"/>
                <a:cs typeface="Arial"/>
              </a:rPr>
              <a:t>Run:</a:t>
            </a:r>
            <a:endParaRPr sz="1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"/>
              </a:spcBef>
            </a:pPr>
            <a:endParaRPr sz="950" dirty="0">
              <a:latin typeface="Times New Roman"/>
              <a:cs typeface="Times New Roman"/>
            </a:endParaRPr>
          </a:p>
          <a:p>
            <a:pPr marL="300355" marR="5080">
              <a:lnSpc>
                <a:spcPct val="104600"/>
              </a:lnSpc>
            </a:pPr>
            <a:r>
              <a:rPr sz="700" spc="20" dirty="0">
                <a:latin typeface="Courier" charset="0"/>
                <a:cs typeface="Courier" charset="0"/>
              </a:rPr>
              <a:t>Please enter values, Q to</a:t>
            </a:r>
            <a:r>
              <a:rPr sz="700" spc="-5" dirty="0">
                <a:latin typeface="Courier" charset="0"/>
                <a:cs typeface="Courier" charset="0"/>
              </a:rPr>
              <a:t> </a:t>
            </a:r>
            <a:r>
              <a:rPr sz="700" spc="20" dirty="0">
                <a:latin typeface="Courier" charset="0"/>
                <a:cs typeface="Courier" charset="0"/>
              </a:rPr>
              <a:t>quit:  35 80 115 44.5</a:t>
            </a:r>
            <a:r>
              <a:rPr sz="700" spc="-45" dirty="0">
                <a:latin typeface="Courier" charset="0"/>
                <a:cs typeface="Courier" charset="0"/>
              </a:rPr>
              <a:t> </a:t>
            </a:r>
            <a:r>
              <a:rPr sz="700" spc="20" dirty="0">
                <a:latin typeface="Courier" charset="0"/>
                <a:cs typeface="Courier" charset="0"/>
              </a:rPr>
              <a:t>Q</a:t>
            </a:r>
            <a:endParaRPr sz="700" dirty="0">
              <a:latin typeface="Courier" charset="0"/>
              <a:cs typeface="Courier" charset="0"/>
            </a:endParaRPr>
          </a:p>
          <a:p>
            <a:pPr marL="12700">
              <a:lnSpc>
                <a:spcPts val="830"/>
              </a:lnSpc>
            </a:pPr>
            <a:r>
              <a:rPr lang="en-US" sz="700" spc="20" dirty="0" smtClean="0">
                <a:latin typeface="Courier" charset="0"/>
                <a:cs typeface="Courier" charset="0"/>
              </a:rPr>
              <a:t>     </a:t>
            </a:r>
            <a:r>
              <a:rPr sz="700" spc="20" dirty="0" smtClean="0">
                <a:latin typeface="Courier" charset="0"/>
                <a:cs typeface="Courier" charset="0"/>
              </a:rPr>
              <a:t>35</a:t>
            </a:r>
            <a:r>
              <a:rPr lang="en-US" sz="700" spc="20" dirty="0" smtClean="0">
                <a:latin typeface="Courier" charset="0"/>
                <a:cs typeface="Courier" charset="0"/>
              </a:rPr>
              <a:t> </a:t>
            </a:r>
            <a:r>
              <a:rPr lang="en-US" sz="700" spc="20" dirty="0">
                <a:latin typeface="Courier" charset="0"/>
                <a:cs typeface="Courier" charset="0"/>
              </a:rPr>
              <a:t>80</a:t>
            </a:r>
            <a:endParaRPr lang="en-US" sz="700" dirty="0">
              <a:latin typeface="Courier" charset="0"/>
              <a:cs typeface="Courier" charset="0"/>
            </a:endParaRPr>
          </a:p>
          <a:p>
            <a:pPr marL="12700">
              <a:lnSpc>
                <a:spcPts val="830"/>
              </a:lnSpc>
            </a:pPr>
            <a:r>
              <a:rPr lang="en-US" sz="700" spc="20" dirty="0" smtClean="0">
                <a:latin typeface="Courier" charset="0"/>
                <a:cs typeface="Courier" charset="0"/>
              </a:rPr>
              <a:t>     115 </a:t>
            </a:r>
            <a:r>
              <a:rPr lang="en-US" sz="700" spc="20" dirty="0">
                <a:latin typeface="Courier" charset="0"/>
                <a:cs typeface="Courier" charset="0"/>
              </a:rPr>
              <a:t>&lt;== largest</a:t>
            </a:r>
            <a:r>
              <a:rPr lang="en-US" sz="700" spc="-30" dirty="0">
                <a:latin typeface="Courier" charset="0"/>
                <a:cs typeface="Courier" charset="0"/>
              </a:rPr>
              <a:t> </a:t>
            </a:r>
            <a:r>
              <a:rPr lang="en-US" sz="700" spc="20" dirty="0">
                <a:latin typeface="Courier" charset="0"/>
                <a:cs typeface="Courier" charset="0"/>
              </a:rPr>
              <a:t>value</a:t>
            </a:r>
            <a:endParaRPr lang="en-US" sz="700" dirty="0">
              <a:latin typeface="Courier" charset="0"/>
              <a:cs typeface="Courier" charset="0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lang="en-US" sz="700" spc="20" dirty="0" smtClean="0">
                <a:latin typeface="Courier" charset="0"/>
                <a:cs typeface="Courier" charset="0"/>
              </a:rPr>
              <a:t>     44.5</a:t>
            </a:r>
            <a:endParaRPr lang="en-US" sz="700" dirty="0">
              <a:latin typeface="Courier" charset="0"/>
              <a:cs typeface="Courier" charset="0"/>
            </a:endParaRPr>
          </a:p>
          <a:p>
            <a:pPr marL="300355">
              <a:lnSpc>
                <a:spcPct val="100000"/>
              </a:lnSpc>
              <a:spcBef>
                <a:spcPts val="35"/>
              </a:spcBef>
            </a:pPr>
            <a:endParaRPr sz="700" dirty="0">
              <a:latin typeface="Courier" charset="0"/>
              <a:cs typeface="Courier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77405" y="540639"/>
            <a:ext cx="5601970" cy="0"/>
          </a:xfrm>
          <a:custGeom>
            <a:avLst/>
            <a:gdLst/>
            <a:ahLst/>
            <a:cxnLst/>
            <a:rect l="l" t="t" r="r" b="b"/>
            <a:pathLst>
              <a:path w="5601970">
                <a:moveTo>
                  <a:pt x="0" y="0"/>
                </a:moveTo>
                <a:lnTo>
                  <a:pt x="5601816" y="0"/>
                </a:lnTo>
              </a:path>
            </a:pathLst>
          </a:custGeom>
          <a:ln w="55808">
            <a:solidFill>
              <a:srgbClr val="24ACA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70" dirty="0">
                <a:solidFill>
                  <a:srgbClr val="125859"/>
                </a:solidFill>
              </a:rPr>
              <a:t>Syntax </a:t>
            </a:r>
            <a:r>
              <a:rPr spc="-15" dirty="0">
                <a:solidFill>
                  <a:srgbClr val="125859"/>
                </a:solidFill>
              </a:rPr>
              <a:t>7.4 </a:t>
            </a:r>
            <a:r>
              <a:rPr spc="80" dirty="0"/>
              <a:t>Array</a:t>
            </a:r>
            <a:r>
              <a:rPr spc="-65" dirty="0"/>
              <a:t> </a:t>
            </a:r>
            <a:r>
              <a:rPr spc="105" dirty="0"/>
              <a:t>Lists</a:t>
            </a:r>
          </a:p>
        </p:txBody>
      </p:sp>
      <p:sp>
        <p:nvSpPr>
          <p:cNvPr id="4" name="object 4"/>
          <p:cNvSpPr/>
          <p:nvPr/>
        </p:nvSpPr>
        <p:spPr>
          <a:xfrm>
            <a:off x="709985" y="730884"/>
            <a:ext cx="5274310" cy="26092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77405" y="539626"/>
            <a:ext cx="5601970" cy="0"/>
          </a:xfrm>
          <a:custGeom>
            <a:avLst/>
            <a:gdLst/>
            <a:ahLst/>
            <a:cxnLst/>
            <a:rect l="l" t="t" r="r" b="b"/>
            <a:pathLst>
              <a:path w="5601970">
                <a:moveTo>
                  <a:pt x="0" y="0"/>
                </a:moveTo>
                <a:lnTo>
                  <a:pt x="5601816" y="0"/>
                </a:lnTo>
              </a:path>
            </a:pathLst>
          </a:custGeom>
          <a:ln w="55808">
            <a:solidFill>
              <a:srgbClr val="C721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55" dirty="0"/>
              <a:t>Self </a:t>
            </a:r>
            <a:r>
              <a:rPr spc="85" dirty="0"/>
              <a:t>Check</a:t>
            </a:r>
            <a:r>
              <a:rPr spc="-95" dirty="0"/>
              <a:t> </a:t>
            </a:r>
            <a:r>
              <a:rPr spc="10" dirty="0"/>
              <a:t>7.35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64705" y="670726"/>
            <a:ext cx="5850255" cy="4283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Declare an array </a:t>
            </a:r>
            <a:r>
              <a:rPr sz="1000" spc="5" dirty="0">
                <a:latin typeface="Arial"/>
                <a:cs typeface="Arial"/>
              </a:rPr>
              <a:t>list </a:t>
            </a:r>
            <a:r>
              <a:rPr sz="1000" spc="15" dirty="0">
                <a:latin typeface="Courier" charset="0"/>
                <a:cs typeface="Courier" charset="0"/>
              </a:rPr>
              <a:t>primes</a:t>
            </a:r>
            <a:r>
              <a:rPr sz="1000" spc="-315" dirty="0">
                <a:latin typeface="Courier" charset="0"/>
                <a:cs typeface="Courier" charset="0"/>
              </a:rPr>
              <a:t> </a:t>
            </a:r>
            <a:r>
              <a:rPr sz="1000" spc="10" dirty="0">
                <a:latin typeface="Arial"/>
                <a:cs typeface="Arial"/>
              </a:rPr>
              <a:t>of integers that contains the </a:t>
            </a:r>
            <a:r>
              <a:rPr sz="1000" spc="5" dirty="0">
                <a:latin typeface="Arial"/>
                <a:cs typeface="Arial"/>
              </a:rPr>
              <a:t>first five </a:t>
            </a:r>
            <a:r>
              <a:rPr sz="1000" spc="10" dirty="0">
                <a:latin typeface="Arial"/>
                <a:cs typeface="Arial"/>
              </a:rPr>
              <a:t>prime numbers </a:t>
            </a:r>
            <a:r>
              <a:rPr sz="1000" spc="5" dirty="0">
                <a:latin typeface="Arial"/>
                <a:cs typeface="Arial"/>
              </a:rPr>
              <a:t>(2, </a:t>
            </a:r>
            <a:r>
              <a:rPr sz="1000" spc="10" dirty="0">
                <a:latin typeface="Arial"/>
                <a:cs typeface="Arial"/>
              </a:rPr>
              <a:t>3, 5, 7, and 11).</a:t>
            </a:r>
            <a:endParaRPr sz="1000" dirty="0">
              <a:latin typeface="Arial"/>
              <a:cs typeface="Arial"/>
            </a:endParaRPr>
          </a:p>
          <a:p>
            <a:pPr marL="247015">
              <a:lnSpc>
                <a:spcPct val="100000"/>
              </a:lnSpc>
              <a:spcBef>
                <a:spcPts val="740"/>
              </a:spcBef>
            </a:pPr>
            <a:r>
              <a:rPr sz="1200" b="1" spc="15" dirty="0">
                <a:latin typeface="Arial"/>
                <a:cs typeface="Arial"/>
              </a:rPr>
              <a:t>Answer: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18081" y="1174452"/>
            <a:ext cx="5588000" cy="720967"/>
          </a:xfrm>
          <a:prstGeom prst="rect">
            <a:avLst/>
          </a:prstGeom>
          <a:ln w="6976">
            <a:solidFill>
              <a:srgbClr val="CCCCCC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43815" marR="2534920">
              <a:lnSpc>
                <a:spcPct val="104600"/>
              </a:lnSpc>
              <a:spcBef>
                <a:spcPts val="330"/>
              </a:spcBef>
            </a:pPr>
            <a:r>
              <a:rPr sz="700" spc="20" dirty="0">
                <a:latin typeface="Courier" charset="0"/>
                <a:cs typeface="Courier" charset="0"/>
              </a:rPr>
              <a:t>ArrayList&lt;Integer&gt; primes = new ArrayList&lt;Integer&gt;();  primes.add(2);</a:t>
            </a:r>
            <a:endParaRPr sz="700" dirty="0">
              <a:latin typeface="Courier" charset="0"/>
              <a:cs typeface="Courier" charset="0"/>
            </a:endParaRPr>
          </a:p>
          <a:p>
            <a:pPr marL="43815" marR="4681220">
              <a:lnSpc>
                <a:spcPct val="104600"/>
              </a:lnSpc>
            </a:pPr>
            <a:r>
              <a:rPr sz="700" spc="20" dirty="0">
                <a:latin typeface="Courier" charset="0"/>
                <a:cs typeface="Courier" charset="0"/>
              </a:rPr>
              <a:t>primes.add(3);  primes.add(5);  primes.add(7);  primes.add(11);</a:t>
            </a:r>
            <a:endParaRPr sz="700" dirty="0">
              <a:latin typeface="Courier" charset="0"/>
              <a:cs typeface="Courier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77405" y="533225"/>
            <a:ext cx="5601970" cy="0"/>
          </a:xfrm>
          <a:custGeom>
            <a:avLst/>
            <a:gdLst/>
            <a:ahLst/>
            <a:cxnLst/>
            <a:rect l="l" t="t" r="r" b="b"/>
            <a:pathLst>
              <a:path w="5601970">
                <a:moveTo>
                  <a:pt x="0" y="0"/>
                </a:moveTo>
                <a:lnTo>
                  <a:pt x="5601816" y="0"/>
                </a:lnTo>
              </a:path>
            </a:pathLst>
          </a:custGeom>
          <a:ln w="55808">
            <a:solidFill>
              <a:srgbClr val="C721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55" dirty="0"/>
              <a:t>Self </a:t>
            </a:r>
            <a:r>
              <a:rPr spc="85" dirty="0"/>
              <a:t>Check</a:t>
            </a:r>
            <a:r>
              <a:rPr spc="-95" dirty="0"/>
              <a:t> </a:t>
            </a:r>
            <a:r>
              <a:rPr spc="10" dirty="0"/>
              <a:t>7.36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64705" y="664325"/>
            <a:ext cx="6023610" cy="6013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Given the array </a:t>
            </a:r>
            <a:r>
              <a:rPr sz="1000" spc="5" dirty="0">
                <a:latin typeface="Arial"/>
                <a:cs typeface="Arial"/>
              </a:rPr>
              <a:t>list </a:t>
            </a:r>
            <a:r>
              <a:rPr sz="1000" spc="15" dirty="0">
                <a:latin typeface="Courier" charset="0"/>
                <a:cs typeface="Courier" charset="0"/>
              </a:rPr>
              <a:t>primes</a:t>
            </a:r>
            <a:r>
              <a:rPr sz="1000" spc="-300" dirty="0">
                <a:latin typeface="Courier" charset="0"/>
                <a:cs typeface="Courier" charset="0"/>
              </a:rPr>
              <a:t> </a:t>
            </a:r>
            <a:r>
              <a:rPr sz="1000" spc="10" dirty="0">
                <a:latin typeface="Arial"/>
                <a:cs typeface="Arial"/>
              </a:rPr>
              <a:t>declared </a:t>
            </a:r>
            <a:r>
              <a:rPr sz="1000" spc="5" dirty="0">
                <a:latin typeface="Arial"/>
                <a:cs typeface="Arial"/>
              </a:rPr>
              <a:t>in </a:t>
            </a:r>
            <a:r>
              <a:rPr sz="1000" spc="10" dirty="0">
                <a:latin typeface="Arial"/>
                <a:cs typeface="Arial"/>
              </a:rPr>
              <a:t>Self Check 35, write a loop to </a:t>
            </a:r>
            <a:r>
              <a:rPr sz="1000" spc="5" dirty="0">
                <a:latin typeface="Arial"/>
                <a:cs typeface="Arial"/>
              </a:rPr>
              <a:t>print its </a:t>
            </a:r>
            <a:r>
              <a:rPr sz="1000" spc="10" dirty="0">
                <a:latin typeface="Arial"/>
                <a:cs typeface="Arial"/>
              </a:rPr>
              <a:t>elements </a:t>
            </a:r>
            <a:r>
              <a:rPr sz="1000" spc="5" dirty="0">
                <a:latin typeface="Arial"/>
                <a:cs typeface="Arial"/>
              </a:rPr>
              <a:t>in </a:t>
            </a:r>
            <a:r>
              <a:rPr sz="1000" spc="10" dirty="0">
                <a:latin typeface="Arial"/>
                <a:cs typeface="Arial"/>
              </a:rPr>
              <a:t>reverse order,  starting with the </a:t>
            </a:r>
            <a:r>
              <a:rPr sz="1000" spc="5" dirty="0">
                <a:latin typeface="Arial"/>
                <a:cs typeface="Arial"/>
              </a:rPr>
              <a:t>last</a:t>
            </a:r>
            <a:r>
              <a:rPr sz="1000" spc="-65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element.</a:t>
            </a:r>
            <a:endParaRPr sz="1000" dirty="0">
              <a:latin typeface="Arial"/>
              <a:cs typeface="Arial"/>
            </a:endParaRPr>
          </a:p>
          <a:p>
            <a:pPr marL="247015">
              <a:lnSpc>
                <a:spcPct val="100000"/>
              </a:lnSpc>
              <a:spcBef>
                <a:spcPts val="740"/>
              </a:spcBef>
            </a:pPr>
            <a:r>
              <a:rPr sz="1200" b="1" spc="15" dirty="0">
                <a:latin typeface="Arial"/>
                <a:cs typeface="Arial"/>
              </a:rPr>
              <a:t>Answer: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18081" y="1321526"/>
            <a:ext cx="5588000" cy="478336"/>
          </a:xfrm>
          <a:prstGeom prst="rect">
            <a:avLst/>
          </a:prstGeom>
          <a:ln w="6976">
            <a:solidFill>
              <a:srgbClr val="CCCCCC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43815">
              <a:lnSpc>
                <a:spcPct val="100000"/>
              </a:lnSpc>
              <a:spcBef>
                <a:spcPts val="370"/>
              </a:spcBef>
            </a:pPr>
            <a:r>
              <a:rPr sz="700" spc="20" dirty="0">
                <a:latin typeface="Courier" charset="0"/>
                <a:cs typeface="Courier" charset="0"/>
              </a:rPr>
              <a:t>for (int i = primes.size() - 1; i &gt;= 0; i--)</a:t>
            </a:r>
            <a:endParaRPr sz="700" dirty="0">
              <a:latin typeface="Courier" charset="0"/>
              <a:cs typeface="Courier" charset="0"/>
            </a:endParaRPr>
          </a:p>
          <a:p>
            <a:pPr marL="43815">
              <a:lnSpc>
                <a:spcPct val="100000"/>
              </a:lnSpc>
              <a:spcBef>
                <a:spcPts val="35"/>
              </a:spcBef>
            </a:pPr>
            <a:r>
              <a:rPr sz="700" spc="20" dirty="0">
                <a:latin typeface="Courier" charset="0"/>
                <a:cs typeface="Courier" charset="0"/>
              </a:rPr>
              <a:t>{</a:t>
            </a:r>
            <a:endParaRPr sz="700" dirty="0">
              <a:latin typeface="Courier" charset="0"/>
              <a:cs typeface="Courier" charset="0"/>
            </a:endParaRPr>
          </a:p>
          <a:p>
            <a:pPr marL="213360">
              <a:lnSpc>
                <a:spcPct val="100000"/>
              </a:lnSpc>
              <a:spcBef>
                <a:spcPts val="35"/>
              </a:spcBef>
            </a:pPr>
            <a:r>
              <a:rPr sz="700" spc="20" dirty="0">
                <a:latin typeface="Courier" charset="0"/>
                <a:cs typeface="Courier" charset="0"/>
              </a:rPr>
              <a:t>System.out.println(primes.get(i));</a:t>
            </a:r>
            <a:endParaRPr sz="700" dirty="0">
              <a:latin typeface="Courier" charset="0"/>
              <a:cs typeface="Courier" charset="0"/>
            </a:endParaRPr>
          </a:p>
          <a:p>
            <a:pPr marL="43815">
              <a:lnSpc>
                <a:spcPct val="100000"/>
              </a:lnSpc>
              <a:spcBef>
                <a:spcPts val="35"/>
              </a:spcBef>
            </a:pPr>
            <a:r>
              <a:rPr sz="700" spc="20" dirty="0">
                <a:latin typeface="Courier" charset="0"/>
                <a:cs typeface="Courier" charset="0"/>
              </a:rPr>
              <a:t>}</a:t>
            </a:r>
            <a:endParaRPr sz="700" dirty="0">
              <a:latin typeface="Courier" charset="0"/>
              <a:cs typeface="Courier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77405" y="539525"/>
            <a:ext cx="5601970" cy="0"/>
          </a:xfrm>
          <a:custGeom>
            <a:avLst/>
            <a:gdLst/>
            <a:ahLst/>
            <a:cxnLst/>
            <a:rect l="l" t="t" r="r" b="b"/>
            <a:pathLst>
              <a:path w="5601970">
                <a:moveTo>
                  <a:pt x="0" y="0"/>
                </a:moveTo>
                <a:lnTo>
                  <a:pt x="5601816" y="0"/>
                </a:lnTo>
              </a:path>
            </a:pathLst>
          </a:custGeom>
          <a:ln w="55808">
            <a:solidFill>
              <a:srgbClr val="C721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55" dirty="0"/>
              <a:t>Self </a:t>
            </a:r>
            <a:r>
              <a:rPr spc="85" dirty="0"/>
              <a:t>Check</a:t>
            </a:r>
            <a:r>
              <a:rPr spc="-95" dirty="0"/>
              <a:t> </a:t>
            </a:r>
            <a:r>
              <a:rPr spc="10" dirty="0"/>
              <a:t>7.37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64705" y="663648"/>
            <a:ext cx="4077335" cy="1701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What does the array </a:t>
            </a:r>
            <a:r>
              <a:rPr sz="1000" spc="5" dirty="0">
                <a:latin typeface="Arial"/>
                <a:cs typeface="Arial"/>
              </a:rPr>
              <a:t>list </a:t>
            </a:r>
            <a:r>
              <a:rPr sz="1000" spc="15" dirty="0">
                <a:latin typeface="Arial"/>
                <a:cs typeface="Arial"/>
              </a:rPr>
              <a:t>names </a:t>
            </a:r>
            <a:r>
              <a:rPr sz="1000" spc="10" dirty="0">
                <a:latin typeface="Arial"/>
                <a:cs typeface="Arial"/>
              </a:rPr>
              <a:t>contain after the following</a:t>
            </a:r>
            <a:r>
              <a:rPr sz="1000" spc="-4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statements?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57630" y="867402"/>
            <a:ext cx="5999480" cy="493084"/>
          </a:xfrm>
          <a:prstGeom prst="rect">
            <a:avLst/>
          </a:prstGeom>
          <a:ln w="6976">
            <a:solidFill>
              <a:srgbClr val="CCCCCC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40005" marR="3684270">
              <a:lnSpc>
                <a:spcPct val="100000"/>
              </a:lnSpc>
              <a:spcBef>
                <a:spcPts val="305"/>
              </a:spcBef>
            </a:pPr>
            <a:r>
              <a:rPr sz="600" spc="5" dirty="0">
                <a:latin typeface="Courier" charset="0"/>
                <a:cs typeface="Courier" charset="0"/>
              </a:rPr>
              <a:t>ArrayList&lt;String&gt; names = new ArrayList&lt;String&gt;;  names.add("Bob");</a:t>
            </a:r>
            <a:endParaRPr sz="600" dirty="0">
              <a:latin typeface="Courier" charset="0"/>
              <a:cs typeface="Courier" charset="0"/>
            </a:endParaRPr>
          </a:p>
          <a:p>
            <a:pPr marL="40005" marR="5002530">
              <a:lnSpc>
                <a:spcPts val="710"/>
              </a:lnSpc>
              <a:spcBef>
                <a:spcPts val="25"/>
              </a:spcBef>
            </a:pPr>
            <a:r>
              <a:rPr sz="600" spc="5" dirty="0">
                <a:latin typeface="Courier" charset="0"/>
                <a:cs typeface="Courier" charset="0"/>
              </a:rPr>
              <a:t>names.add(0, "Ann");  names.remove(1);  names.add("Cal");</a:t>
            </a:r>
            <a:endParaRPr sz="600" dirty="0">
              <a:latin typeface="Courier" charset="0"/>
              <a:cs typeface="Courier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99059" y="1503286"/>
            <a:ext cx="1713864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15" dirty="0">
                <a:latin typeface="Arial"/>
                <a:cs typeface="Arial"/>
              </a:rPr>
              <a:t>Answer: </a:t>
            </a:r>
            <a:r>
              <a:rPr sz="1200" spc="15" dirty="0">
                <a:latin typeface="Courier" charset="0"/>
                <a:cs typeface="Courier" charset="0"/>
              </a:rPr>
              <a:t>"Ann"</a:t>
            </a:r>
            <a:r>
              <a:rPr sz="1200" spc="15" dirty="0">
                <a:latin typeface="Arial"/>
                <a:cs typeface="Arial"/>
              </a:rPr>
              <a:t>,</a:t>
            </a:r>
            <a:r>
              <a:rPr sz="1200" spc="-70" dirty="0">
                <a:latin typeface="Arial"/>
                <a:cs typeface="Arial"/>
              </a:rPr>
              <a:t> </a:t>
            </a:r>
            <a:r>
              <a:rPr sz="1200" spc="15" dirty="0">
                <a:latin typeface="Courier" charset="0"/>
                <a:cs typeface="Courier" charset="0"/>
              </a:rPr>
              <a:t>"Cal"</a:t>
            </a:r>
            <a:endParaRPr sz="1200" dirty="0">
              <a:latin typeface="Courier" charset="0"/>
              <a:cs typeface="Courier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77405" y="533124"/>
            <a:ext cx="5601970" cy="0"/>
          </a:xfrm>
          <a:custGeom>
            <a:avLst/>
            <a:gdLst/>
            <a:ahLst/>
            <a:cxnLst/>
            <a:rect l="l" t="t" r="r" b="b"/>
            <a:pathLst>
              <a:path w="5601970">
                <a:moveTo>
                  <a:pt x="0" y="0"/>
                </a:moveTo>
                <a:lnTo>
                  <a:pt x="5601816" y="0"/>
                </a:lnTo>
              </a:path>
            </a:pathLst>
          </a:custGeom>
          <a:ln w="55808">
            <a:solidFill>
              <a:srgbClr val="C721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55" dirty="0"/>
              <a:t>Self </a:t>
            </a:r>
            <a:r>
              <a:rPr spc="85" dirty="0"/>
              <a:t>Check</a:t>
            </a:r>
            <a:r>
              <a:rPr spc="-95" dirty="0"/>
              <a:t> </a:t>
            </a:r>
            <a:r>
              <a:rPr spc="10" dirty="0"/>
              <a:t>7.38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64705" y="657247"/>
            <a:ext cx="2203450" cy="1701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What </a:t>
            </a:r>
            <a:r>
              <a:rPr sz="1000" spc="5" dirty="0">
                <a:latin typeface="Arial"/>
                <a:cs typeface="Arial"/>
              </a:rPr>
              <a:t>is </a:t>
            </a:r>
            <a:r>
              <a:rPr sz="1000" spc="10" dirty="0">
                <a:latin typeface="Arial"/>
                <a:cs typeface="Arial"/>
              </a:rPr>
              <a:t>wrong with </a:t>
            </a:r>
            <a:r>
              <a:rPr sz="1000" spc="5" dirty="0">
                <a:latin typeface="Arial"/>
                <a:cs typeface="Arial"/>
              </a:rPr>
              <a:t>this </a:t>
            </a:r>
            <a:r>
              <a:rPr sz="1000" spc="10" dirty="0">
                <a:latin typeface="Arial"/>
                <a:cs typeface="Arial"/>
              </a:rPr>
              <a:t>code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snippet?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57630" y="861001"/>
            <a:ext cx="5999480" cy="223779"/>
          </a:xfrm>
          <a:prstGeom prst="rect">
            <a:avLst/>
          </a:prstGeom>
          <a:ln w="6976">
            <a:solidFill>
              <a:srgbClr val="CCCCCC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40005" marR="4814570">
              <a:lnSpc>
                <a:spcPct val="100000"/>
              </a:lnSpc>
              <a:spcBef>
                <a:spcPts val="305"/>
              </a:spcBef>
            </a:pPr>
            <a:r>
              <a:rPr sz="600" spc="5" dirty="0">
                <a:latin typeface="Courier" charset="0"/>
                <a:cs typeface="Courier" charset="0"/>
              </a:rPr>
              <a:t>ArrayList&lt;String&gt; names;  names.add(Bob);</a:t>
            </a:r>
            <a:endParaRPr sz="600" dirty="0">
              <a:latin typeface="Courier" charset="0"/>
              <a:cs typeface="Courier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99059" y="1224817"/>
            <a:ext cx="373634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15" dirty="0">
                <a:latin typeface="Arial"/>
                <a:cs typeface="Arial"/>
              </a:rPr>
              <a:t>Answer: </a:t>
            </a:r>
            <a:r>
              <a:rPr sz="1200" spc="15" dirty="0">
                <a:latin typeface="Arial"/>
                <a:cs typeface="Arial"/>
              </a:rPr>
              <a:t>The </a:t>
            </a:r>
            <a:r>
              <a:rPr sz="1200" spc="15" dirty="0">
                <a:latin typeface="Courier" charset="0"/>
                <a:cs typeface="Courier" charset="0"/>
              </a:rPr>
              <a:t>names</a:t>
            </a:r>
            <a:r>
              <a:rPr sz="1200" spc="-434" dirty="0">
                <a:latin typeface="Courier" charset="0"/>
                <a:cs typeface="Courier" charset="0"/>
              </a:rPr>
              <a:t> </a:t>
            </a:r>
            <a:r>
              <a:rPr sz="1200" spc="10" dirty="0">
                <a:latin typeface="Arial"/>
                <a:cs typeface="Arial"/>
              </a:rPr>
              <a:t>variable </a:t>
            </a:r>
            <a:r>
              <a:rPr sz="1200" spc="15" dirty="0">
                <a:latin typeface="Arial"/>
                <a:cs typeface="Arial"/>
              </a:rPr>
              <a:t>has </a:t>
            </a:r>
            <a:r>
              <a:rPr sz="1200" spc="10" dirty="0">
                <a:latin typeface="Arial"/>
                <a:cs typeface="Arial"/>
              </a:rPr>
              <a:t>not </a:t>
            </a:r>
            <a:r>
              <a:rPr sz="1200" spc="15" dirty="0">
                <a:latin typeface="Arial"/>
                <a:cs typeface="Arial"/>
              </a:rPr>
              <a:t>been </a:t>
            </a:r>
            <a:r>
              <a:rPr sz="1200" spc="10" dirty="0">
                <a:latin typeface="Arial"/>
                <a:cs typeface="Arial"/>
              </a:rPr>
              <a:t>initialized.</a:t>
            </a:r>
            <a:endParaRPr sz="1200" dirty="0">
              <a:latin typeface="Arial"/>
              <a:cs typeface="Arial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77405" y="539423"/>
            <a:ext cx="5601970" cy="0"/>
          </a:xfrm>
          <a:custGeom>
            <a:avLst/>
            <a:gdLst/>
            <a:ahLst/>
            <a:cxnLst/>
            <a:rect l="l" t="t" r="r" b="b"/>
            <a:pathLst>
              <a:path w="5601970">
                <a:moveTo>
                  <a:pt x="0" y="0"/>
                </a:moveTo>
                <a:lnTo>
                  <a:pt x="5601816" y="0"/>
                </a:lnTo>
              </a:path>
            </a:pathLst>
          </a:custGeom>
          <a:ln w="55808">
            <a:solidFill>
              <a:srgbClr val="C721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55" dirty="0"/>
              <a:t>Self </a:t>
            </a:r>
            <a:r>
              <a:rPr spc="85" dirty="0"/>
              <a:t>Check</a:t>
            </a:r>
            <a:r>
              <a:rPr spc="-95" dirty="0"/>
              <a:t> </a:t>
            </a:r>
            <a:r>
              <a:rPr spc="10" dirty="0"/>
              <a:t>7.39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64705" y="663547"/>
            <a:ext cx="4410710" cy="1701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Consider </a:t>
            </a:r>
            <a:r>
              <a:rPr sz="1000" spc="5" dirty="0">
                <a:latin typeface="Arial"/>
                <a:cs typeface="Arial"/>
              </a:rPr>
              <a:t>this </a:t>
            </a:r>
            <a:r>
              <a:rPr sz="1000" spc="10" dirty="0">
                <a:latin typeface="Arial"/>
                <a:cs typeface="Arial"/>
              </a:rPr>
              <a:t>method that appends the elements of one array </a:t>
            </a:r>
            <a:r>
              <a:rPr sz="1000" spc="5" dirty="0">
                <a:latin typeface="Arial"/>
                <a:cs typeface="Arial"/>
              </a:rPr>
              <a:t>list </a:t>
            </a:r>
            <a:r>
              <a:rPr sz="1000" spc="10" dirty="0">
                <a:latin typeface="Arial"/>
                <a:cs typeface="Arial"/>
              </a:rPr>
              <a:t>to</a:t>
            </a:r>
            <a:r>
              <a:rPr sz="1000" spc="15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another: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57630" y="867301"/>
            <a:ext cx="5999480" cy="667490"/>
          </a:xfrm>
          <a:prstGeom prst="rect">
            <a:avLst/>
          </a:prstGeom>
          <a:ln w="6976">
            <a:solidFill>
              <a:srgbClr val="CCCCCC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40005">
              <a:lnSpc>
                <a:spcPts val="715"/>
              </a:lnSpc>
              <a:spcBef>
                <a:spcPts val="305"/>
              </a:spcBef>
            </a:pPr>
            <a:r>
              <a:rPr sz="600" spc="5" dirty="0">
                <a:latin typeface="Courier" charset="0"/>
                <a:cs typeface="Courier" charset="0"/>
              </a:rPr>
              <a:t>public void append(ArrayList&lt;String&gt; target, ArrayList&lt;String&gt;</a:t>
            </a:r>
            <a:r>
              <a:rPr sz="600" spc="175" dirty="0">
                <a:latin typeface="Courier" charset="0"/>
                <a:cs typeface="Courier" charset="0"/>
              </a:rPr>
              <a:t> </a:t>
            </a:r>
            <a:r>
              <a:rPr sz="600" spc="5" dirty="0">
                <a:latin typeface="Courier" charset="0"/>
                <a:cs typeface="Courier" charset="0"/>
              </a:rPr>
              <a:t>source)</a:t>
            </a:r>
            <a:endParaRPr sz="600" dirty="0">
              <a:latin typeface="Courier" charset="0"/>
              <a:cs typeface="Courier" charset="0"/>
            </a:endParaRPr>
          </a:p>
          <a:p>
            <a:pPr marL="40005">
              <a:lnSpc>
                <a:spcPts val="715"/>
              </a:lnSpc>
            </a:pPr>
            <a:r>
              <a:rPr sz="600" spc="5" dirty="0">
                <a:latin typeface="Courier" charset="0"/>
                <a:cs typeface="Courier" charset="0"/>
              </a:rPr>
              <a:t>{</a:t>
            </a:r>
            <a:endParaRPr sz="600" dirty="0">
              <a:latin typeface="Courier" charset="0"/>
              <a:cs typeface="Courier" charset="0"/>
            </a:endParaRPr>
          </a:p>
          <a:p>
            <a:pPr marL="180975">
              <a:lnSpc>
                <a:spcPts val="715"/>
              </a:lnSpc>
            </a:pPr>
            <a:r>
              <a:rPr sz="600" spc="5" dirty="0">
                <a:latin typeface="Courier" charset="0"/>
                <a:cs typeface="Courier" charset="0"/>
              </a:rPr>
              <a:t>for (int i = 0; i &lt; source.size();</a:t>
            </a:r>
            <a:r>
              <a:rPr sz="600" spc="30" dirty="0">
                <a:latin typeface="Courier" charset="0"/>
                <a:cs typeface="Courier" charset="0"/>
              </a:rPr>
              <a:t> </a:t>
            </a:r>
            <a:r>
              <a:rPr sz="600" spc="5" dirty="0">
                <a:latin typeface="Courier" charset="0"/>
                <a:cs typeface="Courier" charset="0"/>
              </a:rPr>
              <a:t>i++)</a:t>
            </a:r>
            <a:endParaRPr sz="600" dirty="0">
              <a:latin typeface="Courier" charset="0"/>
              <a:cs typeface="Courier" charset="0"/>
            </a:endParaRPr>
          </a:p>
          <a:p>
            <a:pPr marL="180975">
              <a:lnSpc>
                <a:spcPts val="715"/>
              </a:lnSpc>
            </a:pPr>
            <a:r>
              <a:rPr sz="600" spc="5" dirty="0">
                <a:latin typeface="Courier" charset="0"/>
                <a:cs typeface="Courier" charset="0"/>
              </a:rPr>
              <a:t>{</a:t>
            </a:r>
            <a:endParaRPr sz="600" dirty="0">
              <a:latin typeface="Courier" charset="0"/>
              <a:cs typeface="Courier" charset="0"/>
            </a:endParaRPr>
          </a:p>
          <a:p>
            <a:pPr marL="322580">
              <a:lnSpc>
                <a:spcPts val="715"/>
              </a:lnSpc>
            </a:pPr>
            <a:r>
              <a:rPr sz="600" spc="5" dirty="0">
                <a:latin typeface="Courier" charset="0"/>
                <a:cs typeface="Courier" charset="0"/>
              </a:rPr>
              <a:t>target.add(source.get(i));</a:t>
            </a:r>
            <a:endParaRPr sz="600" dirty="0">
              <a:latin typeface="Courier" charset="0"/>
              <a:cs typeface="Courier" charset="0"/>
            </a:endParaRPr>
          </a:p>
          <a:p>
            <a:pPr marL="180975">
              <a:lnSpc>
                <a:spcPts val="715"/>
              </a:lnSpc>
            </a:pPr>
            <a:r>
              <a:rPr sz="600" spc="5" dirty="0">
                <a:latin typeface="Courier" charset="0"/>
                <a:cs typeface="Courier" charset="0"/>
              </a:rPr>
              <a:t>}</a:t>
            </a:r>
            <a:endParaRPr sz="600" dirty="0">
              <a:latin typeface="Courier" charset="0"/>
              <a:cs typeface="Courier" charset="0"/>
            </a:endParaRPr>
          </a:p>
          <a:p>
            <a:pPr marL="40005">
              <a:lnSpc>
                <a:spcPts val="715"/>
              </a:lnSpc>
            </a:pPr>
            <a:r>
              <a:rPr sz="600" spc="5" dirty="0">
                <a:latin typeface="Courier" charset="0"/>
                <a:cs typeface="Courier" charset="0"/>
              </a:rPr>
              <a:t>}</a:t>
            </a:r>
            <a:endParaRPr sz="600" dirty="0">
              <a:latin typeface="Courier" charset="0"/>
              <a:cs typeface="Courier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64705" y="1626250"/>
            <a:ext cx="4107179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What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are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the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contents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of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15" dirty="0">
                <a:latin typeface="Courier" charset="0"/>
                <a:cs typeface="Courier" charset="0"/>
              </a:rPr>
              <a:t>names1</a:t>
            </a:r>
            <a:r>
              <a:rPr sz="1000" spc="-325" dirty="0">
                <a:latin typeface="Courier" charset="0"/>
                <a:cs typeface="Courier" charset="0"/>
              </a:rPr>
              <a:t> </a:t>
            </a:r>
            <a:r>
              <a:rPr sz="1000" spc="10" dirty="0">
                <a:latin typeface="Arial"/>
                <a:cs typeface="Arial"/>
              </a:rPr>
              <a:t>and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15" dirty="0">
                <a:latin typeface="Courier" charset="0"/>
                <a:cs typeface="Courier" charset="0"/>
              </a:rPr>
              <a:t>names2</a:t>
            </a:r>
            <a:r>
              <a:rPr sz="1000" spc="-325" dirty="0">
                <a:latin typeface="Courier" charset="0"/>
                <a:cs typeface="Courier" charset="0"/>
              </a:rPr>
              <a:t> </a:t>
            </a:r>
            <a:r>
              <a:rPr sz="1000" spc="10" dirty="0">
                <a:latin typeface="Arial"/>
                <a:cs typeface="Arial"/>
              </a:rPr>
              <a:t>after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these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statements?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57630" y="1836980"/>
            <a:ext cx="5999480" cy="672620"/>
          </a:xfrm>
          <a:prstGeom prst="rect">
            <a:avLst/>
          </a:prstGeom>
          <a:ln w="6976">
            <a:solidFill>
              <a:srgbClr val="CCCCCC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40005" marR="3543300">
              <a:lnSpc>
                <a:spcPct val="100000"/>
              </a:lnSpc>
              <a:spcBef>
                <a:spcPts val="305"/>
              </a:spcBef>
            </a:pPr>
            <a:r>
              <a:rPr sz="600" spc="5" dirty="0">
                <a:latin typeface="Courier" charset="0"/>
                <a:cs typeface="Courier" charset="0"/>
              </a:rPr>
              <a:t>ArrayList&lt;String&gt; names1 = new ArrayList&lt;String&gt;();  names1.add("Emily");</a:t>
            </a:r>
            <a:endParaRPr sz="600" dirty="0">
              <a:latin typeface="Courier" charset="0"/>
              <a:cs typeface="Courier" charset="0"/>
            </a:endParaRPr>
          </a:p>
          <a:p>
            <a:pPr marL="40005" marR="5002530">
              <a:lnSpc>
                <a:spcPts val="710"/>
              </a:lnSpc>
              <a:spcBef>
                <a:spcPts val="25"/>
              </a:spcBef>
            </a:pPr>
            <a:r>
              <a:rPr sz="600" spc="5" dirty="0">
                <a:latin typeface="Courier" charset="0"/>
                <a:cs typeface="Courier" charset="0"/>
              </a:rPr>
              <a:t>names1.add("Bob");  names1.add("Cindy");</a:t>
            </a:r>
            <a:endParaRPr sz="600" dirty="0">
              <a:latin typeface="Courier" charset="0"/>
              <a:cs typeface="Courier" charset="0"/>
            </a:endParaRPr>
          </a:p>
          <a:p>
            <a:pPr marL="40005" marR="3543300">
              <a:lnSpc>
                <a:spcPts val="710"/>
              </a:lnSpc>
              <a:spcBef>
                <a:spcPts val="5"/>
              </a:spcBef>
            </a:pPr>
            <a:r>
              <a:rPr sz="600" spc="5" dirty="0">
                <a:latin typeface="Courier" charset="0"/>
                <a:cs typeface="Courier" charset="0"/>
              </a:rPr>
              <a:t>ArrayList&lt;String&gt; names2 = new ArrayList&lt;String&gt;();  names2.add("Dave");</a:t>
            </a:r>
            <a:endParaRPr sz="600" dirty="0">
              <a:latin typeface="Courier" charset="0"/>
              <a:cs typeface="Courier" charset="0"/>
            </a:endParaRPr>
          </a:p>
          <a:p>
            <a:pPr marL="40005">
              <a:lnSpc>
                <a:spcPts val="690"/>
              </a:lnSpc>
            </a:pPr>
            <a:r>
              <a:rPr sz="600" spc="5" dirty="0">
                <a:latin typeface="Courier" charset="0"/>
                <a:cs typeface="Courier" charset="0"/>
              </a:rPr>
              <a:t>append(names1,</a:t>
            </a:r>
            <a:r>
              <a:rPr sz="600" spc="-5" dirty="0">
                <a:latin typeface="Courier" charset="0"/>
                <a:cs typeface="Courier" charset="0"/>
              </a:rPr>
              <a:t> </a:t>
            </a:r>
            <a:r>
              <a:rPr sz="600" spc="5" dirty="0">
                <a:latin typeface="Courier" charset="0"/>
                <a:cs typeface="Courier" charset="0"/>
              </a:rPr>
              <a:t>names2);</a:t>
            </a:r>
            <a:endParaRPr sz="600" dirty="0">
              <a:latin typeface="Courier" charset="0"/>
              <a:cs typeface="Courier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99059" y="2647266"/>
            <a:ext cx="5184775" cy="4078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15" dirty="0">
                <a:latin typeface="Arial"/>
                <a:cs typeface="Arial"/>
              </a:rPr>
              <a:t>Answer: </a:t>
            </a:r>
            <a:r>
              <a:rPr sz="1200" spc="15" dirty="0">
                <a:latin typeface="Courier" charset="0"/>
                <a:cs typeface="Courier" charset="0"/>
              </a:rPr>
              <a:t>names1</a:t>
            </a:r>
            <a:r>
              <a:rPr sz="1200" spc="-415" dirty="0">
                <a:latin typeface="Courier" charset="0"/>
                <a:cs typeface="Courier" charset="0"/>
              </a:rPr>
              <a:t> </a:t>
            </a:r>
            <a:r>
              <a:rPr sz="1200" spc="10" dirty="0">
                <a:latin typeface="Arial"/>
                <a:cs typeface="Arial"/>
              </a:rPr>
              <a:t>contains </a:t>
            </a:r>
            <a:r>
              <a:rPr sz="1200" spc="15" dirty="0">
                <a:latin typeface="Courier" charset="0"/>
                <a:cs typeface="Courier" charset="0"/>
              </a:rPr>
              <a:t>"Emily"</a:t>
            </a:r>
            <a:r>
              <a:rPr sz="1200" spc="15" dirty="0">
                <a:latin typeface="Arial"/>
                <a:cs typeface="Arial"/>
              </a:rPr>
              <a:t>, </a:t>
            </a:r>
            <a:r>
              <a:rPr sz="1200" spc="15" dirty="0">
                <a:latin typeface="Courier" charset="0"/>
                <a:cs typeface="Courier" charset="0"/>
              </a:rPr>
              <a:t>"Bob"</a:t>
            </a:r>
            <a:r>
              <a:rPr sz="1200" spc="15" dirty="0">
                <a:latin typeface="Arial"/>
                <a:cs typeface="Arial"/>
              </a:rPr>
              <a:t>, </a:t>
            </a:r>
            <a:r>
              <a:rPr sz="1200" spc="15" dirty="0">
                <a:latin typeface="Courier" charset="0"/>
                <a:cs typeface="Courier" charset="0"/>
              </a:rPr>
              <a:t>"Cindy"</a:t>
            </a:r>
            <a:r>
              <a:rPr sz="1200" spc="15" dirty="0">
                <a:latin typeface="Arial"/>
                <a:cs typeface="Arial"/>
              </a:rPr>
              <a:t>, </a:t>
            </a:r>
            <a:r>
              <a:rPr sz="1200" spc="15" dirty="0">
                <a:latin typeface="Courier" charset="0"/>
                <a:cs typeface="Courier" charset="0"/>
              </a:rPr>
              <a:t>"Dave"</a:t>
            </a:r>
            <a:r>
              <a:rPr sz="1200" spc="15" dirty="0">
                <a:latin typeface="Arial"/>
                <a:cs typeface="Arial"/>
              </a:rPr>
              <a:t>; </a:t>
            </a:r>
            <a:r>
              <a:rPr sz="1200" spc="15" dirty="0">
                <a:latin typeface="Courier" charset="0"/>
                <a:cs typeface="Courier" charset="0"/>
              </a:rPr>
              <a:t>names2</a:t>
            </a:r>
            <a:endParaRPr sz="1200" dirty="0">
              <a:latin typeface="Courier" charset="0"/>
              <a:cs typeface="Courier" charset="0"/>
            </a:endParaRPr>
          </a:p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sz="1200" spc="10" dirty="0">
                <a:latin typeface="Arial"/>
                <a:cs typeface="Arial"/>
              </a:rPr>
              <a:t>contains</a:t>
            </a:r>
            <a:r>
              <a:rPr sz="1200" spc="-45" dirty="0">
                <a:latin typeface="Arial"/>
                <a:cs typeface="Arial"/>
              </a:rPr>
              <a:t> </a:t>
            </a:r>
            <a:r>
              <a:rPr sz="1200" spc="15" dirty="0">
                <a:latin typeface="Courier" charset="0"/>
                <a:cs typeface="Courier" charset="0"/>
              </a:rPr>
              <a:t>"Dave"</a:t>
            </a:r>
            <a:endParaRPr sz="1200" dirty="0">
              <a:latin typeface="Courier" charset="0"/>
              <a:cs typeface="Courier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77405" y="533023"/>
            <a:ext cx="5601970" cy="0"/>
          </a:xfrm>
          <a:custGeom>
            <a:avLst/>
            <a:gdLst/>
            <a:ahLst/>
            <a:cxnLst/>
            <a:rect l="l" t="t" r="r" b="b"/>
            <a:pathLst>
              <a:path w="5601970">
                <a:moveTo>
                  <a:pt x="0" y="0"/>
                </a:moveTo>
                <a:lnTo>
                  <a:pt x="5601816" y="0"/>
                </a:lnTo>
              </a:path>
            </a:pathLst>
          </a:custGeom>
          <a:ln w="55808">
            <a:solidFill>
              <a:srgbClr val="C721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55" dirty="0"/>
              <a:t>Self </a:t>
            </a:r>
            <a:r>
              <a:rPr spc="85" dirty="0"/>
              <a:t>Check</a:t>
            </a:r>
            <a:r>
              <a:rPr spc="-95" dirty="0"/>
              <a:t> </a:t>
            </a:r>
            <a:r>
              <a:rPr spc="10" dirty="0"/>
              <a:t>7.40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64705" y="657146"/>
            <a:ext cx="6060440" cy="8178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Suppose you want to store the </a:t>
            </a:r>
            <a:r>
              <a:rPr sz="1000" spc="15" dirty="0">
                <a:latin typeface="Arial"/>
                <a:cs typeface="Arial"/>
              </a:rPr>
              <a:t>names </a:t>
            </a:r>
            <a:r>
              <a:rPr sz="1000" spc="10" dirty="0">
                <a:latin typeface="Arial"/>
                <a:cs typeface="Arial"/>
              </a:rPr>
              <a:t>of the weekdays. Should you use an array </a:t>
            </a:r>
            <a:r>
              <a:rPr sz="1000" spc="5" dirty="0">
                <a:latin typeface="Arial"/>
                <a:cs typeface="Arial"/>
              </a:rPr>
              <a:t>list </a:t>
            </a:r>
            <a:r>
              <a:rPr sz="1000" spc="10" dirty="0">
                <a:latin typeface="Arial"/>
                <a:cs typeface="Arial"/>
              </a:rPr>
              <a:t>or an array of seven  strings?</a:t>
            </a:r>
            <a:endParaRPr sz="1000" dirty="0">
              <a:latin typeface="Arial"/>
              <a:cs typeface="Arial"/>
            </a:endParaRPr>
          </a:p>
          <a:p>
            <a:pPr marL="247015" marR="871219">
              <a:lnSpc>
                <a:spcPct val="118300"/>
              </a:lnSpc>
              <a:spcBef>
                <a:spcPts val="475"/>
              </a:spcBef>
            </a:pPr>
            <a:r>
              <a:rPr sz="1200" b="1" spc="15" dirty="0">
                <a:latin typeface="Arial"/>
                <a:cs typeface="Arial"/>
              </a:rPr>
              <a:t>Answer: </a:t>
            </a:r>
            <a:r>
              <a:rPr sz="1200" spc="15" dirty="0">
                <a:latin typeface="Arial"/>
                <a:cs typeface="Arial"/>
              </a:rPr>
              <a:t>Because </a:t>
            </a:r>
            <a:r>
              <a:rPr sz="1200" spc="10" dirty="0">
                <a:latin typeface="Arial"/>
                <a:cs typeface="Arial"/>
              </a:rPr>
              <a:t>the </a:t>
            </a:r>
            <a:r>
              <a:rPr sz="1200" spc="15" dirty="0">
                <a:latin typeface="Arial"/>
                <a:cs typeface="Arial"/>
              </a:rPr>
              <a:t>number </a:t>
            </a:r>
            <a:r>
              <a:rPr sz="1200" spc="10" dirty="0">
                <a:latin typeface="Arial"/>
                <a:cs typeface="Arial"/>
              </a:rPr>
              <a:t>of </a:t>
            </a:r>
            <a:r>
              <a:rPr sz="1200" spc="15" dirty="0">
                <a:latin typeface="Arial"/>
                <a:cs typeface="Arial"/>
              </a:rPr>
              <a:t>weekdays </a:t>
            </a:r>
            <a:r>
              <a:rPr sz="1200" spc="10" dirty="0">
                <a:latin typeface="Arial"/>
                <a:cs typeface="Arial"/>
              </a:rPr>
              <a:t>doesn’t </a:t>
            </a:r>
            <a:r>
              <a:rPr sz="1200" spc="15" dirty="0">
                <a:latin typeface="Arial"/>
                <a:cs typeface="Arial"/>
              </a:rPr>
              <a:t>change, </a:t>
            </a:r>
            <a:r>
              <a:rPr sz="1200" spc="10" dirty="0">
                <a:latin typeface="Arial"/>
                <a:cs typeface="Arial"/>
              </a:rPr>
              <a:t>there is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spc="15" dirty="0">
                <a:latin typeface="Arial"/>
                <a:cs typeface="Arial"/>
              </a:rPr>
              <a:t>no  disadvantage </a:t>
            </a:r>
            <a:r>
              <a:rPr sz="1200" spc="10" dirty="0">
                <a:latin typeface="Arial"/>
                <a:cs typeface="Arial"/>
              </a:rPr>
              <a:t>to using </a:t>
            </a:r>
            <a:r>
              <a:rPr sz="1200" spc="15" dirty="0">
                <a:latin typeface="Arial"/>
                <a:cs typeface="Arial"/>
              </a:rPr>
              <a:t>an </a:t>
            </a:r>
            <a:r>
              <a:rPr sz="1200" spc="10" dirty="0">
                <a:latin typeface="Arial"/>
                <a:cs typeface="Arial"/>
              </a:rPr>
              <a:t>array, </a:t>
            </a:r>
            <a:r>
              <a:rPr sz="1200" spc="15" dirty="0">
                <a:latin typeface="Arial"/>
                <a:cs typeface="Arial"/>
              </a:rPr>
              <a:t>and </a:t>
            </a:r>
            <a:r>
              <a:rPr sz="1200" spc="5" dirty="0">
                <a:latin typeface="Arial"/>
                <a:cs typeface="Arial"/>
              </a:rPr>
              <a:t>it </a:t>
            </a:r>
            <a:r>
              <a:rPr sz="1200" spc="10" dirty="0">
                <a:latin typeface="Arial"/>
                <a:cs typeface="Arial"/>
              </a:rPr>
              <a:t>is easier to</a:t>
            </a:r>
            <a:r>
              <a:rPr sz="1200" spc="-55" dirty="0">
                <a:latin typeface="Arial"/>
                <a:cs typeface="Arial"/>
              </a:rPr>
              <a:t> </a:t>
            </a:r>
            <a:r>
              <a:rPr sz="1200" spc="10" dirty="0">
                <a:latin typeface="Arial"/>
                <a:cs typeface="Arial"/>
              </a:rPr>
              <a:t>initialize: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18081" y="1530607"/>
            <a:ext cx="5588000" cy="381643"/>
          </a:xfrm>
          <a:prstGeom prst="rect">
            <a:avLst/>
          </a:prstGeom>
          <a:ln w="6976">
            <a:solidFill>
              <a:srgbClr val="CCCCCC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269875" marR="2930525" indent="-226060">
              <a:lnSpc>
                <a:spcPct val="104600"/>
              </a:lnSpc>
              <a:spcBef>
                <a:spcPts val="330"/>
              </a:spcBef>
            </a:pPr>
            <a:r>
              <a:rPr sz="700" spc="20" dirty="0">
                <a:latin typeface="Courier" charset="0"/>
                <a:cs typeface="Courier" charset="0"/>
              </a:rPr>
              <a:t>String[] weekdayNames = { "Monday", "Tuesday",  "Wednesday", "Thursday", “Friday”,  "Saturday", "Sunday"</a:t>
            </a:r>
            <a:r>
              <a:rPr sz="700" spc="-20" dirty="0">
                <a:latin typeface="Courier" charset="0"/>
                <a:cs typeface="Courier" charset="0"/>
              </a:rPr>
              <a:t> </a:t>
            </a:r>
            <a:r>
              <a:rPr sz="700" spc="20" dirty="0">
                <a:latin typeface="Courier" charset="0"/>
                <a:cs typeface="Courier" charset="0"/>
              </a:rPr>
              <a:t>};</a:t>
            </a:r>
            <a:endParaRPr sz="700" dirty="0">
              <a:latin typeface="Courier" charset="0"/>
              <a:cs typeface="Courier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77405" y="539322"/>
            <a:ext cx="5601970" cy="0"/>
          </a:xfrm>
          <a:custGeom>
            <a:avLst/>
            <a:gdLst/>
            <a:ahLst/>
            <a:cxnLst/>
            <a:rect l="l" t="t" r="r" b="b"/>
            <a:pathLst>
              <a:path w="5601970">
                <a:moveTo>
                  <a:pt x="0" y="0"/>
                </a:moveTo>
                <a:lnTo>
                  <a:pt x="5601816" y="0"/>
                </a:lnTo>
              </a:path>
            </a:pathLst>
          </a:custGeom>
          <a:ln w="55808">
            <a:solidFill>
              <a:srgbClr val="C721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55" dirty="0"/>
              <a:t>Self </a:t>
            </a:r>
            <a:r>
              <a:rPr spc="85" dirty="0"/>
              <a:t>Check</a:t>
            </a:r>
            <a:r>
              <a:rPr spc="-95" dirty="0"/>
              <a:t> </a:t>
            </a:r>
            <a:r>
              <a:rPr spc="10" dirty="0"/>
              <a:t>7.41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64705" y="670421"/>
            <a:ext cx="6130925" cy="7550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The </a:t>
            </a:r>
            <a:r>
              <a:rPr sz="1000" spc="15" dirty="0">
                <a:latin typeface="Courier" charset="0"/>
                <a:cs typeface="Courier" charset="0"/>
              </a:rPr>
              <a:t>ch07/section_7</a:t>
            </a:r>
            <a:r>
              <a:rPr sz="1000" spc="-340" dirty="0">
                <a:latin typeface="Courier" charset="0"/>
                <a:cs typeface="Courier" charset="0"/>
              </a:rPr>
              <a:t> </a:t>
            </a:r>
            <a:r>
              <a:rPr sz="1000" spc="10" dirty="0">
                <a:latin typeface="Arial"/>
                <a:cs typeface="Arial"/>
              </a:rPr>
              <a:t>directory of your source code contains an alternate implementation of the problem  solution </a:t>
            </a:r>
            <a:r>
              <a:rPr sz="1000" spc="5" dirty="0">
                <a:latin typeface="Arial"/>
                <a:cs typeface="Arial"/>
              </a:rPr>
              <a:t>in </a:t>
            </a:r>
            <a:r>
              <a:rPr sz="1000" spc="15" dirty="0">
                <a:latin typeface="Arial"/>
                <a:cs typeface="Arial"/>
              </a:rPr>
              <a:t>How </a:t>
            </a:r>
            <a:r>
              <a:rPr sz="1000" spc="10" dirty="0">
                <a:latin typeface="Arial"/>
                <a:cs typeface="Arial"/>
              </a:rPr>
              <a:t>To 7.1 on page 330. Compare the array and array </a:t>
            </a:r>
            <a:r>
              <a:rPr sz="1000" spc="5" dirty="0">
                <a:latin typeface="Arial"/>
                <a:cs typeface="Arial"/>
              </a:rPr>
              <a:t>list </a:t>
            </a:r>
            <a:r>
              <a:rPr sz="1000" spc="10" dirty="0">
                <a:latin typeface="Arial"/>
                <a:cs typeface="Arial"/>
              </a:rPr>
              <a:t>implementations. What </a:t>
            </a:r>
            <a:r>
              <a:rPr sz="1000" spc="5" dirty="0">
                <a:latin typeface="Arial"/>
                <a:cs typeface="Arial"/>
              </a:rPr>
              <a:t>is </a:t>
            </a:r>
            <a:r>
              <a:rPr sz="1000" spc="10" dirty="0">
                <a:latin typeface="Arial"/>
                <a:cs typeface="Arial"/>
              </a:rPr>
              <a:t>the  primary advantage of the</a:t>
            </a:r>
            <a:r>
              <a:rPr sz="1000" spc="-65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latter?</a:t>
            </a:r>
            <a:endParaRPr sz="1000" dirty="0">
              <a:latin typeface="Arial"/>
              <a:cs typeface="Arial"/>
            </a:endParaRPr>
          </a:p>
          <a:p>
            <a:pPr marL="247015">
              <a:lnSpc>
                <a:spcPct val="100000"/>
              </a:lnSpc>
              <a:spcBef>
                <a:spcPts val="740"/>
              </a:spcBef>
            </a:pPr>
            <a:r>
              <a:rPr sz="1200" b="1" spc="15" dirty="0">
                <a:latin typeface="Arial"/>
                <a:cs typeface="Arial"/>
              </a:rPr>
              <a:t>Answer: </a:t>
            </a:r>
            <a:r>
              <a:rPr sz="1200" spc="15" dirty="0">
                <a:latin typeface="Arial"/>
                <a:cs typeface="Arial"/>
              </a:rPr>
              <a:t>Reading </a:t>
            </a:r>
            <a:r>
              <a:rPr sz="1200" spc="10" dirty="0">
                <a:latin typeface="Arial"/>
                <a:cs typeface="Arial"/>
              </a:rPr>
              <a:t>inputs into </a:t>
            </a:r>
            <a:r>
              <a:rPr sz="1200" spc="15" dirty="0">
                <a:latin typeface="Arial"/>
                <a:cs typeface="Arial"/>
              </a:rPr>
              <a:t>an </a:t>
            </a:r>
            <a:r>
              <a:rPr sz="1200" spc="10" dirty="0">
                <a:latin typeface="Arial"/>
                <a:cs typeface="Arial"/>
              </a:rPr>
              <a:t>array </a:t>
            </a:r>
            <a:r>
              <a:rPr sz="1200" spc="5" dirty="0">
                <a:latin typeface="Arial"/>
                <a:cs typeface="Arial"/>
              </a:rPr>
              <a:t>list </a:t>
            </a:r>
            <a:r>
              <a:rPr sz="1200" spc="10" dirty="0">
                <a:latin typeface="Arial"/>
                <a:cs typeface="Arial"/>
              </a:rPr>
              <a:t>is </a:t>
            </a:r>
            <a:r>
              <a:rPr sz="1200" spc="15" dirty="0">
                <a:latin typeface="Arial"/>
                <a:cs typeface="Arial"/>
              </a:rPr>
              <a:t>much</a:t>
            </a:r>
            <a:r>
              <a:rPr sz="1200" spc="-15" dirty="0">
                <a:latin typeface="Arial"/>
                <a:cs typeface="Arial"/>
              </a:rPr>
              <a:t> </a:t>
            </a:r>
            <a:r>
              <a:rPr sz="1200" spc="10" dirty="0">
                <a:latin typeface="Arial"/>
                <a:cs typeface="Arial"/>
              </a:rPr>
              <a:t>easier.</a:t>
            </a:r>
            <a:endParaRPr sz="1200" dirty="0">
              <a:latin typeface="Arial"/>
              <a:cs typeface="Arial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77405" y="532921"/>
            <a:ext cx="5601970" cy="0"/>
          </a:xfrm>
          <a:custGeom>
            <a:avLst/>
            <a:gdLst/>
            <a:ahLst/>
            <a:cxnLst/>
            <a:rect l="l" t="t" r="r" b="b"/>
            <a:pathLst>
              <a:path w="5601970">
                <a:moveTo>
                  <a:pt x="0" y="0"/>
                </a:moveTo>
                <a:lnTo>
                  <a:pt x="5601816" y="0"/>
                </a:lnTo>
              </a:path>
            </a:pathLst>
          </a:custGeom>
          <a:ln w="55808">
            <a:solidFill>
              <a:srgbClr val="B4D6D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110" dirty="0"/>
              <a:t>Regression</a:t>
            </a:r>
            <a:r>
              <a:rPr spc="-15" dirty="0"/>
              <a:t> </a:t>
            </a:r>
            <a:r>
              <a:rPr spc="105" dirty="0"/>
              <a:t>Testing</a:t>
            </a:r>
          </a:p>
        </p:txBody>
      </p:sp>
      <p:sp>
        <p:nvSpPr>
          <p:cNvPr id="4" name="object 4"/>
          <p:cNvSpPr/>
          <p:nvPr/>
        </p:nvSpPr>
        <p:spPr>
          <a:xfrm>
            <a:off x="675071" y="780573"/>
            <a:ext cx="48895" cy="0"/>
          </a:xfrm>
          <a:custGeom>
            <a:avLst/>
            <a:gdLst/>
            <a:ahLst/>
            <a:cxnLst/>
            <a:rect l="l" t="t" r="r" b="b"/>
            <a:pathLst>
              <a:path w="48895">
                <a:moveTo>
                  <a:pt x="0" y="0"/>
                </a:moveTo>
                <a:lnTo>
                  <a:pt x="48832" y="0"/>
                </a:lnTo>
              </a:path>
            </a:pathLst>
          </a:custGeom>
          <a:ln w="488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75071" y="1031713"/>
            <a:ext cx="48895" cy="0"/>
          </a:xfrm>
          <a:custGeom>
            <a:avLst/>
            <a:gdLst/>
            <a:ahLst/>
            <a:cxnLst/>
            <a:rect l="l" t="t" r="r" b="b"/>
            <a:pathLst>
              <a:path w="48895">
                <a:moveTo>
                  <a:pt x="0" y="0"/>
                </a:moveTo>
                <a:lnTo>
                  <a:pt x="48832" y="0"/>
                </a:lnTo>
              </a:path>
            </a:pathLst>
          </a:custGeom>
          <a:ln w="488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75071" y="1289829"/>
            <a:ext cx="48895" cy="0"/>
          </a:xfrm>
          <a:custGeom>
            <a:avLst/>
            <a:gdLst/>
            <a:ahLst/>
            <a:cxnLst/>
            <a:rect l="l" t="t" r="r" b="b"/>
            <a:pathLst>
              <a:path w="48895">
                <a:moveTo>
                  <a:pt x="0" y="0"/>
                </a:moveTo>
                <a:lnTo>
                  <a:pt x="48832" y="0"/>
                </a:lnTo>
              </a:path>
            </a:pathLst>
          </a:custGeom>
          <a:ln w="488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99059" y="673501"/>
            <a:ext cx="5671185" cy="927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15" dirty="0">
                <a:latin typeface="Arial"/>
                <a:cs typeface="Arial"/>
              </a:rPr>
              <a:t>Test </a:t>
            </a:r>
            <a:r>
              <a:rPr sz="1200" b="1" spc="10" dirty="0">
                <a:latin typeface="Arial"/>
                <a:cs typeface="Arial"/>
              </a:rPr>
              <a:t>suite: </a:t>
            </a:r>
            <a:r>
              <a:rPr sz="1200" spc="15" dirty="0">
                <a:latin typeface="Arial"/>
                <a:cs typeface="Arial"/>
              </a:rPr>
              <a:t>a </a:t>
            </a:r>
            <a:r>
              <a:rPr sz="1200" spc="10" dirty="0">
                <a:latin typeface="Arial"/>
                <a:cs typeface="Arial"/>
              </a:rPr>
              <a:t>set of tests for </a:t>
            </a:r>
            <a:r>
              <a:rPr sz="1200" spc="15" dirty="0">
                <a:latin typeface="Arial"/>
                <a:cs typeface="Arial"/>
              </a:rPr>
              <a:t>repeated</a:t>
            </a:r>
            <a:r>
              <a:rPr sz="1200" spc="-60" dirty="0">
                <a:latin typeface="Arial"/>
                <a:cs typeface="Arial"/>
              </a:rPr>
              <a:t> </a:t>
            </a:r>
            <a:r>
              <a:rPr sz="1200" spc="10" dirty="0">
                <a:latin typeface="Arial"/>
                <a:cs typeface="Arial"/>
              </a:rPr>
              <a:t>testing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35"/>
              </a:spcBef>
            </a:pPr>
            <a:r>
              <a:rPr sz="1200" b="1" spc="15" dirty="0">
                <a:latin typeface="Arial"/>
                <a:cs typeface="Arial"/>
              </a:rPr>
              <a:t>Cycling: </a:t>
            </a:r>
            <a:r>
              <a:rPr sz="1200" spc="15" dirty="0">
                <a:latin typeface="Arial"/>
                <a:cs typeface="Arial"/>
              </a:rPr>
              <a:t>bug </a:t>
            </a:r>
            <a:r>
              <a:rPr sz="1200" spc="10" dirty="0">
                <a:latin typeface="Arial"/>
                <a:cs typeface="Arial"/>
              </a:rPr>
              <a:t>that is fixed but </a:t>
            </a:r>
            <a:r>
              <a:rPr sz="1200" spc="15" dirty="0">
                <a:latin typeface="Arial"/>
                <a:cs typeface="Arial"/>
              </a:rPr>
              <a:t>reappears </a:t>
            </a:r>
            <a:r>
              <a:rPr sz="1200" spc="10" dirty="0">
                <a:latin typeface="Arial"/>
                <a:cs typeface="Arial"/>
              </a:rPr>
              <a:t>in later</a:t>
            </a:r>
            <a:r>
              <a:rPr sz="1200" spc="-60" dirty="0">
                <a:latin typeface="Arial"/>
                <a:cs typeface="Arial"/>
              </a:rPr>
              <a:t> </a:t>
            </a:r>
            <a:r>
              <a:rPr sz="1200" spc="10" dirty="0">
                <a:latin typeface="Arial"/>
                <a:cs typeface="Arial"/>
              </a:rPr>
              <a:t>versions</a:t>
            </a:r>
            <a:endParaRPr sz="1200">
              <a:latin typeface="Arial"/>
              <a:cs typeface="Arial"/>
            </a:endParaRPr>
          </a:p>
          <a:p>
            <a:pPr marL="12700" marR="5080">
              <a:lnSpc>
                <a:spcPct val="118300"/>
              </a:lnSpc>
              <a:spcBef>
                <a:spcPts val="325"/>
              </a:spcBef>
            </a:pPr>
            <a:r>
              <a:rPr sz="1200" b="1" spc="15" dirty="0">
                <a:latin typeface="Arial"/>
                <a:cs typeface="Arial"/>
              </a:rPr>
              <a:t>Regression </a:t>
            </a:r>
            <a:r>
              <a:rPr sz="1200" b="1" spc="10" dirty="0">
                <a:latin typeface="Arial"/>
                <a:cs typeface="Arial"/>
              </a:rPr>
              <a:t>testing: </a:t>
            </a:r>
            <a:r>
              <a:rPr sz="1200" spc="10" dirty="0">
                <a:latin typeface="Arial"/>
                <a:cs typeface="Arial"/>
              </a:rPr>
              <a:t>involves repeating previously run tests to </a:t>
            </a:r>
            <a:r>
              <a:rPr sz="1200" spc="15" dirty="0">
                <a:latin typeface="Arial"/>
                <a:cs typeface="Arial"/>
              </a:rPr>
              <a:t>ensure </a:t>
            </a:r>
            <a:r>
              <a:rPr sz="1200" spc="10" dirty="0">
                <a:latin typeface="Arial"/>
                <a:cs typeface="Arial"/>
              </a:rPr>
              <a:t>that </a:t>
            </a:r>
            <a:r>
              <a:rPr sz="1200" spc="15" dirty="0">
                <a:latin typeface="Arial"/>
                <a:cs typeface="Arial"/>
              </a:rPr>
              <a:t>known  </a:t>
            </a:r>
            <a:r>
              <a:rPr sz="1200" spc="10" dirty="0">
                <a:latin typeface="Arial"/>
                <a:cs typeface="Arial"/>
              </a:rPr>
              <a:t>failures of prior versions </a:t>
            </a:r>
            <a:r>
              <a:rPr sz="1200" spc="15" dirty="0">
                <a:latin typeface="Arial"/>
                <a:cs typeface="Arial"/>
              </a:rPr>
              <a:t>do </a:t>
            </a:r>
            <a:r>
              <a:rPr sz="1200" spc="10" dirty="0">
                <a:latin typeface="Arial"/>
                <a:cs typeface="Arial"/>
              </a:rPr>
              <a:t>not </a:t>
            </a:r>
            <a:r>
              <a:rPr sz="1200" spc="15" dirty="0">
                <a:latin typeface="Arial"/>
                <a:cs typeface="Arial"/>
              </a:rPr>
              <a:t>appear </a:t>
            </a:r>
            <a:r>
              <a:rPr sz="1200" spc="10" dirty="0">
                <a:latin typeface="Arial"/>
                <a:cs typeface="Arial"/>
              </a:rPr>
              <a:t>in </a:t>
            </a:r>
            <a:r>
              <a:rPr sz="1200" spc="15" dirty="0">
                <a:latin typeface="Arial"/>
                <a:cs typeface="Arial"/>
              </a:rPr>
              <a:t>new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spc="10" dirty="0">
                <a:latin typeface="Arial"/>
                <a:cs typeface="Arial"/>
              </a:rPr>
              <a:t>versions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77405" y="526521"/>
            <a:ext cx="5601970" cy="0"/>
          </a:xfrm>
          <a:custGeom>
            <a:avLst/>
            <a:gdLst/>
            <a:ahLst/>
            <a:cxnLst/>
            <a:rect l="l" t="t" r="r" b="b"/>
            <a:pathLst>
              <a:path w="5601970">
                <a:moveTo>
                  <a:pt x="0" y="0"/>
                </a:moveTo>
                <a:lnTo>
                  <a:pt x="5601816" y="0"/>
                </a:lnTo>
              </a:path>
            </a:pathLst>
          </a:custGeom>
          <a:ln w="55808">
            <a:solidFill>
              <a:srgbClr val="B4D6D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110" dirty="0"/>
              <a:t>Regression </a:t>
            </a:r>
            <a:r>
              <a:rPr spc="105" dirty="0"/>
              <a:t>Testing </a:t>
            </a:r>
            <a:r>
              <a:rPr spc="-114" dirty="0"/>
              <a:t>- </a:t>
            </a:r>
            <a:r>
              <a:rPr spc="114" dirty="0"/>
              <a:t>Two</a:t>
            </a:r>
            <a:r>
              <a:rPr spc="-15" dirty="0"/>
              <a:t> </a:t>
            </a:r>
            <a:r>
              <a:rPr spc="100" dirty="0"/>
              <a:t>Approaches</a:t>
            </a:r>
          </a:p>
        </p:txBody>
      </p:sp>
      <p:sp>
        <p:nvSpPr>
          <p:cNvPr id="4" name="object 4"/>
          <p:cNvSpPr/>
          <p:nvPr/>
        </p:nvSpPr>
        <p:spPr>
          <a:xfrm>
            <a:off x="675071" y="781149"/>
            <a:ext cx="48895" cy="0"/>
          </a:xfrm>
          <a:custGeom>
            <a:avLst/>
            <a:gdLst/>
            <a:ahLst/>
            <a:cxnLst/>
            <a:rect l="l" t="t" r="r" b="b"/>
            <a:pathLst>
              <a:path w="48895">
                <a:moveTo>
                  <a:pt x="0" y="0"/>
                </a:moveTo>
                <a:lnTo>
                  <a:pt x="48832" y="0"/>
                </a:lnTo>
              </a:path>
            </a:pathLst>
          </a:custGeom>
          <a:ln w="488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99059" y="633660"/>
            <a:ext cx="4794250" cy="4648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22100"/>
              </a:lnSpc>
            </a:pPr>
            <a:r>
              <a:rPr sz="1200" spc="15" dirty="0">
                <a:latin typeface="Arial"/>
                <a:cs typeface="Arial"/>
              </a:rPr>
              <a:t>Organize a </a:t>
            </a:r>
            <a:r>
              <a:rPr sz="1200" spc="10" dirty="0">
                <a:latin typeface="Arial"/>
                <a:cs typeface="Arial"/>
              </a:rPr>
              <a:t>suite of test with multiple tester classes: </a:t>
            </a:r>
            <a:r>
              <a:rPr sz="1200" spc="15" dirty="0">
                <a:latin typeface="Courier" charset="0"/>
                <a:cs typeface="Courier" charset="0"/>
              </a:rPr>
              <a:t>ScoreTester1</a:t>
            </a:r>
            <a:r>
              <a:rPr sz="1200" spc="15" dirty="0">
                <a:latin typeface="Arial"/>
                <a:cs typeface="Arial"/>
              </a:rPr>
              <a:t>,  </a:t>
            </a:r>
            <a:r>
              <a:rPr sz="1200" spc="15" dirty="0">
                <a:latin typeface="Courier" charset="0"/>
                <a:cs typeface="Courier" charset="0"/>
              </a:rPr>
              <a:t>ScoreTester2</a:t>
            </a:r>
            <a:r>
              <a:rPr sz="1200" spc="15" dirty="0">
                <a:latin typeface="Arial"/>
                <a:cs typeface="Arial"/>
              </a:rPr>
              <a:t>,</a:t>
            </a:r>
            <a:r>
              <a:rPr sz="1200" spc="-60" dirty="0">
                <a:latin typeface="Arial"/>
                <a:cs typeface="Arial"/>
              </a:rPr>
              <a:t> </a:t>
            </a:r>
            <a:r>
              <a:rPr sz="1200" spc="5" dirty="0">
                <a:latin typeface="Arial"/>
                <a:cs typeface="Arial"/>
              </a:rPr>
              <a:t>...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18081" y="1154371"/>
            <a:ext cx="5588000" cy="1372427"/>
          </a:xfrm>
          <a:prstGeom prst="rect">
            <a:avLst/>
          </a:prstGeom>
          <a:ln w="6976">
            <a:solidFill>
              <a:srgbClr val="CCCCCC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43815">
              <a:lnSpc>
                <a:spcPct val="100000"/>
              </a:lnSpc>
              <a:spcBef>
                <a:spcPts val="370"/>
              </a:spcBef>
            </a:pPr>
            <a:r>
              <a:rPr sz="700" spc="20" dirty="0">
                <a:latin typeface="Courier" charset="0"/>
                <a:cs typeface="Courier" charset="0"/>
              </a:rPr>
              <a:t>public class</a:t>
            </a:r>
            <a:r>
              <a:rPr sz="700" spc="-10" dirty="0">
                <a:latin typeface="Courier" charset="0"/>
                <a:cs typeface="Courier" charset="0"/>
              </a:rPr>
              <a:t> </a:t>
            </a:r>
            <a:r>
              <a:rPr sz="700" spc="20" dirty="0">
                <a:latin typeface="Courier" charset="0"/>
                <a:cs typeface="Courier" charset="0"/>
              </a:rPr>
              <a:t>ScoreTester1</a:t>
            </a:r>
            <a:endParaRPr sz="700" dirty="0">
              <a:latin typeface="Courier" charset="0"/>
              <a:cs typeface="Courier" charset="0"/>
            </a:endParaRPr>
          </a:p>
          <a:p>
            <a:pPr marL="43815">
              <a:lnSpc>
                <a:spcPct val="100000"/>
              </a:lnSpc>
              <a:spcBef>
                <a:spcPts val="35"/>
              </a:spcBef>
            </a:pPr>
            <a:r>
              <a:rPr sz="700" spc="20" dirty="0">
                <a:latin typeface="Courier" charset="0"/>
                <a:cs typeface="Courier" charset="0"/>
              </a:rPr>
              <a:t>{</a:t>
            </a:r>
            <a:endParaRPr sz="700" dirty="0">
              <a:latin typeface="Courier" charset="0"/>
              <a:cs typeface="Courier" charset="0"/>
            </a:endParaRPr>
          </a:p>
          <a:p>
            <a:pPr marL="213360">
              <a:lnSpc>
                <a:spcPct val="100000"/>
              </a:lnSpc>
              <a:spcBef>
                <a:spcPts val="35"/>
              </a:spcBef>
            </a:pPr>
            <a:r>
              <a:rPr sz="700" spc="20" dirty="0">
                <a:latin typeface="Courier" charset="0"/>
                <a:cs typeface="Courier" charset="0"/>
              </a:rPr>
              <a:t>public static void main(String[] args)</a:t>
            </a:r>
            <a:endParaRPr sz="700" dirty="0">
              <a:latin typeface="Courier" charset="0"/>
              <a:cs typeface="Courier" charset="0"/>
            </a:endParaRPr>
          </a:p>
          <a:p>
            <a:pPr marL="213360">
              <a:lnSpc>
                <a:spcPct val="100000"/>
              </a:lnSpc>
              <a:spcBef>
                <a:spcPts val="35"/>
              </a:spcBef>
            </a:pPr>
            <a:r>
              <a:rPr sz="700" spc="20" dirty="0">
                <a:latin typeface="Courier" charset="0"/>
                <a:cs typeface="Courier" charset="0"/>
              </a:rPr>
              <a:t>{</a:t>
            </a:r>
            <a:endParaRPr sz="700" dirty="0">
              <a:latin typeface="Courier" charset="0"/>
              <a:cs typeface="Courier" charset="0"/>
            </a:endParaRPr>
          </a:p>
          <a:p>
            <a:pPr marL="382905" marR="3382010">
              <a:lnSpc>
                <a:spcPct val="104600"/>
              </a:lnSpc>
            </a:pPr>
            <a:r>
              <a:rPr sz="700" spc="20" dirty="0">
                <a:latin typeface="Courier" charset="0"/>
                <a:cs typeface="Courier" charset="0"/>
              </a:rPr>
              <a:t>Student fred = new Student(100);  fred.addScore(10);  fred.addScore(20);  fred.addScore(5);</a:t>
            </a:r>
            <a:endParaRPr sz="700" dirty="0">
              <a:latin typeface="Courier" charset="0"/>
              <a:cs typeface="Courier" charset="0"/>
            </a:endParaRPr>
          </a:p>
          <a:p>
            <a:pPr marL="382905" marR="2026285">
              <a:lnSpc>
                <a:spcPct val="104600"/>
              </a:lnSpc>
            </a:pPr>
            <a:r>
              <a:rPr sz="700" spc="20" dirty="0">
                <a:latin typeface="Courier" charset="0"/>
                <a:cs typeface="Courier" charset="0"/>
              </a:rPr>
              <a:t>System.out.println("Final score: " + fred.finalScore());  System.out.println("Expected: 30");</a:t>
            </a:r>
            <a:endParaRPr sz="700" dirty="0">
              <a:latin typeface="Courier" charset="0"/>
              <a:cs typeface="Courier" charset="0"/>
            </a:endParaRPr>
          </a:p>
          <a:p>
            <a:pPr marL="213360">
              <a:lnSpc>
                <a:spcPct val="100000"/>
              </a:lnSpc>
              <a:spcBef>
                <a:spcPts val="35"/>
              </a:spcBef>
            </a:pPr>
            <a:r>
              <a:rPr sz="700" spc="20" dirty="0">
                <a:latin typeface="Courier" charset="0"/>
                <a:cs typeface="Courier" charset="0"/>
              </a:rPr>
              <a:t>}</a:t>
            </a:r>
            <a:endParaRPr sz="700" dirty="0">
              <a:latin typeface="Courier" charset="0"/>
              <a:cs typeface="Courier" charset="0"/>
            </a:endParaRPr>
          </a:p>
          <a:p>
            <a:pPr marL="43815">
              <a:lnSpc>
                <a:spcPct val="100000"/>
              </a:lnSpc>
              <a:spcBef>
                <a:spcPts val="35"/>
              </a:spcBef>
            </a:pPr>
            <a:r>
              <a:rPr sz="700" spc="20" dirty="0">
                <a:latin typeface="Courier" charset="0"/>
                <a:cs typeface="Courier" charset="0"/>
              </a:rPr>
              <a:t>}</a:t>
            </a:r>
            <a:endParaRPr sz="700" dirty="0">
              <a:latin typeface="Courier" charset="0"/>
              <a:cs typeface="Courier" charset="0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75071" y="2867006"/>
            <a:ext cx="48895" cy="0"/>
          </a:xfrm>
          <a:custGeom>
            <a:avLst/>
            <a:gdLst/>
            <a:ahLst/>
            <a:cxnLst/>
            <a:rect l="l" t="t" r="r" b="b"/>
            <a:pathLst>
              <a:path w="48895">
                <a:moveTo>
                  <a:pt x="0" y="0"/>
                </a:moveTo>
                <a:lnTo>
                  <a:pt x="48832" y="0"/>
                </a:lnTo>
              </a:path>
            </a:pathLst>
          </a:custGeom>
          <a:ln w="488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799059" y="2759933"/>
            <a:ext cx="4255770" cy="201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10" dirty="0">
                <a:latin typeface="Arial"/>
                <a:cs typeface="Arial"/>
              </a:rPr>
              <a:t>Provide </a:t>
            </a:r>
            <a:r>
              <a:rPr sz="1200" spc="15" dirty="0">
                <a:latin typeface="Arial"/>
                <a:cs typeface="Arial"/>
              </a:rPr>
              <a:t>a </a:t>
            </a:r>
            <a:r>
              <a:rPr sz="1200" spc="10" dirty="0">
                <a:latin typeface="Arial"/>
                <a:cs typeface="Arial"/>
              </a:rPr>
              <a:t>generic tester, </a:t>
            </a:r>
            <a:r>
              <a:rPr sz="1200" spc="15" dirty="0">
                <a:latin typeface="Arial"/>
                <a:cs typeface="Arial"/>
              </a:rPr>
              <a:t>and </a:t>
            </a:r>
            <a:r>
              <a:rPr sz="1200" spc="10" dirty="0">
                <a:latin typeface="Arial"/>
                <a:cs typeface="Arial"/>
              </a:rPr>
              <a:t>feed </a:t>
            </a:r>
            <a:r>
              <a:rPr sz="1200" spc="5" dirty="0">
                <a:latin typeface="Arial"/>
                <a:cs typeface="Arial"/>
              </a:rPr>
              <a:t>it </a:t>
            </a:r>
            <a:r>
              <a:rPr sz="1200" spc="10" dirty="0">
                <a:latin typeface="Arial"/>
                <a:cs typeface="Arial"/>
              </a:rPr>
              <a:t>inputs </a:t>
            </a:r>
            <a:r>
              <a:rPr sz="1200" spc="15" dirty="0">
                <a:latin typeface="Arial"/>
                <a:cs typeface="Arial"/>
              </a:rPr>
              <a:t>from </a:t>
            </a:r>
            <a:r>
              <a:rPr sz="1200" spc="10" dirty="0">
                <a:latin typeface="Arial"/>
                <a:cs typeface="Arial"/>
              </a:rPr>
              <a:t>multiple</a:t>
            </a:r>
            <a:r>
              <a:rPr sz="1200" spc="5" dirty="0">
                <a:latin typeface="Arial"/>
                <a:cs typeface="Arial"/>
              </a:rPr>
              <a:t> </a:t>
            </a:r>
            <a:r>
              <a:rPr sz="1200" spc="10" dirty="0">
                <a:latin typeface="Arial"/>
                <a:cs typeface="Arial"/>
              </a:rPr>
              <a:t>files.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77405" y="532820"/>
            <a:ext cx="5601970" cy="0"/>
          </a:xfrm>
          <a:custGeom>
            <a:avLst/>
            <a:gdLst/>
            <a:ahLst/>
            <a:cxnLst/>
            <a:rect l="l" t="t" r="r" b="b"/>
            <a:pathLst>
              <a:path w="5601970">
                <a:moveTo>
                  <a:pt x="0" y="0"/>
                </a:moveTo>
                <a:lnTo>
                  <a:pt x="5601816" y="0"/>
                </a:lnTo>
              </a:path>
            </a:pathLst>
          </a:custGeom>
          <a:ln w="55808">
            <a:solidFill>
              <a:srgbClr val="B4D6D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50" dirty="0"/>
              <a:t>section_8/</a:t>
            </a:r>
            <a:r>
              <a:rPr spc="50" dirty="0">
                <a:solidFill>
                  <a:srgbClr val="000080"/>
                </a:solidFill>
                <a:hlinkClick r:id="rId2"/>
              </a:rPr>
              <a:t>ScoreTester.java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74961" y="677871"/>
            <a:ext cx="3617595" cy="26066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2384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Generic</a:t>
            </a:r>
            <a:r>
              <a:rPr sz="1000" spc="-8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tester: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000">
              <a:latin typeface="Times New Roman"/>
              <a:cs typeface="Times New Roman"/>
            </a:endParaRPr>
          </a:p>
          <a:p>
            <a:pPr marL="66675">
              <a:lnSpc>
                <a:spcPts val="830"/>
              </a:lnSpc>
              <a:spcBef>
                <a:spcPts val="715"/>
              </a:spcBef>
            </a:pPr>
            <a:r>
              <a:rPr sz="700" b="1" spc="5" dirty="0">
                <a:solidFill>
                  <a:srgbClr val="0073FF"/>
                </a:solidFill>
                <a:latin typeface="Courier New"/>
                <a:cs typeface="Courier New"/>
              </a:rPr>
              <a:t>1  </a:t>
            </a:r>
            <a:r>
              <a:rPr sz="700" spc="5" dirty="0">
                <a:solidFill>
                  <a:srgbClr val="CC0066"/>
                </a:solidFill>
                <a:latin typeface="Courier New"/>
                <a:cs typeface="Courier New"/>
              </a:rPr>
              <a:t>import</a:t>
            </a:r>
            <a:r>
              <a:rPr sz="700" spc="-5" dirty="0">
                <a:solidFill>
                  <a:srgbClr val="CC0066"/>
                </a:solidFill>
                <a:latin typeface="Courier New"/>
                <a:cs typeface="Courier New"/>
              </a:rPr>
              <a:t> </a:t>
            </a:r>
            <a:r>
              <a:rPr sz="700" spc="5" dirty="0">
                <a:latin typeface="Courier New"/>
                <a:cs typeface="Courier New"/>
              </a:rPr>
              <a:t>java.util.Scanner;</a:t>
            </a:r>
            <a:endParaRPr sz="700">
              <a:latin typeface="Courier New"/>
              <a:cs typeface="Courier New"/>
            </a:endParaRPr>
          </a:p>
          <a:p>
            <a:pPr marL="66675">
              <a:lnSpc>
                <a:spcPts val="825"/>
              </a:lnSpc>
            </a:pPr>
            <a:r>
              <a:rPr sz="700" b="1" spc="5" dirty="0">
                <a:solidFill>
                  <a:srgbClr val="0073FF"/>
                </a:solidFill>
                <a:latin typeface="Courier New"/>
                <a:cs typeface="Courier New"/>
              </a:rPr>
              <a:t>2</a:t>
            </a:r>
            <a:endParaRPr sz="700">
              <a:latin typeface="Courier New"/>
              <a:cs typeface="Courier New"/>
            </a:endParaRPr>
          </a:p>
          <a:p>
            <a:pPr marL="66675">
              <a:lnSpc>
                <a:spcPts val="825"/>
              </a:lnSpc>
            </a:pPr>
            <a:r>
              <a:rPr sz="700" b="1" spc="5" dirty="0">
                <a:solidFill>
                  <a:srgbClr val="0073FF"/>
                </a:solidFill>
                <a:latin typeface="Courier New"/>
                <a:cs typeface="Courier New"/>
              </a:rPr>
              <a:t>3  </a:t>
            </a:r>
            <a:r>
              <a:rPr sz="700" spc="5" dirty="0">
                <a:solidFill>
                  <a:srgbClr val="CC0066"/>
                </a:solidFill>
                <a:latin typeface="Courier New"/>
                <a:cs typeface="Courier New"/>
              </a:rPr>
              <a:t>public class</a:t>
            </a:r>
            <a:r>
              <a:rPr sz="700" spc="-15" dirty="0">
                <a:solidFill>
                  <a:srgbClr val="CC0066"/>
                </a:solidFill>
                <a:latin typeface="Courier New"/>
                <a:cs typeface="Courier New"/>
              </a:rPr>
              <a:t> </a:t>
            </a:r>
            <a:r>
              <a:rPr sz="700" spc="5" dirty="0">
                <a:latin typeface="Courier New"/>
                <a:cs typeface="Courier New"/>
              </a:rPr>
              <a:t>ScoreTester</a:t>
            </a:r>
            <a:endParaRPr sz="700">
              <a:latin typeface="Courier New"/>
              <a:cs typeface="Courier New"/>
            </a:endParaRPr>
          </a:p>
          <a:p>
            <a:pPr marL="66675">
              <a:lnSpc>
                <a:spcPts val="825"/>
              </a:lnSpc>
            </a:pPr>
            <a:r>
              <a:rPr sz="700" b="1" spc="5" dirty="0">
                <a:solidFill>
                  <a:srgbClr val="0073FF"/>
                </a:solidFill>
                <a:latin typeface="Courier New"/>
                <a:cs typeface="Courier New"/>
              </a:rPr>
              <a:t>4</a:t>
            </a:r>
            <a:r>
              <a:rPr sz="700" b="1" spc="340" dirty="0">
                <a:solidFill>
                  <a:srgbClr val="0073FF"/>
                </a:solidFill>
                <a:latin typeface="Courier New"/>
                <a:cs typeface="Courier New"/>
              </a:rPr>
              <a:t> </a:t>
            </a:r>
            <a:r>
              <a:rPr sz="700" spc="5" dirty="0">
                <a:latin typeface="Courier New"/>
                <a:cs typeface="Courier New"/>
              </a:rPr>
              <a:t>{</a:t>
            </a:r>
            <a:endParaRPr sz="700">
              <a:latin typeface="Courier New"/>
              <a:cs typeface="Courier New"/>
            </a:endParaRPr>
          </a:p>
          <a:p>
            <a:pPr marL="66675">
              <a:lnSpc>
                <a:spcPts val="825"/>
              </a:lnSpc>
              <a:tabLst>
                <a:tab pos="393065" algn="l"/>
              </a:tabLst>
            </a:pPr>
            <a:r>
              <a:rPr sz="700" b="1" spc="5" dirty="0">
                <a:solidFill>
                  <a:srgbClr val="0073FF"/>
                </a:solidFill>
                <a:latin typeface="Courier New"/>
                <a:cs typeface="Courier New"/>
              </a:rPr>
              <a:t>5	</a:t>
            </a:r>
            <a:r>
              <a:rPr sz="700" spc="5" dirty="0">
                <a:solidFill>
                  <a:srgbClr val="CC0066"/>
                </a:solidFill>
                <a:latin typeface="Courier New"/>
                <a:cs typeface="Courier New"/>
              </a:rPr>
              <a:t>public static void </a:t>
            </a:r>
            <a:r>
              <a:rPr sz="700" spc="5" dirty="0">
                <a:latin typeface="Courier New"/>
                <a:cs typeface="Courier New"/>
              </a:rPr>
              <a:t>main(String[]</a:t>
            </a:r>
            <a:r>
              <a:rPr sz="700" spc="20" dirty="0">
                <a:latin typeface="Courier New"/>
                <a:cs typeface="Courier New"/>
              </a:rPr>
              <a:t> </a:t>
            </a:r>
            <a:r>
              <a:rPr sz="700" spc="5" dirty="0">
                <a:latin typeface="Courier New"/>
                <a:cs typeface="Courier New"/>
              </a:rPr>
              <a:t>args)</a:t>
            </a:r>
            <a:endParaRPr sz="700">
              <a:latin typeface="Courier New"/>
              <a:cs typeface="Courier New"/>
            </a:endParaRPr>
          </a:p>
          <a:p>
            <a:pPr marL="66675">
              <a:lnSpc>
                <a:spcPts val="825"/>
              </a:lnSpc>
              <a:tabLst>
                <a:tab pos="393065" algn="l"/>
              </a:tabLst>
            </a:pPr>
            <a:r>
              <a:rPr sz="700" b="1" spc="5" dirty="0">
                <a:solidFill>
                  <a:srgbClr val="0073FF"/>
                </a:solidFill>
                <a:latin typeface="Courier New"/>
                <a:cs typeface="Courier New"/>
              </a:rPr>
              <a:t>6	</a:t>
            </a:r>
            <a:r>
              <a:rPr sz="700" spc="5" dirty="0">
                <a:latin typeface="Courier New"/>
                <a:cs typeface="Courier New"/>
              </a:rPr>
              <a:t>{</a:t>
            </a:r>
            <a:endParaRPr sz="700">
              <a:latin typeface="Courier New"/>
              <a:cs typeface="Courier New"/>
            </a:endParaRPr>
          </a:p>
          <a:p>
            <a:pPr marL="556260" indent="-489584">
              <a:lnSpc>
                <a:spcPts val="825"/>
              </a:lnSpc>
              <a:buClr>
                <a:srgbClr val="0073FF"/>
              </a:buClr>
              <a:buFont typeface="Courier New"/>
              <a:buAutoNum type="arabicPlain" startAt="7"/>
              <a:tabLst>
                <a:tab pos="556895" algn="l"/>
              </a:tabLst>
            </a:pPr>
            <a:r>
              <a:rPr sz="700" spc="5" dirty="0">
                <a:latin typeface="Courier New"/>
                <a:cs typeface="Courier New"/>
              </a:rPr>
              <a:t>Scanner in = </a:t>
            </a:r>
            <a:r>
              <a:rPr sz="700" spc="5" dirty="0">
                <a:solidFill>
                  <a:srgbClr val="CC0066"/>
                </a:solidFill>
                <a:latin typeface="Courier New"/>
                <a:cs typeface="Courier New"/>
              </a:rPr>
              <a:t>new</a:t>
            </a:r>
            <a:r>
              <a:rPr sz="700" spc="15" dirty="0">
                <a:solidFill>
                  <a:srgbClr val="CC0066"/>
                </a:solidFill>
                <a:latin typeface="Courier New"/>
                <a:cs typeface="Courier New"/>
              </a:rPr>
              <a:t> </a:t>
            </a:r>
            <a:r>
              <a:rPr sz="700" spc="5" dirty="0">
                <a:latin typeface="Courier New"/>
                <a:cs typeface="Courier New"/>
              </a:rPr>
              <a:t>Scanner(System.in);</a:t>
            </a:r>
            <a:endParaRPr sz="700">
              <a:latin typeface="Courier New"/>
              <a:cs typeface="Courier New"/>
            </a:endParaRPr>
          </a:p>
          <a:p>
            <a:pPr marL="556260" indent="-489584">
              <a:lnSpc>
                <a:spcPts val="825"/>
              </a:lnSpc>
              <a:buClr>
                <a:srgbClr val="0073FF"/>
              </a:buClr>
              <a:buFont typeface="Courier New"/>
              <a:buAutoNum type="arabicPlain" startAt="7"/>
              <a:tabLst>
                <a:tab pos="556895" algn="l"/>
              </a:tabLst>
            </a:pPr>
            <a:r>
              <a:rPr sz="700" spc="5" dirty="0">
                <a:solidFill>
                  <a:srgbClr val="CC0066"/>
                </a:solidFill>
                <a:latin typeface="Courier New"/>
                <a:cs typeface="Courier New"/>
              </a:rPr>
              <a:t>double </a:t>
            </a:r>
            <a:r>
              <a:rPr sz="700" spc="5" dirty="0">
                <a:latin typeface="Courier New"/>
                <a:cs typeface="Courier New"/>
              </a:rPr>
              <a:t>expected =</a:t>
            </a:r>
            <a:r>
              <a:rPr sz="700" spc="10" dirty="0">
                <a:latin typeface="Courier New"/>
                <a:cs typeface="Courier New"/>
              </a:rPr>
              <a:t> </a:t>
            </a:r>
            <a:r>
              <a:rPr sz="700" spc="5" dirty="0">
                <a:latin typeface="Courier New"/>
                <a:cs typeface="Courier New"/>
              </a:rPr>
              <a:t>in.nextDouble();</a:t>
            </a:r>
            <a:endParaRPr sz="700">
              <a:latin typeface="Courier New"/>
              <a:cs typeface="Courier New"/>
            </a:endParaRPr>
          </a:p>
          <a:p>
            <a:pPr marL="556260" indent="-489584">
              <a:lnSpc>
                <a:spcPts val="825"/>
              </a:lnSpc>
              <a:buClr>
                <a:srgbClr val="0073FF"/>
              </a:buClr>
              <a:buFont typeface="Courier New"/>
              <a:buAutoNum type="arabicPlain" startAt="7"/>
              <a:tabLst>
                <a:tab pos="556895" algn="l"/>
              </a:tabLst>
            </a:pPr>
            <a:r>
              <a:rPr sz="700" spc="5" dirty="0">
                <a:latin typeface="Courier New"/>
                <a:cs typeface="Courier New"/>
              </a:rPr>
              <a:t>Student fred = </a:t>
            </a:r>
            <a:r>
              <a:rPr sz="700" spc="5" dirty="0">
                <a:solidFill>
                  <a:srgbClr val="CC0066"/>
                </a:solidFill>
                <a:latin typeface="Courier New"/>
                <a:cs typeface="Courier New"/>
              </a:rPr>
              <a:t>new</a:t>
            </a:r>
            <a:r>
              <a:rPr sz="700" spc="-10" dirty="0">
                <a:solidFill>
                  <a:srgbClr val="CC0066"/>
                </a:solidFill>
                <a:latin typeface="Courier New"/>
                <a:cs typeface="Courier New"/>
              </a:rPr>
              <a:t> </a:t>
            </a:r>
            <a:r>
              <a:rPr sz="700" spc="5" dirty="0">
                <a:latin typeface="Courier New"/>
                <a:cs typeface="Courier New"/>
              </a:rPr>
              <a:t>Student(</a:t>
            </a:r>
            <a:r>
              <a:rPr sz="700" spc="5" dirty="0">
                <a:solidFill>
                  <a:srgbClr val="66FF18"/>
                </a:solidFill>
                <a:latin typeface="Courier New"/>
                <a:cs typeface="Courier New"/>
              </a:rPr>
              <a:t>100</a:t>
            </a:r>
            <a:r>
              <a:rPr sz="700" spc="5" dirty="0">
                <a:latin typeface="Courier New"/>
                <a:cs typeface="Courier New"/>
              </a:rPr>
              <a:t>);</a:t>
            </a:r>
            <a:endParaRPr sz="700">
              <a:latin typeface="Courier New"/>
              <a:cs typeface="Courier New"/>
            </a:endParaRPr>
          </a:p>
          <a:p>
            <a:pPr marL="556260" indent="-543560">
              <a:lnSpc>
                <a:spcPts val="825"/>
              </a:lnSpc>
              <a:buClr>
                <a:srgbClr val="0073FF"/>
              </a:buClr>
              <a:buFont typeface="Courier New"/>
              <a:buAutoNum type="arabicPlain" startAt="7"/>
              <a:tabLst>
                <a:tab pos="556895" algn="l"/>
              </a:tabLst>
            </a:pPr>
            <a:r>
              <a:rPr sz="700" spc="5" dirty="0">
                <a:solidFill>
                  <a:srgbClr val="CC0066"/>
                </a:solidFill>
                <a:latin typeface="Courier New"/>
                <a:cs typeface="Courier New"/>
              </a:rPr>
              <a:t>while</a:t>
            </a:r>
            <a:r>
              <a:rPr sz="700" spc="-10" dirty="0">
                <a:solidFill>
                  <a:srgbClr val="CC0066"/>
                </a:solidFill>
                <a:latin typeface="Courier New"/>
                <a:cs typeface="Courier New"/>
              </a:rPr>
              <a:t> </a:t>
            </a:r>
            <a:r>
              <a:rPr sz="700" spc="5" dirty="0">
                <a:latin typeface="Courier New"/>
                <a:cs typeface="Courier New"/>
              </a:rPr>
              <a:t>(in.hasNextDouble())</a:t>
            </a:r>
            <a:endParaRPr sz="700">
              <a:latin typeface="Courier New"/>
              <a:cs typeface="Courier New"/>
            </a:endParaRPr>
          </a:p>
          <a:p>
            <a:pPr marL="12700">
              <a:lnSpc>
                <a:spcPts val="825"/>
              </a:lnSpc>
              <a:tabLst>
                <a:tab pos="556260" algn="l"/>
              </a:tabLst>
            </a:pPr>
            <a:r>
              <a:rPr sz="700" b="1" spc="5" dirty="0">
                <a:solidFill>
                  <a:srgbClr val="0073FF"/>
                </a:solidFill>
                <a:latin typeface="Courier New"/>
                <a:cs typeface="Courier New"/>
              </a:rPr>
              <a:t>11	</a:t>
            </a:r>
            <a:r>
              <a:rPr sz="700" spc="5" dirty="0">
                <a:latin typeface="Courier New"/>
                <a:cs typeface="Courier New"/>
              </a:rPr>
              <a:t>{</a:t>
            </a:r>
            <a:endParaRPr sz="700">
              <a:latin typeface="Courier New"/>
              <a:cs typeface="Courier New"/>
            </a:endParaRPr>
          </a:p>
          <a:p>
            <a:pPr marL="12700">
              <a:lnSpc>
                <a:spcPts val="825"/>
              </a:lnSpc>
              <a:tabLst>
                <a:tab pos="719455" algn="l"/>
              </a:tabLst>
            </a:pPr>
            <a:r>
              <a:rPr sz="700" b="1" spc="5" dirty="0">
                <a:solidFill>
                  <a:srgbClr val="0073FF"/>
                </a:solidFill>
                <a:latin typeface="Courier New"/>
                <a:cs typeface="Courier New"/>
              </a:rPr>
              <a:t>12	</a:t>
            </a:r>
            <a:r>
              <a:rPr sz="700" spc="5" dirty="0">
                <a:solidFill>
                  <a:srgbClr val="CC0066"/>
                </a:solidFill>
                <a:latin typeface="Courier New"/>
                <a:cs typeface="Courier New"/>
              </a:rPr>
              <a:t>if</a:t>
            </a:r>
            <a:r>
              <a:rPr sz="700" spc="25" dirty="0">
                <a:solidFill>
                  <a:srgbClr val="CC0066"/>
                </a:solidFill>
                <a:latin typeface="Courier New"/>
                <a:cs typeface="Courier New"/>
              </a:rPr>
              <a:t> </a:t>
            </a:r>
            <a:r>
              <a:rPr sz="700" spc="5" dirty="0">
                <a:latin typeface="Courier New"/>
                <a:cs typeface="Courier New"/>
              </a:rPr>
              <a:t>(!fred.addScore(in.nextDouble()))</a:t>
            </a:r>
            <a:endParaRPr sz="700">
              <a:latin typeface="Courier New"/>
              <a:cs typeface="Courier New"/>
            </a:endParaRPr>
          </a:p>
          <a:p>
            <a:pPr marL="12700">
              <a:lnSpc>
                <a:spcPts val="825"/>
              </a:lnSpc>
              <a:tabLst>
                <a:tab pos="720090" algn="l"/>
              </a:tabLst>
            </a:pPr>
            <a:r>
              <a:rPr sz="700" b="1" spc="5" dirty="0">
                <a:solidFill>
                  <a:srgbClr val="0073FF"/>
                </a:solidFill>
                <a:latin typeface="Courier New"/>
                <a:cs typeface="Courier New"/>
              </a:rPr>
              <a:t>13	</a:t>
            </a:r>
            <a:r>
              <a:rPr sz="700" spc="5" dirty="0">
                <a:latin typeface="Courier New"/>
                <a:cs typeface="Courier New"/>
              </a:rPr>
              <a:t>{</a:t>
            </a:r>
            <a:endParaRPr sz="700">
              <a:latin typeface="Courier New"/>
              <a:cs typeface="Courier New"/>
            </a:endParaRPr>
          </a:p>
          <a:p>
            <a:pPr marL="883285" indent="-870585">
              <a:lnSpc>
                <a:spcPts val="825"/>
              </a:lnSpc>
              <a:buClr>
                <a:srgbClr val="0073FF"/>
              </a:buClr>
              <a:buFont typeface="Courier New"/>
              <a:buAutoNum type="arabicPlain" startAt="14"/>
              <a:tabLst>
                <a:tab pos="883919" algn="l"/>
              </a:tabLst>
            </a:pPr>
            <a:r>
              <a:rPr sz="700" spc="5" dirty="0">
                <a:latin typeface="Courier New"/>
                <a:cs typeface="Courier New"/>
              </a:rPr>
              <a:t>System.out.println(</a:t>
            </a:r>
            <a:r>
              <a:rPr sz="700" spc="5" dirty="0">
                <a:solidFill>
                  <a:srgbClr val="1F9060"/>
                </a:solidFill>
                <a:latin typeface="Courier New"/>
                <a:cs typeface="Courier New"/>
              </a:rPr>
              <a:t>"Too many</a:t>
            </a:r>
            <a:r>
              <a:rPr sz="700" spc="25" dirty="0">
                <a:solidFill>
                  <a:srgbClr val="1F9060"/>
                </a:solidFill>
                <a:latin typeface="Courier New"/>
                <a:cs typeface="Courier New"/>
              </a:rPr>
              <a:t> </a:t>
            </a:r>
            <a:r>
              <a:rPr sz="700" spc="5" dirty="0">
                <a:solidFill>
                  <a:srgbClr val="1F9060"/>
                </a:solidFill>
                <a:latin typeface="Courier New"/>
                <a:cs typeface="Courier New"/>
              </a:rPr>
              <a:t>scores."</a:t>
            </a:r>
            <a:r>
              <a:rPr sz="700" spc="5" dirty="0">
                <a:latin typeface="Courier New"/>
                <a:cs typeface="Courier New"/>
              </a:rPr>
              <a:t>);</a:t>
            </a:r>
            <a:endParaRPr sz="700">
              <a:latin typeface="Courier New"/>
              <a:cs typeface="Courier New"/>
            </a:endParaRPr>
          </a:p>
          <a:p>
            <a:pPr marL="883285" indent="-870585">
              <a:lnSpc>
                <a:spcPts val="825"/>
              </a:lnSpc>
              <a:buClr>
                <a:srgbClr val="0073FF"/>
              </a:buClr>
              <a:buFont typeface="Courier New"/>
              <a:buAutoNum type="arabicPlain" startAt="14"/>
              <a:tabLst>
                <a:tab pos="883919" algn="l"/>
              </a:tabLst>
            </a:pPr>
            <a:r>
              <a:rPr sz="700" spc="5" dirty="0">
                <a:solidFill>
                  <a:srgbClr val="CC0066"/>
                </a:solidFill>
                <a:latin typeface="Courier New"/>
                <a:cs typeface="Courier New"/>
              </a:rPr>
              <a:t>return</a:t>
            </a:r>
            <a:r>
              <a:rPr sz="700" spc="5" dirty="0">
                <a:latin typeface="Courier New"/>
                <a:cs typeface="Courier New"/>
              </a:rPr>
              <a:t>;</a:t>
            </a:r>
            <a:endParaRPr sz="700">
              <a:latin typeface="Courier New"/>
              <a:cs typeface="Courier New"/>
            </a:endParaRPr>
          </a:p>
          <a:p>
            <a:pPr marL="12700">
              <a:lnSpc>
                <a:spcPts val="825"/>
              </a:lnSpc>
              <a:tabLst>
                <a:tab pos="720090" algn="l"/>
              </a:tabLst>
            </a:pPr>
            <a:r>
              <a:rPr sz="700" b="1" spc="5" dirty="0">
                <a:solidFill>
                  <a:srgbClr val="0073FF"/>
                </a:solidFill>
                <a:latin typeface="Courier New"/>
                <a:cs typeface="Courier New"/>
              </a:rPr>
              <a:t>16	</a:t>
            </a:r>
            <a:r>
              <a:rPr sz="700" spc="5" dirty="0">
                <a:latin typeface="Courier New"/>
                <a:cs typeface="Courier New"/>
              </a:rPr>
              <a:t>}</a:t>
            </a:r>
            <a:endParaRPr sz="700">
              <a:latin typeface="Courier New"/>
              <a:cs typeface="Courier New"/>
            </a:endParaRPr>
          </a:p>
          <a:p>
            <a:pPr marL="12700">
              <a:lnSpc>
                <a:spcPts val="825"/>
              </a:lnSpc>
              <a:tabLst>
                <a:tab pos="556260" algn="l"/>
              </a:tabLst>
            </a:pPr>
            <a:r>
              <a:rPr sz="700" b="1" spc="5" dirty="0">
                <a:solidFill>
                  <a:srgbClr val="0073FF"/>
                </a:solidFill>
                <a:latin typeface="Courier New"/>
                <a:cs typeface="Courier New"/>
              </a:rPr>
              <a:t>17	</a:t>
            </a:r>
            <a:r>
              <a:rPr sz="700" spc="5" dirty="0">
                <a:latin typeface="Courier New"/>
                <a:cs typeface="Courier New"/>
              </a:rPr>
              <a:t>}</a:t>
            </a:r>
            <a:endParaRPr sz="700">
              <a:latin typeface="Courier New"/>
              <a:cs typeface="Courier New"/>
            </a:endParaRPr>
          </a:p>
          <a:p>
            <a:pPr marL="556260" indent="-543560">
              <a:lnSpc>
                <a:spcPts val="825"/>
              </a:lnSpc>
              <a:buClr>
                <a:srgbClr val="0073FF"/>
              </a:buClr>
              <a:buFont typeface="Courier New"/>
              <a:buAutoNum type="arabicPlain" startAt="18"/>
              <a:tabLst>
                <a:tab pos="556895" algn="l"/>
              </a:tabLst>
            </a:pPr>
            <a:r>
              <a:rPr sz="700" spc="5" dirty="0">
                <a:latin typeface="Courier New"/>
                <a:cs typeface="Courier New"/>
              </a:rPr>
              <a:t>System.out.println(</a:t>
            </a:r>
            <a:r>
              <a:rPr sz="700" spc="5" dirty="0">
                <a:solidFill>
                  <a:srgbClr val="1F9060"/>
                </a:solidFill>
                <a:latin typeface="Courier New"/>
                <a:cs typeface="Courier New"/>
              </a:rPr>
              <a:t>"Final score: " </a:t>
            </a:r>
            <a:r>
              <a:rPr sz="700" spc="5" dirty="0">
                <a:latin typeface="Courier New"/>
                <a:cs typeface="Courier New"/>
              </a:rPr>
              <a:t>+</a:t>
            </a:r>
            <a:r>
              <a:rPr sz="700" spc="75" dirty="0">
                <a:latin typeface="Courier New"/>
                <a:cs typeface="Courier New"/>
              </a:rPr>
              <a:t> </a:t>
            </a:r>
            <a:r>
              <a:rPr sz="700" spc="5" dirty="0">
                <a:latin typeface="Courier New"/>
                <a:cs typeface="Courier New"/>
              </a:rPr>
              <a:t>fred.finalScore());</a:t>
            </a:r>
            <a:endParaRPr sz="700">
              <a:latin typeface="Courier New"/>
              <a:cs typeface="Courier New"/>
            </a:endParaRPr>
          </a:p>
          <a:p>
            <a:pPr marL="556260" indent="-543560">
              <a:lnSpc>
                <a:spcPts val="825"/>
              </a:lnSpc>
              <a:buClr>
                <a:srgbClr val="0073FF"/>
              </a:buClr>
              <a:buFont typeface="Courier New"/>
              <a:buAutoNum type="arabicPlain" startAt="18"/>
              <a:tabLst>
                <a:tab pos="556895" algn="l"/>
              </a:tabLst>
            </a:pPr>
            <a:r>
              <a:rPr sz="700" spc="5" dirty="0">
                <a:latin typeface="Courier New"/>
                <a:cs typeface="Courier New"/>
              </a:rPr>
              <a:t>System.out.println(</a:t>
            </a:r>
            <a:r>
              <a:rPr sz="700" spc="5" dirty="0">
                <a:solidFill>
                  <a:srgbClr val="1F9060"/>
                </a:solidFill>
                <a:latin typeface="Courier New"/>
                <a:cs typeface="Courier New"/>
              </a:rPr>
              <a:t>"Expected: " </a:t>
            </a:r>
            <a:r>
              <a:rPr sz="700" spc="5" dirty="0">
                <a:latin typeface="Courier New"/>
                <a:cs typeface="Courier New"/>
              </a:rPr>
              <a:t>+</a:t>
            </a:r>
            <a:r>
              <a:rPr sz="700" spc="40" dirty="0">
                <a:latin typeface="Courier New"/>
                <a:cs typeface="Courier New"/>
              </a:rPr>
              <a:t> </a:t>
            </a:r>
            <a:r>
              <a:rPr sz="700" spc="5" dirty="0">
                <a:latin typeface="Courier New"/>
                <a:cs typeface="Courier New"/>
              </a:rPr>
              <a:t>expected);</a:t>
            </a:r>
            <a:endParaRPr sz="700">
              <a:latin typeface="Courier New"/>
              <a:cs typeface="Courier New"/>
            </a:endParaRPr>
          </a:p>
          <a:p>
            <a:pPr marL="12700">
              <a:lnSpc>
                <a:spcPts val="825"/>
              </a:lnSpc>
              <a:tabLst>
                <a:tab pos="393065" algn="l"/>
              </a:tabLst>
            </a:pPr>
            <a:r>
              <a:rPr sz="700" b="1" spc="5" dirty="0">
                <a:solidFill>
                  <a:srgbClr val="0073FF"/>
                </a:solidFill>
                <a:latin typeface="Courier New"/>
                <a:cs typeface="Courier New"/>
              </a:rPr>
              <a:t>20	</a:t>
            </a:r>
            <a:r>
              <a:rPr sz="700" spc="5" dirty="0">
                <a:latin typeface="Courier New"/>
                <a:cs typeface="Courier New"/>
              </a:rPr>
              <a:t>}</a:t>
            </a:r>
            <a:endParaRPr sz="700">
              <a:latin typeface="Courier New"/>
              <a:cs typeface="Courier New"/>
            </a:endParaRPr>
          </a:p>
          <a:p>
            <a:pPr marL="12700">
              <a:lnSpc>
                <a:spcPts val="830"/>
              </a:lnSpc>
            </a:pPr>
            <a:r>
              <a:rPr sz="700" b="1" spc="5" dirty="0">
                <a:solidFill>
                  <a:srgbClr val="0073FF"/>
                </a:solidFill>
                <a:latin typeface="Courier New"/>
                <a:cs typeface="Courier New"/>
              </a:rPr>
              <a:t>21</a:t>
            </a:r>
            <a:r>
              <a:rPr sz="700" b="1" spc="345" dirty="0">
                <a:solidFill>
                  <a:srgbClr val="0073FF"/>
                </a:solidFill>
                <a:latin typeface="Courier New"/>
                <a:cs typeface="Courier New"/>
              </a:rPr>
              <a:t> </a:t>
            </a:r>
            <a:r>
              <a:rPr sz="700" spc="5" dirty="0">
                <a:latin typeface="Courier New"/>
                <a:cs typeface="Courier New"/>
              </a:rPr>
              <a:t>}</a:t>
            </a:r>
            <a:endParaRPr sz="700">
              <a:latin typeface="Courier New"/>
              <a:cs typeface="Courier New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77405" y="546939"/>
            <a:ext cx="5601970" cy="0"/>
          </a:xfrm>
          <a:custGeom>
            <a:avLst/>
            <a:gdLst/>
            <a:ahLst/>
            <a:cxnLst/>
            <a:rect l="l" t="t" r="r" b="b"/>
            <a:pathLst>
              <a:path w="5601970">
                <a:moveTo>
                  <a:pt x="0" y="0"/>
                </a:moveTo>
                <a:lnTo>
                  <a:pt x="5601816" y="0"/>
                </a:lnTo>
              </a:path>
            </a:pathLst>
          </a:custGeom>
          <a:ln w="55808">
            <a:solidFill>
              <a:srgbClr val="FFDF6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90" dirty="0"/>
              <a:t>Declaring </a:t>
            </a:r>
            <a:r>
              <a:rPr spc="105" dirty="0"/>
              <a:t>and </a:t>
            </a:r>
            <a:r>
              <a:rPr spc="140" dirty="0"/>
              <a:t>Using </a:t>
            </a:r>
            <a:r>
              <a:rPr spc="80" dirty="0"/>
              <a:t>Array</a:t>
            </a:r>
            <a:r>
              <a:rPr spc="-280" dirty="0"/>
              <a:t> </a:t>
            </a:r>
            <a:r>
              <a:rPr spc="105" dirty="0"/>
              <a:t>Lists</a:t>
            </a:r>
          </a:p>
        </p:txBody>
      </p:sp>
      <p:sp>
        <p:nvSpPr>
          <p:cNvPr id="4" name="object 4"/>
          <p:cNvSpPr/>
          <p:nvPr/>
        </p:nvSpPr>
        <p:spPr>
          <a:xfrm>
            <a:off x="675071" y="794591"/>
            <a:ext cx="48895" cy="0"/>
          </a:xfrm>
          <a:custGeom>
            <a:avLst/>
            <a:gdLst/>
            <a:ahLst/>
            <a:cxnLst/>
            <a:rect l="l" t="t" r="r" b="b"/>
            <a:pathLst>
              <a:path w="48895">
                <a:moveTo>
                  <a:pt x="0" y="0"/>
                </a:moveTo>
                <a:lnTo>
                  <a:pt x="48832" y="0"/>
                </a:lnTo>
              </a:path>
            </a:pathLst>
          </a:custGeom>
          <a:ln w="488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99059" y="687521"/>
            <a:ext cx="2292350" cy="201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15" dirty="0">
                <a:latin typeface="Arial"/>
                <a:cs typeface="Arial"/>
              </a:rPr>
              <a:t>To </a:t>
            </a:r>
            <a:r>
              <a:rPr sz="1200" spc="10" dirty="0">
                <a:latin typeface="Arial"/>
                <a:cs typeface="Arial"/>
              </a:rPr>
              <a:t>declare </a:t>
            </a:r>
            <a:r>
              <a:rPr sz="1200" spc="15" dirty="0">
                <a:latin typeface="Arial"/>
                <a:cs typeface="Arial"/>
              </a:rPr>
              <a:t>an </a:t>
            </a:r>
            <a:r>
              <a:rPr sz="1200" spc="10" dirty="0">
                <a:latin typeface="Arial"/>
                <a:cs typeface="Arial"/>
              </a:rPr>
              <a:t>array </a:t>
            </a:r>
            <a:r>
              <a:rPr sz="1200" spc="5" dirty="0">
                <a:latin typeface="Arial"/>
                <a:cs typeface="Arial"/>
              </a:rPr>
              <a:t>list </a:t>
            </a:r>
            <a:r>
              <a:rPr sz="1200" spc="10" dirty="0">
                <a:latin typeface="Arial"/>
                <a:cs typeface="Arial"/>
              </a:rPr>
              <a:t>of</a:t>
            </a:r>
            <a:r>
              <a:rPr sz="1200" spc="-25" dirty="0">
                <a:latin typeface="Arial"/>
                <a:cs typeface="Arial"/>
              </a:rPr>
              <a:t> </a:t>
            </a:r>
            <a:r>
              <a:rPr sz="1200" spc="10" dirty="0">
                <a:latin typeface="Arial"/>
                <a:cs typeface="Arial"/>
              </a:rPr>
              <a:t>strings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18081" y="944577"/>
            <a:ext cx="5588000" cy="155171"/>
          </a:xfrm>
          <a:prstGeom prst="rect">
            <a:avLst/>
          </a:prstGeom>
          <a:ln w="6976">
            <a:solidFill>
              <a:srgbClr val="CCCCCC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43815">
              <a:lnSpc>
                <a:spcPct val="100000"/>
              </a:lnSpc>
              <a:spcBef>
                <a:spcPts val="370"/>
              </a:spcBef>
            </a:pPr>
            <a:r>
              <a:rPr sz="700" spc="20" dirty="0">
                <a:latin typeface="Courier" charset="0"/>
                <a:cs typeface="Courier" charset="0"/>
              </a:rPr>
              <a:t>ArrayList&lt;String&gt; names = new</a:t>
            </a:r>
            <a:r>
              <a:rPr sz="700" spc="60" dirty="0">
                <a:latin typeface="Courier" charset="0"/>
                <a:cs typeface="Courier" charset="0"/>
              </a:rPr>
              <a:t> </a:t>
            </a:r>
            <a:r>
              <a:rPr sz="700" spc="20" dirty="0">
                <a:latin typeface="Courier" charset="0"/>
                <a:cs typeface="Courier" charset="0"/>
              </a:rPr>
              <a:t>ArrayList&lt;String&gt;();</a:t>
            </a:r>
            <a:endParaRPr sz="700" dirty="0">
              <a:latin typeface="Courier" charset="0"/>
              <a:cs typeface="Courier" charset="0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75071" y="1429417"/>
            <a:ext cx="48895" cy="0"/>
          </a:xfrm>
          <a:custGeom>
            <a:avLst/>
            <a:gdLst/>
            <a:ahLst/>
            <a:cxnLst/>
            <a:rect l="l" t="t" r="r" b="b"/>
            <a:pathLst>
              <a:path w="48895">
                <a:moveTo>
                  <a:pt x="0" y="0"/>
                </a:moveTo>
                <a:lnTo>
                  <a:pt x="48832" y="0"/>
                </a:lnTo>
              </a:path>
            </a:pathLst>
          </a:custGeom>
          <a:ln w="488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799059" y="1322347"/>
            <a:ext cx="1354455" cy="201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15" dirty="0">
                <a:latin typeface="Arial"/>
                <a:cs typeface="Arial"/>
              </a:rPr>
              <a:t>To use an </a:t>
            </a:r>
            <a:r>
              <a:rPr sz="1200" spc="10" dirty="0">
                <a:latin typeface="Arial"/>
                <a:cs typeface="Arial"/>
              </a:rPr>
              <a:t>array</a:t>
            </a:r>
            <a:r>
              <a:rPr sz="1200" spc="-80" dirty="0">
                <a:latin typeface="Arial"/>
                <a:cs typeface="Arial"/>
              </a:rPr>
              <a:t> </a:t>
            </a:r>
            <a:r>
              <a:rPr sz="1200" spc="5" dirty="0">
                <a:latin typeface="Arial"/>
                <a:cs typeface="Arial"/>
              </a:rPr>
              <a:t>list</a:t>
            </a:r>
            <a:endParaRPr sz="12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18081" y="1586379"/>
            <a:ext cx="5588000" cy="155171"/>
          </a:xfrm>
          <a:prstGeom prst="rect">
            <a:avLst/>
          </a:prstGeom>
          <a:ln w="6976">
            <a:solidFill>
              <a:srgbClr val="CCCCCC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43815">
              <a:lnSpc>
                <a:spcPct val="100000"/>
              </a:lnSpc>
              <a:spcBef>
                <a:spcPts val="370"/>
              </a:spcBef>
            </a:pPr>
            <a:r>
              <a:rPr sz="700" spc="20" dirty="0">
                <a:latin typeface="Courier" charset="0"/>
                <a:cs typeface="Courier" charset="0"/>
              </a:rPr>
              <a:t>import</a:t>
            </a:r>
            <a:r>
              <a:rPr sz="700" spc="-5" dirty="0">
                <a:latin typeface="Courier" charset="0"/>
                <a:cs typeface="Courier" charset="0"/>
              </a:rPr>
              <a:t> </a:t>
            </a:r>
            <a:r>
              <a:rPr sz="700" spc="20" dirty="0">
                <a:latin typeface="Courier" charset="0"/>
                <a:cs typeface="Courier" charset="0"/>
              </a:rPr>
              <a:t>java.util.ArrayList;</a:t>
            </a:r>
            <a:endParaRPr sz="700" dirty="0">
              <a:latin typeface="Courier" charset="0"/>
              <a:cs typeface="Courier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675071" y="1966577"/>
            <a:ext cx="48895" cy="0"/>
          </a:xfrm>
          <a:custGeom>
            <a:avLst/>
            <a:gdLst/>
            <a:ahLst/>
            <a:cxnLst/>
            <a:rect l="l" t="t" r="r" b="b"/>
            <a:pathLst>
              <a:path w="48895">
                <a:moveTo>
                  <a:pt x="0" y="0"/>
                </a:moveTo>
                <a:lnTo>
                  <a:pt x="48832" y="0"/>
                </a:lnTo>
              </a:path>
            </a:pathLst>
          </a:custGeom>
          <a:ln w="488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75071" y="2224693"/>
            <a:ext cx="48895" cy="0"/>
          </a:xfrm>
          <a:custGeom>
            <a:avLst/>
            <a:gdLst/>
            <a:ahLst/>
            <a:cxnLst/>
            <a:rect l="l" t="t" r="r" b="b"/>
            <a:pathLst>
              <a:path w="48895">
                <a:moveTo>
                  <a:pt x="0" y="0"/>
                </a:moveTo>
                <a:lnTo>
                  <a:pt x="48832" y="0"/>
                </a:lnTo>
              </a:path>
            </a:pathLst>
          </a:custGeom>
          <a:ln w="488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799059" y="1859508"/>
            <a:ext cx="3933825" cy="7023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15" dirty="0">
                <a:latin typeface="Courier" charset="0"/>
                <a:cs typeface="Courier" charset="0"/>
              </a:rPr>
              <a:t>ArrayList</a:t>
            </a:r>
            <a:r>
              <a:rPr sz="1200" spc="-475" dirty="0">
                <a:latin typeface="Courier" charset="0"/>
                <a:cs typeface="Courier" charset="0"/>
              </a:rPr>
              <a:t> </a:t>
            </a:r>
            <a:r>
              <a:rPr sz="1200" spc="10" dirty="0">
                <a:latin typeface="Arial"/>
                <a:cs typeface="Arial"/>
              </a:rPr>
              <a:t>is </a:t>
            </a:r>
            <a:r>
              <a:rPr sz="1200" spc="15" dirty="0">
                <a:latin typeface="Arial"/>
                <a:cs typeface="Arial"/>
              </a:rPr>
              <a:t>a </a:t>
            </a:r>
            <a:r>
              <a:rPr sz="1200" b="1" spc="15" dirty="0">
                <a:latin typeface="Arial"/>
                <a:cs typeface="Arial"/>
              </a:rPr>
              <a:t>generic class</a:t>
            </a:r>
            <a:endParaRPr sz="12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sz="1200" spc="15" dirty="0">
                <a:latin typeface="Arial"/>
                <a:cs typeface="Arial"/>
              </a:rPr>
              <a:t>Angle </a:t>
            </a:r>
            <a:r>
              <a:rPr sz="1200" spc="10" dirty="0">
                <a:latin typeface="Arial"/>
                <a:cs typeface="Arial"/>
              </a:rPr>
              <a:t>brackets </a:t>
            </a:r>
            <a:r>
              <a:rPr sz="1200" spc="15" dirty="0">
                <a:latin typeface="Arial"/>
                <a:cs typeface="Arial"/>
              </a:rPr>
              <a:t>denote a </a:t>
            </a:r>
            <a:r>
              <a:rPr sz="1200" b="1" spc="15" dirty="0">
                <a:latin typeface="Arial"/>
                <a:cs typeface="Arial"/>
              </a:rPr>
              <a:t>type</a:t>
            </a:r>
            <a:r>
              <a:rPr sz="1200" b="1" spc="-75" dirty="0">
                <a:latin typeface="Arial"/>
                <a:cs typeface="Arial"/>
              </a:rPr>
              <a:t> </a:t>
            </a:r>
            <a:r>
              <a:rPr sz="1200" b="1" spc="15" dirty="0">
                <a:latin typeface="Arial"/>
                <a:cs typeface="Arial"/>
              </a:rPr>
              <a:t>parameter</a:t>
            </a:r>
            <a:endParaRPr sz="1200" dirty="0">
              <a:latin typeface="Arial"/>
              <a:cs typeface="Arial"/>
            </a:endParaRPr>
          </a:p>
          <a:p>
            <a:pPr marL="293370">
              <a:lnSpc>
                <a:spcPct val="100000"/>
              </a:lnSpc>
              <a:spcBef>
                <a:spcPts val="785"/>
              </a:spcBef>
            </a:pPr>
            <a:r>
              <a:rPr sz="950" spc="-5" dirty="0">
                <a:latin typeface="Arial"/>
                <a:cs typeface="Arial"/>
              </a:rPr>
              <a:t>Replace </a:t>
            </a:r>
            <a:r>
              <a:rPr sz="950" spc="-10" dirty="0">
                <a:latin typeface="Courier" charset="0"/>
                <a:cs typeface="Courier" charset="0"/>
              </a:rPr>
              <a:t>String</a:t>
            </a:r>
            <a:r>
              <a:rPr sz="950" spc="-340" dirty="0">
                <a:latin typeface="Courier" charset="0"/>
                <a:cs typeface="Courier" charset="0"/>
              </a:rPr>
              <a:t> </a:t>
            </a:r>
            <a:r>
              <a:rPr sz="950" spc="-5" dirty="0">
                <a:latin typeface="Arial"/>
                <a:cs typeface="Arial"/>
              </a:rPr>
              <a:t>with any other class to get a different array list type</a:t>
            </a:r>
            <a:endParaRPr sz="950" dirty="0">
              <a:latin typeface="Arial"/>
              <a:cs typeface="Arial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77405" y="532719"/>
            <a:ext cx="5601970" cy="0"/>
          </a:xfrm>
          <a:custGeom>
            <a:avLst/>
            <a:gdLst/>
            <a:ahLst/>
            <a:cxnLst/>
            <a:rect l="l" t="t" r="r" b="b"/>
            <a:pathLst>
              <a:path w="5601970">
                <a:moveTo>
                  <a:pt x="0" y="0"/>
                </a:moveTo>
                <a:lnTo>
                  <a:pt x="5601816" y="0"/>
                </a:lnTo>
              </a:path>
            </a:pathLst>
          </a:custGeom>
          <a:ln w="55808">
            <a:solidFill>
              <a:srgbClr val="FFDF6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85" dirty="0"/>
              <a:t>Input </a:t>
            </a:r>
            <a:r>
              <a:rPr spc="105" dirty="0"/>
              <a:t>and </a:t>
            </a:r>
            <a:r>
              <a:rPr spc="90" dirty="0"/>
              <a:t>Output</a:t>
            </a:r>
            <a:r>
              <a:rPr spc="-160" dirty="0"/>
              <a:t> </a:t>
            </a:r>
            <a:r>
              <a:rPr spc="55" dirty="0"/>
              <a:t>Redirection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033416" y="681437"/>
            <a:ext cx="2702560" cy="2901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50" b="1" spc="80" dirty="0">
                <a:latin typeface="Tahoma"/>
                <a:cs typeface="Tahoma"/>
              </a:rPr>
              <a:t>Section_8/</a:t>
            </a:r>
            <a:r>
              <a:rPr sz="1850" b="1" spc="80" dirty="0">
                <a:latin typeface="Comic Sans MS"/>
                <a:cs typeface="Comic Sans MS"/>
              </a:rPr>
              <a:t>input1.txt</a:t>
            </a:r>
            <a:endParaRPr sz="1850">
              <a:latin typeface="Comic Sans MS"/>
              <a:cs typeface="Comic Sans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08770" y="1104760"/>
            <a:ext cx="5497195" cy="478336"/>
          </a:xfrm>
          <a:prstGeom prst="rect">
            <a:avLst/>
          </a:prstGeom>
          <a:ln w="6976">
            <a:solidFill>
              <a:srgbClr val="CCCCCC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46990">
              <a:lnSpc>
                <a:spcPct val="100000"/>
              </a:lnSpc>
              <a:spcBef>
                <a:spcPts val="370"/>
              </a:spcBef>
            </a:pPr>
            <a:r>
              <a:rPr sz="700" spc="20" dirty="0">
                <a:latin typeface="Courier" charset="0"/>
                <a:cs typeface="Courier" charset="0"/>
              </a:rPr>
              <a:t>30</a:t>
            </a:r>
            <a:endParaRPr sz="700" dirty="0">
              <a:latin typeface="Courier" charset="0"/>
              <a:cs typeface="Courier" charset="0"/>
            </a:endParaRPr>
          </a:p>
          <a:p>
            <a:pPr marL="46990">
              <a:lnSpc>
                <a:spcPct val="100000"/>
              </a:lnSpc>
              <a:spcBef>
                <a:spcPts val="35"/>
              </a:spcBef>
            </a:pPr>
            <a:r>
              <a:rPr sz="700" spc="20" dirty="0">
                <a:latin typeface="Courier" charset="0"/>
                <a:cs typeface="Courier" charset="0"/>
              </a:rPr>
              <a:t>10</a:t>
            </a:r>
            <a:endParaRPr sz="700" dirty="0">
              <a:latin typeface="Courier" charset="0"/>
              <a:cs typeface="Courier" charset="0"/>
            </a:endParaRPr>
          </a:p>
          <a:p>
            <a:pPr marL="46990">
              <a:lnSpc>
                <a:spcPct val="100000"/>
              </a:lnSpc>
              <a:spcBef>
                <a:spcPts val="35"/>
              </a:spcBef>
            </a:pPr>
            <a:r>
              <a:rPr sz="700" spc="20" dirty="0">
                <a:latin typeface="Courier" charset="0"/>
                <a:cs typeface="Courier" charset="0"/>
              </a:rPr>
              <a:t>20</a:t>
            </a:r>
            <a:endParaRPr sz="700" dirty="0">
              <a:latin typeface="Courier" charset="0"/>
              <a:cs typeface="Courier" charset="0"/>
            </a:endParaRPr>
          </a:p>
          <a:p>
            <a:pPr marL="46990">
              <a:lnSpc>
                <a:spcPct val="100000"/>
              </a:lnSpc>
              <a:spcBef>
                <a:spcPts val="35"/>
              </a:spcBef>
            </a:pPr>
            <a:r>
              <a:rPr sz="700" spc="20" dirty="0">
                <a:latin typeface="Courier" charset="0"/>
                <a:cs typeface="Courier" charset="0"/>
              </a:rPr>
              <a:t>5</a:t>
            </a:r>
            <a:endParaRPr sz="700" dirty="0">
              <a:latin typeface="Courier" charset="0"/>
              <a:cs typeface="Courier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75071" y="1819811"/>
            <a:ext cx="48895" cy="0"/>
          </a:xfrm>
          <a:custGeom>
            <a:avLst/>
            <a:gdLst/>
            <a:ahLst/>
            <a:cxnLst/>
            <a:rect l="l" t="t" r="r" b="b"/>
            <a:pathLst>
              <a:path w="48895">
                <a:moveTo>
                  <a:pt x="0" y="0"/>
                </a:moveTo>
                <a:lnTo>
                  <a:pt x="48832" y="0"/>
                </a:lnTo>
              </a:path>
            </a:pathLst>
          </a:custGeom>
          <a:ln w="488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99059" y="1712738"/>
            <a:ext cx="3369945" cy="4368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15" dirty="0">
                <a:latin typeface="Arial"/>
                <a:cs typeface="Arial"/>
              </a:rPr>
              <a:t>Type </a:t>
            </a:r>
            <a:r>
              <a:rPr sz="1200" spc="10" dirty="0">
                <a:latin typeface="Arial"/>
                <a:cs typeface="Arial"/>
              </a:rPr>
              <a:t>the following </a:t>
            </a:r>
            <a:r>
              <a:rPr sz="1200" spc="15" dirty="0">
                <a:latin typeface="Arial"/>
                <a:cs typeface="Arial"/>
              </a:rPr>
              <a:t>command </a:t>
            </a:r>
            <a:r>
              <a:rPr sz="1200" spc="10" dirty="0">
                <a:latin typeface="Arial"/>
                <a:cs typeface="Arial"/>
              </a:rPr>
              <a:t>into </a:t>
            </a:r>
            <a:r>
              <a:rPr sz="1200" spc="15" dirty="0">
                <a:latin typeface="Arial"/>
                <a:cs typeface="Arial"/>
              </a:rPr>
              <a:t>a </a:t>
            </a:r>
            <a:r>
              <a:rPr sz="1200" spc="10" dirty="0">
                <a:latin typeface="Arial"/>
                <a:cs typeface="Arial"/>
              </a:rPr>
              <a:t>shell</a:t>
            </a:r>
            <a:r>
              <a:rPr sz="1200" spc="-30" dirty="0">
                <a:latin typeface="Arial"/>
                <a:cs typeface="Arial"/>
              </a:rPr>
              <a:t> </a:t>
            </a:r>
            <a:r>
              <a:rPr sz="1200" spc="15" dirty="0">
                <a:latin typeface="Arial"/>
                <a:cs typeface="Arial"/>
              </a:rPr>
              <a:t>window</a:t>
            </a:r>
            <a:endParaRPr sz="1200">
              <a:latin typeface="Arial"/>
              <a:cs typeface="Arial"/>
            </a:endParaRPr>
          </a:p>
          <a:p>
            <a:pPr marL="293370">
              <a:lnSpc>
                <a:spcPct val="100000"/>
              </a:lnSpc>
              <a:spcBef>
                <a:spcPts val="730"/>
              </a:spcBef>
            </a:pPr>
            <a:r>
              <a:rPr sz="950" spc="-5" dirty="0">
                <a:latin typeface="Arial"/>
                <a:cs typeface="Arial"/>
              </a:rPr>
              <a:t>Input</a:t>
            </a:r>
            <a:r>
              <a:rPr sz="950" spc="-90" dirty="0">
                <a:latin typeface="Arial"/>
                <a:cs typeface="Arial"/>
              </a:rPr>
              <a:t> </a:t>
            </a:r>
            <a:r>
              <a:rPr sz="950" spc="-5" dirty="0">
                <a:latin typeface="Arial"/>
                <a:cs typeface="Arial"/>
              </a:rPr>
              <a:t>redirection</a:t>
            </a:r>
            <a:endParaRPr sz="95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97125" y="2200009"/>
            <a:ext cx="5106670" cy="132728"/>
          </a:xfrm>
          <a:prstGeom prst="rect">
            <a:avLst/>
          </a:prstGeom>
          <a:ln w="6976">
            <a:solidFill>
              <a:srgbClr val="CCCCCC"/>
            </a:solidFill>
          </a:ln>
        </p:spPr>
        <p:txBody>
          <a:bodyPr vert="horz" wrap="square" lIns="0" tIns="32384" rIns="0" bIns="0" rtlCol="0">
            <a:spAutoFit/>
          </a:bodyPr>
          <a:lstStyle/>
          <a:p>
            <a:pPr marL="41275">
              <a:lnSpc>
                <a:spcPct val="100000"/>
              </a:lnSpc>
              <a:spcBef>
                <a:spcPts val="254"/>
              </a:spcBef>
            </a:pPr>
            <a:r>
              <a:rPr sz="650" spc="5" dirty="0">
                <a:latin typeface="Courier" charset="0"/>
                <a:cs typeface="Courier" charset="0"/>
              </a:rPr>
              <a:t>java ScoreTester &lt;</a:t>
            </a:r>
            <a:r>
              <a:rPr sz="650" spc="-5" dirty="0">
                <a:latin typeface="Courier" charset="0"/>
                <a:cs typeface="Courier" charset="0"/>
              </a:rPr>
              <a:t> </a:t>
            </a:r>
            <a:r>
              <a:rPr sz="650" spc="5" dirty="0">
                <a:latin typeface="Courier" charset="0"/>
                <a:cs typeface="Courier" charset="0"/>
              </a:rPr>
              <a:t>input1.txt</a:t>
            </a:r>
            <a:endParaRPr sz="650" dirty="0">
              <a:latin typeface="Courier" charset="0"/>
              <a:cs typeface="Courier" charset="0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675071" y="2573231"/>
            <a:ext cx="48895" cy="0"/>
          </a:xfrm>
          <a:custGeom>
            <a:avLst/>
            <a:gdLst/>
            <a:ahLst/>
            <a:cxnLst/>
            <a:rect l="l" t="t" r="r" b="b"/>
            <a:pathLst>
              <a:path w="48895">
                <a:moveTo>
                  <a:pt x="0" y="0"/>
                </a:moveTo>
                <a:lnTo>
                  <a:pt x="48832" y="0"/>
                </a:lnTo>
              </a:path>
            </a:pathLst>
          </a:custGeom>
          <a:ln w="488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799059" y="2466158"/>
            <a:ext cx="998219" cy="201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15" dirty="0">
                <a:latin typeface="Arial"/>
                <a:cs typeface="Arial"/>
              </a:rPr>
              <a:t>Program</a:t>
            </a:r>
            <a:r>
              <a:rPr sz="1200" spc="-80" dirty="0">
                <a:latin typeface="Arial"/>
                <a:cs typeface="Arial"/>
              </a:rPr>
              <a:t> </a:t>
            </a:r>
            <a:r>
              <a:rPr sz="1200" spc="15" dirty="0">
                <a:latin typeface="Arial"/>
                <a:cs typeface="Arial"/>
              </a:rPr>
              <a:t>Run: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18081" y="2730194"/>
            <a:ext cx="5588000" cy="262892"/>
          </a:xfrm>
          <a:prstGeom prst="rect">
            <a:avLst/>
          </a:prstGeom>
          <a:ln w="6976">
            <a:solidFill>
              <a:srgbClr val="CCCCCC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43815">
              <a:lnSpc>
                <a:spcPct val="100000"/>
              </a:lnSpc>
              <a:spcBef>
                <a:spcPts val="370"/>
              </a:spcBef>
            </a:pPr>
            <a:r>
              <a:rPr sz="700" spc="20" dirty="0">
                <a:latin typeface="Courier" charset="0"/>
                <a:cs typeface="Courier" charset="0"/>
              </a:rPr>
              <a:t>Final score:</a:t>
            </a:r>
            <a:r>
              <a:rPr sz="700" spc="-45" dirty="0">
                <a:latin typeface="Courier" charset="0"/>
                <a:cs typeface="Courier" charset="0"/>
              </a:rPr>
              <a:t> </a:t>
            </a:r>
            <a:r>
              <a:rPr sz="700" spc="20" dirty="0">
                <a:latin typeface="Courier" charset="0"/>
                <a:cs typeface="Courier" charset="0"/>
              </a:rPr>
              <a:t>30</a:t>
            </a:r>
            <a:endParaRPr sz="700" dirty="0">
              <a:latin typeface="Courier" charset="0"/>
              <a:cs typeface="Courier" charset="0"/>
            </a:endParaRPr>
          </a:p>
          <a:p>
            <a:pPr marL="43815">
              <a:lnSpc>
                <a:spcPct val="100000"/>
              </a:lnSpc>
              <a:spcBef>
                <a:spcPts val="35"/>
              </a:spcBef>
            </a:pPr>
            <a:r>
              <a:rPr sz="700" spc="20" dirty="0">
                <a:latin typeface="Courier" charset="0"/>
                <a:cs typeface="Courier" charset="0"/>
              </a:rPr>
              <a:t>Expected:</a:t>
            </a:r>
            <a:r>
              <a:rPr sz="700" spc="-50" dirty="0">
                <a:latin typeface="Courier" charset="0"/>
                <a:cs typeface="Courier" charset="0"/>
              </a:rPr>
              <a:t> </a:t>
            </a:r>
            <a:r>
              <a:rPr sz="700" spc="20" dirty="0">
                <a:latin typeface="Courier" charset="0"/>
                <a:cs typeface="Courier" charset="0"/>
              </a:rPr>
              <a:t>30</a:t>
            </a:r>
            <a:endParaRPr sz="700" dirty="0">
              <a:latin typeface="Courier" charset="0"/>
              <a:cs typeface="Courier" charset="0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675071" y="3215033"/>
            <a:ext cx="48895" cy="0"/>
          </a:xfrm>
          <a:custGeom>
            <a:avLst/>
            <a:gdLst/>
            <a:ahLst/>
            <a:cxnLst/>
            <a:rect l="l" t="t" r="r" b="b"/>
            <a:pathLst>
              <a:path w="48895">
                <a:moveTo>
                  <a:pt x="0" y="0"/>
                </a:moveTo>
                <a:lnTo>
                  <a:pt x="48832" y="0"/>
                </a:lnTo>
              </a:path>
            </a:pathLst>
          </a:custGeom>
          <a:ln w="488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799059" y="3107960"/>
            <a:ext cx="1311275" cy="201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15" dirty="0">
                <a:latin typeface="Arial"/>
                <a:cs typeface="Arial"/>
              </a:rPr>
              <a:t>Output</a:t>
            </a:r>
            <a:r>
              <a:rPr sz="1200" spc="-65" dirty="0">
                <a:latin typeface="Arial"/>
                <a:cs typeface="Arial"/>
              </a:rPr>
              <a:t> </a:t>
            </a:r>
            <a:r>
              <a:rPr sz="1200" spc="10" dirty="0">
                <a:latin typeface="Arial"/>
                <a:cs typeface="Arial"/>
              </a:rPr>
              <a:t>redirection:</a:t>
            </a:r>
            <a:endParaRPr sz="12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18081" y="3365020"/>
            <a:ext cx="5588000" cy="155171"/>
          </a:xfrm>
          <a:prstGeom prst="rect">
            <a:avLst/>
          </a:prstGeom>
          <a:ln w="6976">
            <a:solidFill>
              <a:srgbClr val="CCCCCC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43815">
              <a:lnSpc>
                <a:spcPct val="100000"/>
              </a:lnSpc>
              <a:spcBef>
                <a:spcPts val="370"/>
              </a:spcBef>
            </a:pPr>
            <a:r>
              <a:rPr sz="700" spc="20" dirty="0">
                <a:latin typeface="Courier" charset="0"/>
                <a:cs typeface="Courier" charset="0"/>
              </a:rPr>
              <a:t>java ScoreTester &lt; input1.txt &gt;</a:t>
            </a:r>
            <a:r>
              <a:rPr sz="700" spc="35" dirty="0">
                <a:latin typeface="Courier" charset="0"/>
                <a:cs typeface="Courier" charset="0"/>
              </a:rPr>
              <a:t> </a:t>
            </a:r>
            <a:r>
              <a:rPr sz="700" spc="20" dirty="0">
                <a:latin typeface="Courier" charset="0"/>
                <a:cs typeface="Courier" charset="0"/>
              </a:rPr>
              <a:t>output1.txt</a:t>
            </a:r>
            <a:endParaRPr sz="700" dirty="0">
              <a:latin typeface="Courier" charset="0"/>
              <a:cs typeface="Courier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77405" y="526318"/>
            <a:ext cx="5601970" cy="0"/>
          </a:xfrm>
          <a:custGeom>
            <a:avLst/>
            <a:gdLst/>
            <a:ahLst/>
            <a:cxnLst/>
            <a:rect l="l" t="t" r="r" b="b"/>
            <a:pathLst>
              <a:path w="5601970">
                <a:moveTo>
                  <a:pt x="0" y="0"/>
                </a:moveTo>
                <a:lnTo>
                  <a:pt x="5601816" y="0"/>
                </a:lnTo>
              </a:path>
            </a:pathLst>
          </a:custGeom>
          <a:ln w="55808">
            <a:solidFill>
              <a:srgbClr val="C721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55" dirty="0"/>
              <a:t>Self </a:t>
            </a:r>
            <a:r>
              <a:rPr spc="85" dirty="0"/>
              <a:t>Check</a:t>
            </a:r>
            <a:r>
              <a:rPr spc="-95" dirty="0"/>
              <a:t> </a:t>
            </a:r>
            <a:r>
              <a:rPr spc="10" dirty="0"/>
              <a:t>7.42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64705" y="650440"/>
            <a:ext cx="5988050" cy="6013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Suppose you modified the code </a:t>
            </a:r>
            <a:r>
              <a:rPr sz="1000" spc="5" dirty="0">
                <a:latin typeface="Arial"/>
                <a:cs typeface="Arial"/>
              </a:rPr>
              <a:t>for </a:t>
            </a:r>
            <a:r>
              <a:rPr sz="1000" spc="10" dirty="0">
                <a:latin typeface="Arial"/>
                <a:cs typeface="Arial"/>
              </a:rPr>
              <a:t>a method. </a:t>
            </a:r>
            <a:r>
              <a:rPr sz="1000" spc="15" dirty="0">
                <a:latin typeface="Arial"/>
                <a:cs typeface="Arial"/>
              </a:rPr>
              <a:t>Why </a:t>
            </a:r>
            <a:r>
              <a:rPr sz="1000" spc="10" dirty="0">
                <a:latin typeface="Arial"/>
                <a:cs typeface="Arial"/>
              </a:rPr>
              <a:t>do you want to repeat tests that already passed with  the previous version of the</a:t>
            </a:r>
            <a:r>
              <a:rPr sz="1000" spc="-65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code?</a:t>
            </a:r>
            <a:endParaRPr sz="1000" dirty="0">
              <a:latin typeface="Arial"/>
              <a:cs typeface="Arial"/>
            </a:endParaRPr>
          </a:p>
          <a:p>
            <a:pPr marL="247015">
              <a:lnSpc>
                <a:spcPct val="100000"/>
              </a:lnSpc>
              <a:spcBef>
                <a:spcPts val="740"/>
              </a:spcBef>
            </a:pPr>
            <a:r>
              <a:rPr sz="1200" b="1" spc="15" dirty="0">
                <a:latin typeface="Arial"/>
                <a:cs typeface="Arial"/>
              </a:rPr>
              <a:t>Answer: </a:t>
            </a:r>
            <a:r>
              <a:rPr sz="1200" spc="5" dirty="0">
                <a:latin typeface="Arial"/>
                <a:cs typeface="Arial"/>
              </a:rPr>
              <a:t>It </a:t>
            </a:r>
            <a:r>
              <a:rPr sz="1200" spc="10" dirty="0">
                <a:latin typeface="Arial"/>
                <a:cs typeface="Arial"/>
              </a:rPr>
              <a:t>is possible to introduce errors </a:t>
            </a:r>
            <a:r>
              <a:rPr sz="1200" spc="15" dirty="0">
                <a:latin typeface="Arial"/>
                <a:cs typeface="Arial"/>
              </a:rPr>
              <a:t>when </a:t>
            </a:r>
            <a:r>
              <a:rPr sz="1200" spc="10" dirty="0">
                <a:latin typeface="Arial"/>
                <a:cs typeface="Arial"/>
              </a:rPr>
              <a:t>modifying</a:t>
            </a:r>
            <a:r>
              <a:rPr sz="1200" spc="50" dirty="0">
                <a:latin typeface="Arial"/>
                <a:cs typeface="Arial"/>
              </a:rPr>
              <a:t> </a:t>
            </a:r>
            <a:r>
              <a:rPr sz="1200" spc="10" dirty="0">
                <a:latin typeface="Arial"/>
                <a:cs typeface="Arial"/>
              </a:rPr>
              <a:t>code.</a:t>
            </a:r>
            <a:endParaRPr sz="1200" dirty="0">
              <a:latin typeface="Arial"/>
              <a:cs typeface="Arial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77405" y="532617"/>
            <a:ext cx="5601970" cy="0"/>
          </a:xfrm>
          <a:custGeom>
            <a:avLst/>
            <a:gdLst/>
            <a:ahLst/>
            <a:cxnLst/>
            <a:rect l="l" t="t" r="r" b="b"/>
            <a:pathLst>
              <a:path w="5601970">
                <a:moveTo>
                  <a:pt x="0" y="0"/>
                </a:moveTo>
                <a:lnTo>
                  <a:pt x="5601816" y="0"/>
                </a:lnTo>
              </a:path>
            </a:pathLst>
          </a:custGeom>
          <a:ln w="55808">
            <a:solidFill>
              <a:srgbClr val="C721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55" dirty="0"/>
              <a:t>Self </a:t>
            </a:r>
            <a:r>
              <a:rPr spc="85" dirty="0"/>
              <a:t>Check</a:t>
            </a:r>
            <a:r>
              <a:rPr spc="-95" dirty="0"/>
              <a:t> </a:t>
            </a:r>
            <a:r>
              <a:rPr spc="10" dirty="0"/>
              <a:t>7.43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64705" y="656739"/>
            <a:ext cx="6089015" cy="4483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10" dirty="0">
                <a:latin typeface="Arial"/>
                <a:cs typeface="Arial"/>
              </a:rPr>
              <a:t>Suppose a customer of your program finds an error. What action should you take beyond </a:t>
            </a:r>
            <a:r>
              <a:rPr sz="1000" spc="5" dirty="0">
                <a:latin typeface="Arial"/>
                <a:cs typeface="Arial"/>
              </a:rPr>
              <a:t>fixing </a:t>
            </a:r>
            <a:r>
              <a:rPr sz="1000" spc="10" dirty="0">
                <a:latin typeface="Arial"/>
                <a:cs typeface="Arial"/>
              </a:rPr>
              <a:t>the</a:t>
            </a:r>
            <a:r>
              <a:rPr sz="1000" spc="45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error?</a:t>
            </a:r>
            <a:endParaRPr sz="1000" dirty="0">
              <a:latin typeface="Arial"/>
              <a:cs typeface="Arial"/>
            </a:endParaRPr>
          </a:p>
          <a:p>
            <a:pPr marL="247015">
              <a:lnSpc>
                <a:spcPct val="100000"/>
              </a:lnSpc>
              <a:spcBef>
                <a:spcPts val="740"/>
              </a:spcBef>
            </a:pPr>
            <a:r>
              <a:rPr sz="1200" b="1" spc="15" dirty="0">
                <a:latin typeface="Arial"/>
                <a:cs typeface="Arial"/>
              </a:rPr>
              <a:t>Answer: </a:t>
            </a:r>
            <a:r>
              <a:rPr sz="1200" spc="15" dirty="0">
                <a:latin typeface="Arial"/>
                <a:cs typeface="Arial"/>
              </a:rPr>
              <a:t>Add a </a:t>
            </a:r>
            <a:r>
              <a:rPr sz="1200" spc="10" dirty="0">
                <a:latin typeface="Arial"/>
                <a:cs typeface="Arial"/>
              </a:rPr>
              <a:t>test </a:t>
            </a:r>
            <a:r>
              <a:rPr sz="1200" spc="15" dirty="0">
                <a:latin typeface="Arial"/>
                <a:cs typeface="Arial"/>
              </a:rPr>
              <a:t>case </a:t>
            </a:r>
            <a:r>
              <a:rPr sz="1200" spc="10" dirty="0">
                <a:latin typeface="Arial"/>
                <a:cs typeface="Arial"/>
              </a:rPr>
              <a:t>to the test suite that verifies that the error is</a:t>
            </a:r>
            <a:r>
              <a:rPr sz="1200" spc="-30" dirty="0">
                <a:latin typeface="Arial"/>
                <a:cs typeface="Arial"/>
              </a:rPr>
              <a:t> </a:t>
            </a:r>
            <a:r>
              <a:rPr sz="1200" spc="10" dirty="0">
                <a:latin typeface="Arial"/>
                <a:cs typeface="Arial"/>
              </a:rPr>
              <a:t>fixed.</a:t>
            </a:r>
            <a:endParaRPr sz="1200" dirty="0">
              <a:latin typeface="Arial"/>
              <a:cs typeface="Arial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77405" y="526217"/>
            <a:ext cx="5601970" cy="0"/>
          </a:xfrm>
          <a:custGeom>
            <a:avLst/>
            <a:gdLst/>
            <a:ahLst/>
            <a:cxnLst/>
            <a:rect l="l" t="t" r="r" b="b"/>
            <a:pathLst>
              <a:path w="5601970">
                <a:moveTo>
                  <a:pt x="0" y="0"/>
                </a:moveTo>
                <a:lnTo>
                  <a:pt x="5601816" y="0"/>
                </a:lnTo>
              </a:path>
            </a:pathLst>
          </a:custGeom>
          <a:ln w="55808">
            <a:solidFill>
              <a:srgbClr val="C721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55" dirty="0"/>
              <a:t>Self </a:t>
            </a:r>
            <a:r>
              <a:rPr spc="85" dirty="0"/>
              <a:t>Check</a:t>
            </a:r>
            <a:r>
              <a:rPr spc="-95" dirty="0"/>
              <a:t> </a:t>
            </a:r>
            <a:r>
              <a:rPr spc="10" dirty="0"/>
              <a:t>7.44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64705" y="657315"/>
            <a:ext cx="5688330" cy="6642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15" dirty="0">
                <a:latin typeface="Arial"/>
                <a:cs typeface="Arial"/>
              </a:rPr>
              <a:t>Why </a:t>
            </a:r>
            <a:r>
              <a:rPr sz="1000" spc="10" dirty="0">
                <a:latin typeface="Arial"/>
                <a:cs typeface="Arial"/>
              </a:rPr>
              <a:t>doesn't the </a:t>
            </a:r>
            <a:r>
              <a:rPr sz="1000" spc="15" dirty="0">
                <a:latin typeface="Courier" charset="0"/>
                <a:cs typeface="Courier" charset="0"/>
              </a:rPr>
              <a:t>ScoreTester</a:t>
            </a:r>
            <a:r>
              <a:rPr sz="1000" spc="-360" dirty="0">
                <a:latin typeface="Courier" charset="0"/>
                <a:cs typeface="Courier" charset="0"/>
              </a:rPr>
              <a:t> </a:t>
            </a:r>
            <a:r>
              <a:rPr sz="1000" spc="10" dirty="0">
                <a:latin typeface="Arial"/>
                <a:cs typeface="Arial"/>
              </a:rPr>
              <a:t>program contain prompts </a:t>
            </a:r>
            <a:r>
              <a:rPr sz="1000" spc="5" dirty="0">
                <a:latin typeface="Arial"/>
                <a:cs typeface="Arial"/>
              </a:rPr>
              <a:t>for </a:t>
            </a:r>
            <a:r>
              <a:rPr sz="1000" spc="10" dirty="0">
                <a:latin typeface="Arial"/>
                <a:cs typeface="Arial"/>
              </a:rPr>
              <a:t>the inputs?</a:t>
            </a:r>
            <a:endParaRPr sz="1000" dirty="0">
              <a:latin typeface="Arial"/>
              <a:cs typeface="Arial"/>
            </a:endParaRPr>
          </a:p>
          <a:p>
            <a:pPr marL="247015" marR="5080">
              <a:lnSpc>
                <a:spcPct val="118300"/>
              </a:lnSpc>
              <a:spcBef>
                <a:spcPts val="475"/>
              </a:spcBef>
            </a:pPr>
            <a:r>
              <a:rPr sz="1200" b="1" spc="15" dirty="0">
                <a:latin typeface="Arial"/>
                <a:cs typeface="Arial"/>
              </a:rPr>
              <a:t>Answer: </a:t>
            </a:r>
            <a:r>
              <a:rPr sz="1200" spc="15" dirty="0">
                <a:latin typeface="Arial"/>
                <a:cs typeface="Arial"/>
              </a:rPr>
              <a:t>There </a:t>
            </a:r>
            <a:r>
              <a:rPr sz="1200" spc="10" dirty="0">
                <a:latin typeface="Arial"/>
                <a:cs typeface="Arial"/>
              </a:rPr>
              <a:t>is </a:t>
            </a:r>
            <a:r>
              <a:rPr sz="1200" spc="15" dirty="0">
                <a:latin typeface="Arial"/>
                <a:cs typeface="Arial"/>
              </a:rPr>
              <a:t>no human </a:t>
            </a:r>
            <a:r>
              <a:rPr sz="1200" spc="10" dirty="0">
                <a:latin typeface="Arial"/>
                <a:cs typeface="Arial"/>
              </a:rPr>
              <a:t>user </a:t>
            </a:r>
            <a:r>
              <a:rPr sz="1200" spc="15" dirty="0">
                <a:latin typeface="Arial"/>
                <a:cs typeface="Arial"/>
              </a:rPr>
              <a:t>who would see </a:t>
            </a:r>
            <a:r>
              <a:rPr sz="1200" spc="10" dirty="0">
                <a:latin typeface="Arial"/>
                <a:cs typeface="Arial"/>
              </a:rPr>
              <a:t>the </a:t>
            </a:r>
            <a:r>
              <a:rPr sz="1200" spc="15" dirty="0">
                <a:latin typeface="Arial"/>
                <a:cs typeface="Arial"/>
              </a:rPr>
              <a:t>prompts because </a:t>
            </a:r>
            <a:r>
              <a:rPr sz="1200" spc="10" dirty="0">
                <a:latin typeface="Arial"/>
                <a:cs typeface="Arial"/>
              </a:rPr>
              <a:t>input</a:t>
            </a:r>
            <a:r>
              <a:rPr sz="1200" spc="-75" dirty="0">
                <a:latin typeface="Arial"/>
                <a:cs typeface="Arial"/>
              </a:rPr>
              <a:t> </a:t>
            </a:r>
            <a:r>
              <a:rPr sz="1200" spc="10" dirty="0">
                <a:latin typeface="Arial"/>
                <a:cs typeface="Arial"/>
              </a:rPr>
              <a:t>is  provided </a:t>
            </a:r>
            <a:r>
              <a:rPr sz="1200" spc="15" dirty="0">
                <a:latin typeface="Arial"/>
                <a:cs typeface="Arial"/>
              </a:rPr>
              <a:t>from a</a:t>
            </a:r>
            <a:r>
              <a:rPr sz="1200" spc="-50" dirty="0">
                <a:latin typeface="Arial"/>
                <a:cs typeface="Arial"/>
              </a:rPr>
              <a:t> </a:t>
            </a:r>
            <a:r>
              <a:rPr sz="1200" spc="5" dirty="0">
                <a:latin typeface="Arial"/>
                <a:cs typeface="Arial"/>
              </a:rPr>
              <a:t>file.</a:t>
            </a:r>
            <a:endParaRPr sz="1200" dirty="0">
              <a:latin typeface="Arial"/>
              <a:cs typeface="Arial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77405" y="540538"/>
            <a:ext cx="5601970" cy="0"/>
          </a:xfrm>
          <a:custGeom>
            <a:avLst/>
            <a:gdLst/>
            <a:ahLst/>
            <a:cxnLst/>
            <a:rect l="l" t="t" r="r" b="b"/>
            <a:pathLst>
              <a:path w="5601970">
                <a:moveTo>
                  <a:pt x="0" y="0"/>
                </a:moveTo>
                <a:lnTo>
                  <a:pt x="5601816" y="0"/>
                </a:lnTo>
              </a:path>
            </a:pathLst>
          </a:custGeom>
          <a:ln w="55808">
            <a:solidFill>
              <a:srgbClr val="FFDF6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90" dirty="0"/>
              <a:t>Declaring </a:t>
            </a:r>
            <a:r>
              <a:rPr spc="105" dirty="0"/>
              <a:t>and </a:t>
            </a:r>
            <a:r>
              <a:rPr spc="140" dirty="0"/>
              <a:t>Using </a:t>
            </a:r>
            <a:r>
              <a:rPr spc="80" dirty="0"/>
              <a:t>Array</a:t>
            </a:r>
            <a:r>
              <a:rPr spc="-280" dirty="0"/>
              <a:t> </a:t>
            </a:r>
            <a:r>
              <a:rPr spc="105" dirty="0"/>
              <a:t>Lists</a:t>
            </a:r>
          </a:p>
        </p:txBody>
      </p:sp>
      <p:sp>
        <p:nvSpPr>
          <p:cNvPr id="4" name="object 4"/>
          <p:cNvSpPr/>
          <p:nvPr/>
        </p:nvSpPr>
        <p:spPr>
          <a:xfrm>
            <a:off x="675071" y="795166"/>
            <a:ext cx="48895" cy="0"/>
          </a:xfrm>
          <a:custGeom>
            <a:avLst/>
            <a:gdLst/>
            <a:ahLst/>
            <a:cxnLst/>
            <a:rect l="l" t="t" r="r" b="b"/>
            <a:pathLst>
              <a:path w="48895">
                <a:moveTo>
                  <a:pt x="0" y="0"/>
                </a:moveTo>
                <a:lnTo>
                  <a:pt x="48832" y="0"/>
                </a:lnTo>
              </a:path>
            </a:pathLst>
          </a:custGeom>
          <a:ln w="488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75071" y="1053282"/>
            <a:ext cx="48895" cy="0"/>
          </a:xfrm>
          <a:custGeom>
            <a:avLst/>
            <a:gdLst/>
            <a:ahLst/>
            <a:cxnLst/>
            <a:rect l="l" t="t" r="r" b="b"/>
            <a:pathLst>
              <a:path w="48895">
                <a:moveTo>
                  <a:pt x="0" y="0"/>
                </a:moveTo>
                <a:lnTo>
                  <a:pt x="48832" y="0"/>
                </a:lnTo>
              </a:path>
            </a:pathLst>
          </a:custGeom>
          <a:ln w="488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799059" y="688097"/>
            <a:ext cx="4460240" cy="4597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15" dirty="0">
                <a:latin typeface="Courier" charset="0"/>
                <a:cs typeface="Courier" charset="0"/>
              </a:rPr>
              <a:t>ArrayList&lt;String&gt;</a:t>
            </a:r>
            <a:r>
              <a:rPr sz="1200" spc="-360" dirty="0">
                <a:latin typeface="Courier" charset="0"/>
                <a:cs typeface="Courier" charset="0"/>
              </a:rPr>
              <a:t> </a:t>
            </a:r>
            <a:r>
              <a:rPr sz="1200" spc="10" dirty="0">
                <a:latin typeface="Arial"/>
                <a:cs typeface="Arial"/>
              </a:rPr>
              <a:t>is </a:t>
            </a:r>
            <a:r>
              <a:rPr sz="1200" spc="5" dirty="0">
                <a:latin typeface="Arial"/>
                <a:cs typeface="Arial"/>
              </a:rPr>
              <a:t>first </a:t>
            </a:r>
            <a:r>
              <a:rPr sz="1200" spc="10" dirty="0">
                <a:latin typeface="Arial"/>
                <a:cs typeface="Arial"/>
              </a:rPr>
              <a:t>constructed, </a:t>
            </a:r>
            <a:r>
              <a:rPr sz="1200" spc="5" dirty="0">
                <a:latin typeface="Arial"/>
                <a:cs typeface="Arial"/>
              </a:rPr>
              <a:t>it </a:t>
            </a:r>
            <a:r>
              <a:rPr sz="1200" spc="15" dirty="0">
                <a:latin typeface="Arial"/>
                <a:cs typeface="Arial"/>
              </a:rPr>
              <a:t>has </a:t>
            </a:r>
            <a:r>
              <a:rPr sz="1200" spc="10" dirty="0">
                <a:latin typeface="Arial"/>
                <a:cs typeface="Arial"/>
              </a:rPr>
              <a:t>size </a:t>
            </a:r>
            <a:r>
              <a:rPr sz="1200" spc="15" dirty="0">
                <a:latin typeface="Arial"/>
                <a:cs typeface="Arial"/>
              </a:rPr>
              <a:t>0</a:t>
            </a:r>
            <a:endParaRPr sz="12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sz="1200" spc="15" dirty="0">
                <a:latin typeface="Arial"/>
                <a:cs typeface="Arial"/>
              </a:rPr>
              <a:t>Use </a:t>
            </a:r>
            <a:r>
              <a:rPr sz="1200" spc="10" dirty="0">
                <a:latin typeface="Arial"/>
                <a:cs typeface="Arial"/>
              </a:rPr>
              <a:t>the </a:t>
            </a:r>
            <a:r>
              <a:rPr sz="1200" spc="15" dirty="0">
                <a:latin typeface="Courier" charset="0"/>
                <a:cs typeface="Courier" charset="0"/>
              </a:rPr>
              <a:t>add</a:t>
            </a:r>
            <a:r>
              <a:rPr sz="1200" spc="-420" dirty="0">
                <a:latin typeface="Courier" charset="0"/>
                <a:cs typeface="Courier" charset="0"/>
              </a:rPr>
              <a:t> </a:t>
            </a:r>
            <a:r>
              <a:rPr sz="1200" spc="15" dirty="0">
                <a:latin typeface="Arial"/>
                <a:cs typeface="Arial"/>
              </a:rPr>
              <a:t>method </a:t>
            </a:r>
            <a:r>
              <a:rPr sz="1200" spc="10" dirty="0">
                <a:latin typeface="Arial"/>
                <a:cs typeface="Arial"/>
              </a:rPr>
              <a:t>to </a:t>
            </a:r>
            <a:r>
              <a:rPr sz="1200" spc="15" dirty="0">
                <a:latin typeface="Arial"/>
                <a:cs typeface="Arial"/>
              </a:rPr>
              <a:t>add an </a:t>
            </a:r>
            <a:r>
              <a:rPr sz="1200" spc="10" dirty="0">
                <a:latin typeface="Arial"/>
                <a:cs typeface="Arial"/>
              </a:rPr>
              <a:t>object to the </a:t>
            </a:r>
            <a:r>
              <a:rPr sz="1200" spc="15" dirty="0">
                <a:latin typeface="Arial"/>
                <a:cs typeface="Arial"/>
              </a:rPr>
              <a:t>end </a:t>
            </a:r>
            <a:r>
              <a:rPr sz="1200" spc="10" dirty="0">
                <a:latin typeface="Arial"/>
                <a:cs typeface="Arial"/>
              </a:rPr>
              <a:t>of the array </a:t>
            </a:r>
            <a:r>
              <a:rPr sz="1200" spc="5" dirty="0">
                <a:latin typeface="Arial"/>
                <a:cs typeface="Arial"/>
              </a:rPr>
              <a:t>list: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18081" y="1210245"/>
            <a:ext cx="5588000" cy="362407"/>
          </a:xfrm>
          <a:prstGeom prst="rect">
            <a:avLst/>
          </a:prstGeom>
          <a:ln w="6976">
            <a:solidFill>
              <a:srgbClr val="CCCCCC"/>
            </a:solidFill>
          </a:ln>
        </p:spPr>
        <p:txBody>
          <a:bodyPr vert="horz" wrap="square" lIns="0" tIns="22860" rIns="0" bIns="0" rtlCol="0">
            <a:spAutoFit/>
          </a:bodyPr>
          <a:lstStyle/>
          <a:p>
            <a:pPr marL="43815" marR="2367915">
              <a:lnSpc>
                <a:spcPct val="146500"/>
              </a:lnSpc>
              <a:spcBef>
                <a:spcPts val="180"/>
              </a:spcBef>
            </a:pPr>
            <a:r>
              <a:rPr sz="500" spc="5" dirty="0">
                <a:latin typeface="Courier" charset="0"/>
                <a:cs typeface="Courier" charset="0"/>
              </a:rPr>
              <a:t>names.add("Emily"); // Now names has size 1 and element "Emily"  names.add("Bob"); // Now names has size 2 and elements "Emily", "Bob"  names.add("Cindy"); // names has size 3 and elements "Emily", "Bob", and</a:t>
            </a:r>
            <a:r>
              <a:rPr sz="500" spc="235" dirty="0">
                <a:latin typeface="Courier" charset="0"/>
                <a:cs typeface="Courier" charset="0"/>
              </a:rPr>
              <a:t> </a:t>
            </a:r>
            <a:r>
              <a:rPr sz="500" spc="5" dirty="0">
                <a:latin typeface="Courier" charset="0"/>
                <a:cs typeface="Courier" charset="0"/>
              </a:rPr>
              <a:t>"Cindy"</a:t>
            </a:r>
            <a:endParaRPr sz="500" dirty="0">
              <a:latin typeface="Courier" charset="0"/>
              <a:cs typeface="Courier" charset="0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675071" y="1813678"/>
            <a:ext cx="48895" cy="0"/>
          </a:xfrm>
          <a:custGeom>
            <a:avLst/>
            <a:gdLst/>
            <a:ahLst/>
            <a:cxnLst/>
            <a:rect l="l" t="t" r="r" b="b"/>
            <a:pathLst>
              <a:path w="48895">
                <a:moveTo>
                  <a:pt x="0" y="0"/>
                </a:moveTo>
                <a:lnTo>
                  <a:pt x="48832" y="0"/>
                </a:lnTo>
              </a:path>
            </a:pathLst>
          </a:custGeom>
          <a:ln w="488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799059" y="1706609"/>
            <a:ext cx="3910965" cy="4368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15" dirty="0">
                <a:latin typeface="Arial"/>
                <a:cs typeface="Arial"/>
              </a:rPr>
              <a:t>The </a:t>
            </a:r>
            <a:r>
              <a:rPr sz="1200" spc="15" dirty="0">
                <a:latin typeface="Courier" charset="0"/>
                <a:cs typeface="Courier" charset="0"/>
              </a:rPr>
              <a:t>size</a:t>
            </a:r>
            <a:r>
              <a:rPr sz="1200" spc="-380" dirty="0">
                <a:latin typeface="Courier" charset="0"/>
                <a:cs typeface="Courier" charset="0"/>
              </a:rPr>
              <a:t> </a:t>
            </a:r>
            <a:r>
              <a:rPr sz="1200" spc="15" dirty="0">
                <a:latin typeface="Arial"/>
                <a:cs typeface="Arial"/>
              </a:rPr>
              <a:t>method </a:t>
            </a:r>
            <a:r>
              <a:rPr sz="1200" spc="10" dirty="0">
                <a:latin typeface="Arial"/>
                <a:cs typeface="Arial"/>
              </a:rPr>
              <a:t>gives the current size of the array </a:t>
            </a:r>
            <a:r>
              <a:rPr sz="1200" spc="5" dirty="0">
                <a:latin typeface="Arial"/>
                <a:cs typeface="Arial"/>
              </a:rPr>
              <a:t>list.</a:t>
            </a:r>
            <a:endParaRPr sz="1200" dirty="0">
              <a:latin typeface="Arial"/>
              <a:cs typeface="Arial"/>
            </a:endParaRPr>
          </a:p>
          <a:p>
            <a:pPr marL="293370">
              <a:lnSpc>
                <a:spcPct val="100000"/>
              </a:lnSpc>
              <a:spcBef>
                <a:spcPts val="730"/>
              </a:spcBef>
            </a:pPr>
            <a:r>
              <a:rPr sz="950" spc="-5" dirty="0">
                <a:latin typeface="Arial"/>
                <a:cs typeface="Arial"/>
              </a:rPr>
              <a:t>Size is </a:t>
            </a:r>
            <a:r>
              <a:rPr sz="950" spc="-10" dirty="0">
                <a:latin typeface="Arial"/>
                <a:cs typeface="Arial"/>
              </a:rPr>
              <a:t>now</a:t>
            </a:r>
            <a:r>
              <a:rPr sz="950" spc="-90" dirty="0">
                <a:latin typeface="Arial"/>
                <a:cs typeface="Arial"/>
              </a:rPr>
              <a:t> </a:t>
            </a:r>
            <a:r>
              <a:rPr sz="950" spc="-5" dirty="0">
                <a:latin typeface="Arial"/>
                <a:cs typeface="Arial"/>
              </a:rPr>
              <a:t>3</a:t>
            </a:r>
            <a:endParaRPr sz="950" dirty="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814635" y="2251821"/>
            <a:ext cx="5748718" cy="11162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955256" y="3471565"/>
            <a:ext cx="343471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15" dirty="0">
                <a:latin typeface="Arial"/>
                <a:cs typeface="Arial"/>
              </a:rPr>
              <a:t>Figure 17 </a:t>
            </a:r>
            <a:r>
              <a:rPr sz="1200" spc="15" dirty="0">
                <a:latin typeface="Arial"/>
                <a:cs typeface="Arial"/>
              </a:rPr>
              <a:t>Adding an </a:t>
            </a:r>
            <a:r>
              <a:rPr sz="1200" spc="10" dirty="0">
                <a:latin typeface="Arial"/>
                <a:cs typeface="Arial"/>
              </a:rPr>
              <a:t>Array List </a:t>
            </a:r>
            <a:r>
              <a:rPr sz="1200" spc="15" dirty="0">
                <a:latin typeface="Arial"/>
                <a:cs typeface="Arial"/>
              </a:rPr>
              <a:t>Element </a:t>
            </a:r>
            <a:r>
              <a:rPr sz="1200" spc="10" dirty="0">
                <a:latin typeface="Arial"/>
                <a:cs typeface="Arial"/>
              </a:rPr>
              <a:t>with</a:t>
            </a:r>
            <a:r>
              <a:rPr sz="1200" spc="-80" dirty="0">
                <a:latin typeface="Arial"/>
                <a:cs typeface="Arial"/>
              </a:rPr>
              <a:t> </a:t>
            </a:r>
            <a:r>
              <a:rPr sz="1200" spc="15" dirty="0">
                <a:latin typeface="Courier" charset="0"/>
                <a:cs typeface="Courier" charset="0"/>
              </a:rPr>
              <a:t>add</a:t>
            </a:r>
            <a:endParaRPr sz="1200" dirty="0">
              <a:latin typeface="Courier" charset="0"/>
              <a:cs typeface="Courier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77405" y="546837"/>
            <a:ext cx="5601970" cy="0"/>
          </a:xfrm>
          <a:custGeom>
            <a:avLst/>
            <a:gdLst/>
            <a:ahLst/>
            <a:cxnLst/>
            <a:rect l="l" t="t" r="r" b="b"/>
            <a:pathLst>
              <a:path w="5601970">
                <a:moveTo>
                  <a:pt x="0" y="0"/>
                </a:moveTo>
                <a:lnTo>
                  <a:pt x="5601816" y="0"/>
                </a:lnTo>
              </a:path>
            </a:pathLst>
          </a:custGeom>
          <a:ln w="55808">
            <a:solidFill>
              <a:srgbClr val="FFDF6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90" dirty="0"/>
              <a:t>Declaring </a:t>
            </a:r>
            <a:r>
              <a:rPr spc="105" dirty="0"/>
              <a:t>and </a:t>
            </a:r>
            <a:r>
              <a:rPr spc="140" dirty="0"/>
              <a:t>Using </a:t>
            </a:r>
            <a:r>
              <a:rPr spc="80" dirty="0"/>
              <a:t>Array</a:t>
            </a:r>
            <a:r>
              <a:rPr spc="-280" dirty="0"/>
              <a:t> </a:t>
            </a:r>
            <a:r>
              <a:rPr spc="105" dirty="0"/>
              <a:t>Lists</a:t>
            </a:r>
          </a:p>
        </p:txBody>
      </p:sp>
      <p:sp>
        <p:nvSpPr>
          <p:cNvPr id="4" name="object 4"/>
          <p:cNvSpPr/>
          <p:nvPr/>
        </p:nvSpPr>
        <p:spPr>
          <a:xfrm>
            <a:off x="675071" y="801465"/>
            <a:ext cx="48895" cy="0"/>
          </a:xfrm>
          <a:custGeom>
            <a:avLst/>
            <a:gdLst/>
            <a:ahLst/>
            <a:cxnLst/>
            <a:rect l="l" t="t" r="r" b="b"/>
            <a:pathLst>
              <a:path w="48895">
                <a:moveTo>
                  <a:pt x="0" y="0"/>
                </a:moveTo>
                <a:lnTo>
                  <a:pt x="48832" y="0"/>
                </a:lnTo>
              </a:path>
            </a:pathLst>
          </a:custGeom>
          <a:ln w="488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75071" y="1317698"/>
            <a:ext cx="48895" cy="0"/>
          </a:xfrm>
          <a:custGeom>
            <a:avLst/>
            <a:gdLst/>
            <a:ahLst/>
            <a:cxnLst/>
            <a:rect l="l" t="t" r="r" b="b"/>
            <a:pathLst>
              <a:path w="48895">
                <a:moveTo>
                  <a:pt x="0" y="0"/>
                </a:moveTo>
                <a:lnTo>
                  <a:pt x="48832" y="0"/>
                </a:lnTo>
              </a:path>
            </a:pathLst>
          </a:custGeom>
          <a:ln w="488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799059" y="694396"/>
            <a:ext cx="3617595" cy="7175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15" dirty="0">
                <a:latin typeface="Arial"/>
                <a:cs typeface="Arial"/>
              </a:rPr>
              <a:t>To </a:t>
            </a:r>
            <a:r>
              <a:rPr sz="1200" spc="10" dirty="0">
                <a:latin typeface="Arial"/>
                <a:cs typeface="Arial"/>
              </a:rPr>
              <a:t>obtain </a:t>
            </a:r>
            <a:r>
              <a:rPr sz="1200" spc="15" dirty="0">
                <a:latin typeface="Arial"/>
                <a:cs typeface="Arial"/>
              </a:rPr>
              <a:t>an </a:t>
            </a:r>
            <a:r>
              <a:rPr sz="1200" spc="10" dirty="0">
                <a:latin typeface="Arial"/>
                <a:cs typeface="Arial"/>
              </a:rPr>
              <a:t>array </a:t>
            </a:r>
            <a:r>
              <a:rPr sz="1200" spc="5" dirty="0">
                <a:latin typeface="Arial"/>
                <a:cs typeface="Arial"/>
              </a:rPr>
              <a:t>list </a:t>
            </a:r>
            <a:r>
              <a:rPr sz="1200" spc="10" dirty="0">
                <a:latin typeface="Arial"/>
                <a:cs typeface="Arial"/>
              </a:rPr>
              <a:t>element, </a:t>
            </a:r>
            <a:r>
              <a:rPr sz="1200" spc="15" dirty="0">
                <a:latin typeface="Arial"/>
                <a:cs typeface="Arial"/>
              </a:rPr>
              <a:t>use </a:t>
            </a:r>
            <a:r>
              <a:rPr sz="1200" spc="10" dirty="0">
                <a:latin typeface="Arial"/>
                <a:cs typeface="Arial"/>
              </a:rPr>
              <a:t>the </a:t>
            </a:r>
            <a:r>
              <a:rPr sz="1200" spc="15" dirty="0">
                <a:latin typeface="Courier" charset="0"/>
                <a:cs typeface="Courier" charset="0"/>
              </a:rPr>
              <a:t>get</a:t>
            </a:r>
            <a:r>
              <a:rPr sz="1200" spc="-395" dirty="0">
                <a:latin typeface="Courier" charset="0"/>
                <a:cs typeface="Courier" charset="0"/>
              </a:rPr>
              <a:t> </a:t>
            </a:r>
            <a:r>
              <a:rPr sz="1200" spc="15" dirty="0">
                <a:latin typeface="Arial"/>
                <a:cs typeface="Arial"/>
              </a:rPr>
              <a:t>method</a:t>
            </a:r>
            <a:endParaRPr sz="1200" dirty="0">
              <a:latin typeface="Arial"/>
              <a:cs typeface="Arial"/>
            </a:endParaRPr>
          </a:p>
          <a:p>
            <a:pPr marL="293370">
              <a:lnSpc>
                <a:spcPct val="100000"/>
              </a:lnSpc>
              <a:spcBef>
                <a:spcPts val="730"/>
              </a:spcBef>
            </a:pPr>
            <a:r>
              <a:rPr sz="950" spc="-5" dirty="0">
                <a:latin typeface="Arial"/>
                <a:cs typeface="Arial"/>
              </a:rPr>
              <a:t>Index starts at</a:t>
            </a:r>
            <a:r>
              <a:rPr sz="950" spc="-95" dirty="0">
                <a:latin typeface="Arial"/>
                <a:cs typeface="Arial"/>
              </a:rPr>
              <a:t> </a:t>
            </a:r>
            <a:r>
              <a:rPr sz="950" spc="-5" dirty="0">
                <a:latin typeface="Arial"/>
                <a:cs typeface="Arial"/>
              </a:rPr>
              <a:t>0</a:t>
            </a:r>
            <a:endParaRPr sz="95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0"/>
              </a:spcBef>
            </a:pPr>
            <a:r>
              <a:rPr sz="1200" spc="15" dirty="0">
                <a:latin typeface="Arial"/>
                <a:cs typeface="Arial"/>
              </a:rPr>
              <a:t>To </a:t>
            </a:r>
            <a:r>
              <a:rPr sz="1200" spc="10" dirty="0">
                <a:latin typeface="Arial"/>
                <a:cs typeface="Arial"/>
              </a:rPr>
              <a:t>retrieve the </a:t>
            </a:r>
            <a:r>
              <a:rPr sz="1200" spc="15" dirty="0">
                <a:latin typeface="Arial"/>
                <a:cs typeface="Arial"/>
              </a:rPr>
              <a:t>name </a:t>
            </a:r>
            <a:r>
              <a:rPr sz="1200" spc="10" dirty="0">
                <a:latin typeface="Arial"/>
                <a:cs typeface="Arial"/>
              </a:rPr>
              <a:t>with index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spc="10" dirty="0">
                <a:latin typeface="Arial"/>
                <a:cs typeface="Arial"/>
              </a:rPr>
              <a:t>2: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18081" y="1467684"/>
            <a:ext cx="5588000" cy="138653"/>
          </a:xfrm>
          <a:prstGeom prst="rect">
            <a:avLst/>
          </a:prstGeom>
          <a:ln w="6976">
            <a:solidFill>
              <a:srgbClr val="CCCCCC"/>
            </a:solidFill>
          </a:ln>
        </p:spPr>
        <p:txBody>
          <a:bodyPr vert="horz" wrap="square" lIns="0" tIns="152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"/>
              </a:spcBef>
            </a:pPr>
            <a:endParaRPr sz="400" dirty="0">
              <a:latin typeface="Times New Roman"/>
              <a:cs typeface="Times New Roman"/>
            </a:endParaRPr>
          </a:p>
          <a:p>
            <a:pPr marL="43815">
              <a:lnSpc>
                <a:spcPct val="100000"/>
              </a:lnSpc>
            </a:pPr>
            <a:r>
              <a:rPr sz="500" spc="5" dirty="0">
                <a:latin typeface="Courier" charset="0"/>
                <a:cs typeface="Courier" charset="0"/>
              </a:rPr>
              <a:t>String name = names.get(2); // Gets the third element of the array</a:t>
            </a:r>
            <a:r>
              <a:rPr sz="500" spc="190" dirty="0">
                <a:latin typeface="Courier" charset="0"/>
                <a:cs typeface="Courier" charset="0"/>
              </a:rPr>
              <a:t> </a:t>
            </a:r>
            <a:r>
              <a:rPr sz="500" spc="5" dirty="0">
                <a:latin typeface="Courier" charset="0"/>
                <a:cs typeface="Courier" charset="0"/>
              </a:rPr>
              <a:t>list</a:t>
            </a:r>
            <a:endParaRPr sz="500" dirty="0">
              <a:latin typeface="Courier" charset="0"/>
              <a:cs typeface="Courier" charset="0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675071" y="1854858"/>
            <a:ext cx="48895" cy="0"/>
          </a:xfrm>
          <a:custGeom>
            <a:avLst/>
            <a:gdLst/>
            <a:ahLst/>
            <a:cxnLst/>
            <a:rect l="l" t="t" r="r" b="b"/>
            <a:pathLst>
              <a:path w="48895">
                <a:moveTo>
                  <a:pt x="0" y="0"/>
                </a:moveTo>
                <a:lnTo>
                  <a:pt x="48832" y="0"/>
                </a:lnTo>
              </a:path>
            </a:pathLst>
          </a:custGeom>
          <a:ln w="488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799059" y="1747789"/>
            <a:ext cx="3069590" cy="4368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15" dirty="0">
                <a:latin typeface="Arial"/>
                <a:cs typeface="Arial"/>
              </a:rPr>
              <a:t>The </a:t>
            </a:r>
            <a:r>
              <a:rPr sz="1200" spc="10" dirty="0">
                <a:latin typeface="Arial"/>
                <a:cs typeface="Arial"/>
              </a:rPr>
              <a:t>last valid index is </a:t>
            </a:r>
            <a:r>
              <a:rPr sz="1200" spc="15" dirty="0">
                <a:latin typeface="Courier" charset="0"/>
                <a:cs typeface="Courier" charset="0"/>
              </a:rPr>
              <a:t>names.size() -</a:t>
            </a:r>
            <a:r>
              <a:rPr sz="1200" spc="-20" dirty="0">
                <a:latin typeface="Courier" charset="0"/>
                <a:cs typeface="Courier" charset="0"/>
              </a:rPr>
              <a:t> </a:t>
            </a:r>
            <a:r>
              <a:rPr sz="1200" spc="15" dirty="0">
                <a:latin typeface="Courier" charset="0"/>
                <a:cs typeface="Courier" charset="0"/>
              </a:rPr>
              <a:t>1</a:t>
            </a:r>
            <a:endParaRPr sz="1200" dirty="0">
              <a:latin typeface="Courier" charset="0"/>
              <a:cs typeface="Courier" charset="0"/>
            </a:endParaRPr>
          </a:p>
          <a:p>
            <a:pPr marL="293370">
              <a:lnSpc>
                <a:spcPct val="100000"/>
              </a:lnSpc>
              <a:spcBef>
                <a:spcPts val="730"/>
              </a:spcBef>
            </a:pPr>
            <a:r>
              <a:rPr sz="950" spc="-10" dirty="0">
                <a:latin typeface="Arial"/>
                <a:cs typeface="Arial"/>
              </a:rPr>
              <a:t>A common </a:t>
            </a:r>
            <a:r>
              <a:rPr sz="950" spc="-5" dirty="0">
                <a:latin typeface="Arial"/>
                <a:cs typeface="Arial"/>
              </a:rPr>
              <a:t>bounds</a:t>
            </a:r>
            <a:r>
              <a:rPr sz="950" spc="-60" dirty="0">
                <a:latin typeface="Arial"/>
                <a:cs typeface="Arial"/>
              </a:rPr>
              <a:t> </a:t>
            </a:r>
            <a:r>
              <a:rPr sz="950" spc="-5" dirty="0">
                <a:latin typeface="Arial"/>
                <a:cs typeface="Arial"/>
              </a:rPr>
              <a:t>error:</a:t>
            </a:r>
            <a:endParaRPr sz="950" dirty="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97125" y="2235056"/>
            <a:ext cx="5106670" cy="237885"/>
          </a:xfrm>
          <a:prstGeom prst="rect">
            <a:avLst/>
          </a:prstGeom>
          <a:ln w="6976">
            <a:solidFill>
              <a:srgbClr val="CCCCCC"/>
            </a:solidFill>
          </a:ln>
        </p:spPr>
        <p:txBody>
          <a:bodyPr vert="horz" wrap="square" lIns="0" tIns="32384" rIns="0" bIns="0" rtlCol="0">
            <a:spAutoFit/>
          </a:bodyPr>
          <a:lstStyle/>
          <a:p>
            <a:pPr marL="41275">
              <a:lnSpc>
                <a:spcPts val="775"/>
              </a:lnSpc>
              <a:spcBef>
                <a:spcPts val="254"/>
              </a:spcBef>
            </a:pPr>
            <a:r>
              <a:rPr sz="650" spc="5" dirty="0">
                <a:latin typeface="Courier" charset="0"/>
                <a:cs typeface="Courier" charset="0"/>
              </a:rPr>
              <a:t>int i =</a:t>
            </a:r>
            <a:r>
              <a:rPr sz="650" spc="-35" dirty="0">
                <a:latin typeface="Courier" charset="0"/>
                <a:cs typeface="Courier" charset="0"/>
              </a:rPr>
              <a:t> </a:t>
            </a:r>
            <a:r>
              <a:rPr sz="650" spc="5" dirty="0">
                <a:latin typeface="Courier" charset="0"/>
                <a:cs typeface="Courier" charset="0"/>
              </a:rPr>
              <a:t>names.size();</a:t>
            </a:r>
            <a:endParaRPr sz="650" dirty="0">
              <a:latin typeface="Courier" charset="0"/>
              <a:cs typeface="Courier" charset="0"/>
            </a:endParaRPr>
          </a:p>
          <a:p>
            <a:pPr marL="41275">
              <a:lnSpc>
                <a:spcPts val="775"/>
              </a:lnSpc>
            </a:pPr>
            <a:r>
              <a:rPr sz="650" spc="5" dirty="0">
                <a:latin typeface="Courier" charset="0"/>
                <a:cs typeface="Courier" charset="0"/>
              </a:rPr>
              <a:t>name = names.get(i); //</a:t>
            </a:r>
            <a:r>
              <a:rPr sz="650" spc="-10" dirty="0">
                <a:latin typeface="Courier" charset="0"/>
                <a:cs typeface="Courier" charset="0"/>
              </a:rPr>
              <a:t> </a:t>
            </a:r>
            <a:r>
              <a:rPr sz="650" spc="5" dirty="0">
                <a:latin typeface="Courier" charset="0"/>
                <a:cs typeface="Courier" charset="0"/>
              </a:rPr>
              <a:t>Error</a:t>
            </a:r>
            <a:endParaRPr sz="650" dirty="0">
              <a:latin typeface="Courier" charset="0"/>
              <a:cs typeface="Courier" charset="0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675071" y="2712920"/>
            <a:ext cx="48895" cy="0"/>
          </a:xfrm>
          <a:custGeom>
            <a:avLst/>
            <a:gdLst/>
            <a:ahLst/>
            <a:cxnLst/>
            <a:rect l="l" t="t" r="r" b="b"/>
            <a:pathLst>
              <a:path w="48895">
                <a:moveTo>
                  <a:pt x="0" y="0"/>
                </a:moveTo>
                <a:lnTo>
                  <a:pt x="48832" y="0"/>
                </a:lnTo>
              </a:path>
            </a:pathLst>
          </a:custGeom>
          <a:ln w="488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799059" y="2605850"/>
            <a:ext cx="449453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15" dirty="0">
                <a:latin typeface="Arial"/>
                <a:cs typeface="Arial"/>
              </a:rPr>
              <a:t>To </a:t>
            </a:r>
            <a:r>
              <a:rPr sz="1200" spc="10" dirty="0">
                <a:latin typeface="Arial"/>
                <a:cs typeface="Arial"/>
              </a:rPr>
              <a:t>set </a:t>
            </a:r>
            <a:r>
              <a:rPr sz="1200" spc="15" dirty="0">
                <a:latin typeface="Arial"/>
                <a:cs typeface="Arial"/>
              </a:rPr>
              <a:t>an </a:t>
            </a:r>
            <a:r>
              <a:rPr sz="1200" spc="10" dirty="0">
                <a:latin typeface="Arial"/>
                <a:cs typeface="Arial"/>
              </a:rPr>
              <a:t>array </a:t>
            </a:r>
            <a:r>
              <a:rPr sz="1200" spc="5" dirty="0">
                <a:latin typeface="Arial"/>
                <a:cs typeface="Arial"/>
              </a:rPr>
              <a:t>list </a:t>
            </a:r>
            <a:r>
              <a:rPr sz="1200" spc="15" dirty="0">
                <a:latin typeface="Arial"/>
                <a:cs typeface="Arial"/>
              </a:rPr>
              <a:t>element </a:t>
            </a:r>
            <a:r>
              <a:rPr sz="1200" spc="10" dirty="0">
                <a:latin typeface="Arial"/>
                <a:cs typeface="Arial"/>
              </a:rPr>
              <a:t>to </a:t>
            </a:r>
            <a:r>
              <a:rPr sz="1200" spc="15" dirty="0">
                <a:latin typeface="Arial"/>
                <a:cs typeface="Arial"/>
              </a:rPr>
              <a:t>a new </a:t>
            </a:r>
            <a:r>
              <a:rPr sz="1200" spc="10" dirty="0">
                <a:latin typeface="Arial"/>
                <a:cs typeface="Arial"/>
              </a:rPr>
              <a:t>value, </a:t>
            </a:r>
            <a:r>
              <a:rPr sz="1200" spc="15" dirty="0">
                <a:latin typeface="Arial"/>
                <a:cs typeface="Arial"/>
              </a:rPr>
              <a:t>use </a:t>
            </a:r>
            <a:r>
              <a:rPr sz="1200" spc="10" dirty="0">
                <a:latin typeface="Arial"/>
                <a:cs typeface="Arial"/>
              </a:rPr>
              <a:t>the </a:t>
            </a:r>
            <a:r>
              <a:rPr sz="1200" spc="15" dirty="0">
                <a:latin typeface="Courier" charset="0"/>
                <a:cs typeface="Courier" charset="0"/>
              </a:rPr>
              <a:t>set</a:t>
            </a:r>
            <a:r>
              <a:rPr sz="1200" spc="-440" dirty="0">
                <a:latin typeface="Courier" charset="0"/>
                <a:cs typeface="Courier" charset="0"/>
              </a:rPr>
              <a:t> </a:t>
            </a:r>
            <a:r>
              <a:rPr sz="1200" spc="15" dirty="0">
                <a:latin typeface="Arial"/>
                <a:cs typeface="Arial"/>
              </a:rPr>
              <a:t>method: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18081" y="2869882"/>
            <a:ext cx="5588000" cy="155171"/>
          </a:xfrm>
          <a:prstGeom prst="rect">
            <a:avLst/>
          </a:prstGeom>
          <a:ln w="6976">
            <a:solidFill>
              <a:srgbClr val="CCCCCC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43815">
              <a:lnSpc>
                <a:spcPct val="100000"/>
              </a:lnSpc>
              <a:spcBef>
                <a:spcPts val="370"/>
              </a:spcBef>
            </a:pPr>
            <a:r>
              <a:rPr sz="700" spc="20" dirty="0">
                <a:latin typeface="Courier" charset="0"/>
                <a:cs typeface="Courier" charset="0"/>
              </a:rPr>
              <a:t>names.set(2,</a:t>
            </a:r>
            <a:r>
              <a:rPr sz="700" spc="-10" dirty="0">
                <a:latin typeface="Courier" charset="0"/>
                <a:cs typeface="Courier" charset="0"/>
              </a:rPr>
              <a:t> </a:t>
            </a:r>
            <a:r>
              <a:rPr sz="700" spc="20" dirty="0">
                <a:latin typeface="Courier" charset="0"/>
                <a:cs typeface="Courier" charset="0"/>
              </a:rPr>
              <a:t>"Carolyn");</a:t>
            </a:r>
            <a:endParaRPr sz="700" dirty="0">
              <a:latin typeface="Courier" charset="0"/>
              <a:cs typeface="Courier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77405" y="540437"/>
            <a:ext cx="5601970" cy="0"/>
          </a:xfrm>
          <a:custGeom>
            <a:avLst/>
            <a:gdLst/>
            <a:ahLst/>
            <a:cxnLst/>
            <a:rect l="l" t="t" r="r" b="b"/>
            <a:pathLst>
              <a:path w="5601970">
                <a:moveTo>
                  <a:pt x="0" y="0"/>
                </a:moveTo>
                <a:lnTo>
                  <a:pt x="5601816" y="0"/>
                </a:lnTo>
              </a:path>
            </a:pathLst>
          </a:custGeom>
          <a:ln w="55808">
            <a:solidFill>
              <a:srgbClr val="FFDF6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90" dirty="0"/>
              <a:t>Declaring </a:t>
            </a:r>
            <a:r>
              <a:rPr spc="105" dirty="0"/>
              <a:t>and </a:t>
            </a:r>
            <a:r>
              <a:rPr spc="140" dirty="0"/>
              <a:t>Using </a:t>
            </a:r>
            <a:r>
              <a:rPr spc="80" dirty="0"/>
              <a:t>Array</a:t>
            </a:r>
            <a:r>
              <a:rPr spc="-280" dirty="0"/>
              <a:t> </a:t>
            </a:r>
            <a:r>
              <a:rPr spc="105" dirty="0"/>
              <a:t>Lists</a:t>
            </a:r>
          </a:p>
        </p:txBody>
      </p:sp>
      <p:sp>
        <p:nvSpPr>
          <p:cNvPr id="4" name="object 4"/>
          <p:cNvSpPr/>
          <p:nvPr/>
        </p:nvSpPr>
        <p:spPr>
          <a:xfrm>
            <a:off x="675071" y="788089"/>
            <a:ext cx="48895" cy="0"/>
          </a:xfrm>
          <a:custGeom>
            <a:avLst/>
            <a:gdLst/>
            <a:ahLst/>
            <a:cxnLst/>
            <a:rect l="l" t="t" r="r" b="b"/>
            <a:pathLst>
              <a:path w="48895">
                <a:moveTo>
                  <a:pt x="0" y="0"/>
                </a:moveTo>
                <a:lnTo>
                  <a:pt x="48832" y="0"/>
                </a:lnTo>
              </a:path>
            </a:pathLst>
          </a:custGeom>
          <a:ln w="488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99059" y="681019"/>
            <a:ext cx="5167630" cy="201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15" dirty="0">
                <a:latin typeface="Arial"/>
                <a:cs typeface="Arial"/>
              </a:rPr>
              <a:t>An </a:t>
            </a:r>
            <a:r>
              <a:rPr sz="1200" spc="10" dirty="0">
                <a:latin typeface="Arial"/>
                <a:cs typeface="Arial"/>
              </a:rPr>
              <a:t>array </a:t>
            </a:r>
            <a:r>
              <a:rPr sz="1200" spc="5" dirty="0">
                <a:latin typeface="Arial"/>
                <a:cs typeface="Arial"/>
              </a:rPr>
              <a:t>list </a:t>
            </a:r>
            <a:r>
              <a:rPr sz="1200" spc="15" dirty="0">
                <a:latin typeface="Arial"/>
                <a:cs typeface="Arial"/>
              </a:rPr>
              <a:t>has methods </a:t>
            </a:r>
            <a:r>
              <a:rPr sz="1200" spc="10" dirty="0">
                <a:latin typeface="Arial"/>
                <a:cs typeface="Arial"/>
              </a:rPr>
              <a:t>for </a:t>
            </a:r>
            <a:r>
              <a:rPr sz="1200" spc="15" dirty="0">
                <a:latin typeface="Arial"/>
                <a:cs typeface="Arial"/>
              </a:rPr>
              <a:t>adding and removing elements </a:t>
            </a:r>
            <a:r>
              <a:rPr sz="1200" spc="10" dirty="0">
                <a:latin typeface="Arial"/>
                <a:cs typeface="Arial"/>
              </a:rPr>
              <a:t>in the</a:t>
            </a:r>
            <a:r>
              <a:rPr sz="1200" spc="-60" dirty="0">
                <a:latin typeface="Arial"/>
                <a:cs typeface="Arial"/>
              </a:rPr>
              <a:t> </a:t>
            </a:r>
            <a:r>
              <a:rPr sz="1200" spc="10" dirty="0">
                <a:latin typeface="Arial"/>
                <a:cs typeface="Arial"/>
              </a:rPr>
              <a:t>middle.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814635" y="926254"/>
            <a:ext cx="1004630" cy="124881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75071" y="2343761"/>
            <a:ext cx="48895" cy="0"/>
          </a:xfrm>
          <a:custGeom>
            <a:avLst/>
            <a:gdLst/>
            <a:ahLst/>
            <a:cxnLst/>
            <a:rect l="l" t="t" r="r" b="b"/>
            <a:pathLst>
              <a:path w="48895">
                <a:moveTo>
                  <a:pt x="0" y="0"/>
                </a:moveTo>
                <a:lnTo>
                  <a:pt x="48832" y="0"/>
                </a:lnTo>
              </a:path>
            </a:pathLst>
          </a:custGeom>
          <a:ln w="488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799059" y="2203225"/>
            <a:ext cx="5384800" cy="4508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18300"/>
              </a:lnSpc>
            </a:pPr>
            <a:r>
              <a:rPr sz="1200" spc="10" dirty="0">
                <a:latin typeface="Arial"/>
                <a:cs typeface="Arial"/>
              </a:rPr>
              <a:t>This statement </a:t>
            </a:r>
            <a:r>
              <a:rPr sz="1200" spc="15" dirty="0">
                <a:latin typeface="Arial"/>
                <a:cs typeface="Arial"/>
              </a:rPr>
              <a:t>adds a new element </a:t>
            </a:r>
            <a:r>
              <a:rPr sz="1200" spc="10" dirty="0">
                <a:latin typeface="Arial"/>
                <a:cs typeface="Arial"/>
              </a:rPr>
              <a:t>at position </a:t>
            </a:r>
            <a:r>
              <a:rPr sz="1200" spc="15" dirty="0">
                <a:latin typeface="Arial"/>
                <a:cs typeface="Arial"/>
              </a:rPr>
              <a:t>1 and moves </a:t>
            </a:r>
            <a:r>
              <a:rPr sz="1200" spc="10" dirty="0">
                <a:latin typeface="Arial"/>
                <a:cs typeface="Arial"/>
              </a:rPr>
              <a:t>all </a:t>
            </a:r>
            <a:r>
              <a:rPr sz="1200" spc="15" dirty="0">
                <a:latin typeface="Arial"/>
                <a:cs typeface="Arial"/>
              </a:rPr>
              <a:t>elements</a:t>
            </a:r>
            <a:r>
              <a:rPr sz="1200" spc="-40" dirty="0">
                <a:latin typeface="Arial"/>
                <a:cs typeface="Arial"/>
              </a:rPr>
              <a:t> </a:t>
            </a:r>
            <a:r>
              <a:rPr sz="1200" spc="10" dirty="0">
                <a:latin typeface="Arial"/>
                <a:cs typeface="Arial"/>
              </a:rPr>
              <a:t>with  index </a:t>
            </a:r>
            <a:r>
              <a:rPr sz="1200" spc="15" dirty="0">
                <a:latin typeface="Arial"/>
                <a:cs typeface="Arial"/>
              </a:rPr>
              <a:t>1 </a:t>
            </a:r>
            <a:r>
              <a:rPr sz="1200" spc="10" dirty="0">
                <a:latin typeface="Arial"/>
                <a:cs typeface="Arial"/>
              </a:rPr>
              <a:t>or larger </a:t>
            </a:r>
            <a:r>
              <a:rPr sz="1200" spc="15" dirty="0">
                <a:latin typeface="Arial"/>
                <a:cs typeface="Arial"/>
              </a:rPr>
              <a:t>by one</a:t>
            </a:r>
            <a:r>
              <a:rPr sz="1200" spc="-50" dirty="0">
                <a:latin typeface="Arial"/>
                <a:cs typeface="Arial"/>
              </a:rPr>
              <a:t> </a:t>
            </a:r>
            <a:r>
              <a:rPr sz="1200" spc="10" dirty="0">
                <a:latin typeface="Arial"/>
                <a:cs typeface="Arial"/>
              </a:rPr>
              <a:t>position.</a:t>
            </a:r>
            <a:endParaRPr sz="12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18081" y="2716983"/>
            <a:ext cx="5588000" cy="155171"/>
          </a:xfrm>
          <a:prstGeom prst="rect">
            <a:avLst/>
          </a:prstGeom>
          <a:ln w="6976">
            <a:solidFill>
              <a:srgbClr val="CCCCCC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43815">
              <a:lnSpc>
                <a:spcPct val="100000"/>
              </a:lnSpc>
              <a:spcBef>
                <a:spcPts val="370"/>
              </a:spcBef>
            </a:pPr>
            <a:r>
              <a:rPr sz="700" spc="20" dirty="0">
                <a:latin typeface="Courier" charset="0"/>
                <a:cs typeface="Courier" charset="0"/>
              </a:rPr>
              <a:t>names.add(1,</a:t>
            </a:r>
            <a:r>
              <a:rPr sz="700" spc="-30" dirty="0">
                <a:latin typeface="Courier" charset="0"/>
                <a:cs typeface="Courier" charset="0"/>
              </a:rPr>
              <a:t> </a:t>
            </a:r>
            <a:r>
              <a:rPr sz="700" spc="20" dirty="0">
                <a:latin typeface="Courier" charset="0"/>
                <a:cs typeface="Courier" charset="0"/>
              </a:rPr>
              <a:t>"Ann")</a:t>
            </a:r>
            <a:endParaRPr sz="700" dirty="0">
              <a:latin typeface="Courier" charset="0"/>
              <a:cs typeface="Courier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675071" y="3090205"/>
            <a:ext cx="48895" cy="0"/>
          </a:xfrm>
          <a:custGeom>
            <a:avLst/>
            <a:gdLst/>
            <a:ahLst/>
            <a:cxnLst/>
            <a:rect l="l" t="t" r="r" b="b"/>
            <a:pathLst>
              <a:path w="48895">
                <a:moveTo>
                  <a:pt x="0" y="0"/>
                </a:moveTo>
                <a:lnTo>
                  <a:pt x="48832" y="0"/>
                </a:lnTo>
              </a:path>
            </a:pathLst>
          </a:custGeom>
          <a:ln w="488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799059" y="2983135"/>
            <a:ext cx="3914140" cy="821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15" dirty="0">
                <a:latin typeface="Arial"/>
                <a:cs typeface="Arial"/>
              </a:rPr>
              <a:t>The remove</a:t>
            </a:r>
            <a:r>
              <a:rPr sz="1200" spc="-85" dirty="0">
                <a:latin typeface="Arial"/>
                <a:cs typeface="Arial"/>
              </a:rPr>
              <a:t> </a:t>
            </a:r>
            <a:r>
              <a:rPr sz="1200" spc="15" dirty="0">
                <a:latin typeface="Arial"/>
                <a:cs typeface="Arial"/>
              </a:rPr>
              <a:t>method,</a:t>
            </a:r>
            <a:endParaRPr sz="1200">
              <a:latin typeface="Arial"/>
              <a:cs typeface="Arial"/>
            </a:endParaRPr>
          </a:p>
          <a:p>
            <a:pPr marL="293370">
              <a:lnSpc>
                <a:spcPct val="100000"/>
              </a:lnSpc>
              <a:spcBef>
                <a:spcPts val="730"/>
              </a:spcBef>
            </a:pPr>
            <a:r>
              <a:rPr sz="950" spc="-5" dirty="0">
                <a:latin typeface="Arial"/>
                <a:cs typeface="Arial"/>
              </a:rPr>
              <a:t>removes the element at a given</a:t>
            </a:r>
            <a:r>
              <a:rPr sz="950" spc="-85" dirty="0">
                <a:latin typeface="Arial"/>
                <a:cs typeface="Arial"/>
              </a:rPr>
              <a:t> </a:t>
            </a:r>
            <a:r>
              <a:rPr sz="950" spc="-5" dirty="0">
                <a:latin typeface="Arial"/>
                <a:cs typeface="Arial"/>
              </a:rPr>
              <a:t>position</a:t>
            </a:r>
            <a:endParaRPr sz="950">
              <a:latin typeface="Arial"/>
              <a:cs typeface="Arial"/>
            </a:endParaRPr>
          </a:p>
          <a:p>
            <a:pPr marL="293370" marR="5080">
              <a:lnSpc>
                <a:spcPts val="1540"/>
              </a:lnSpc>
              <a:spcBef>
                <a:spcPts val="60"/>
              </a:spcBef>
            </a:pPr>
            <a:r>
              <a:rPr sz="950" spc="-10" dirty="0">
                <a:latin typeface="Arial"/>
                <a:cs typeface="Arial"/>
              </a:rPr>
              <a:t>moves </a:t>
            </a:r>
            <a:r>
              <a:rPr sz="950" spc="-5" dirty="0">
                <a:latin typeface="Arial"/>
                <a:cs typeface="Arial"/>
              </a:rPr>
              <a:t>all elements after the removed element </a:t>
            </a:r>
            <a:r>
              <a:rPr sz="950" spc="-10" dirty="0">
                <a:latin typeface="Arial"/>
                <a:cs typeface="Arial"/>
              </a:rPr>
              <a:t>down </a:t>
            </a:r>
            <a:r>
              <a:rPr sz="950" spc="-5" dirty="0">
                <a:latin typeface="Arial"/>
                <a:cs typeface="Arial"/>
              </a:rPr>
              <a:t>by one position  and reduces the size of the array list by</a:t>
            </a:r>
            <a:r>
              <a:rPr sz="950" spc="-75" dirty="0">
                <a:latin typeface="Arial"/>
                <a:cs typeface="Arial"/>
              </a:rPr>
              <a:t> </a:t>
            </a:r>
            <a:r>
              <a:rPr sz="950" spc="-5" dirty="0">
                <a:latin typeface="Arial"/>
                <a:cs typeface="Arial"/>
              </a:rPr>
              <a:t>1.</a:t>
            </a:r>
            <a:endParaRPr sz="95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125" y="3854089"/>
            <a:ext cx="5106670" cy="132728"/>
          </a:xfrm>
          <a:prstGeom prst="rect">
            <a:avLst/>
          </a:prstGeom>
          <a:ln w="6976">
            <a:solidFill>
              <a:srgbClr val="CCCCCC"/>
            </a:solidFill>
          </a:ln>
        </p:spPr>
        <p:txBody>
          <a:bodyPr vert="horz" wrap="square" lIns="0" tIns="32384" rIns="0" bIns="0" rtlCol="0">
            <a:spAutoFit/>
          </a:bodyPr>
          <a:lstStyle/>
          <a:p>
            <a:pPr marL="41275">
              <a:lnSpc>
                <a:spcPct val="100000"/>
              </a:lnSpc>
              <a:spcBef>
                <a:spcPts val="254"/>
              </a:spcBef>
            </a:pPr>
            <a:r>
              <a:rPr sz="650" spc="5" dirty="0">
                <a:latin typeface="Courier" charset="0"/>
                <a:cs typeface="Courier" charset="0"/>
              </a:rPr>
              <a:t>names.remove(1);</a:t>
            </a:r>
            <a:endParaRPr sz="650" dirty="0">
              <a:latin typeface="Courier" charset="0"/>
              <a:cs typeface="Courier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675071" y="4227311"/>
            <a:ext cx="48895" cy="0"/>
          </a:xfrm>
          <a:custGeom>
            <a:avLst/>
            <a:gdLst/>
            <a:ahLst/>
            <a:cxnLst/>
            <a:rect l="l" t="t" r="r" b="b"/>
            <a:pathLst>
              <a:path w="48895">
                <a:moveTo>
                  <a:pt x="0" y="0"/>
                </a:moveTo>
                <a:lnTo>
                  <a:pt x="48832" y="0"/>
                </a:lnTo>
              </a:path>
            </a:pathLst>
          </a:custGeom>
          <a:ln w="488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799059" y="4120241"/>
            <a:ext cx="1449705" cy="201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15" dirty="0">
                <a:latin typeface="Arial"/>
                <a:cs typeface="Arial"/>
              </a:rPr>
              <a:t>To </a:t>
            </a:r>
            <a:r>
              <a:rPr sz="1200" spc="10" dirty="0">
                <a:latin typeface="Arial"/>
                <a:cs typeface="Arial"/>
              </a:rPr>
              <a:t>print </a:t>
            </a:r>
            <a:r>
              <a:rPr sz="1200" spc="15" dirty="0">
                <a:latin typeface="Arial"/>
                <a:cs typeface="Arial"/>
              </a:rPr>
              <a:t>an </a:t>
            </a:r>
            <a:r>
              <a:rPr sz="1200" spc="10" dirty="0">
                <a:latin typeface="Arial"/>
                <a:cs typeface="Arial"/>
              </a:rPr>
              <a:t>array</a:t>
            </a:r>
            <a:r>
              <a:rPr sz="1200" spc="-65" dirty="0">
                <a:latin typeface="Arial"/>
                <a:cs typeface="Arial"/>
              </a:rPr>
              <a:t> </a:t>
            </a:r>
            <a:r>
              <a:rPr sz="1200" spc="5" dirty="0">
                <a:latin typeface="Arial"/>
                <a:cs typeface="Arial"/>
              </a:rPr>
              <a:t>list:</a:t>
            </a:r>
            <a:endParaRPr sz="12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18081" y="4384273"/>
            <a:ext cx="5588000" cy="155171"/>
          </a:xfrm>
          <a:prstGeom prst="rect">
            <a:avLst/>
          </a:prstGeom>
          <a:ln w="6976">
            <a:solidFill>
              <a:srgbClr val="CCCCCC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43815">
              <a:lnSpc>
                <a:spcPct val="100000"/>
              </a:lnSpc>
              <a:spcBef>
                <a:spcPts val="370"/>
              </a:spcBef>
            </a:pPr>
            <a:r>
              <a:rPr sz="700" spc="20" dirty="0">
                <a:latin typeface="Courier" charset="0"/>
                <a:cs typeface="Courier" charset="0"/>
              </a:rPr>
              <a:t>System.out.println(names); // Prints [Emily, Bob,</a:t>
            </a:r>
            <a:r>
              <a:rPr sz="700" spc="80" dirty="0">
                <a:latin typeface="Courier" charset="0"/>
                <a:cs typeface="Courier" charset="0"/>
              </a:rPr>
              <a:t> </a:t>
            </a:r>
            <a:r>
              <a:rPr sz="700" spc="20" dirty="0">
                <a:latin typeface="Courier" charset="0"/>
                <a:cs typeface="Courier" charset="0"/>
              </a:rPr>
              <a:t>Carolyn]</a:t>
            </a:r>
            <a:endParaRPr sz="700" dirty="0">
              <a:latin typeface="Courier" charset="0"/>
              <a:cs typeface="Courier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77405" y="546736"/>
            <a:ext cx="5601970" cy="0"/>
          </a:xfrm>
          <a:custGeom>
            <a:avLst/>
            <a:gdLst/>
            <a:ahLst/>
            <a:cxnLst/>
            <a:rect l="l" t="t" r="r" b="b"/>
            <a:pathLst>
              <a:path w="5601970">
                <a:moveTo>
                  <a:pt x="0" y="0"/>
                </a:moveTo>
                <a:lnTo>
                  <a:pt x="5601816" y="0"/>
                </a:lnTo>
              </a:path>
            </a:pathLst>
          </a:custGeom>
          <a:ln w="55808">
            <a:solidFill>
              <a:srgbClr val="FFDF6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90" dirty="0"/>
              <a:t>Declaring </a:t>
            </a:r>
            <a:r>
              <a:rPr spc="105" dirty="0"/>
              <a:t>and </a:t>
            </a:r>
            <a:r>
              <a:rPr spc="140" dirty="0"/>
              <a:t>Using </a:t>
            </a:r>
            <a:r>
              <a:rPr spc="80" dirty="0"/>
              <a:t>Array</a:t>
            </a:r>
            <a:r>
              <a:rPr spc="-280" dirty="0"/>
              <a:t> </a:t>
            </a:r>
            <a:r>
              <a:rPr spc="105" dirty="0"/>
              <a:t>Lists</a:t>
            </a:r>
          </a:p>
        </p:txBody>
      </p:sp>
      <p:sp>
        <p:nvSpPr>
          <p:cNvPr id="4" name="object 4"/>
          <p:cNvSpPr/>
          <p:nvPr/>
        </p:nvSpPr>
        <p:spPr>
          <a:xfrm>
            <a:off x="577429" y="710006"/>
            <a:ext cx="4074337" cy="263018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694853" y="3426425"/>
            <a:ext cx="4185920" cy="1701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10" dirty="0">
                <a:latin typeface="Arial"/>
                <a:cs typeface="Arial"/>
              </a:rPr>
              <a:t>Figure 18 </a:t>
            </a:r>
            <a:r>
              <a:rPr sz="1000" spc="10" dirty="0">
                <a:latin typeface="Arial"/>
                <a:cs typeface="Arial"/>
              </a:rPr>
              <a:t>Adding and Removing Elements </a:t>
            </a:r>
            <a:r>
              <a:rPr sz="1000" spc="5" dirty="0">
                <a:latin typeface="Arial"/>
                <a:cs typeface="Arial"/>
              </a:rPr>
              <a:t>in </a:t>
            </a:r>
            <a:r>
              <a:rPr sz="1000" spc="10" dirty="0">
                <a:latin typeface="Arial"/>
                <a:cs typeface="Arial"/>
              </a:rPr>
              <a:t>the Middle of an Array</a:t>
            </a:r>
            <a:r>
              <a:rPr sz="1000" spc="3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List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77405" y="540335"/>
            <a:ext cx="5601970" cy="0"/>
          </a:xfrm>
          <a:custGeom>
            <a:avLst/>
            <a:gdLst/>
            <a:ahLst/>
            <a:cxnLst/>
            <a:rect l="l" t="t" r="r" b="b"/>
            <a:pathLst>
              <a:path w="5601970">
                <a:moveTo>
                  <a:pt x="0" y="0"/>
                </a:moveTo>
                <a:lnTo>
                  <a:pt x="5601816" y="0"/>
                </a:lnTo>
              </a:path>
            </a:pathLst>
          </a:custGeom>
          <a:ln w="55808">
            <a:solidFill>
              <a:srgbClr val="FFDF6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140" dirty="0"/>
              <a:t>Using</a:t>
            </a:r>
            <a:r>
              <a:rPr spc="-290" dirty="0"/>
              <a:t> </a:t>
            </a:r>
            <a:r>
              <a:rPr spc="40" dirty="0"/>
              <a:t>the </a:t>
            </a:r>
            <a:r>
              <a:rPr spc="75" dirty="0"/>
              <a:t>Enhanced </a:t>
            </a:r>
            <a:r>
              <a:rPr spc="70" dirty="0"/>
              <a:t>for </a:t>
            </a:r>
            <a:r>
              <a:rPr spc="95" dirty="0"/>
              <a:t>Loop </a:t>
            </a:r>
            <a:r>
              <a:rPr spc="65" dirty="0"/>
              <a:t>with </a:t>
            </a:r>
            <a:r>
              <a:rPr spc="80" dirty="0"/>
              <a:t>Array </a:t>
            </a:r>
            <a:r>
              <a:rPr spc="105" dirty="0"/>
              <a:t>Lists</a:t>
            </a:r>
          </a:p>
        </p:txBody>
      </p:sp>
      <p:sp>
        <p:nvSpPr>
          <p:cNvPr id="4" name="object 4"/>
          <p:cNvSpPr/>
          <p:nvPr/>
        </p:nvSpPr>
        <p:spPr>
          <a:xfrm>
            <a:off x="675071" y="787987"/>
            <a:ext cx="48895" cy="0"/>
          </a:xfrm>
          <a:custGeom>
            <a:avLst/>
            <a:gdLst/>
            <a:ahLst/>
            <a:cxnLst/>
            <a:rect l="l" t="t" r="r" b="b"/>
            <a:pathLst>
              <a:path w="48895">
                <a:moveTo>
                  <a:pt x="0" y="0"/>
                </a:moveTo>
                <a:lnTo>
                  <a:pt x="48832" y="0"/>
                </a:lnTo>
              </a:path>
            </a:pathLst>
          </a:custGeom>
          <a:ln w="488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99059" y="680918"/>
            <a:ext cx="5098415" cy="201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15" dirty="0">
                <a:latin typeface="Arial"/>
                <a:cs typeface="Arial"/>
              </a:rPr>
              <a:t>You can use </a:t>
            </a:r>
            <a:r>
              <a:rPr sz="1200" spc="10" dirty="0">
                <a:latin typeface="Arial"/>
                <a:cs typeface="Arial"/>
              </a:rPr>
              <a:t>the </a:t>
            </a:r>
            <a:r>
              <a:rPr sz="1200" spc="15" dirty="0">
                <a:latin typeface="Arial"/>
                <a:cs typeface="Arial"/>
              </a:rPr>
              <a:t>enhanced </a:t>
            </a:r>
            <a:r>
              <a:rPr sz="1200" spc="10" dirty="0">
                <a:latin typeface="Arial"/>
                <a:cs typeface="Arial"/>
              </a:rPr>
              <a:t>for loop to visit all the </a:t>
            </a:r>
            <a:r>
              <a:rPr sz="1200" spc="15" dirty="0">
                <a:latin typeface="Arial"/>
                <a:cs typeface="Arial"/>
              </a:rPr>
              <a:t>elements </a:t>
            </a:r>
            <a:r>
              <a:rPr sz="1200" spc="10" dirty="0">
                <a:latin typeface="Arial"/>
                <a:cs typeface="Arial"/>
              </a:rPr>
              <a:t>of </a:t>
            </a:r>
            <a:r>
              <a:rPr sz="1200" spc="15" dirty="0">
                <a:latin typeface="Arial"/>
                <a:cs typeface="Arial"/>
              </a:rPr>
              <a:t>an </a:t>
            </a:r>
            <a:r>
              <a:rPr sz="1200" spc="10" dirty="0">
                <a:latin typeface="Arial"/>
                <a:cs typeface="Arial"/>
              </a:rPr>
              <a:t>array</a:t>
            </a:r>
            <a:r>
              <a:rPr sz="1200" spc="-60" dirty="0">
                <a:latin typeface="Arial"/>
                <a:cs typeface="Arial"/>
              </a:rPr>
              <a:t> </a:t>
            </a:r>
            <a:r>
              <a:rPr sz="1200" spc="5" dirty="0">
                <a:latin typeface="Arial"/>
                <a:cs typeface="Arial"/>
              </a:rPr>
              <a:t>list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18081" y="937974"/>
            <a:ext cx="5588000" cy="591700"/>
          </a:xfrm>
          <a:prstGeom prst="rect">
            <a:avLst/>
          </a:prstGeom>
          <a:ln w="6976">
            <a:solidFill>
              <a:srgbClr val="CCCCCC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43815" marR="3664585">
              <a:lnSpc>
                <a:spcPct val="104600"/>
              </a:lnSpc>
              <a:spcBef>
                <a:spcPts val="330"/>
              </a:spcBef>
            </a:pPr>
            <a:r>
              <a:rPr sz="700" spc="20" dirty="0">
                <a:latin typeface="Courier" charset="0"/>
                <a:cs typeface="Courier" charset="0"/>
              </a:rPr>
              <a:t>ArrayList&lt;String&gt; names = . . . ;  for (String name :</a:t>
            </a:r>
            <a:r>
              <a:rPr sz="700" spc="-20" dirty="0">
                <a:latin typeface="Courier" charset="0"/>
                <a:cs typeface="Courier" charset="0"/>
              </a:rPr>
              <a:t> </a:t>
            </a:r>
            <a:r>
              <a:rPr sz="700" spc="20" dirty="0">
                <a:latin typeface="Courier" charset="0"/>
                <a:cs typeface="Courier" charset="0"/>
              </a:rPr>
              <a:t>names)</a:t>
            </a:r>
            <a:endParaRPr sz="700" dirty="0">
              <a:latin typeface="Courier" charset="0"/>
              <a:cs typeface="Courier" charset="0"/>
            </a:endParaRPr>
          </a:p>
          <a:p>
            <a:pPr marL="43815">
              <a:lnSpc>
                <a:spcPct val="100000"/>
              </a:lnSpc>
              <a:spcBef>
                <a:spcPts val="35"/>
              </a:spcBef>
            </a:pPr>
            <a:r>
              <a:rPr sz="700" spc="20" dirty="0">
                <a:latin typeface="Courier" charset="0"/>
                <a:cs typeface="Courier" charset="0"/>
              </a:rPr>
              <a:t>{</a:t>
            </a:r>
            <a:endParaRPr sz="700" dirty="0">
              <a:latin typeface="Courier" charset="0"/>
              <a:cs typeface="Courier" charset="0"/>
            </a:endParaRPr>
          </a:p>
          <a:p>
            <a:pPr marL="213360">
              <a:lnSpc>
                <a:spcPct val="100000"/>
              </a:lnSpc>
              <a:spcBef>
                <a:spcPts val="35"/>
              </a:spcBef>
            </a:pPr>
            <a:r>
              <a:rPr sz="700" spc="20" dirty="0">
                <a:latin typeface="Courier" charset="0"/>
                <a:cs typeface="Courier" charset="0"/>
              </a:rPr>
              <a:t>System.out.println(name);</a:t>
            </a:r>
            <a:endParaRPr sz="700" dirty="0">
              <a:latin typeface="Courier" charset="0"/>
              <a:cs typeface="Courier" charset="0"/>
            </a:endParaRPr>
          </a:p>
          <a:p>
            <a:pPr marL="43815">
              <a:lnSpc>
                <a:spcPct val="100000"/>
              </a:lnSpc>
              <a:spcBef>
                <a:spcPts val="35"/>
              </a:spcBef>
            </a:pPr>
            <a:r>
              <a:rPr sz="700" spc="20" dirty="0">
                <a:latin typeface="Courier" charset="0"/>
                <a:cs typeface="Courier" charset="0"/>
              </a:rPr>
              <a:t>}</a:t>
            </a:r>
            <a:endParaRPr sz="700" dirty="0">
              <a:latin typeface="Courier" charset="0"/>
              <a:cs typeface="Courier" charset="0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75071" y="1757667"/>
            <a:ext cx="48895" cy="0"/>
          </a:xfrm>
          <a:custGeom>
            <a:avLst/>
            <a:gdLst/>
            <a:ahLst/>
            <a:cxnLst/>
            <a:rect l="l" t="t" r="r" b="b"/>
            <a:pathLst>
              <a:path w="48895">
                <a:moveTo>
                  <a:pt x="0" y="0"/>
                </a:moveTo>
                <a:lnTo>
                  <a:pt x="48832" y="0"/>
                </a:lnTo>
              </a:path>
            </a:pathLst>
          </a:custGeom>
          <a:ln w="488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799059" y="1650597"/>
            <a:ext cx="1450340" cy="201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10" dirty="0">
                <a:latin typeface="Arial"/>
                <a:cs typeface="Arial"/>
              </a:rPr>
              <a:t>This is equivalent</a:t>
            </a:r>
            <a:r>
              <a:rPr sz="1200" spc="-45" dirty="0">
                <a:latin typeface="Arial"/>
                <a:cs typeface="Arial"/>
              </a:rPr>
              <a:t> </a:t>
            </a:r>
            <a:r>
              <a:rPr sz="1200" spc="10" dirty="0">
                <a:latin typeface="Arial"/>
                <a:cs typeface="Arial"/>
              </a:rPr>
              <a:t>to:</a:t>
            </a:r>
            <a:endParaRPr sz="12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18081" y="1914629"/>
            <a:ext cx="5588000" cy="596830"/>
          </a:xfrm>
          <a:prstGeom prst="rect">
            <a:avLst/>
          </a:prstGeom>
          <a:ln w="6976">
            <a:solidFill>
              <a:srgbClr val="CCCCCC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43815">
              <a:lnSpc>
                <a:spcPct val="100000"/>
              </a:lnSpc>
              <a:spcBef>
                <a:spcPts val="370"/>
              </a:spcBef>
            </a:pPr>
            <a:r>
              <a:rPr sz="700" spc="20" dirty="0">
                <a:latin typeface="Courier" charset="0"/>
                <a:cs typeface="Courier" charset="0"/>
              </a:rPr>
              <a:t>for (int i = 0; i &lt; names.size();</a:t>
            </a:r>
            <a:r>
              <a:rPr sz="700" spc="10" dirty="0">
                <a:latin typeface="Courier" charset="0"/>
                <a:cs typeface="Courier" charset="0"/>
              </a:rPr>
              <a:t> </a:t>
            </a:r>
            <a:r>
              <a:rPr sz="700" spc="20" dirty="0">
                <a:latin typeface="Courier" charset="0"/>
                <a:cs typeface="Courier" charset="0"/>
              </a:rPr>
              <a:t>i++)</a:t>
            </a:r>
            <a:endParaRPr sz="700" dirty="0">
              <a:latin typeface="Courier" charset="0"/>
              <a:cs typeface="Courier" charset="0"/>
            </a:endParaRPr>
          </a:p>
          <a:p>
            <a:pPr marL="43815">
              <a:lnSpc>
                <a:spcPct val="100000"/>
              </a:lnSpc>
              <a:spcBef>
                <a:spcPts val="35"/>
              </a:spcBef>
            </a:pPr>
            <a:r>
              <a:rPr sz="700" spc="20" dirty="0">
                <a:latin typeface="Courier" charset="0"/>
                <a:cs typeface="Courier" charset="0"/>
              </a:rPr>
              <a:t>{</a:t>
            </a:r>
            <a:endParaRPr sz="700" dirty="0">
              <a:latin typeface="Courier" charset="0"/>
              <a:cs typeface="Courier" charset="0"/>
            </a:endParaRPr>
          </a:p>
          <a:p>
            <a:pPr marL="213360" marR="3834129">
              <a:lnSpc>
                <a:spcPct val="104600"/>
              </a:lnSpc>
            </a:pPr>
            <a:r>
              <a:rPr sz="700" spc="20" dirty="0">
                <a:latin typeface="Courier" charset="0"/>
                <a:cs typeface="Courier" charset="0"/>
              </a:rPr>
              <a:t>String name = names.get(i);  System.out.println(name);</a:t>
            </a:r>
            <a:endParaRPr sz="700" dirty="0">
              <a:latin typeface="Courier" charset="0"/>
              <a:cs typeface="Courier" charset="0"/>
            </a:endParaRPr>
          </a:p>
          <a:p>
            <a:pPr marL="43815">
              <a:lnSpc>
                <a:spcPct val="100000"/>
              </a:lnSpc>
              <a:spcBef>
                <a:spcPts val="35"/>
              </a:spcBef>
            </a:pPr>
            <a:r>
              <a:rPr sz="700" spc="20" dirty="0">
                <a:latin typeface="Courier" charset="0"/>
                <a:cs typeface="Courier" charset="0"/>
              </a:rPr>
              <a:t>}</a:t>
            </a:r>
            <a:endParaRPr sz="700" dirty="0">
              <a:latin typeface="Courier" charset="0"/>
              <a:cs typeface="Courier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77405" y="533935"/>
            <a:ext cx="5601970" cy="0"/>
          </a:xfrm>
          <a:custGeom>
            <a:avLst/>
            <a:gdLst/>
            <a:ahLst/>
            <a:cxnLst/>
            <a:rect l="l" t="t" r="r" b="b"/>
            <a:pathLst>
              <a:path w="5601970">
                <a:moveTo>
                  <a:pt x="0" y="0"/>
                </a:moveTo>
                <a:lnTo>
                  <a:pt x="5601816" y="0"/>
                </a:lnTo>
              </a:path>
            </a:pathLst>
          </a:custGeom>
          <a:ln w="55808">
            <a:solidFill>
              <a:srgbClr val="FFDF6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120" dirty="0"/>
              <a:t>Copying </a:t>
            </a:r>
            <a:r>
              <a:rPr spc="80" dirty="0"/>
              <a:t>Array</a:t>
            </a:r>
            <a:r>
              <a:rPr spc="-135" dirty="0"/>
              <a:t> </a:t>
            </a:r>
            <a:r>
              <a:rPr spc="105" dirty="0"/>
              <a:t>Lists</a:t>
            </a:r>
          </a:p>
        </p:txBody>
      </p:sp>
      <p:sp>
        <p:nvSpPr>
          <p:cNvPr id="4" name="object 4"/>
          <p:cNvSpPr/>
          <p:nvPr/>
        </p:nvSpPr>
        <p:spPr>
          <a:xfrm>
            <a:off x="675071" y="781587"/>
            <a:ext cx="48895" cy="0"/>
          </a:xfrm>
          <a:custGeom>
            <a:avLst/>
            <a:gdLst/>
            <a:ahLst/>
            <a:cxnLst/>
            <a:rect l="l" t="t" r="r" b="b"/>
            <a:pathLst>
              <a:path w="48895">
                <a:moveTo>
                  <a:pt x="0" y="0"/>
                </a:moveTo>
                <a:lnTo>
                  <a:pt x="48832" y="0"/>
                </a:lnTo>
              </a:path>
            </a:pathLst>
          </a:custGeom>
          <a:ln w="488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75071" y="1032727"/>
            <a:ext cx="48895" cy="0"/>
          </a:xfrm>
          <a:custGeom>
            <a:avLst/>
            <a:gdLst/>
            <a:ahLst/>
            <a:cxnLst/>
            <a:rect l="l" t="t" r="r" b="b"/>
            <a:pathLst>
              <a:path w="48895">
                <a:moveTo>
                  <a:pt x="0" y="0"/>
                </a:moveTo>
                <a:lnTo>
                  <a:pt x="48832" y="0"/>
                </a:lnTo>
              </a:path>
            </a:pathLst>
          </a:custGeom>
          <a:ln w="488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799059" y="606303"/>
            <a:ext cx="5440680" cy="7632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243840">
              <a:lnSpc>
                <a:spcPct val="137300"/>
              </a:lnSpc>
            </a:pPr>
            <a:r>
              <a:rPr sz="1200" spc="15" dirty="0">
                <a:latin typeface="Arial"/>
                <a:cs typeface="Arial"/>
              </a:rPr>
              <a:t>Copying an </a:t>
            </a:r>
            <a:r>
              <a:rPr sz="1200" spc="10" dirty="0">
                <a:latin typeface="Arial"/>
                <a:cs typeface="Arial"/>
              </a:rPr>
              <a:t>array </a:t>
            </a:r>
            <a:r>
              <a:rPr sz="1200" spc="5" dirty="0">
                <a:latin typeface="Arial"/>
                <a:cs typeface="Arial"/>
              </a:rPr>
              <a:t>list </a:t>
            </a:r>
            <a:r>
              <a:rPr sz="1200" spc="10" dirty="0">
                <a:latin typeface="Arial"/>
                <a:cs typeface="Arial"/>
              </a:rPr>
              <a:t>reference yields </a:t>
            </a:r>
            <a:r>
              <a:rPr sz="1200" spc="15" dirty="0">
                <a:latin typeface="Arial"/>
                <a:cs typeface="Arial"/>
              </a:rPr>
              <a:t>two </a:t>
            </a:r>
            <a:r>
              <a:rPr sz="1200" spc="10" dirty="0">
                <a:latin typeface="Arial"/>
                <a:cs typeface="Arial"/>
              </a:rPr>
              <a:t>references to the </a:t>
            </a:r>
            <a:r>
              <a:rPr sz="1200" spc="15" dirty="0">
                <a:latin typeface="Arial"/>
                <a:cs typeface="Arial"/>
              </a:rPr>
              <a:t>same </a:t>
            </a:r>
            <a:r>
              <a:rPr sz="1200" spc="10" dirty="0">
                <a:latin typeface="Arial"/>
                <a:cs typeface="Arial"/>
              </a:rPr>
              <a:t>array </a:t>
            </a:r>
            <a:r>
              <a:rPr sz="1200" spc="5" dirty="0">
                <a:latin typeface="Arial"/>
                <a:cs typeface="Arial"/>
              </a:rPr>
              <a:t>list.  </a:t>
            </a:r>
            <a:r>
              <a:rPr sz="1200" spc="10" dirty="0">
                <a:latin typeface="Arial"/>
                <a:cs typeface="Arial"/>
              </a:rPr>
              <a:t>After the </a:t>
            </a:r>
            <a:r>
              <a:rPr sz="1200" spc="15" dirty="0">
                <a:latin typeface="Arial"/>
                <a:cs typeface="Arial"/>
              </a:rPr>
              <a:t>code below </a:t>
            </a:r>
            <a:r>
              <a:rPr sz="1200" spc="10" dirty="0">
                <a:latin typeface="Arial"/>
                <a:cs typeface="Arial"/>
              </a:rPr>
              <a:t>is</a:t>
            </a:r>
            <a:r>
              <a:rPr sz="1200" spc="-85" dirty="0">
                <a:latin typeface="Arial"/>
                <a:cs typeface="Arial"/>
              </a:rPr>
              <a:t> </a:t>
            </a:r>
            <a:r>
              <a:rPr sz="1200" spc="15" dirty="0">
                <a:latin typeface="Arial"/>
                <a:cs typeface="Arial"/>
              </a:rPr>
              <a:t>executed</a:t>
            </a:r>
            <a:endParaRPr sz="1200" dirty="0">
              <a:latin typeface="Arial"/>
              <a:cs typeface="Arial"/>
            </a:endParaRPr>
          </a:p>
          <a:p>
            <a:pPr marL="293370">
              <a:lnSpc>
                <a:spcPct val="100000"/>
              </a:lnSpc>
              <a:spcBef>
                <a:spcPts val="785"/>
              </a:spcBef>
            </a:pPr>
            <a:r>
              <a:rPr sz="950" spc="-5" dirty="0">
                <a:latin typeface="Arial"/>
                <a:cs typeface="Arial"/>
              </a:rPr>
              <a:t>Both </a:t>
            </a:r>
            <a:r>
              <a:rPr sz="950" spc="-10" dirty="0">
                <a:latin typeface="Courier" charset="0"/>
                <a:cs typeface="Courier" charset="0"/>
              </a:rPr>
              <a:t>names</a:t>
            </a:r>
            <a:r>
              <a:rPr sz="950" spc="-315" dirty="0">
                <a:latin typeface="Courier" charset="0"/>
                <a:cs typeface="Courier" charset="0"/>
              </a:rPr>
              <a:t> </a:t>
            </a:r>
            <a:r>
              <a:rPr sz="950" spc="-5" dirty="0">
                <a:latin typeface="Arial"/>
                <a:cs typeface="Arial"/>
              </a:rPr>
              <a:t>and </a:t>
            </a:r>
            <a:r>
              <a:rPr sz="950" spc="-10" dirty="0">
                <a:latin typeface="Courier" charset="0"/>
                <a:cs typeface="Courier" charset="0"/>
              </a:rPr>
              <a:t>friends</a:t>
            </a:r>
            <a:r>
              <a:rPr sz="950" spc="-315" dirty="0">
                <a:latin typeface="Courier" charset="0"/>
                <a:cs typeface="Courier" charset="0"/>
              </a:rPr>
              <a:t> </a:t>
            </a:r>
            <a:r>
              <a:rPr sz="950" spc="-5" dirty="0">
                <a:latin typeface="Arial"/>
                <a:cs typeface="Arial"/>
              </a:rPr>
              <a:t>reference the </a:t>
            </a:r>
            <a:r>
              <a:rPr sz="950" spc="-10" dirty="0">
                <a:latin typeface="Arial"/>
                <a:cs typeface="Arial"/>
              </a:rPr>
              <a:t>same</a:t>
            </a:r>
            <a:r>
              <a:rPr sz="950" spc="-5" dirty="0">
                <a:latin typeface="Arial"/>
                <a:cs typeface="Arial"/>
              </a:rPr>
              <a:t> array list to which the string </a:t>
            </a:r>
            <a:r>
              <a:rPr sz="950" spc="-10" dirty="0">
                <a:latin typeface="Courier" charset="0"/>
                <a:cs typeface="Courier" charset="0"/>
              </a:rPr>
              <a:t>"Harry"</a:t>
            </a:r>
            <a:r>
              <a:rPr sz="950" spc="-315" dirty="0">
                <a:latin typeface="Courier" charset="0"/>
                <a:cs typeface="Courier" charset="0"/>
              </a:rPr>
              <a:t> </a:t>
            </a:r>
            <a:r>
              <a:rPr sz="950" spc="-10" dirty="0">
                <a:latin typeface="Arial"/>
                <a:cs typeface="Arial"/>
              </a:rPr>
              <a:t>was</a:t>
            </a:r>
            <a:r>
              <a:rPr sz="950" spc="-5" dirty="0">
                <a:latin typeface="Arial"/>
                <a:cs typeface="Arial"/>
              </a:rPr>
              <a:t> added.</a:t>
            </a:r>
            <a:endParaRPr sz="95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97125" y="1419901"/>
            <a:ext cx="5106670" cy="242374"/>
          </a:xfrm>
          <a:prstGeom prst="rect">
            <a:avLst/>
          </a:prstGeom>
          <a:ln w="6976">
            <a:solidFill>
              <a:srgbClr val="CCCCCC"/>
            </a:solidFill>
          </a:ln>
        </p:spPr>
        <p:txBody>
          <a:bodyPr vert="horz" wrap="square" lIns="0" tIns="36830" rIns="0" bIns="0" rtlCol="0">
            <a:spAutoFit/>
          </a:bodyPr>
          <a:lstStyle/>
          <a:p>
            <a:pPr marL="41275" marR="3322320">
              <a:lnSpc>
                <a:spcPts val="770"/>
              </a:lnSpc>
              <a:spcBef>
                <a:spcPts val="290"/>
              </a:spcBef>
            </a:pPr>
            <a:r>
              <a:rPr sz="650" spc="5" dirty="0">
                <a:latin typeface="Courier" charset="0"/>
                <a:cs typeface="Courier" charset="0"/>
              </a:rPr>
              <a:t>ArrayList&lt;String&gt; friends = names;  friends.add("Harry");</a:t>
            </a:r>
            <a:endParaRPr sz="650" dirty="0">
              <a:latin typeface="Courier" charset="0"/>
              <a:cs typeface="Courier" charset="0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14635" y="1819272"/>
            <a:ext cx="2825521" cy="11162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75071" y="3669696"/>
            <a:ext cx="48895" cy="0"/>
          </a:xfrm>
          <a:custGeom>
            <a:avLst/>
            <a:gdLst/>
            <a:ahLst/>
            <a:cxnLst/>
            <a:rect l="l" t="t" r="r" b="b"/>
            <a:pathLst>
              <a:path w="48895">
                <a:moveTo>
                  <a:pt x="0" y="0"/>
                </a:moveTo>
                <a:lnTo>
                  <a:pt x="48832" y="0"/>
                </a:lnTo>
              </a:path>
            </a:pathLst>
          </a:custGeom>
          <a:ln w="488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799059" y="3025466"/>
            <a:ext cx="5532120" cy="9550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8275">
              <a:lnSpc>
                <a:spcPct val="100000"/>
              </a:lnSpc>
            </a:pPr>
            <a:r>
              <a:rPr sz="1200" b="1" spc="15" dirty="0">
                <a:latin typeface="Arial"/>
                <a:cs typeface="Arial"/>
              </a:rPr>
              <a:t>Figure 19 </a:t>
            </a:r>
            <a:r>
              <a:rPr sz="1200" spc="15" dirty="0">
                <a:latin typeface="Arial"/>
                <a:cs typeface="Arial"/>
              </a:rPr>
              <a:t>Copying an </a:t>
            </a:r>
            <a:r>
              <a:rPr sz="1200" spc="10" dirty="0">
                <a:latin typeface="Arial"/>
                <a:cs typeface="Arial"/>
              </a:rPr>
              <a:t>Array List</a:t>
            </a:r>
            <a:r>
              <a:rPr sz="1200" spc="-90" dirty="0">
                <a:latin typeface="Arial"/>
                <a:cs typeface="Arial"/>
              </a:rPr>
              <a:t> </a:t>
            </a:r>
            <a:r>
              <a:rPr sz="1200" spc="15" dirty="0">
                <a:latin typeface="Arial"/>
                <a:cs typeface="Arial"/>
              </a:rPr>
              <a:t>Reference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3"/>
              </a:spcBef>
            </a:pPr>
            <a:endParaRPr sz="950">
              <a:latin typeface="Times New Roman"/>
              <a:cs typeface="Times New Roman"/>
            </a:endParaRPr>
          </a:p>
          <a:p>
            <a:pPr marL="12700" marR="5080">
              <a:lnSpc>
                <a:spcPct val="118300"/>
              </a:lnSpc>
            </a:pPr>
            <a:r>
              <a:rPr sz="1200" spc="15" dirty="0">
                <a:latin typeface="Arial"/>
                <a:cs typeface="Arial"/>
              </a:rPr>
              <a:t>To make a copy </a:t>
            </a:r>
            <a:r>
              <a:rPr sz="1200" spc="10" dirty="0">
                <a:latin typeface="Arial"/>
                <a:cs typeface="Arial"/>
              </a:rPr>
              <a:t>of </a:t>
            </a:r>
            <a:r>
              <a:rPr sz="1200" spc="15" dirty="0">
                <a:latin typeface="Arial"/>
                <a:cs typeface="Arial"/>
              </a:rPr>
              <a:t>an </a:t>
            </a:r>
            <a:r>
              <a:rPr sz="1200" spc="10" dirty="0">
                <a:latin typeface="Arial"/>
                <a:cs typeface="Arial"/>
              </a:rPr>
              <a:t>array </a:t>
            </a:r>
            <a:r>
              <a:rPr sz="1200" spc="5" dirty="0">
                <a:latin typeface="Arial"/>
                <a:cs typeface="Arial"/>
              </a:rPr>
              <a:t>list, </a:t>
            </a:r>
            <a:r>
              <a:rPr sz="1200" spc="10" dirty="0">
                <a:latin typeface="Arial"/>
                <a:cs typeface="Arial"/>
              </a:rPr>
              <a:t>construct the </a:t>
            </a:r>
            <a:r>
              <a:rPr sz="1200" spc="15" dirty="0">
                <a:latin typeface="Arial"/>
                <a:cs typeface="Arial"/>
              </a:rPr>
              <a:t>copy and pass </a:t>
            </a:r>
            <a:r>
              <a:rPr sz="1200" spc="10" dirty="0">
                <a:latin typeface="Arial"/>
                <a:cs typeface="Arial"/>
              </a:rPr>
              <a:t>the original </a:t>
            </a:r>
            <a:r>
              <a:rPr sz="1200" spc="5" dirty="0">
                <a:latin typeface="Arial"/>
                <a:cs typeface="Arial"/>
              </a:rPr>
              <a:t>list </a:t>
            </a:r>
            <a:r>
              <a:rPr sz="1200" spc="10" dirty="0">
                <a:latin typeface="Arial"/>
                <a:cs typeface="Arial"/>
              </a:rPr>
              <a:t>into  the</a:t>
            </a:r>
            <a:r>
              <a:rPr sz="1200" spc="-45" dirty="0">
                <a:latin typeface="Arial"/>
                <a:cs typeface="Arial"/>
              </a:rPr>
              <a:t> </a:t>
            </a:r>
            <a:r>
              <a:rPr sz="1200" spc="10" dirty="0">
                <a:latin typeface="Arial"/>
                <a:cs typeface="Arial"/>
              </a:rPr>
              <a:t>constructor: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18081" y="4042918"/>
            <a:ext cx="5588000" cy="155171"/>
          </a:xfrm>
          <a:prstGeom prst="rect">
            <a:avLst/>
          </a:prstGeom>
          <a:ln w="6976">
            <a:solidFill>
              <a:srgbClr val="CCCCCC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43815">
              <a:lnSpc>
                <a:spcPct val="100000"/>
              </a:lnSpc>
              <a:spcBef>
                <a:spcPts val="370"/>
              </a:spcBef>
            </a:pPr>
            <a:r>
              <a:rPr sz="700" spc="20" dirty="0">
                <a:latin typeface="Courier" charset="0"/>
                <a:cs typeface="Courier" charset="0"/>
              </a:rPr>
              <a:t>ArrayList&lt;String&gt; newNames = new</a:t>
            </a:r>
            <a:r>
              <a:rPr sz="700" spc="70" dirty="0">
                <a:latin typeface="Courier" charset="0"/>
                <a:cs typeface="Courier" charset="0"/>
              </a:rPr>
              <a:t> </a:t>
            </a:r>
            <a:r>
              <a:rPr sz="700" spc="20" dirty="0">
                <a:latin typeface="Courier" charset="0"/>
                <a:cs typeface="Courier" charset="0"/>
              </a:rPr>
              <a:t>ArrayList&lt;String&gt;(names);</a:t>
            </a:r>
            <a:endParaRPr sz="700" dirty="0">
              <a:latin typeface="Courier" charset="0"/>
              <a:cs typeface="Courier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8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Words>2083</Words>
  <Application>Microsoft Office PowerPoint</Application>
  <PresentationFormat>Custom</PresentationFormat>
  <Paragraphs>330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Office Theme</vt:lpstr>
      <vt:lpstr>Array Lists</vt:lpstr>
      <vt:lpstr>Syntax 7.4 Array Lists</vt:lpstr>
      <vt:lpstr>Declaring and Using Array Lists</vt:lpstr>
      <vt:lpstr>Declaring and Using Array Lists</vt:lpstr>
      <vt:lpstr>Declaring and Using Array Lists</vt:lpstr>
      <vt:lpstr>Declaring and Using Array Lists</vt:lpstr>
      <vt:lpstr>Declaring and Using Array Lists</vt:lpstr>
      <vt:lpstr>Using the Enhanced for Loop with Array Lists</vt:lpstr>
      <vt:lpstr>Copying Array Lists</vt:lpstr>
      <vt:lpstr>Working with Array Lists</vt:lpstr>
      <vt:lpstr>Wrapper Classes</vt:lpstr>
      <vt:lpstr>Wrapper Classes</vt:lpstr>
      <vt:lpstr>Using Array Algorithms with Array Lists</vt:lpstr>
      <vt:lpstr>Storing Input Values in an Array List</vt:lpstr>
      <vt:lpstr>Removing Matches</vt:lpstr>
      <vt:lpstr>Removing Matches</vt:lpstr>
      <vt:lpstr>Choosing Between Array Lists and Arrays</vt:lpstr>
      <vt:lpstr>Choosing Between Array Lists and Arrays</vt:lpstr>
      <vt:lpstr>section_7/LargestInArrayList.java</vt:lpstr>
      <vt:lpstr>Self Check 7.35</vt:lpstr>
      <vt:lpstr>Self Check 7.36</vt:lpstr>
      <vt:lpstr>Self Check 7.37</vt:lpstr>
      <vt:lpstr>Self Check 7.38</vt:lpstr>
      <vt:lpstr>Self Check 7.39</vt:lpstr>
      <vt:lpstr>Self Check 7.40</vt:lpstr>
      <vt:lpstr>Self Check 7.41</vt:lpstr>
      <vt:lpstr>Regression Testing</vt:lpstr>
      <vt:lpstr>Regression Testing - Two Approaches</vt:lpstr>
      <vt:lpstr>section_8/ScoreTester.java</vt:lpstr>
      <vt:lpstr>Input and Output Redirection</vt:lpstr>
      <vt:lpstr>Self Check 7.42</vt:lpstr>
      <vt:lpstr>Self Check 7.43</vt:lpstr>
      <vt:lpstr>Self Check 7.44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7 – Arrays and Array Lists</dc:title>
  <dc:creator>GDonini</dc:creator>
  <cp:lastModifiedBy>Greg</cp:lastModifiedBy>
  <cp:revision>6</cp:revision>
  <dcterms:created xsi:type="dcterms:W3CDTF">2016-01-18T23:25:17Z</dcterms:created>
  <dcterms:modified xsi:type="dcterms:W3CDTF">2017-08-29T03:14:38Z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2016-01-18T00:00:00Z</vt:filetime>
  </property>
  <property fmtid="{D5CDD505-2E9C-101B-9397-08002B2CF9AE}" pid="3" name="Creator">
    <vt:lpwstr>Chromium</vt:lpwstr>
  </property>
  <property fmtid="{D5CDD505-2E9C-101B-9397-08002B2CF9AE}" pid="4" name="LastSaved">
    <vt:filetime>2016-01-18T00:00:00Z</vt:filetime>
  </property>
</Properties>
</file>